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2" r:id="rId13"/>
    <p:sldId id="265" r:id="rId14"/>
    <p:sldId id="266" r:id="rId15"/>
    <p:sldId id="283" r:id="rId16"/>
    <p:sldId id="284" r:id="rId17"/>
    <p:sldId id="267" r:id="rId18"/>
    <p:sldId id="268" r:id="rId19"/>
    <p:sldId id="285" r:id="rId20"/>
    <p:sldId id="269" r:id="rId21"/>
    <p:sldId id="270" r:id="rId22"/>
    <p:sldId id="271" r:id="rId23"/>
    <p:sldId id="286" r:id="rId24"/>
    <p:sldId id="272" r:id="rId25"/>
    <p:sldId id="273" r:id="rId26"/>
    <p:sldId id="288" r:id="rId27"/>
    <p:sldId id="274" r:id="rId28"/>
    <p:sldId id="275" r:id="rId29"/>
    <p:sldId id="276" r:id="rId30"/>
    <p:sldId id="277" r:id="rId31"/>
    <p:sldId id="287" r:id="rId32"/>
    <p:sldId id="278" r:id="rId33"/>
    <p:sldId id="279" r:id="rId34"/>
    <p:sldId id="280" r:id="rId35"/>
    <p:sldId id="281" r:id="rId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naldo Araujo Sousa" userId="S::37022645@sempreunijuazeiro.com.br::56440a83-ddf7-43b9-b91e-074d031f024a" providerId="AD" clId="Web-{85DD2A6C-129C-EF7F-2194-DF636F5421F2}"/>
    <pc:docChg chg="modSld">
      <pc:chgData name="Francinaldo Araujo Sousa" userId="S::37022645@sempreunijuazeiro.com.br::56440a83-ddf7-43b9-b91e-074d031f024a" providerId="AD" clId="Web-{85DD2A6C-129C-EF7F-2194-DF636F5421F2}" dt="2024-06-03T19:41:39.958" v="1" actId="1076"/>
      <pc:docMkLst>
        <pc:docMk/>
      </pc:docMkLst>
      <pc:sldChg chg="modSp">
        <pc:chgData name="Francinaldo Araujo Sousa" userId="S::37022645@sempreunijuazeiro.com.br::56440a83-ddf7-43b9-b91e-074d031f024a" providerId="AD" clId="Web-{85DD2A6C-129C-EF7F-2194-DF636F5421F2}" dt="2024-06-03T19:41:39.958" v="1" actId="1076"/>
        <pc:sldMkLst>
          <pc:docMk/>
          <pc:sldMk cId="1630736437" sldId="284"/>
        </pc:sldMkLst>
        <pc:picChg chg="mod">
          <ac:chgData name="Francinaldo Araujo Sousa" userId="S::37022645@sempreunijuazeiro.com.br::56440a83-ddf7-43b9-b91e-074d031f024a" providerId="AD" clId="Web-{85DD2A6C-129C-EF7F-2194-DF636F5421F2}" dt="2024-06-03T19:41:39.958" v="1" actId="1076"/>
          <ac:picMkLst>
            <pc:docMk/>
            <pc:sldMk cId="1630736437" sldId="284"/>
            <ac:picMk id="2050" creationId="{BCBC18E6-0F85-377D-40E5-1E7066A4F1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6830" y="1665554"/>
            <a:ext cx="6930339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7DA824-8B54-C5B5-B105-159FADD27331}"/>
              </a:ext>
            </a:extLst>
          </p:cNvPr>
          <p:cNvSpPr/>
          <p:nvPr userDrawn="1"/>
        </p:nvSpPr>
        <p:spPr>
          <a:xfrm>
            <a:off x="0" y="6172199"/>
            <a:ext cx="9144000" cy="711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1632" y="6231634"/>
            <a:ext cx="2840736" cy="6156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29412" cy="68473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E0BBB0A-B69E-EC1C-1BED-7DB529361891}"/>
              </a:ext>
            </a:extLst>
          </p:cNvPr>
          <p:cNvSpPr/>
          <p:nvPr userDrawn="1"/>
        </p:nvSpPr>
        <p:spPr>
          <a:xfrm>
            <a:off x="0" y="6172199"/>
            <a:ext cx="9144000" cy="711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1632" y="6231634"/>
            <a:ext cx="2840736" cy="6156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29412" cy="68473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3E57EE5-A920-E242-03BB-B8EC2982D1D1}"/>
              </a:ext>
            </a:extLst>
          </p:cNvPr>
          <p:cNvSpPr/>
          <p:nvPr userDrawn="1"/>
        </p:nvSpPr>
        <p:spPr>
          <a:xfrm>
            <a:off x="0" y="6172199"/>
            <a:ext cx="9144000" cy="711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9B216C7-7739-3C18-D255-B1BD5387B776}"/>
              </a:ext>
            </a:extLst>
          </p:cNvPr>
          <p:cNvSpPr/>
          <p:nvPr userDrawn="1"/>
        </p:nvSpPr>
        <p:spPr>
          <a:xfrm>
            <a:off x="0" y="6172199"/>
            <a:ext cx="9144000" cy="711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51632" y="6231634"/>
            <a:ext cx="2840736" cy="61569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29412" cy="68473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5593A7-76FE-F03F-3769-78A223C40A3D}"/>
              </a:ext>
            </a:extLst>
          </p:cNvPr>
          <p:cNvSpPr/>
          <p:nvPr userDrawn="1"/>
        </p:nvSpPr>
        <p:spPr>
          <a:xfrm>
            <a:off x="0" y="6172199"/>
            <a:ext cx="9144000" cy="711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1632" y="6231634"/>
            <a:ext cx="2840736" cy="6156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609676"/>
            <a:ext cx="75380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4742" y="3075559"/>
            <a:ext cx="3727450" cy="2385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CA8D93-73AF-2E84-7650-70A46D4641F2}"/>
              </a:ext>
            </a:extLst>
          </p:cNvPr>
          <p:cNvSpPr/>
          <p:nvPr userDrawn="1"/>
        </p:nvSpPr>
        <p:spPr>
          <a:xfrm>
            <a:off x="0" y="6172199"/>
            <a:ext cx="9144000" cy="7116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noFill/>
              </a:ln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0" y="6685489"/>
            <a:ext cx="541032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9740">
              <a:lnSpc>
                <a:spcPct val="100000"/>
              </a:lnSpc>
              <a:spcBef>
                <a:spcPts val="100"/>
              </a:spcBef>
            </a:pPr>
            <a:r>
              <a:rPr lang="pt-BR" sz="800" b="1">
                <a:latin typeface="Carlito"/>
                <a:cs typeface="Carlito"/>
              </a:rPr>
              <a:t>Material produzido por </a:t>
            </a:r>
            <a:r>
              <a:rPr sz="800" b="1">
                <a:latin typeface="Carlito"/>
                <a:cs typeface="Carlito"/>
              </a:rPr>
              <a:t>TIAGO</a:t>
            </a:r>
            <a:r>
              <a:rPr sz="800" b="1" spc="-35">
                <a:latin typeface="Carlito"/>
                <a:cs typeface="Carlito"/>
              </a:rPr>
              <a:t> </a:t>
            </a:r>
            <a:r>
              <a:rPr sz="800" b="1" spc="-10">
                <a:latin typeface="Carlito"/>
                <a:cs typeface="Carlito"/>
              </a:rPr>
              <a:t>SANTOS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450975" marR="5080" indent="-1438910">
              <a:lnSpc>
                <a:spcPts val="6480"/>
              </a:lnSpc>
              <a:spcBef>
                <a:spcPts val="915"/>
              </a:spcBef>
            </a:pPr>
            <a:r>
              <a:rPr sz="6000" spc="-30"/>
              <a:t>Introdução</a:t>
            </a:r>
            <a:r>
              <a:rPr sz="6000" spc="-220"/>
              <a:t> </a:t>
            </a:r>
            <a:r>
              <a:rPr sz="6000"/>
              <a:t>à</a:t>
            </a:r>
            <a:r>
              <a:rPr sz="6000" spc="-195"/>
              <a:t> </a:t>
            </a:r>
            <a:r>
              <a:rPr sz="6000"/>
              <a:t>Lógica</a:t>
            </a:r>
            <a:r>
              <a:rPr sz="6000" spc="-195"/>
              <a:t> </a:t>
            </a:r>
            <a:r>
              <a:rPr sz="6000" spc="-25"/>
              <a:t>de </a:t>
            </a:r>
            <a:r>
              <a:rPr sz="6000" spc="-10"/>
              <a:t>Programação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3170682" y="4036821"/>
            <a:ext cx="280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rlito"/>
                <a:cs typeface="Carlito"/>
              </a:rPr>
              <a:t>Estruturas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de</a:t>
            </a:r>
            <a:r>
              <a:rPr sz="2400" spc="-6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Controle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54D1519-0890-EA08-DD08-77300937CF4E}"/>
              </a:ext>
            </a:extLst>
          </p:cNvPr>
          <p:cNvSpPr txBox="1"/>
          <p:nvPr/>
        </p:nvSpPr>
        <p:spPr>
          <a:xfrm>
            <a:off x="351917" y="5638800"/>
            <a:ext cx="280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>
                <a:latin typeface="Carlito"/>
                <a:cs typeface="Carlito"/>
              </a:rPr>
              <a:t>Prof. Rafael Marques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108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220"/>
              <a:t> </a:t>
            </a:r>
            <a:r>
              <a:rPr spc="-20"/>
              <a:t>condicional</a:t>
            </a:r>
            <a:r>
              <a:rPr spc="-170"/>
              <a:t> </a:t>
            </a:r>
            <a:r>
              <a:rPr spc="-10"/>
              <a:t>composta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spc="-10">
                <a:solidFill>
                  <a:srgbClr val="001F5F"/>
                </a:solidFill>
              </a:rPr>
              <a:t>&lt;comandos&gt;</a:t>
            </a:r>
          </a:p>
          <a:p>
            <a:pPr marL="12700">
              <a:lnSpc>
                <a:spcPts val="2615"/>
              </a:lnSpc>
            </a:pPr>
            <a:r>
              <a:rPr>
                <a:solidFill>
                  <a:srgbClr val="001F5F"/>
                </a:solidFill>
              </a:rPr>
              <a:t>se</a:t>
            </a:r>
            <a:r>
              <a:rPr spc="-65">
                <a:solidFill>
                  <a:srgbClr val="001F5F"/>
                </a:solidFill>
              </a:rPr>
              <a:t> </a:t>
            </a:r>
            <a:r>
              <a:t>(&lt;expressão</a:t>
            </a:r>
            <a:r>
              <a:rPr spc="-80"/>
              <a:t> </a:t>
            </a:r>
            <a:r>
              <a:t>lógica&gt;)</a:t>
            </a:r>
            <a:r>
              <a:rPr spc="-60"/>
              <a:t> </a:t>
            </a:r>
            <a:r>
              <a:rPr spc="-10">
                <a:solidFill>
                  <a:srgbClr val="001F5F"/>
                </a:solidFill>
              </a:rPr>
              <a:t>entao</a:t>
            </a:r>
          </a:p>
          <a:p>
            <a:pPr marL="12700" marR="1602105" indent="456565">
              <a:lnSpc>
                <a:spcPts val="2620"/>
              </a:lnSpc>
              <a:spcBef>
                <a:spcPts val="170"/>
              </a:spcBef>
            </a:pPr>
            <a:r>
              <a:rPr spc="-10">
                <a:solidFill>
                  <a:srgbClr val="001F5F"/>
                </a:solidFill>
              </a:rPr>
              <a:t>&lt;comandos&gt; senao</a:t>
            </a:r>
          </a:p>
          <a:p>
            <a:pPr marL="469265">
              <a:lnSpc>
                <a:spcPts val="2435"/>
              </a:lnSpc>
            </a:pPr>
            <a:r>
              <a:rPr spc="-10">
                <a:solidFill>
                  <a:srgbClr val="001F5F"/>
                </a:solidFill>
              </a:rPr>
              <a:t>&lt;comandos&gt;</a:t>
            </a:r>
          </a:p>
          <a:p>
            <a:pPr marL="12700">
              <a:lnSpc>
                <a:spcPts val="2615"/>
              </a:lnSpc>
            </a:pPr>
            <a:r>
              <a:rPr spc="-10">
                <a:solidFill>
                  <a:srgbClr val="001F5F"/>
                </a:solidFill>
              </a:rPr>
              <a:t>fimse</a:t>
            </a:r>
          </a:p>
          <a:p>
            <a:pPr marL="12700">
              <a:lnSpc>
                <a:spcPts val="2750"/>
              </a:lnSpc>
            </a:pPr>
            <a:r>
              <a:rPr spc="-10">
                <a:solidFill>
                  <a:srgbClr val="001F5F"/>
                </a:solidFill>
              </a:rPr>
              <a:t>&lt;comandos&gt;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16625" y="3072257"/>
            <a:ext cx="1087120" cy="1864360"/>
            <a:chOff x="6016625" y="3072257"/>
            <a:chExt cx="1087120" cy="1864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3075432"/>
              <a:ext cx="1080516" cy="5394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19800" y="3075432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7"/>
                  </a:moveTo>
                  <a:lnTo>
                    <a:pt x="540257" y="0"/>
                  </a:lnTo>
                  <a:lnTo>
                    <a:pt x="1080516" y="269747"/>
                  </a:lnTo>
                  <a:lnTo>
                    <a:pt x="540257" y="539495"/>
                  </a:lnTo>
                  <a:lnTo>
                    <a:pt x="0" y="26974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3913632"/>
              <a:ext cx="1080516" cy="3596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19800" y="3913632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4"/>
                  </a:moveTo>
                  <a:lnTo>
                    <a:pt x="1080516" y="359664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4572000"/>
              <a:ext cx="1080516" cy="3611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19800" y="4572000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0" y="361188"/>
                  </a:moveTo>
                  <a:lnTo>
                    <a:pt x="1080516" y="361188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60997" y="2426589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0997" y="5247208"/>
            <a:ext cx="199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21195" y="2770632"/>
            <a:ext cx="1862455" cy="2461895"/>
            <a:chOff x="6521195" y="2770632"/>
            <a:chExt cx="1862455" cy="2461895"/>
          </a:xfrm>
        </p:grpSpPr>
        <p:sp>
          <p:nvSpPr>
            <p:cNvPr id="14" name="object 14"/>
            <p:cNvSpPr/>
            <p:nvPr/>
          </p:nvSpPr>
          <p:spPr>
            <a:xfrm>
              <a:off x="6521196" y="2770631"/>
              <a:ext cx="1358900" cy="2461895"/>
            </a:xfrm>
            <a:custGeom>
              <a:avLst/>
              <a:gdLst/>
              <a:ahLst/>
              <a:cxnLst/>
              <a:rect l="l" t="t" r="r" b="b"/>
              <a:pathLst>
                <a:path w="1358900" h="2461895">
                  <a:moveTo>
                    <a:pt x="76200" y="2385314"/>
                  </a:moveTo>
                  <a:lnTo>
                    <a:pt x="44450" y="2385314"/>
                  </a:lnTo>
                  <a:lnTo>
                    <a:pt x="44450" y="2162556"/>
                  </a:lnTo>
                  <a:lnTo>
                    <a:pt x="31750" y="2162556"/>
                  </a:lnTo>
                  <a:lnTo>
                    <a:pt x="31750" y="2385314"/>
                  </a:lnTo>
                  <a:lnTo>
                    <a:pt x="0" y="2385314"/>
                  </a:lnTo>
                  <a:lnTo>
                    <a:pt x="38100" y="2461514"/>
                  </a:lnTo>
                  <a:lnTo>
                    <a:pt x="69850" y="2398014"/>
                  </a:lnTo>
                  <a:lnTo>
                    <a:pt x="76200" y="2385314"/>
                  </a:lnTo>
                  <a:close/>
                </a:path>
                <a:path w="1358900" h="2461895">
                  <a:moveTo>
                    <a:pt x="76200" y="1724914"/>
                  </a:moveTo>
                  <a:lnTo>
                    <a:pt x="44450" y="1724914"/>
                  </a:lnTo>
                  <a:lnTo>
                    <a:pt x="44450" y="1502664"/>
                  </a:lnTo>
                  <a:lnTo>
                    <a:pt x="31750" y="1502664"/>
                  </a:lnTo>
                  <a:lnTo>
                    <a:pt x="31750" y="1724914"/>
                  </a:lnTo>
                  <a:lnTo>
                    <a:pt x="0" y="1724914"/>
                  </a:lnTo>
                  <a:lnTo>
                    <a:pt x="38100" y="1801114"/>
                  </a:lnTo>
                  <a:lnTo>
                    <a:pt x="69850" y="1737614"/>
                  </a:lnTo>
                  <a:lnTo>
                    <a:pt x="76200" y="1724914"/>
                  </a:lnTo>
                  <a:close/>
                </a:path>
                <a:path w="1358900" h="2461895">
                  <a:moveTo>
                    <a:pt x="76200" y="1066546"/>
                  </a:moveTo>
                  <a:lnTo>
                    <a:pt x="44450" y="1066546"/>
                  </a:lnTo>
                  <a:lnTo>
                    <a:pt x="44450" y="844296"/>
                  </a:lnTo>
                  <a:lnTo>
                    <a:pt x="31750" y="844296"/>
                  </a:lnTo>
                  <a:lnTo>
                    <a:pt x="31750" y="1066546"/>
                  </a:lnTo>
                  <a:lnTo>
                    <a:pt x="0" y="1066546"/>
                  </a:lnTo>
                  <a:lnTo>
                    <a:pt x="38100" y="1142746"/>
                  </a:lnTo>
                  <a:lnTo>
                    <a:pt x="69850" y="1079246"/>
                  </a:lnTo>
                  <a:lnTo>
                    <a:pt x="76200" y="1066546"/>
                  </a:lnTo>
                  <a:close/>
                </a:path>
                <a:path w="1358900" h="2461895">
                  <a:moveTo>
                    <a:pt x="76200" y="228219"/>
                  </a:moveTo>
                  <a:lnTo>
                    <a:pt x="44450" y="228219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28219"/>
                  </a:lnTo>
                  <a:lnTo>
                    <a:pt x="0" y="228219"/>
                  </a:lnTo>
                  <a:lnTo>
                    <a:pt x="38100" y="304419"/>
                  </a:lnTo>
                  <a:lnTo>
                    <a:pt x="69850" y="240919"/>
                  </a:lnTo>
                  <a:lnTo>
                    <a:pt x="76200" y="228219"/>
                  </a:lnTo>
                  <a:close/>
                </a:path>
                <a:path w="1358900" h="2461895">
                  <a:moveTo>
                    <a:pt x="1358392" y="1066800"/>
                  </a:moveTo>
                  <a:lnTo>
                    <a:pt x="1326642" y="1066800"/>
                  </a:lnTo>
                  <a:lnTo>
                    <a:pt x="1326642" y="580898"/>
                  </a:lnTo>
                  <a:lnTo>
                    <a:pt x="1326642" y="574548"/>
                  </a:lnTo>
                  <a:lnTo>
                    <a:pt x="1326642" y="568198"/>
                  </a:lnTo>
                  <a:lnTo>
                    <a:pt x="579120" y="568198"/>
                  </a:lnTo>
                  <a:lnTo>
                    <a:pt x="579120" y="580898"/>
                  </a:lnTo>
                  <a:lnTo>
                    <a:pt x="1313942" y="580898"/>
                  </a:lnTo>
                  <a:lnTo>
                    <a:pt x="1313942" y="1066800"/>
                  </a:lnTo>
                  <a:lnTo>
                    <a:pt x="1282192" y="1066800"/>
                  </a:lnTo>
                  <a:lnTo>
                    <a:pt x="1320292" y="1143000"/>
                  </a:lnTo>
                  <a:lnTo>
                    <a:pt x="1352042" y="1079500"/>
                  </a:lnTo>
                  <a:lnTo>
                    <a:pt x="1358392" y="1066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1483" y="3913632"/>
              <a:ext cx="1078992" cy="3596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301483" y="3913632"/>
              <a:ext cx="1079500" cy="360045"/>
            </a:xfrm>
            <a:custGeom>
              <a:avLst/>
              <a:gdLst/>
              <a:ahLst/>
              <a:cxnLst/>
              <a:rect l="l" t="t" r="r" b="b"/>
              <a:pathLst>
                <a:path w="1079500" h="360045">
                  <a:moveTo>
                    <a:pt x="0" y="359664"/>
                  </a:moveTo>
                  <a:lnTo>
                    <a:pt x="1078992" y="359664"/>
                  </a:lnTo>
                  <a:lnTo>
                    <a:pt x="1078992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00315" y="4273296"/>
              <a:ext cx="748030" cy="516890"/>
            </a:xfrm>
            <a:custGeom>
              <a:avLst/>
              <a:gdLst/>
              <a:ahLst/>
              <a:cxnLst/>
              <a:rect l="l" t="t" r="r" b="b"/>
              <a:pathLst>
                <a:path w="748029" h="516889">
                  <a:moveTo>
                    <a:pt x="76200" y="440435"/>
                  </a:moveTo>
                  <a:lnTo>
                    <a:pt x="0" y="478535"/>
                  </a:lnTo>
                  <a:lnTo>
                    <a:pt x="76200" y="516635"/>
                  </a:lnTo>
                  <a:lnTo>
                    <a:pt x="76200" y="484885"/>
                  </a:lnTo>
                  <a:lnTo>
                    <a:pt x="63500" y="484885"/>
                  </a:lnTo>
                  <a:lnTo>
                    <a:pt x="63500" y="472185"/>
                  </a:lnTo>
                  <a:lnTo>
                    <a:pt x="76200" y="472185"/>
                  </a:lnTo>
                  <a:lnTo>
                    <a:pt x="76200" y="440435"/>
                  </a:lnTo>
                  <a:close/>
                </a:path>
                <a:path w="748029" h="516889">
                  <a:moveTo>
                    <a:pt x="76200" y="472185"/>
                  </a:moveTo>
                  <a:lnTo>
                    <a:pt x="63500" y="472185"/>
                  </a:lnTo>
                  <a:lnTo>
                    <a:pt x="63500" y="484885"/>
                  </a:lnTo>
                  <a:lnTo>
                    <a:pt x="76200" y="484885"/>
                  </a:lnTo>
                  <a:lnTo>
                    <a:pt x="76200" y="472185"/>
                  </a:lnTo>
                  <a:close/>
                </a:path>
                <a:path w="748029" h="516889">
                  <a:moveTo>
                    <a:pt x="734822" y="472185"/>
                  </a:moveTo>
                  <a:lnTo>
                    <a:pt x="76200" y="472185"/>
                  </a:lnTo>
                  <a:lnTo>
                    <a:pt x="76200" y="484885"/>
                  </a:lnTo>
                  <a:lnTo>
                    <a:pt x="747522" y="484885"/>
                  </a:lnTo>
                  <a:lnTo>
                    <a:pt x="747522" y="478535"/>
                  </a:lnTo>
                  <a:lnTo>
                    <a:pt x="734822" y="478535"/>
                  </a:lnTo>
                  <a:lnTo>
                    <a:pt x="734822" y="472185"/>
                  </a:lnTo>
                  <a:close/>
                </a:path>
                <a:path w="748029" h="516889">
                  <a:moveTo>
                    <a:pt x="747522" y="0"/>
                  </a:moveTo>
                  <a:lnTo>
                    <a:pt x="734822" y="0"/>
                  </a:lnTo>
                  <a:lnTo>
                    <a:pt x="734822" y="478535"/>
                  </a:lnTo>
                  <a:lnTo>
                    <a:pt x="741172" y="472185"/>
                  </a:lnTo>
                  <a:lnTo>
                    <a:pt x="747522" y="472185"/>
                  </a:lnTo>
                  <a:lnTo>
                    <a:pt x="747522" y="0"/>
                  </a:lnTo>
                  <a:close/>
                </a:path>
                <a:path w="748029" h="516889">
                  <a:moveTo>
                    <a:pt x="747522" y="472185"/>
                  </a:moveTo>
                  <a:lnTo>
                    <a:pt x="741172" y="472185"/>
                  </a:lnTo>
                  <a:lnTo>
                    <a:pt x="734822" y="478535"/>
                  </a:lnTo>
                  <a:lnTo>
                    <a:pt x="747522" y="478535"/>
                  </a:lnTo>
                  <a:lnTo>
                    <a:pt x="747522" y="472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40728" y="3557092"/>
            <a:ext cx="15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6831" y="295694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09676"/>
            <a:ext cx="7108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220"/>
              <a:t> </a:t>
            </a:r>
            <a:r>
              <a:rPr spc="-20"/>
              <a:t>condicional</a:t>
            </a:r>
            <a:r>
              <a:rPr spc="-170"/>
              <a:t> </a:t>
            </a:r>
            <a:r>
              <a:rPr spc="-10"/>
              <a:t>composta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spc="-10">
                <a:solidFill>
                  <a:srgbClr val="001F5F"/>
                </a:solidFill>
              </a:rPr>
              <a:t>leia</a:t>
            </a:r>
            <a:r>
              <a:rPr spc="-10"/>
              <a:t>(idade)</a:t>
            </a:r>
          </a:p>
          <a:p>
            <a:pPr marL="12700">
              <a:lnSpc>
                <a:spcPts val="2615"/>
              </a:lnSpc>
            </a:pPr>
            <a:r>
              <a:rPr>
                <a:solidFill>
                  <a:srgbClr val="001F5F"/>
                </a:solidFill>
              </a:rPr>
              <a:t>se</a:t>
            </a:r>
            <a:r>
              <a:rPr spc="-20">
                <a:solidFill>
                  <a:srgbClr val="001F5F"/>
                </a:solidFill>
              </a:rPr>
              <a:t> </a:t>
            </a:r>
            <a:r>
              <a:t>(idade</a:t>
            </a:r>
            <a:r>
              <a:rPr spc="-30"/>
              <a:t> </a:t>
            </a:r>
            <a:r>
              <a:t>&gt;=</a:t>
            </a:r>
            <a:r>
              <a:rPr spc="-20"/>
              <a:t> </a:t>
            </a:r>
            <a:r>
              <a:rPr>
                <a:solidFill>
                  <a:srgbClr val="FF0000"/>
                </a:solidFill>
              </a:rPr>
              <a:t>18</a:t>
            </a:r>
            <a:r>
              <a:t>)</a:t>
            </a:r>
            <a:r>
              <a:rPr spc="-35"/>
              <a:t> </a:t>
            </a:r>
            <a:r>
              <a:rPr spc="-20">
                <a:solidFill>
                  <a:srgbClr val="001F5F"/>
                </a:solidFill>
              </a:rPr>
              <a:t>entao</a:t>
            </a:r>
          </a:p>
          <a:p>
            <a:pPr marL="12700" marR="102870" indent="456565">
              <a:lnSpc>
                <a:spcPts val="2620"/>
              </a:lnSpc>
              <a:spcBef>
                <a:spcPts val="170"/>
              </a:spcBef>
            </a:pPr>
            <a:r>
              <a:t>texto</a:t>
            </a:r>
            <a:r>
              <a:rPr spc="-65"/>
              <a:t> </a:t>
            </a:r>
            <a:r>
              <a:t>&lt;-</a:t>
            </a:r>
            <a:r>
              <a:rPr spc="-40"/>
              <a:t> </a:t>
            </a:r>
            <a:r>
              <a:rPr>
                <a:solidFill>
                  <a:srgbClr val="FF0000"/>
                </a:solidFill>
              </a:rPr>
              <a:t>"Maior</a:t>
            </a:r>
            <a:r>
              <a:rPr spc="-35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de</a:t>
            </a:r>
            <a:r>
              <a:rPr spc="-30">
                <a:solidFill>
                  <a:srgbClr val="FF0000"/>
                </a:solidFill>
              </a:rPr>
              <a:t> </a:t>
            </a:r>
            <a:r>
              <a:rPr spc="-10">
                <a:solidFill>
                  <a:srgbClr val="FF0000"/>
                </a:solidFill>
              </a:rPr>
              <a:t>idade" </a:t>
            </a:r>
            <a:r>
              <a:rPr spc="-10">
                <a:solidFill>
                  <a:srgbClr val="001F5F"/>
                </a:solidFill>
              </a:rPr>
              <a:t>senao</a:t>
            </a:r>
          </a:p>
          <a:p>
            <a:pPr marL="469265">
              <a:lnSpc>
                <a:spcPts val="2435"/>
              </a:lnSpc>
            </a:pPr>
            <a:r>
              <a:t>texto</a:t>
            </a:r>
            <a:r>
              <a:rPr spc="-85"/>
              <a:t> </a:t>
            </a:r>
            <a:r>
              <a:t>&lt;-</a:t>
            </a:r>
            <a:r>
              <a:rPr spc="-60"/>
              <a:t> </a:t>
            </a:r>
            <a:r>
              <a:rPr>
                <a:solidFill>
                  <a:srgbClr val="FF0000"/>
                </a:solidFill>
              </a:rPr>
              <a:t>"Menor</a:t>
            </a:r>
            <a:r>
              <a:rPr spc="-45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de</a:t>
            </a:r>
            <a:r>
              <a:rPr spc="-50">
                <a:solidFill>
                  <a:srgbClr val="FF0000"/>
                </a:solidFill>
              </a:rPr>
              <a:t> </a:t>
            </a:r>
            <a:r>
              <a:rPr spc="-10">
                <a:solidFill>
                  <a:srgbClr val="FF0000"/>
                </a:solidFill>
              </a:rPr>
              <a:t>idade"</a:t>
            </a:r>
          </a:p>
          <a:p>
            <a:pPr marL="12700">
              <a:lnSpc>
                <a:spcPts val="2615"/>
              </a:lnSpc>
            </a:pPr>
            <a:r>
              <a:rPr spc="-10">
                <a:solidFill>
                  <a:srgbClr val="001F5F"/>
                </a:solidFill>
              </a:rPr>
              <a:t>fimse</a:t>
            </a:r>
          </a:p>
          <a:p>
            <a:pPr marL="12700">
              <a:lnSpc>
                <a:spcPts val="2750"/>
              </a:lnSpc>
            </a:pPr>
            <a:r>
              <a:rPr spc="-10">
                <a:solidFill>
                  <a:srgbClr val="001F5F"/>
                </a:solidFill>
              </a:rPr>
              <a:t>escreval</a:t>
            </a:r>
            <a:r>
              <a:rPr spc="-10"/>
              <a:t>(texto)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16625" y="3072257"/>
            <a:ext cx="1087120" cy="1864360"/>
            <a:chOff x="6016625" y="3072257"/>
            <a:chExt cx="1087120" cy="1864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3075432"/>
              <a:ext cx="1080516" cy="5394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19800" y="3075432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7"/>
                  </a:moveTo>
                  <a:lnTo>
                    <a:pt x="540257" y="0"/>
                  </a:lnTo>
                  <a:lnTo>
                    <a:pt x="1080516" y="269747"/>
                  </a:lnTo>
                  <a:lnTo>
                    <a:pt x="540257" y="539495"/>
                  </a:lnTo>
                  <a:lnTo>
                    <a:pt x="0" y="26974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3913632"/>
              <a:ext cx="1080516" cy="3596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19800" y="3913632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4"/>
                  </a:moveTo>
                  <a:lnTo>
                    <a:pt x="1080516" y="359664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4572000"/>
              <a:ext cx="1080516" cy="3611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19800" y="4572000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0" y="361188"/>
                  </a:moveTo>
                  <a:lnTo>
                    <a:pt x="1080516" y="361188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60997" y="2426589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0997" y="5247208"/>
            <a:ext cx="199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21195" y="2770632"/>
            <a:ext cx="1862455" cy="2461895"/>
            <a:chOff x="6521195" y="2770632"/>
            <a:chExt cx="1862455" cy="2461895"/>
          </a:xfrm>
        </p:grpSpPr>
        <p:sp>
          <p:nvSpPr>
            <p:cNvPr id="14" name="object 14"/>
            <p:cNvSpPr/>
            <p:nvPr/>
          </p:nvSpPr>
          <p:spPr>
            <a:xfrm>
              <a:off x="6521196" y="2770631"/>
              <a:ext cx="1358900" cy="2461895"/>
            </a:xfrm>
            <a:custGeom>
              <a:avLst/>
              <a:gdLst/>
              <a:ahLst/>
              <a:cxnLst/>
              <a:rect l="l" t="t" r="r" b="b"/>
              <a:pathLst>
                <a:path w="1358900" h="2461895">
                  <a:moveTo>
                    <a:pt x="76200" y="2385314"/>
                  </a:moveTo>
                  <a:lnTo>
                    <a:pt x="44450" y="2385314"/>
                  </a:lnTo>
                  <a:lnTo>
                    <a:pt x="44450" y="2162556"/>
                  </a:lnTo>
                  <a:lnTo>
                    <a:pt x="31750" y="2162556"/>
                  </a:lnTo>
                  <a:lnTo>
                    <a:pt x="31750" y="2385314"/>
                  </a:lnTo>
                  <a:lnTo>
                    <a:pt x="0" y="2385314"/>
                  </a:lnTo>
                  <a:lnTo>
                    <a:pt x="38100" y="2461514"/>
                  </a:lnTo>
                  <a:lnTo>
                    <a:pt x="69850" y="2398014"/>
                  </a:lnTo>
                  <a:lnTo>
                    <a:pt x="76200" y="2385314"/>
                  </a:lnTo>
                  <a:close/>
                </a:path>
                <a:path w="1358900" h="2461895">
                  <a:moveTo>
                    <a:pt x="76200" y="1724914"/>
                  </a:moveTo>
                  <a:lnTo>
                    <a:pt x="44450" y="1724914"/>
                  </a:lnTo>
                  <a:lnTo>
                    <a:pt x="44450" y="1502664"/>
                  </a:lnTo>
                  <a:lnTo>
                    <a:pt x="31750" y="1502664"/>
                  </a:lnTo>
                  <a:lnTo>
                    <a:pt x="31750" y="1724914"/>
                  </a:lnTo>
                  <a:lnTo>
                    <a:pt x="0" y="1724914"/>
                  </a:lnTo>
                  <a:lnTo>
                    <a:pt x="38100" y="1801114"/>
                  </a:lnTo>
                  <a:lnTo>
                    <a:pt x="69850" y="1737614"/>
                  </a:lnTo>
                  <a:lnTo>
                    <a:pt x="76200" y="1724914"/>
                  </a:lnTo>
                  <a:close/>
                </a:path>
                <a:path w="1358900" h="2461895">
                  <a:moveTo>
                    <a:pt x="76200" y="1066546"/>
                  </a:moveTo>
                  <a:lnTo>
                    <a:pt x="44450" y="1066546"/>
                  </a:lnTo>
                  <a:lnTo>
                    <a:pt x="44450" y="844296"/>
                  </a:lnTo>
                  <a:lnTo>
                    <a:pt x="31750" y="844296"/>
                  </a:lnTo>
                  <a:lnTo>
                    <a:pt x="31750" y="1066546"/>
                  </a:lnTo>
                  <a:lnTo>
                    <a:pt x="0" y="1066546"/>
                  </a:lnTo>
                  <a:lnTo>
                    <a:pt x="38100" y="1142746"/>
                  </a:lnTo>
                  <a:lnTo>
                    <a:pt x="69850" y="1079246"/>
                  </a:lnTo>
                  <a:lnTo>
                    <a:pt x="76200" y="1066546"/>
                  </a:lnTo>
                  <a:close/>
                </a:path>
                <a:path w="1358900" h="2461895">
                  <a:moveTo>
                    <a:pt x="76200" y="228219"/>
                  </a:moveTo>
                  <a:lnTo>
                    <a:pt x="44450" y="228219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28219"/>
                  </a:lnTo>
                  <a:lnTo>
                    <a:pt x="0" y="228219"/>
                  </a:lnTo>
                  <a:lnTo>
                    <a:pt x="38100" y="304419"/>
                  </a:lnTo>
                  <a:lnTo>
                    <a:pt x="69850" y="240919"/>
                  </a:lnTo>
                  <a:lnTo>
                    <a:pt x="76200" y="228219"/>
                  </a:lnTo>
                  <a:close/>
                </a:path>
                <a:path w="1358900" h="2461895">
                  <a:moveTo>
                    <a:pt x="1358392" y="1066800"/>
                  </a:moveTo>
                  <a:lnTo>
                    <a:pt x="1326642" y="1066800"/>
                  </a:lnTo>
                  <a:lnTo>
                    <a:pt x="1326642" y="580898"/>
                  </a:lnTo>
                  <a:lnTo>
                    <a:pt x="1326642" y="574548"/>
                  </a:lnTo>
                  <a:lnTo>
                    <a:pt x="1326642" y="568198"/>
                  </a:lnTo>
                  <a:lnTo>
                    <a:pt x="579120" y="568198"/>
                  </a:lnTo>
                  <a:lnTo>
                    <a:pt x="579120" y="580898"/>
                  </a:lnTo>
                  <a:lnTo>
                    <a:pt x="1313942" y="580898"/>
                  </a:lnTo>
                  <a:lnTo>
                    <a:pt x="1313942" y="1066800"/>
                  </a:lnTo>
                  <a:lnTo>
                    <a:pt x="1282192" y="1066800"/>
                  </a:lnTo>
                  <a:lnTo>
                    <a:pt x="1320292" y="1143000"/>
                  </a:lnTo>
                  <a:lnTo>
                    <a:pt x="1352042" y="1079500"/>
                  </a:lnTo>
                  <a:lnTo>
                    <a:pt x="1358392" y="1066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1483" y="3913632"/>
              <a:ext cx="1078992" cy="35966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301483" y="3913632"/>
              <a:ext cx="1079500" cy="360045"/>
            </a:xfrm>
            <a:custGeom>
              <a:avLst/>
              <a:gdLst/>
              <a:ahLst/>
              <a:cxnLst/>
              <a:rect l="l" t="t" r="r" b="b"/>
              <a:pathLst>
                <a:path w="1079500" h="360045">
                  <a:moveTo>
                    <a:pt x="0" y="359664"/>
                  </a:moveTo>
                  <a:lnTo>
                    <a:pt x="1078992" y="359664"/>
                  </a:lnTo>
                  <a:lnTo>
                    <a:pt x="1078992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00315" y="4273296"/>
              <a:ext cx="748030" cy="516890"/>
            </a:xfrm>
            <a:custGeom>
              <a:avLst/>
              <a:gdLst/>
              <a:ahLst/>
              <a:cxnLst/>
              <a:rect l="l" t="t" r="r" b="b"/>
              <a:pathLst>
                <a:path w="748029" h="516889">
                  <a:moveTo>
                    <a:pt x="76200" y="440435"/>
                  </a:moveTo>
                  <a:lnTo>
                    <a:pt x="0" y="478535"/>
                  </a:lnTo>
                  <a:lnTo>
                    <a:pt x="76200" y="516635"/>
                  </a:lnTo>
                  <a:lnTo>
                    <a:pt x="76200" y="484885"/>
                  </a:lnTo>
                  <a:lnTo>
                    <a:pt x="63500" y="484885"/>
                  </a:lnTo>
                  <a:lnTo>
                    <a:pt x="63500" y="472185"/>
                  </a:lnTo>
                  <a:lnTo>
                    <a:pt x="76200" y="472185"/>
                  </a:lnTo>
                  <a:lnTo>
                    <a:pt x="76200" y="440435"/>
                  </a:lnTo>
                  <a:close/>
                </a:path>
                <a:path w="748029" h="516889">
                  <a:moveTo>
                    <a:pt x="76200" y="472185"/>
                  </a:moveTo>
                  <a:lnTo>
                    <a:pt x="63500" y="472185"/>
                  </a:lnTo>
                  <a:lnTo>
                    <a:pt x="63500" y="484885"/>
                  </a:lnTo>
                  <a:lnTo>
                    <a:pt x="76200" y="484885"/>
                  </a:lnTo>
                  <a:lnTo>
                    <a:pt x="76200" y="472185"/>
                  </a:lnTo>
                  <a:close/>
                </a:path>
                <a:path w="748029" h="516889">
                  <a:moveTo>
                    <a:pt x="734822" y="472185"/>
                  </a:moveTo>
                  <a:lnTo>
                    <a:pt x="76200" y="472185"/>
                  </a:lnTo>
                  <a:lnTo>
                    <a:pt x="76200" y="484885"/>
                  </a:lnTo>
                  <a:lnTo>
                    <a:pt x="747522" y="484885"/>
                  </a:lnTo>
                  <a:lnTo>
                    <a:pt x="747522" y="478535"/>
                  </a:lnTo>
                  <a:lnTo>
                    <a:pt x="734822" y="478535"/>
                  </a:lnTo>
                  <a:lnTo>
                    <a:pt x="734822" y="472185"/>
                  </a:lnTo>
                  <a:close/>
                </a:path>
                <a:path w="748029" h="516889">
                  <a:moveTo>
                    <a:pt x="747522" y="0"/>
                  </a:moveTo>
                  <a:lnTo>
                    <a:pt x="734822" y="0"/>
                  </a:lnTo>
                  <a:lnTo>
                    <a:pt x="734822" y="478535"/>
                  </a:lnTo>
                  <a:lnTo>
                    <a:pt x="741172" y="472185"/>
                  </a:lnTo>
                  <a:lnTo>
                    <a:pt x="747522" y="472185"/>
                  </a:lnTo>
                  <a:lnTo>
                    <a:pt x="747522" y="0"/>
                  </a:lnTo>
                  <a:close/>
                </a:path>
                <a:path w="748029" h="516889">
                  <a:moveTo>
                    <a:pt x="747522" y="472185"/>
                  </a:moveTo>
                  <a:lnTo>
                    <a:pt x="741172" y="472185"/>
                  </a:lnTo>
                  <a:lnTo>
                    <a:pt x="734822" y="478535"/>
                  </a:lnTo>
                  <a:lnTo>
                    <a:pt x="747522" y="478535"/>
                  </a:lnTo>
                  <a:lnTo>
                    <a:pt x="747522" y="472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40728" y="3557092"/>
            <a:ext cx="15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56831" y="295694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166BC-261E-A3C1-F9F6-E9B22BE8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7F30C1-BC41-C602-1181-EE58787EA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976B6-1E74-D104-35C6-B1D8B052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5" y="1600200"/>
            <a:ext cx="824334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85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B3A68-F85F-D17F-7CA2-43F9464F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7EA2B-3EC4-C7E1-8A25-ADC5FF906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BC18E6-0F85-377D-40E5-1E7066A4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708" y="1296123"/>
            <a:ext cx="5905500" cy="481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73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220"/>
              <a:t> </a:t>
            </a:r>
            <a:r>
              <a:rPr spc="-20"/>
              <a:t>condicional</a:t>
            </a:r>
            <a:r>
              <a:rPr spc="-170"/>
              <a:t> </a:t>
            </a:r>
            <a:r>
              <a:rPr spc="-10"/>
              <a:t>múltipla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1746250"/>
            <a:ext cx="3046095" cy="43789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77850">
              <a:lnSpc>
                <a:spcPts val="2620"/>
              </a:lnSpc>
              <a:spcBef>
                <a:spcPts val="405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 </a:t>
            </a:r>
            <a:r>
              <a:rPr sz="2400">
                <a:solidFill>
                  <a:srgbClr val="001F5F"/>
                </a:solidFill>
                <a:latin typeface="Carlito"/>
                <a:cs typeface="Carlito"/>
              </a:rPr>
              <a:t>escolha</a:t>
            </a:r>
            <a:r>
              <a:rPr sz="2400" spc="-4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(&lt;variavel&gt;)</a:t>
            </a:r>
            <a:endParaRPr sz="2400">
              <a:latin typeface="Carlito"/>
              <a:cs typeface="Carlito"/>
            </a:endParaRPr>
          </a:p>
          <a:p>
            <a:pPr marL="469265">
              <a:lnSpc>
                <a:spcPts val="2440"/>
              </a:lnSpc>
            </a:pPr>
            <a:r>
              <a:rPr sz="24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2400" spc="-5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>
                <a:solidFill>
                  <a:srgbClr val="FF0000"/>
                </a:solidFill>
                <a:latin typeface="Carlito"/>
                <a:cs typeface="Carlito"/>
              </a:rPr>
              <a:t>&lt;valor</a:t>
            </a:r>
            <a:r>
              <a:rPr sz="2400" spc="-4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5">
                <a:solidFill>
                  <a:srgbClr val="FF0000"/>
                </a:solidFill>
                <a:latin typeface="Carlito"/>
                <a:cs typeface="Carlito"/>
              </a:rPr>
              <a:t>1&gt;</a:t>
            </a:r>
            <a:endParaRPr sz="2400">
              <a:latin typeface="Carlito"/>
              <a:cs typeface="Carlito"/>
            </a:endParaRPr>
          </a:p>
          <a:p>
            <a:pPr marL="469265" marR="5080" indent="982980">
              <a:lnSpc>
                <a:spcPts val="2620"/>
              </a:lnSpc>
              <a:spcBef>
                <a:spcPts val="170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 </a:t>
            </a:r>
            <a:r>
              <a:rPr sz="24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2400" spc="-5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>
                <a:solidFill>
                  <a:srgbClr val="FF0000"/>
                </a:solidFill>
                <a:latin typeface="Carlito"/>
                <a:cs typeface="Carlito"/>
              </a:rPr>
              <a:t>&lt;valor</a:t>
            </a:r>
            <a:r>
              <a:rPr sz="2400" spc="-4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5">
                <a:solidFill>
                  <a:srgbClr val="FF0000"/>
                </a:solidFill>
                <a:latin typeface="Carlito"/>
                <a:cs typeface="Carlito"/>
              </a:rPr>
              <a:t>2&gt;</a:t>
            </a:r>
            <a:endParaRPr sz="2400">
              <a:latin typeface="Carlito"/>
              <a:cs typeface="Carlito"/>
            </a:endParaRPr>
          </a:p>
          <a:p>
            <a:pPr marL="1384300">
              <a:lnSpc>
                <a:spcPts val="2435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</a:t>
            </a:r>
            <a:endParaRPr sz="2400">
              <a:latin typeface="Carlito"/>
              <a:cs typeface="Carlito"/>
            </a:endParaRPr>
          </a:p>
          <a:p>
            <a:pPr marL="1384300">
              <a:lnSpc>
                <a:spcPts val="2615"/>
              </a:lnSpc>
            </a:pPr>
            <a:r>
              <a:rPr sz="2400" spc="-25">
                <a:solidFill>
                  <a:srgbClr val="001F5F"/>
                </a:solidFill>
                <a:latin typeface="Carlito"/>
                <a:cs typeface="Carlito"/>
              </a:rPr>
              <a:t>...</a:t>
            </a:r>
            <a:endParaRPr sz="2400">
              <a:latin typeface="Carlito"/>
              <a:cs typeface="Carlito"/>
            </a:endParaRPr>
          </a:p>
          <a:p>
            <a:pPr marL="469265">
              <a:lnSpc>
                <a:spcPts val="2615"/>
              </a:lnSpc>
            </a:pPr>
            <a:r>
              <a:rPr sz="24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2400" spc="-5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>
                <a:solidFill>
                  <a:srgbClr val="FF0000"/>
                </a:solidFill>
                <a:latin typeface="Carlito"/>
                <a:cs typeface="Carlito"/>
              </a:rPr>
              <a:t>&lt;valor</a:t>
            </a:r>
            <a:r>
              <a:rPr sz="2400" spc="-4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5">
                <a:solidFill>
                  <a:srgbClr val="FF0000"/>
                </a:solidFill>
                <a:latin typeface="Carlito"/>
                <a:cs typeface="Carlito"/>
              </a:rPr>
              <a:t>n&gt;</a:t>
            </a:r>
            <a:endParaRPr sz="2400">
              <a:latin typeface="Carlito"/>
              <a:cs typeface="Carlito"/>
            </a:endParaRPr>
          </a:p>
          <a:p>
            <a:pPr marL="469265" marR="5080" indent="982980">
              <a:lnSpc>
                <a:spcPts val="2620"/>
              </a:lnSpc>
              <a:spcBef>
                <a:spcPts val="170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 outrocaso</a:t>
            </a:r>
            <a:endParaRPr sz="2400">
              <a:latin typeface="Carlito"/>
              <a:cs typeface="Carlito"/>
            </a:endParaRPr>
          </a:p>
          <a:p>
            <a:pPr marL="1384300">
              <a:lnSpc>
                <a:spcPts val="2440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615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fimescolha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50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62472" y="1974976"/>
            <a:ext cx="1087120" cy="546100"/>
            <a:chOff x="5562472" y="1974976"/>
            <a:chExt cx="1087120" cy="546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647" y="1978151"/>
              <a:ext cx="1080516" cy="539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65647" y="1978151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8"/>
                  </a:moveTo>
                  <a:lnTo>
                    <a:pt x="540257" y="0"/>
                  </a:lnTo>
                  <a:lnTo>
                    <a:pt x="1080516" y="269748"/>
                  </a:lnTo>
                  <a:lnTo>
                    <a:pt x="540257" y="539496"/>
                  </a:lnTo>
                  <a:lnTo>
                    <a:pt x="0" y="2697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31789" y="2083434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x=</a:t>
            </a:r>
            <a:r>
              <a:rPr sz="1800" spc="-25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7100" y="1418590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62472" y="1673351"/>
            <a:ext cx="1087120" cy="1692275"/>
            <a:chOff x="5562472" y="1673351"/>
            <a:chExt cx="1087120" cy="1692275"/>
          </a:xfrm>
        </p:grpSpPr>
        <p:sp>
          <p:nvSpPr>
            <p:cNvPr id="10" name="object 10"/>
            <p:cNvSpPr/>
            <p:nvPr/>
          </p:nvSpPr>
          <p:spPr>
            <a:xfrm>
              <a:off x="6068567" y="1673351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750" y="228219"/>
                  </a:moveTo>
                  <a:lnTo>
                    <a:pt x="0" y="228219"/>
                  </a:lnTo>
                  <a:lnTo>
                    <a:pt x="38100" y="304419"/>
                  </a:lnTo>
                  <a:lnTo>
                    <a:pt x="69850" y="240919"/>
                  </a:lnTo>
                  <a:lnTo>
                    <a:pt x="31750" y="240919"/>
                  </a:lnTo>
                  <a:lnTo>
                    <a:pt x="31750" y="228219"/>
                  </a:lnTo>
                  <a:close/>
                </a:path>
                <a:path w="76200" h="304800">
                  <a:moveTo>
                    <a:pt x="44450" y="0"/>
                  </a:moveTo>
                  <a:lnTo>
                    <a:pt x="31750" y="0"/>
                  </a:lnTo>
                  <a:lnTo>
                    <a:pt x="31750" y="240919"/>
                  </a:lnTo>
                  <a:lnTo>
                    <a:pt x="44450" y="240919"/>
                  </a:lnTo>
                  <a:lnTo>
                    <a:pt x="44450" y="0"/>
                  </a:lnTo>
                  <a:close/>
                </a:path>
                <a:path w="76200" h="304800">
                  <a:moveTo>
                    <a:pt x="76200" y="228219"/>
                  </a:moveTo>
                  <a:lnTo>
                    <a:pt x="44450" y="228219"/>
                  </a:lnTo>
                  <a:lnTo>
                    <a:pt x="44450" y="240919"/>
                  </a:lnTo>
                  <a:lnTo>
                    <a:pt x="69850" y="240919"/>
                  </a:lnTo>
                  <a:lnTo>
                    <a:pt x="76200" y="228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5647" y="2822447"/>
              <a:ext cx="1080516" cy="5394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65647" y="2822447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8"/>
                  </a:moveTo>
                  <a:lnTo>
                    <a:pt x="540257" y="0"/>
                  </a:lnTo>
                  <a:lnTo>
                    <a:pt x="1080516" y="269748"/>
                  </a:lnTo>
                  <a:lnTo>
                    <a:pt x="540257" y="539496"/>
                  </a:lnTo>
                  <a:lnTo>
                    <a:pt x="0" y="2697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27216" y="2927984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x=</a:t>
            </a:r>
            <a:r>
              <a:rPr sz="1800" spc="-25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62472" y="4148201"/>
            <a:ext cx="1087120" cy="546100"/>
            <a:chOff x="5562472" y="4148201"/>
            <a:chExt cx="1087120" cy="5461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5647" y="4151376"/>
              <a:ext cx="1080516" cy="5394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565647" y="4151376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8"/>
                  </a:moveTo>
                  <a:lnTo>
                    <a:pt x="540257" y="0"/>
                  </a:lnTo>
                  <a:lnTo>
                    <a:pt x="1080516" y="269748"/>
                  </a:lnTo>
                  <a:lnTo>
                    <a:pt x="540257" y="539496"/>
                  </a:lnTo>
                  <a:lnTo>
                    <a:pt x="0" y="2697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68567" y="2065020"/>
            <a:ext cx="2136775" cy="1601470"/>
            <a:chOff x="6068567" y="2065020"/>
            <a:chExt cx="2136775" cy="1601470"/>
          </a:xfrm>
        </p:grpSpPr>
        <p:sp>
          <p:nvSpPr>
            <p:cNvPr id="18" name="object 18"/>
            <p:cNvSpPr/>
            <p:nvPr/>
          </p:nvSpPr>
          <p:spPr>
            <a:xfrm>
              <a:off x="6068568" y="2517647"/>
              <a:ext cx="76200" cy="1148715"/>
            </a:xfrm>
            <a:custGeom>
              <a:avLst/>
              <a:gdLst/>
              <a:ahLst/>
              <a:cxnLst/>
              <a:rect l="l" t="t" r="r" b="b"/>
              <a:pathLst>
                <a:path w="76200" h="1148714">
                  <a:moveTo>
                    <a:pt x="76200" y="1072515"/>
                  </a:moveTo>
                  <a:lnTo>
                    <a:pt x="44450" y="1072515"/>
                  </a:lnTo>
                  <a:lnTo>
                    <a:pt x="44450" y="844296"/>
                  </a:lnTo>
                  <a:lnTo>
                    <a:pt x="31750" y="844296"/>
                  </a:lnTo>
                  <a:lnTo>
                    <a:pt x="31750" y="1072515"/>
                  </a:lnTo>
                  <a:lnTo>
                    <a:pt x="0" y="1072515"/>
                  </a:lnTo>
                  <a:lnTo>
                    <a:pt x="38100" y="1148715"/>
                  </a:lnTo>
                  <a:lnTo>
                    <a:pt x="69850" y="1085215"/>
                  </a:lnTo>
                  <a:lnTo>
                    <a:pt x="76200" y="1072515"/>
                  </a:lnTo>
                  <a:close/>
                </a:path>
                <a:path w="76200" h="1148714">
                  <a:moveTo>
                    <a:pt x="76200" y="228219"/>
                  </a:moveTo>
                  <a:lnTo>
                    <a:pt x="44450" y="228219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28219"/>
                  </a:lnTo>
                  <a:lnTo>
                    <a:pt x="0" y="228219"/>
                  </a:lnTo>
                  <a:lnTo>
                    <a:pt x="38100" y="304419"/>
                  </a:lnTo>
                  <a:lnTo>
                    <a:pt x="69850" y="240919"/>
                  </a:lnTo>
                  <a:lnTo>
                    <a:pt x="76200" y="228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1651" y="2912364"/>
              <a:ext cx="1080516" cy="3596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121651" y="2912364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1651" y="2068068"/>
              <a:ext cx="1080516" cy="3596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121651" y="2068068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4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6164" y="2209799"/>
              <a:ext cx="476250" cy="920750"/>
            </a:xfrm>
            <a:custGeom>
              <a:avLst/>
              <a:gdLst/>
              <a:ahLst/>
              <a:cxnLst/>
              <a:rect l="l" t="t" r="r" b="b"/>
              <a:pathLst>
                <a:path w="476250" h="920750">
                  <a:moveTo>
                    <a:pt x="476123" y="882396"/>
                  </a:moveTo>
                  <a:lnTo>
                    <a:pt x="463423" y="876046"/>
                  </a:lnTo>
                  <a:lnTo>
                    <a:pt x="399923" y="844296"/>
                  </a:lnTo>
                  <a:lnTo>
                    <a:pt x="399923" y="876046"/>
                  </a:lnTo>
                  <a:lnTo>
                    <a:pt x="0" y="876046"/>
                  </a:lnTo>
                  <a:lnTo>
                    <a:pt x="0" y="888746"/>
                  </a:lnTo>
                  <a:lnTo>
                    <a:pt x="399923" y="888746"/>
                  </a:lnTo>
                  <a:lnTo>
                    <a:pt x="399923" y="920496"/>
                  </a:lnTo>
                  <a:lnTo>
                    <a:pt x="463423" y="888746"/>
                  </a:lnTo>
                  <a:lnTo>
                    <a:pt x="476123" y="882396"/>
                  </a:lnTo>
                  <a:close/>
                </a:path>
                <a:path w="476250" h="920750">
                  <a:moveTo>
                    <a:pt x="476123" y="38100"/>
                  </a:moveTo>
                  <a:lnTo>
                    <a:pt x="463423" y="31750"/>
                  </a:lnTo>
                  <a:lnTo>
                    <a:pt x="399923" y="0"/>
                  </a:lnTo>
                  <a:lnTo>
                    <a:pt x="399923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99923" y="44450"/>
                  </a:lnTo>
                  <a:lnTo>
                    <a:pt x="399923" y="76200"/>
                  </a:lnTo>
                  <a:lnTo>
                    <a:pt x="463423" y="44450"/>
                  </a:lnTo>
                  <a:lnTo>
                    <a:pt x="47612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27216" y="4256913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x=</a:t>
            </a:r>
            <a:r>
              <a:rPr sz="1800" spc="-25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18604" y="4992623"/>
            <a:ext cx="1087120" cy="365760"/>
            <a:chOff x="7118604" y="4992623"/>
            <a:chExt cx="1087120" cy="36576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1652" y="4995671"/>
              <a:ext cx="1080516" cy="35966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21652" y="4995671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068567" y="3846576"/>
            <a:ext cx="2136775" cy="757555"/>
            <a:chOff x="6068567" y="3846576"/>
            <a:chExt cx="2136775" cy="757555"/>
          </a:xfrm>
        </p:grpSpPr>
        <p:sp>
          <p:nvSpPr>
            <p:cNvPr id="29" name="object 29"/>
            <p:cNvSpPr/>
            <p:nvPr/>
          </p:nvSpPr>
          <p:spPr>
            <a:xfrm>
              <a:off x="6068567" y="3846576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750" y="228219"/>
                  </a:moveTo>
                  <a:lnTo>
                    <a:pt x="0" y="228219"/>
                  </a:lnTo>
                  <a:lnTo>
                    <a:pt x="38100" y="304419"/>
                  </a:lnTo>
                  <a:lnTo>
                    <a:pt x="69850" y="240919"/>
                  </a:lnTo>
                  <a:lnTo>
                    <a:pt x="31750" y="240919"/>
                  </a:lnTo>
                  <a:lnTo>
                    <a:pt x="31750" y="228219"/>
                  </a:lnTo>
                  <a:close/>
                </a:path>
                <a:path w="76200" h="304800">
                  <a:moveTo>
                    <a:pt x="44450" y="0"/>
                  </a:moveTo>
                  <a:lnTo>
                    <a:pt x="31750" y="0"/>
                  </a:lnTo>
                  <a:lnTo>
                    <a:pt x="31750" y="240919"/>
                  </a:lnTo>
                  <a:lnTo>
                    <a:pt x="44450" y="240919"/>
                  </a:lnTo>
                  <a:lnTo>
                    <a:pt x="44450" y="0"/>
                  </a:lnTo>
                  <a:close/>
                </a:path>
                <a:path w="76200" h="304800">
                  <a:moveTo>
                    <a:pt x="76200" y="228219"/>
                  </a:moveTo>
                  <a:lnTo>
                    <a:pt x="44450" y="228219"/>
                  </a:lnTo>
                  <a:lnTo>
                    <a:pt x="44450" y="240919"/>
                  </a:lnTo>
                  <a:lnTo>
                    <a:pt x="69850" y="240919"/>
                  </a:lnTo>
                  <a:lnTo>
                    <a:pt x="76200" y="228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1651" y="4241292"/>
              <a:ext cx="1080516" cy="3596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121651" y="4241292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6163" y="4383024"/>
              <a:ext cx="476250" cy="76200"/>
            </a:xfrm>
            <a:custGeom>
              <a:avLst/>
              <a:gdLst/>
              <a:ahLst/>
              <a:cxnLst/>
              <a:rect l="l" t="t" r="r" b="b"/>
              <a:pathLst>
                <a:path w="476250" h="76200">
                  <a:moveTo>
                    <a:pt x="399922" y="0"/>
                  </a:moveTo>
                  <a:lnTo>
                    <a:pt x="399922" y="76200"/>
                  </a:lnTo>
                  <a:lnTo>
                    <a:pt x="463422" y="44450"/>
                  </a:lnTo>
                  <a:lnTo>
                    <a:pt x="412622" y="44450"/>
                  </a:lnTo>
                  <a:lnTo>
                    <a:pt x="412622" y="31750"/>
                  </a:lnTo>
                  <a:lnTo>
                    <a:pt x="463422" y="31750"/>
                  </a:lnTo>
                  <a:lnTo>
                    <a:pt x="399922" y="0"/>
                  </a:lnTo>
                  <a:close/>
                </a:path>
                <a:path w="476250" h="76200">
                  <a:moveTo>
                    <a:pt x="39992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99922" y="44450"/>
                  </a:lnTo>
                  <a:lnTo>
                    <a:pt x="399922" y="31750"/>
                  </a:lnTo>
                  <a:close/>
                </a:path>
                <a:path w="476250" h="76200">
                  <a:moveTo>
                    <a:pt x="463422" y="31750"/>
                  </a:moveTo>
                  <a:lnTo>
                    <a:pt x="412622" y="31750"/>
                  </a:lnTo>
                  <a:lnTo>
                    <a:pt x="412622" y="44450"/>
                  </a:lnTo>
                  <a:lnTo>
                    <a:pt x="463422" y="44450"/>
                  </a:lnTo>
                  <a:lnTo>
                    <a:pt x="476122" y="38100"/>
                  </a:lnTo>
                  <a:lnTo>
                    <a:pt x="46342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63357" y="3592448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7100" y="6255511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62600" y="5657088"/>
            <a:ext cx="1087120" cy="672465"/>
            <a:chOff x="5562600" y="5657088"/>
            <a:chExt cx="1087120" cy="672465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5647" y="5660136"/>
              <a:ext cx="1080516" cy="3596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565647" y="5660136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68568" y="6019800"/>
              <a:ext cx="76200" cy="309245"/>
            </a:xfrm>
            <a:custGeom>
              <a:avLst/>
              <a:gdLst/>
              <a:ahLst/>
              <a:cxnLst/>
              <a:rect l="l" t="t" r="r" b="b"/>
              <a:pathLst>
                <a:path w="76200" h="309245">
                  <a:moveTo>
                    <a:pt x="31750" y="233019"/>
                  </a:moveTo>
                  <a:lnTo>
                    <a:pt x="0" y="233019"/>
                  </a:lnTo>
                  <a:lnTo>
                    <a:pt x="38100" y="309219"/>
                  </a:lnTo>
                  <a:lnTo>
                    <a:pt x="69850" y="245719"/>
                  </a:lnTo>
                  <a:lnTo>
                    <a:pt x="31750" y="245719"/>
                  </a:lnTo>
                  <a:lnTo>
                    <a:pt x="31750" y="233019"/>
                  </a:lnTo>
                  <a:close/>
                </a:path>
                <a:path w="76200" h="309245">
                  <a:moveTo>
                    <a:pt x="44450" y="0"/>
                  </a:moveTo>
                  <a:lnTo>
                    <a:pt x="31750" y="0"/>
                  </a:lnTo>
                  <a:lnTo>
                    <a:pt x="31750" y="245719"/>
                  </a:lnTo>
                  <a:lnTo>
                    <a:pt x="44450" y="245719"/>
                  </a:lnTo>
                  <a:lnTo>
                    <a:pt x="44450" y="0"/>
                  </a:lnTo>
                  <a:close/>
                </a:path>
                <a:path w="76200" h="309245">
                  <a:moveTo>
                    <a:pt x="76200" y="233019"/>
                  </a:moveTo>
                  <a:lnTo>
                    <a:pt x="44450" y="233019"/>
                  </a:lnTo>
                  <a:lnTo>
                    <a:pt x="44450" y="245719"/>
                  </a:lnTo>
                  <a:lnTo>
                    <a:pt x="69850" y="245719"/>
                  </a:lnTo>
                  <a:lnTo>
                    <a:pt x="76200" y="233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79818" y="1891741"/>
            <a:ext cx="15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79818" y="2773807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79818" y="4112132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88278" y="250469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88278" y="3424250"/>
            <a:ext cx="41846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39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  <a:p>
            <a:pPr marL="231140">
              <a:lnSpc>
                <a:spcPts val="1739"/>
              </a:lnSpc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88278" y="470014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094857" y="2241549"/>
            <a:ext cx="2605405" cy="3636645"/>
          </a:xfrm>
          <a:custGeom>
            <a:avLst/>
            <a:gdLst/>
            <a:ahLst/>
            <a:cxnLst/>
            <a:rect l="l" t="t" r="r" b="b"/>
            <a:pathLst>
              <a:path w="2605404" h="3636645">
                <a:moveTo>
                  <a:pt x="1027938" y="2933700"/>
                </a:moveTo>
                <a:lnTo>
                  <a:pt x="1015238" y="2927350"/>
                </a:lnTo>
                <a:lnTo>
                  <a:pt x="951738" y="2895600"/>
                </a:lnTo>
                <a:lnTo>
                  <a:pt x="951738" y="2927350"/>
                </a:lnTo>
                <a:lnTo>
                  <a:pt x="12700" y="2927350"/>
                </a:lnTo>
                <a:lnTo>
                  <a:pt x="12700" y="2455672"/>
                </a:lnTo>
                <a:lnTo>
                  <a:pt x="12700" y="2449322"/>
                </a:lnTo>
                <a:lnTo>
                  <a:pt x="11811" y="2450223"/>
                </a:lnTo>
                <a:lnTo>
                  <a:pt x="11811" y="2442972"/>
                </a:lnTo>
                <a:lnTo>
                  <a:pt x="0" y="2442972"/>
                </a:lnTo>
                <a:lnTo>
                  <a:pt x="0" y="2940050"/>
                </a:lnTo>
                <a:lnTo>
                  <a:pt x="951738" y="2940050"/>
                </a:lnTo>
                <a:lnTo>
                  <a:pt x="951738" y="2971800"/>
                </a:lnTo>
                <a:lnTo>
                  <a:pt x="1015238" y="2940050"/>
                </a:lnTo>
                <a:lnTo>
                  <a:pt x="1027938" y="2933700"/>
                </a:lnTo>
                <a:close/>
              </a:path>
              <a:path w="2605404" h="3636645">
                <a:moveTo>
                  <a:pt x="2605405" y="0"/>
                </a:moveTo>
                <a:lnTo>
                  <a:pt x="2107438" y="0"/>
                </a:lnTo>
                <a:lnTo>
                  <a:pt x="2107438" y="12700"/>
                </a:lnTo>
                <a:lnTo>
                  <a:pt x="2592705" y="12700"/>
                </a:lnTo>
                <a:lnTo>
                  <a:pt x="2592705" y="847915"/>
                </a:lnTo>
                <a:lnTo>
                  <a:pt x="2585466" y="844296"/>
                </a:lnTo>
                <a:lnTo>
                  <a:pt x="2521966" y="812546"/>
                </a:lnTo>
                <a:lnTo>
                  <a:pt x="2521966" y="844296"/>
                </a:lnTo>
                <a:lnTo>
                  <a:pt x="2107311" y="844296"/>
                </a:lnTo>
                <a:lnTo>
                  <a:pt x="2107311" y="856996"/>
                </a:lnTo>
                <a:lnTo>
                  <a:pt x="2521966" y="856996"/>
                </a:lnTo>
                <a:lnTo>
                  <a:pt x="2521966" y="888746"/>
                </a:lnTo>
                <a:lnTo>
                  <a:pt x="2585466" y="856996"/>
                </a:lnTo>
                <a:lnTo>
                  <a:pt x="2592705" y="853376"/>
                </a:lnTo>
                <a:lnTo>
                  <a:pt x="2592705" y="2176843"/>
                </a:lnTo>
                <a:lnTo>
                  <a:pt x="2585466" y="2173224"/>
                </a:lnTo>
                <a:lnTo>
                  <a:pt x="2521966" y="2141474"/>
                </a:lnTo>
                <a:lnTo>
                  <a:pt x="2521966" y="2173224"/>
                </a:lnTo>
                <a:lnTo>
                  <a:pt x="2107311" y="2173224"/>
                </a:lnTo>
                <a:lnTo>
                  <a:pt x="2107311" y="2185924"/>
                </a:lnTo>
                <a:lnTo>
                  <a:pt x="2521966" y="2185924"/>
                </a:lnTo>
                <a:lnTo>
                  <a:pt x="2521966" y="2217674"/>
                </a:lnTo>
                <a:lnTo>
                  <a:pt x="2585466" y="2185924"/>
                </a:lnTo>
                <a:lnTo>
                  <a:pt x="2592705" y="2182304"/>
                </a:lnTo>
                <a:lnTo>
                  <a:pt x="2592705" y="2931223"/>
                </a:lnTo>
                <a:lnTo>
                  <a:pt x="2585466" y="2927604"/>
                </a:lnTo>
                <a:lnTo>
                  <a:pt x="2521966" y="2895854"/>
                </a:lnTo>
                <a:lnTo>
                  <a:pt x="2521966" y="2927604"/>
                </a:lnTo>
                <a:lnTo>
                  <a:pt x="2107311" y="2927604"/>
                </a:lnTo>
                <a:lnTo>
                  <a:pt x="2107311" y="2940304"/>
                </a:lnTo>
                <a:lnTo>
                  <a:pt x="2521966" y="2940304"/>
                </a:lnTo>
                <a:lnTo>
                  <a:pt x="2521966" y="2972066"/>
                </a:lnTo>
                <a:lnTo>
                  <a:pt x="2585466" y="2940304"/>
                </a:lnTo>
                <a:lnTo>
                  <a:pt x="2592705" y="2936684"/>
                </a:lnTo>
                <a:lnTo>
                  <a:pt x="2592705" y="3592131"/>
                </a:lnTo>
                <a:lnTo>
                  <a:pt x="627507" y="3592131"/>
                </a:lnTo>
                <a:lnTo>
                  <a:pt x="627507" y="3560368"/>
                </a:lnTo>
                <a:lnTo>
                  <a:pt x="551307" y="3598468"/>
                </a:lnTo>
                <a:lnTo>
                  <a:pt x="627507" y="3636568"/>
                </a:lnTo>
                <a:lnTo>
                  <a:pt x="627507" y="3604818"/>
                </a:lnTo>
                <a:lnTo>
                  <a:pt x="2605405" y="3604818"/>
                </a:lnTo>
                <a:lnTo>
                  <a:pt x="2605405" y="3598468"/>
                </a:lnTo>
                <a:lnTo>
                  <a:pt x="2605405" y="3592131"/>
                </a:lnTo>
                <a:lnTo>
                  <a:pt x="2605405" y="12700"/>
                </a:lnTo>
                <a:lnTo>
                  <a:pt x="2605405" y="6350"/>
                </a:lnTo>
                <a:lnTo>
                  <a:pt x="2605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220"/>
              <a:t> </a:t>
            </a:r>
            <a:r>
              <a:rPr spc="-20"/>
              <a:t>condicional</a:t>
            </a:r>
            <a:r>
              <a:rPr spc="-170"/>
              <a:t> </a:t>
            </a:r>
            <a:r>
              <a:rPr spc="-10"/>
              <a:t>múltipla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1945894"/>
            <a:ext cx="426021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105"/>
              </a:spcBef>
            </a:pPr>
            <a:r>
              <a:rPr sz="1700">
                <a:solidFill>
                  <a:srgbClr val="001F5F"/>
                </a:solidFill>
                <a:latin typeface="Carlito"/>
                <a:cs typeface="Carlito"/>
              </a:rPr>
              <a:t>escolha</a:t>
            </a:r>
            <a:r>
              <a:rPr sz="1700" spc="-4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700" spc="-10">
                <a:latin typeface="Carlito"/>
                <a:cs typeface="Carlito"/>
              </a:rPr>
              <a:t>(numeroDiaSemana)</a:t>
            </a:r>
            <a:endParaRPr sz="1700">
              <a:latin typeface="Carlito"/>
              <a:cs typeface="Carlito"/>
            </a:endParaRPr>
          </a:p>
          <a:p>
            <a:pPr marL="469265">
              <a:lnSpc>
                <a:spcPts val="1620"/>
              </a:lnSpc>
            </a:pPr>
            <a:r>
              <a:rPr sz="17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1700" spc="-4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700" spc="-5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ts val="1620"/>
              </a:lnSpc>
            </a:pPr>
            <a:r>
              <a:rPr sz="1700">
                <a:latin typeface="Carlito"/>
                <a:cs typeface="Carlito"/>
              </a:rPr>
              <a:t>diaSemana</a:t>
            </a:r>
            <a:r>
              <a:rPr sz="1700" spc="-30">
                <a:latin typeface="Carlito"/>
                <a:cs typeface="Carlito"/>
              </a:rPr>
              <a:t> </a:t>
            </a:r>
            <a:r>
              <a:rPr sz="1700">
                <a:latin typeface="Carlito"/>
                <a:cs typeface="Carlito"/>
              </a:rPr>
              <a:t>&lt;-</a:t>
            </a:r>
            <a:r>
              <a:rPr sz="1700" spc="-50">
                <a:latin typeface="Carlito"/>
                <a:cs typeface="Carlito"/>
              </a:rPr>
              <a:t> </a:t>
            </a:r>
            <a:r>
              <a:rPr sz="1700" spc="-10">
                <a:solidFill>
                  <a:srgbClr val="FF0000"/>
                </a:solidFill>
                <a:latin typeface="Carlito"/>
                <a:cs typeface="Carlito"/>
              </a:rPr>
              <a:t>"Domingo"</a:t>
            </a:r>
            <a:endParaRPr sz="1700">
              <a:latin typeface="Carlito"/>
              <a:cs typeface="Carlito"/>
            </a:endParaRPr>
          </a:p>
          <a:p>
            <a:pPr marL="469265">
              <a:lnSpc>
                <a:spcPts val="1620"/>
              </a:lnSpc>
            </a:pPr>
            <a:r>
              <a:rPr sz="17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1700" spc="-4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700" spc="-5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ts val="1620"/>
              </a:lnSpc>
            </a:pPr>
            <a:r>
              <a:rPr sz="1700">
                <a:latin typeface="Carlito"/>
                <a:cs typeface="Carlito"/>
              </a:rPr>
              <a:t>diaSemana</a:t>
            </a:r>
            <a:r>
              <a:rPr sz="1700" spc="-30">
                <a:latin typeface="Carlito"/>
                <a:cs typeface="Carlito"/>
              </a:rPr>
              <a:t> </a:t>
            </a:r>
            <a:r>
              <a:rPr sz="1700">
                <a:latin typeface="Carlito"/>
                <a:cs typeface="Carlito"/>
              </a:rPr>
              <a:t>&lt;-</a:t>
            </a:r>
            <a:r>
              <a:rPr sz="1700" spc="-50">
                <a:latin typeface="Carlito"/>
                <a:cs typeface="Carlito"/>
              </a:rPr>
              <a:t> </a:t>
            </a:r>
            <a:r>
              <a:rPr sz="1700" spc="-10">
                <a:solidFill>
                  <a:srgbClr val="FF0000"/>
                </a:solidFill>
                <a:latin typeface="Carlito"/>
                <a:cs typeface="Carlito"/>
              </a:rPr>
              <a:t>"Segunda"</a:t>
            </a:r>
            <a:endParaRPr sz="1700">
              <a:latin typeface="Carlito"/>
              <a:cs typeface="Carlito"/>
            </a:endParaRPr>
          </a:p>
          <a:p>
            <a:pPr marL="469265">
              <a:lnSpc>
                <a:spcPts val="1620"/>
              </a:lnSpc>
            </a:pPr>
            <a:r>
              <a:rPr sz="17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1700" spc="-4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700" spc="-5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ts val="1620"/>
              </a:lnSpc>
            </a:pPr>
            <a:r>
              <a:rPr sz="1700">
                <a:latin typeface="Carlito"/>
                <a:cs typeface="Carlito"/>
              </a:rPr>
              <a:t>diaSemana</a:t>
            </a:r>
            <a:r>
              <a:rPr sz="1700" spc="-30">
                <a:latin typeface="Carlito"/>
                <a:cs typeface="Carlito"/>
              </a:rPr>
              <a:t> </a:t>
            </a:r>
            <a:r>
              <a:rPr sz="1700">
                <a:latin typeface="Carlito"/>
                <a:cs typeface="Carlito"/>
              </a:rPr>
              <a:t>&lt;-</a:t>
            </a:r>
            <a:r>
              <a:rPr sz="1700" spc="-50">
                <a:latin typeface="Carlito"/>
                <a:cs typeface="Carlito"/>
              </a:rPr>
              <a:t> </a:t>
            </a:r>
            <a:r>
              <a:rPr sz="1700" spc="-10">
                <a:solidFill>
                  <a:srgbClr val="FF0000"/>
                </a:solidFill>
                <a:latin typeface="Carlito"/>
                <a:cs typeface="Carlito"/>
              </a:rPr>
              <a:t>"Terça"</a:t>
            </a:r>
            <a:endParaRPr sz="1700">
              <a:latin typeface="Carlito"/>
              <a:cs typeface="Carlito"/>
            </a:endParaRPr>
          </a:p>
          <a:p>
            <a:pPr marL="469265">
              <a:lnSpc>
                <a:spcPts val="1620"/>
              </a:lnSpc>
            </a:pPr>
            <a:r>
              <a:rPr sz="17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1700" spc="-4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700" spc="-5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ts val="1620"/>
              </a:lnSpc>
            </a:pPr>
            <a:r>
              <a:rPr sz="1700">
                <a:latin typeface="Carlito"/>
                <a:cs typeface="Carlito"/>
              </a:rPr>
              <a:t>diaSemana</a:t>
            </a:r>
            <a:r>
              <a:rPr sz="1700" spc="-20">
                <a:latin typeface="Carlito"/>
                <a:cs typeface="Carlito"/>
              </a:rPr>
              <a:t> </a:t>
            </a:r>
            <a:r>
              <a:rPr sz="1700">
                <a:latin typeface="Carlito"/>
                <a:cs typeface="Carlito"/>
              </a:rPr>
              <a:t>&lt;-</a:t>
            </a:r>
            <a:r>
              <a:rPr sz="1700" spc="-35">
                <a:latin typeface="Carlito"/>
                <a:cs typeface="Carlito"/>
              </a:rPr>
              <a:t> </a:t>
            </a:r>
            <a:r>
              <a:rPr sz="1700" spc="-10">
                <a:solidFill>
                  <a:srgbClr val="FF0000"/>
                </a:solidFill>
                <a:latin typeface="Carlito"/>
                <a:cs typeface="Carlito"/>
              </a:rPr>
              <a:t>"Quarta"</a:t>
            </a:r>
            <a:endParaRPr sz="1700">
              <a:latin typeface="Carlito"/>
              <a:cs typeface="Carlito"/>
            </a:endParaRPr>
          </a:p>
          <a:p>
            <a:pPr marL="469265">
              <a:lnSpc>
                <a:spcPts val="1620"/>
              </a:lnSpc>
            </a:pPr>
            <a:r>
              <a:rPr sz="17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1700" spc="-4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700" spc="-50">
                <a:solidFill>
                  <a:srgbClr val="FF0000"/>
                </a:solidFill>
                <a:latin typeface="Carlito"/>
                <a:cs typeface="Carlito"/>
              </a:rPr>
              <a:t>5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ts val="1620"/>
              </a:lnSpc>
            </a:pPr>
            <a:r>
              <a:rPr sz="1700">
                <a:latin typeface="Carlito"/>
                <a:cs typeface="Carlito"/>
              </a:rPr>
              <a:t>diaSemana</a:t>
            </a:r>
            <a:r>
              <a:rPr sz="1700" spc="-30">
                <a:latin typeface="Carlito"/>
                <a:cs typeface="Carlito"/>
              </a:rPr>
              <a:t> </a:t>
            </a:r>
            <a:r>
              <a:rPr sz="1700">
                <a:latin typeface="Carlito"/>
                <a:cs typeface="Carlito"/>
              </a:rPr>
              <a:t>&lt;-</a:t>
            </a:r>
            <a:r>
              <a:rPr sz="1700" spc="-50">
                <a:latin typeface="Carlito"/>
                <a:cs typeface="Carlito"/>
              </a:rPr>
              <a:t> </a:t>
            </a:r>
            <a:r>
              <a:rPr sz="1700" spc="-10">
                <a:solidFill>
                  <a:srgbClr val="FF0000"/>
                </a:solidFill>
                <a:latin typeface="Carlito"/>
                <a:cs typeface="Carlito"/>
              </a:rPr>
              <a:t>"Quinta"</a:t>
            </a:r>
            <a:endParaRPr sz="1700">
              <a:latin typeface="Carlito"/>
              <a:cs typeface="Carlito"/>
            </a:endParaRPr>
          </a:p>
          <a:p>
            <a:pPr marL="469265">
              <a:lnSpc>
                <a:spcPts val="1620"/>
              </a:lnSpc>
            </a:pPr>
            <a:r>
              <a:rPr sz="17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1700" spc="-4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700" spc="-50">
                <a:solidFill>
                  <a:srgbClr val="FF0000"/>
                </a:solidFill>
                <a:latin typeface="Carlito"/>
                <a:cs typeface="Carlito"/>
              </a:rPr>
              <a:t>6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ts val="1620"/>
              </a:lnSpc>
            </a:pPr>
            <a:r>
              <a:rPr sz="1700">
                <a:latin typeface="Carlito"/>
                <a:cs typeface="Carlito"/>
              </a:rPr>
              <a:t>diaSemana</a:t>
            </a:r>
            <a:r>
              <a:rPr sz="1700" spc="-30">
                <a:latin typeface="Carlito"/>
                <a:cs typeface="Carlito"/>
              </a:rPr>
              <a:t> </a:t>
            </a:r>
            <a:r>
              <a:rPr sz="1700">
                <a:latin typeface="Carlito"/>
                <a:cs typeface="Carlito"/>
              </a:rPr>
              <a:t>&lt;-</a:t>
            </a:r>
            <a:r>
              <a:rPr sz="1700" spc="-50">
                <a:latin typeface="Carlito"/>
                <a:cs typeface="Carlito"/>
              </a:rPr>
              <a:t> </a:t>
            </a:r>
            <a:r>
              <a:rPr sz="1700" spc="-10">
                <a:solidFill>
                  <a:srgbClr val="FF0000"/>
                </a:solidFill>
                <a:latin typeface="Carlito"/>
                <a:cs typeface="Carlito"/>
              </a:rPr>
              <a:t>"Sexta"</a:t>
            </a:r>
            <a:endParaRPr sz="1700">
              <a:latin typeface="Carlito"/>
              <a:cs typeface="Carlito"/>
            </a:endParaRPr>
          </a:p>
          <a:p>
            <a:pPr marL="469265">
              <a:lnSpc>
                <a:spcPts val="1620"/>
              </a:lnSpc>
            </a:pPr>
            <a:r>
              <a:rPr sz="1700">
                <a:solidFill>
                  <a:srgbClr val="001F5F"/>
                </a:solidFill>
                <a:latin typeface="Carlito"/>
                <a:cs typeface="Carlito"/>
              </a:rPr>
              <a:t>caso</a:t>
            </a:r>
            <a:r>
              <a:rPr sz="1700" spc="-4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700" spc="-50">
                <a:solidFill>
                  <a:srgbClr val="FF0000"/>
                </a:solidFill>
                <a:latin typeface="Carlito"/>
                <a:cs typeface="Carlito"/>
              </a:rPr>
              <a:t>6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ts val="1620"/>
              </a:lnSpc>
            </a:pPr>
            <a:r>
              <a:rPr sz="1700">
                <a:latin typeface="Carlito"/>
                <a:cs typeface="Carlito"/>
              </a:rPr>
              <a:t>diaSemana</a:t>
            </a:r>
            <a:r>
              <a:rPr sz="1700" spc="-30">
                <a:latin typeface="Carlito"/>
                <a:cs typeface="Carlito"/>
              </a:rPr>
              <a:t> </a:t>
            </a:r>
            <a:r>
              <a:rPr sz="1700">
                <a:latin typeface="Carlito"/>
                <a:cs typeface="Carlito"/>
              </a:rPr>
              <a:t>&lt;-</a:t>
            </a:r>
            <a:r>
              <a:rPr sz="1700" spc="-50">
                <a:latin typeface="Carlito"/>
                <a:cs typeface="Carlito"/>
              </a:rPr>
              <a:t> </a:t>
            </a:r>
            <a:r>
              <a:rPr sz="1700" spc="-10">
                <a:solidFill>
                  <a:srgbClr val="FF0000"/>
                </a:solidFill>
                <a:latin typeface="Carlito"/>
                <a:cs typeface="Carlito"/>
              </a:rPr>
              <a:t>"Sábado"</a:t>
            </a:r>
            <a:endParaRPr sz="1700">
              <a:latin typeface="Carlito"/>
              <a:cs typeface="Carlito"/>
            </a:endParaRPr>
          </a:p>
          <a:p>
            <a:pPr marL="469265">
              <a:lnSpc>
                <a:spcPts val="1620"/>
              </a:lnSpc>
            </a:pPr>
            <a:r>
              <a:rPr sz="1700" spc="-10">
                <a:solidFill>
                  <a:srgbClr val="001F5F"/>
                </a:solidFill>
                <a:latin typeface="Carlito"/>
                <a:cs typeface="Carlito"/>
              </a:rPr>
              <a:t>outrocaso</a:t>
            </a:r>
            <a:endParaRPr sz="1700">
              <a:latin typeface="Carlito"/>
              <a:cs typeface="Carlito"/>
            </a:endParaRPr>
          </a:p>
          <a:p>
            <a:pPr marL="1384300">
              <a:lnSpc>
                <a:spcPts val="1620"/>
              </a:lnSpc>
            </a:pPr>
            <a:r>
              <a:rPr sz="1700">
                <a:latin typeface="Carlito"/>
                <a:cs typeface="Carlito"/>
              </a:rPr>
              <a:t>diaSemana</a:t>
            </a:r>
            <a:r>
              <a:rPr sz="1700" spc="-40">
                <a:latin typeface="Carlito"/>
                <a:cs typeface="Carlito"/>
              </a:rPr>
              <a:t> </a:t>
            </a:r>
            <a:r>
              <a:rPr sz="1700">
                <a:latin typeface="Carlito"/>
                <a:cs typeface="Carlito"/>
              </a:rPr>
              <a:t>&lt;-</a:t>
            </a:r>
            <a:r>
              <a:rPr sz="1700" spc="-60">
                <a:latin typeface="Carlito"/>
                <a:cs typeface="Carlito"/>
              </a:rPr>
              <a:t> </a:t>
            </a:r>
            <a:r>
              <a:rPr sz="1700">
                <a:solidFill>
                  <a:srgbClr val="FF0000"/>
                </a:solidFill>
                <a:latin typeface="Carlito"/>
                <a:cs typeface="Carlito"/>
              </a:rPr>
              <a:t>"Número</a:t>
            </a:r>
            <a:r>
              <a:rPr sz="1700" spc="-4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700" spc="-10">
                <a:solidFill>
                  <a:srgbClr val="FF0000"/>
                </a:solidFill>
                <a:latin typeface="Carlito"/>
                <a:cs typeface="Carlito"/>
              </a:rPr>
              <a:t>inválido"</a:t>
            </a:r>
            <a:endParaRPr sz="1700">
              <a:latin typeface="Carlito"/>
              <a:cs typeface="Carlito"/>
            </a:endParaRPr>
          </a:p>
          <a:p>
            <a:pPr marL="12700" marR="2431415">
              <a:lnSpc>
                <a:spcPct val="79400"/>
              </a:lnSpc>
              <a:spcBef>
                <a:spcPts val="209"/>
              </a:spcBef>
            </a:pPr>
            <a:r>
              <a:rPr sz="1700" spc="-10">
                <a:solidFill>
                  <a:srgbClr val="001F5F"/>
                </a:solidFill>
                <a:latin typeface="Carlito"/>
                <a:cs typeface="Carlito"/>
              </a:rPr>
              <a:t>fimescolha escreval</a:t>
            </a:r>
            <a:r>
              <a:rPr sz="1700" spc="-10">
                <a:latin typeface="Carlito"/>
                <a:cs typeface="Carlito"/>
              </a:rPr>
              <a:t>(diaSemana)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62472" y="1974976"/>
            <a:ext cx="1087120" cy="546100"/>
            <a:chOff x="5562472" y="1974976"/>
            <a:chExt cx="1087120" cy="546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5647" y="1978151"/>
              <a:ext cx="1080516" cy="5394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65647" y="1978151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8"/>
                  </a:moveTo>
                  <a:lnTo>
                    <a:pt x="540257" y="0"/>
                  </a:lnTo>
                  <a:lnTo>
                    <a:pt x="1080516" y="269748"/>
                  </a:lnTo>
                  <a:lnTo>
                    <a:pt x="540257" y="539496"/>
                  </a:lnTo>
                  <a:lnTo>
                    <a:pt x="0" y="2697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31789" y="2083434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x=</a:t>
            </a:r>
            <a:r>
              <a:rPr sz="1800" spc="-25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4742" y="1368684"/>
            <a:ext cx="5041900" cy="6565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854575">
              <a:lnSpc>
                <a:spcPct val="100000"/>
              </a:lnSpc>
              <a:spcBef>
                <a:spcPts val="49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700" spc="-10">
                <a:solidFill>
                  <a:srgbClr val="001F5F"/>
                </a:solidFill>
                <a:latin typeface="Carlito"/>
                <a:cs typeface="Carlito"/>
              </a:rPr>
              <a:t>leia</a:t>
            </a:r>
            <a:r>
              <a:rPr sz="1700" spc="-10">
                <a:latin typeface="Carlito"/>
                <a:cs typeface="Carlito"/>
              </a:rPr>
              <a:t>(numeroDiaSemana)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62472" y="1673351"/>
            <a:ext cx="1087120" cy="1692275"/>
            <a:chOff x="5562472" y="1673351"/>
            <a:chExt cx="1087120" cy="1692275"/>
          </a:xfrm>
        </p:grpSpPr>
        <p:sp>
          <p:nvSpPr>
            <p:cNvPr id="10" name="object 10"/>
            <p:cNvSpPr/>
            <p:nvPr/>
          </p:nvSpPr>
          <p:spPr>
            <a:xfrm>
              <a:off x="6068567" y="1673351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750" y="228219"/>
                  </a:moveTo>
                  <a:lnTo>
                    <a:pt x="0" y="228219"/>
                  </a:lnTo>
                  <a:lnTo>
                    <a:pt x="38100" y="304419"/>
                  </a:lnTo>
                  <a:lnTo>
                    <a:pt x="69850" y="240919"/>
                  </a:lnTo>
                  <a:lnTo>
                    <a:pt x="31750" y="240919"/>
                  </a:lnTo>
                  <a:lnTo>
                    <a:pt x="31750" y="228219"/>
                  </a:lnTo>
                  <a:close/>
                </a:path>
                <a:path w="76200" h="304800">
                  <a:moveTo>
                    <a:pt x="44450" y="0"/>
                  </a:moveTo>
                  <a:lnTo>
                    <a:pt x="31750" y="0"/>
                  </a:lnTo>
                  <a:lnTo>
                    <a:pt x="31750" y="240919"/>
                  </a:lnTo>
                  <a:lnTo>
                    <a:pt x="44450" y="240919"/>
                  </a:lnTo>
                  <a:lnTo>
                    <a:pt x="44450" y="0"/>
                  </a:lnTo>
                  <a:close/>
                </a:path>
                <a:path w="76200" h="304800">
                  <a:moveTo>
                    <a:pt x="76200" y="228219"/>
                  </a:moveTo>
                  <a:lnTo>
                    <a:pt x="44450" y="228219"/>
                  </a:lnTo>
                  <a:lnTo>
                    <a:pt x="44450" y="240919"/>
                  </a:lnTo>
                  <a:lnTo>
                    <a:pt x="69850" y="240919"/>
                  </a:lnTo>
                  <a:lnTo>
                    <a:pt x="76200" y="228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5647" y="2822447"/>
              <a:ext cx="1080516" cy="5394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65647" y="2822447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8"/>
                  </a:moveTo>
                  <a:lnTo>
                    <a:pt x="540257" y="0"/>
                  </a:lnTo>
                  <a:lnTo>
                    <a:pt x="1080516" y="269748"/>
                  </a:lnTo>
                  <a:lnTo>
                    <a:pt x="540257" y="539496"/>
                  </a:lnTo>
                  <a:lnTo>
                    <a:pt x="0" y="2697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27216" y="2927984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x=</a:t>
            </a:r>
            <a:r>
              <a:rPr sz="1800" spc="-25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7100" y="3592448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62472" y="4148201"/>
            <a:ext cx="1087120" cy="546100"/>
            <a:chOff x="5562472" y="4148201"/>
            <a:chExt cx="1087120" cy="54610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5647" y="4151376"/>
              <a:ext cx="1080516" cy="5394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65647" y="4151376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8"/>
                  </a:moveTo>
                  <a:lnTo>
                    <a:pt x="540257" y="0"/>
                  </a:lnTo>
                  <a:lnTo>
                    <a:pt x="1080516" y="269748"/>
                  </a:lnTo>
                  <a:lnTo>
                    <a:pt x="540257" y="539496"/>
                  </a:lnTo>
                  <a:lnTo>
                    <a:pt x="0" y="2697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068567" y="2065020"/>
            <a:ext cx="2136775" cy="1601470"/>
            <a:chOff x="6068567" y="2065020"/>
            <a:chExt cx="2136775" cy="1601470"/>
          </a:xfrm>
        </p:grpSpPr>
        <p:sp>
          <p:nvSpPr>
            <p:cNvPr id="19" name="object 19"/>
            <p:cNvSpPr/>
            <p:nvPr/>
          </p:nvSpPr>
          <p:spPr>
            <a:xfrm>
              <a:off x="6068568" y="2517647"/>
              <a:ext cx="76200" cy="1148715"/>
            </a:xfrm>
            <a:custGeom>
              <a:avLst/>
              <a:gdLst/>
              <a:ahLst/>
              <a:cxnLst/>
              <a:rect l="l" t="t" r="r" b="b"/>
              <a:pathLst>
                <a:path w="76200" h="1148714">
                  <a:moveTo>
                    <a:pt x="76200" y="1072515"/>
                  </a:moveTo>
                  <a:lnTo>
                    <a:pt x="44450" y="1072515"/>
                  </a:lnTo>
                  <a:lnTo>
                    <a:pt x="44450" y="844296"/>
                  </a:lnTo>
                  <a:lnTo>
                    <a:pt x="31750" y="844296"/>
                  </a:lnTo>
                  <a:lnTo>
                    <a:pt x="31750" y="1072515"/>
                  </a:lnTo>
                  <a:lnTo>
                    <a:pt x="0" y="1072515"/>
                  </a:lnTo>
                  <a:lnTo>
                    <a:pt x="38100" y="1148715"/>
                  </a:lnTo>
                  <a:lnTo>
                    <a:pt x="69850" y="1085215"/>
                  </a:lnTo>
                  <a:lnTo>
                    <a:pt x="76200" y="1072515"/>
                  </a:lnTo>
                  <a:close/>
                </a:path>
                <a:path w="76200" h="1148714">
                  <a:moveTo>
                    <a:pt x="76200" y="228219"/>
                  </a:moveTo>
                  <a:lnTo>
                    <a:pt x="44450" y="228219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28219"/>
                  </a:lnTo>
                  <a:lnTo>
                    <a:pt x="0" y="228219"/>
                  </a:lnTo>
                  <a:lnTo>
                    <a:pt x="38100" y="304419"/>
                  </a:lnTo>
                  <a:lnTo>
                    <a:pt x="69850" y="240919"/>
                  </a:lnTo>
                  <a:lnTo>
                    <a:pt x="76200" y="228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1651" y="2912364"/>
              <a:ext cx="1080516" cy="35966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121651" y="2912364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21651" y="2068068"/>
              <a:ext cx="1080516" cy="3596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21651" y="2068068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4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46164" y="2209799"/>
              <a:ext cx="476250" cy="920750"/>
            </a:xfrm>
            <a:custGeom>
              <a:avLst/>
              <a:gdLst/>
              <a:ahLst/>
              <a:cxnLst/>
              <a:rect l="l" t="t" r="r" b="b"/>
              <a:pathLst>
                <a:path w="476250" h="920750">
                  <a:moveTo>
                    <a:pt x="476123" y="882396"/>
                  </a:moveTo>
                  <a:lnTo>
                    <a:pt x="463423" y="876046"/>
                  </a:lnTo>
                  <a:lnTo>
                    <a:pt x="399923" y="844296"/>
                  </a:lnTo>
                  <a:lnTo>
                    <a:pt x="399923" y="876046"/>
                  </a:lnTo>
                  <a:lnTo>
                    <a:pt x="0" y="876046"/>
                  </a:lnTo>
                  <a:lnTo>
                    <a:pt x="0" y="888746"/>
                  </a:lnTo>
                  <a:lnTo>
                    <a:pt x="399923" y="888746"/>
                  </a:lnTo>
                  <a:lnTo>
                    <a:pt x="399923" y="920496"/>
                  </a:lnTo>
                  <a:lnTo>
                    <a:pt x="463423" y="888746"/>
                  </a:lnTo>
                  <a:lnTo>
                    <a:pt x="476123" y="882396"/>
                  </a:lnTo>
                  <a:close/>
                </a:path>
                <a:path w="476250" h="920750">
                  <a:moveTo>
                    <a:pt x="476123" y="38100"/>
                  </a:moveTo>
                  <a:lnTo>
                    <a:pt x="463423" y="31750"/>
                  </a:lnTo>
                  <a:lnTo>
                    <a:pt x="399923" y="0"/>
                  </a:lnTo>
                  <a:lnTo>
                    <a:pt x="399923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99923" y="44450"/>
                  </a:lnTo>
                  <a:lnTo>
                    <a:pt x="399923" y="76200"/>
                  </a:lnTo>
                  <a:lnTo>
                    <a:pt x="463423" y="44450"/>
                  </a:lnTo>
                  <a:lnTo>
                    <a:pt x="476123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27216" y="4256913"/>
            <a:ext cx="359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x=</a:t>
            </a:r>
            <a:r>
              <a:rPr sz="1800" spc="-25">
                <a:solidFill>
                  <a:srgbClr val="FF0000"/>
                </a:solidFill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18604" y="4992623"/>
            <a:ext cx="1087120" cy="365760"/>
            <a:chOff x="7118604" y="4992623"/>
            <a:chExt cx="1087120" cy="36576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1652" y="4995671"/>
              <a:ext cx="1080516" cy="35966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21652" y="4995671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6068567" y="3846576"/>
            <a:ext cx="2136775" cy="757555"/>
            <a:chOff x="6068567" y="3846576"/>
            <a:chExt cx="2136775" cy="757555"/>
          </a:xfrm>
        </p:grpSpPr>
        <p:sp>
          <p:nvSpPr>
            <p:cNvPr id="30" name="object 30"/>
            <p:cNvSpPr/>
            <p:nvPr/>
          </p:nvSpPr>
          <p:spPr>
            <a:xfrm>
              <a:off x="6068567" y="3846576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750" y="228219"/>
                  </a:moveTo>
                  <a:lnTo>
                    <a:pt x="0" y="228219"/>
                  </a:lnTo>
                  <a:lnTo>
                    <a:pt x="38100" y="304419"/>
                  </a:lnTo>
                  <a:lnTo>
                    <a:pt x="69850" y="240919"/>
                  </a:lnTo>
                  <a:lnTo>
                    <a:pt x="31750" y="240919"/>
                  </a:lnTo>
                  <a:lnTo>
                    <a:pt x="31750" y="228219"/>
                  </a:lnTo>
                  <a:close/>
                </a:path>
                <a:path w="76200" h="304800">
                  <a:moveTo>
                    <a:pt x="44450" y="0"/>
                  </a:moveTo>
                  <a:lnTo>
                    <a:pt x="31750" y="0"/>
                  </a:lnTo>
                  <a:lnTo>
                    <a:pt x="31750" y="240919"/>
                  </a:lnTo>
                  <a:lnTo>
                    <a:pt x="44450" y="240919"/>
                  </a:lnTo>
                  <a:lnTo>
                    <a:pt x="44450" y="0"/>
                  </a:lnTo>
                  <a:close/>
                </a:path>
                <a:path w="76200" h="304800">
                  <a:moveTo>
                    <a:pt x="76200" y="228219"/>
                  </a:moveTo>
                  <a:lnTo>
                    <a:pt x="44450" y="228219"/>
                  </a:lnTo>
                  <a:lnTo>
                    <a:pt x="44450" y="240919"/>
                  </a:lnTo>
                  <a:lnTo>
                    <a:pt x="69850" y="240919"/>
                  </a:lnTo>
                  <a:lnTo>
                    <a:pt x="76200" y="2282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21651" y="4241292"/>
              <a:ext cx="1080516" cy="3596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121651" y="4241292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46163" y="4383024"/>
              <a:ext cx="476250" cy="76200"/>
            </a:xfrm>
            <a:custGeom>
              <a:avLst/>
              <a:gdLst/>
              <a:ahLst/>
              <a:cxnLst/>
              <a:rect l="l" t="t" r="r" b="b"/>
              <a:pathLst>
                <a:path w="476250" h="76200">
                  <a:moveTo>
                    <a:pt x="399922" y="0"/>
                  </a:moveTo>
                  <a:lnTo>
                    <a:pt x="399922" y="76200"/>
                  </a:lnTo>
                  <a:lnTo>
                    <a:pt x="463422" y="44450"/>
                  </a:lnTo>
                  <a:lnTo>
                    <a:pt x="412622" y="44450"/>
                  </a:lnTo>
                  <a:lnTo>
                    <a:pt x="412622" y="31750"/>
                  </a:lnTo>
                  <a:lnTo>
                    <a:pt x="463422" y="31750"/>
                  </a:lnTo>
                  <a:lnTo>
                    <a:pt x="399922" y="0"/>
                  </a:lnTo>
                  <a:close/>
                </a:path>
                <a:path w="476250" h="76200">
                  <a:moveTo>
                    <a:pt x="39992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99922" y="44450"/>
                  </a:lnTo>
                  <a:lnTo>
                    <a:pt x="399922" y="31750"/>
                  </a:lnTo>
                  <a:close/>
                </a:path>
                <a:path w="476250" h="76200">
                  <a:moveTo>
                    <a:pt x="463422" y="31750"/>
                  </a:moveTo>
                  <a:lnTo>
                    <a:pt x="412622" y="31750"/>
                  </a:lnTo>
                  <a:lnTo>
                    <a:pt x="412622" y="44450"/>
                  </a:lnTo>
                  <a:lnTo>
                    <a:pt x="463422" y="44450"/>
                  </a:lnTo>
                  <a:lnTo>
                    <a:pt x="476122" y="38100"/>
                  </a:lnTo>
                  <a:lnTo>
                    <a:pt x="463422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563357" y="3592448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07100" y="6255511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562600" y="5657088"/>
            <a:ext cx="1087120" cy="672465"/>
            <a:chOff x="5562600" y="5657088"/>
            <a:chExt cx="1087120" cy="672465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5647" y="5660136"/>
              <a:ext cx="1080516" cy="35966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565647" y="5660136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68568" y="6019800"/>
              <a:ext cx="76200" cy="309245"/>
            </a:xfrm>
            <a:custGeom>
              <a:avLst/>
              <a:gdLst/>
              <a:ahLst/>
              <a:cxnLst/>
              <a:rect l="l" t="t" r="r" b="b"/>
              <a:pathLst>
                <a:path w="76200" h="309245">
                  <a:moveTo>
                    <a:pt x="31750" y="233019"/>
                  </a:moveTo>
                  <a:lnTo>
                    <a:pt x="0" y="233019"/>
                  </a:lnTo>
                  <a:lnTo>
                    <a:pt x="38100" y="309219"/>
                  </a:lnTo>
                  <a:lnTo>
                    <a:pt x="69850" y="245719"/>
                  </a:lnTo>
                  <a:lnTo>
                    <a:pt x="31750" y="245719"/>
                  </a:lnTo>
                  <a:lnTo>
                    <a:pt x="31750" y="233019"/>
                  </a:lnTo>
                  <a:close/>
                </a:path>
                <a:path w="76200" h="309245">
                  <a:moveTo>
                    <a:pt x="44450" y="0"/>
                  </a:moveTo>
                  <a:lnTo>
                    <a:pt x="31750" y="0"/>
                  </a:lnTo>
                  <a:lnTo>
                    <a:pt x="31750" y="245719"/>
                  </a:lnTo>
                  <a:lnTo>
                    <a:pt x="44450" y="245719"/>
                  </a:lnTo>
                  <a:lnTo>
                    <a:pt x="44450" y="0"/>
                  </a:lnTo>
                  <a:close/>
                </a:path>
                <a:path w="76200" h="309245">
                  <a:moveTo>
                    <a:pt x="76200" y="233019"/>
                  </a:moveTo>
                  <a:lnTo>
                    <a:pt x="44450" y="233019"/>
                  </a:lnTo>
                  <a:lnTo>
                    <a:pt x="44450" y="245719"/>
                  </a:lnTo>
                  <a:lnTo>
                    <a:pt x="69850" y="245719"/>
                  </a:lnTo>
                  <a:lnTo>
                    <a:pt x="76200" y="2330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679818" y="1891741"/>
            <a:ext cx="15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79818" y="2773807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79818" y="4112132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88278" y="2504694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88278" y="3424250"/>
            <a:ext cx="130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88278" y="470014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94857" y="2241549"/>
            <a:ext cx="2605405" cy="3636645"/>
          </a:xfrm>
          <a:custGeom>
            <a:avLst/>
            <a:gdLst/>
            <a:ahLst/>
            <a:cxnLst/>
            <a:rect l="l" t="t" r="r" b="b"/>
            <a:pathLst>
              <a:path w="2605404" h="3636645">
                <a:moveTo>
                  <a:pt x="1027938" y="2933700"/>
                </a:moveTo>
                <a:lnTo>
                  <a:pt x="1015238" y="2927350"/>
                </a:lnTo>
                <a:lnTo>
                  <a:pt x="951738" y="2895600"/>
                </a:lnTo>
                <a:lnTo>
                  <a:pt x="951738" y="2927350"/>
                </a:lnTo>
                <a:lnTo>
                  <a:pt x="12700" y="2927350"/>
                </a:lnTo>
                <a:lnTo>
                  <a:pt x="12700" y="2455672"/>
                </a:lnTo>
                <a:lnTo>
                  <a:pt x="12700" y="2449322"/>
                </a:lnTo>
                <a:lnTo>
                  <a:pt x="11811" y="2450223"/>
                </a:lnTo>
                <a:lnTo>
                  <a:pt x="11811" y="2442972"/>
                </a:lnTo>
                <a:lnTo>
                  <a:pt x="0" y="2442972"/>
                </a:lnTo>
                <a:lnTo>
                  <a:pt x="0" y="2940050"/>
                </a:lnTo>
                <a:lnTo>
                  <a:pt x="951738" y="2940050"/>
                </a:lnTo>
                <a:lnTo>
                  <a:pt x="951738" y="2971800"/>
                </a:lnTo>
                <a:lnTo>
                  <a:pt x="1015238" y="2940050"/>
                </a:lnTo>
                <a:lnTo>
                  <a:pt x="1027938" y="2933700"/>
                </a:lnTo>
                <a:close/>
              </a:path>
              <a:path w="2605404" h="3636645">
                <a:moveTo>
                  <a:pt x="2605405" y="0"/>
                </a:moveTo>
                <a:lnTo>
                  <a:pt x="2107438" y="0"/>
                </a:lnTo>
                <a:lnTo>
                  <a:pt x="2107438" y="12700"/>
                </a:lnTo>
                <a:lnTo>
                  <a:pt x="2592705" y="12700"/>
                </a:lnTo>
                <a:lnTo>
                  <a:pt x="2592705" y="847915"/>
                </a:lnTo>
                <a:lnTo>
                  <a:pt x="2585466" y="844296"/>
                </a:lnTo>
                <a:lnTo>
                  <a:pt x="2521966" y="812546"/>
                </a:lnTo>
                <a:lnTo>
                  <a:pt x="2521966" y="844296"/>
                </a:lnTo>
                <a:lnTo>
                  <a:pt x="2107311" y="844296"/>
                </a:lnTo>
                <a:lnTo>
                  <a:pt x="2107311" y="856996"/>
                </a:lnTo>
                <a:lnTo>
                  <a:pt x="2521966" y="856996"/>
                </a:lnTo>
                <a:lnTo>
                  <a:pt x="2521966" y="888746"/>
                </a:lnTo>
                <a:lnTo>
                  <a:pt x="2585466" y="856996"/>
                </a:lnTo>
                <a:lnTo>
                  <a:pt x="2592705" y="853376"/>
                </a:lnTo>
                <a:lnTo>
                  <a:pt x="2592705" y="2176843"/>
                </a:lnTo>
                <a:lnTo>
                  <a:pt x="2585466" y="2173224"/>
                </a:lnTo>
                <a:lnTo>
                  <a:pt x="2521966" y="2141474"/>
                </a:lnTo>
                <a:lnTo>
                  <a:pt x="2521966" y="2173224"/>
                </a:lnTo>
                <a:lnTo>
                  <a:pt x="2107311" y="2173224"/>
                </a:lnTo>
                <a:lnTo>
                  <a:pt x="2107311" y="2185924"/>
                </a:lnTo>
                <a:lnTo>
                  <a:pt x="2521966" y="2185924"/>
                </a:lnTo>
                <a:lnTo>
                  <a:pt x="2521966" y="2217674"/>
                </a:lnTo>
                <a:lnTo>
                  <a:pt x="2585466" y="2185924"/>
                </a:lnTo>
                <a:lnTo>
                  <a:pt x="2592705" y="2182304"/>
                </a:lnTo>
                <a:lnTo>
                  <a:pt x="2592705" y="2931223"/>
                </a:lnTo>
                <a:lnTo>
                  <a:pt x="2585466" y="2927604"/>
                </a:lnTo>
                <a:lnTo>
                  <a:pt x="2521966" y="2895854"/>
                </a:lnTo>
                <a:lnTo>
                  <a:pt x="2521966" y="2927604"/>
                </a:lnTo>
                <a:lnTo>
                  <a:pt x="2107311" y="2927604"/>
                </a:lnTo>
                <a:lnTo>
                  <a:pt x="2107311" y="2940304"/>
                </a:lnTo>
                <a:lnTo>
                  <a:pt x="2521966" y="2940304"/>
                </a:lnTo>
                <a:lnTo>
                  <a:pt x="2521966" y="2972066"/>
                </a:lnTo>
                <a:lnTo>
                  <a:pt x="2585466" y="2940304"/>
                </a:lnTo>
                <a:lnTo>
                  <a:pt x="2592705" y="2936684"/>
                </a:lnTo>
                <a:lnTo>
                  <a:pt x="2592705" y="3592131"/>
                </a:lnTo>
                <a:lnTo>
                  <a:pt x="627507" y="3592131"/>
                </a:lnTo>
                <a:lnTo>
                  <a:pt x="627507" y="3560368"/>
                </a:lnTo>
                <a:lnTo>
                  <a:pt x="551307" y="3598468"/>
                </a:lnTo>
                <a:lnTo>
                  <a:pt x="627507" y="3636568"/>
                </a:lnTo>
                <a:lnTo>
                  <a:pt x="627507" y="3604818"/>
                </a:lnTo>
                <a:lnTo>
                  <a:pt x="2605405" y="3604818"/>
                </a:lnTo>
                <a:lnTo>
                  <a:pt x="2605405" y="3598468"/>
                </a:lnTo>
                <a:lnTo>
                  <a:pt x="2605405" y="3592131"/>
                </a:lnTo>
                <a:lnTo>
                  <a:pt x="2605405" y="12700"/>
                </a:lnTo>
                <a:lnTo>
                  <a:pt x="2605405" y="6350"/>
                </a:lnTo>
                <a:lnTo>
                  <a:pt x="2605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B68D-D4D3-23BD-4A16-7A5F86DC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2C2B9E-EC2D-50CC-3F0F-3547A3979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9" t="3929" r="19041" b="7406"/>
          <a:stretch/>
        </p:blipFill>
        <p:spPr bwMode="auto">
          <a:xfrm>
            <a:off x="1066800" y="1306906"/>
            <a:ext cx="7200900" cy="456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24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541598"/>
            <a:ext cx="69945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/>
              <a:t>Estrutura</a:t>
            </a:r>
            <a:r>
              <a:rPr sz="6000" spc="-165"/>
              <a:t> </a:t>
            </a:r>
            <a:r>
              <a:rPr sz="6000"/>
              <a:t>de</a:t>
            </a:r>
            <a:r>
              <a:rPr sz="6000" spc="-165"/>
              <a:t> </a:t>
            </a:r>
            <a:r>
              <a:rPr sz="6000" spc="-35"/>
              <a:t>Repetição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518731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30"/>
              <a:t>Estrutura</a:t>
            </a:r>
            <a:r>
              <a:rPr spc="-145"/>
              <a:t> </a:t>
            </a:r>
            <a:r>
              <a:t>de</a:t>
            </a:r>
            <a:r>
              <a:rPr spc="-105"/>
              <a:t> </a:t>
            </a:r>
            <a:r>
              <a:rPr spc="-30"/>
              <a:t>repetição: </a:t>
            </a:r>
            <a:r>
              <a:rPr spc="-10"/>
              <a:t>enquanto/faca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3075559"/>
            <a:ext cx="4375785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615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enquanto</a:t>
            </a:r>
            <a:r>
              <a:rPr sz="2400" spc="-8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(&lt;expressão</a:t>
            </a:r>
            <a:r>
              <a:rPr sz="2400" spc="-85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lógica&gt;)</a:t>
            </a:r>
            <a:r>
              <a:rPr sz="2400" spc="-95">
                <a:latin typeface="Carlito"/>
                <a:cs typeface="Carlito"/>
              </a:rPr>
              <a:t> </a:t>
            </a:r>
            <a:r>
              <a:rPr sz="2400" spc="-20">
                <a:solidFill>
                  <a:srgbClr val="001F5F"/>
                </a:solidFill>
                <a:latin typeface="Carlito"/>
                <a:cs typeface="Carlito"/>
              </a:rPr>
              <a:t>faca</a:t>
            </a:r>
            <a:endParaRPr sz="2400">
              <a:latin typeface="Carlito"/>
              <a:cs typeface="Carlito"/>
            </a:endParaRPr>
          </a:p>
          <a:p>
            <a:pPr marL="12700" marR="2316480" indent="456565">
              <a:lnSpc>
                <a:spcPts val="2620"/>
              </a:lnSpc>
              <a:spcBef>
                <a:spcPts val="170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 fimenquanto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570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3865" y="3072257"/>
            <a:ext cx="1085850" cy="1864360"/>
            <a:chOff x="6793865" y="3072257"/>
            <a:chExt cx="1085850" cy="1864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7040" y="3075432"/>
              <a:ext cx="1078991" cy="5394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97040" y="3075432"/>
              <a:ext cx="1079500" cy="539750"/>
            </a:xfrm>
            <a:custGeom>
              <a:avLst/>
              <a:gdLst/>
              <a:ahLst/>
              <a:cxnLst/>
              <a:rect l="l" t="t" r="r" b="b"/>
              <a:pathLst>
                <a:path w="1079500" h="539750">
                  <a:moveTo>
                    <a:pt x="0" y="269747"/>
                  </a:moveTo>
                  <a:lnTo>
                    <a:pt x="539495" y="0"/>
                  </a:lnTo>
                  <a:lnTo>
                    <a:pt x="1078991" y="269747"/>
                  </a:lnTo>
                  <a:lnTo>
                    <a:pt x="539495" y="539495"/>
                  </a:lnTo>
                  <a:lnTo>
                    <a:pt x="0" y="269747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7040" y="3913632"/>
              <a:ext cx="1078992" cy="3596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97040" y="3913632"/>
              <a:ext cx="1079500" cy="360045"/>
            </a:xfrm>
            <a:custGeom>
              <a:avLst/>
              <a:gdLst/>
              <a:ahLst/>
              <a:cxnLst/>
              <a:rect l="l" t="t" r="r" b="b"/>
              <a:pathLst>
                <a:path w="1079500" h="360045">
                  <a:moveTo>
                    <a:pt x="0" y="359664"/>
                  </a:moveTo>
                  <a:lnTo>
                    <a:pt x="1078992" y="359664"/>
                  </a:lnTo>
                  <a:lnTo>
                    <a:pt x="1078992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7040" y="4572000"/>
              <a:ext cx="1078992" cy="3611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97040" y="4572000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0" y="361188"/>
                  </a:moveTo>
                  <a:lnTo>
                    <a:pt x="1078992" y="361188"/>
                  </a:lnTo>
                  <a:lnTo>
                    <a:pt x="1078992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37603" y="2426589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7603" y="5247208"/>
            <a:ext cx="199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4384" y="2770631"/>
            <a:ext cx="2012314" cy="2461895"/>
          </a:xfrm>
          <a:custGeom>
            <a:avLst/>
            <a:gdLst/>
            <a:ahLst/>
            <a:cxnLst/>
            <a:rect l="l" t="t" r="r" b="b"/>
            <a:pathLst>
              <a:path w="2012315" h="2461895">
                <a:moveTo>
                  <a:pt x="435356" y="1316736"/>
                </a:moveTo>
                <a:lnTo>
                  <a:pt x="12700" y="1316736"/>
                </a:lnTo>
                <a:lnTo>
                  <a:pt x="12700" y="580898"/>
                </a:lnTo>
                <a:lnTo>
                  <a:pt x="346456" y="580898"/>
                </a:lnTo>
                <a:lnTo>
                  <a:pt x="346456" y="612648"/>
                </a:lnTo>
                <a:lnTo>
                  <a:pt x="409956" y="580898"/>
                </a:lnTo>
                <a:lnTo>
                  <a:pt x="422656" y="574548"/>
                </a:lnTo>
                <a:lnTo>
                  <a:pt x="409956" y="568198"/>
                </a:lnTo>
                <a:lnTo>
                  <a:pt x="346456" y="536448"/>
                </a:lnTo>
                <a:lnTo>
                  <a:pt x="346456" y="568198"/>
                </a:lnTo>
                <a:lnTo>
                  <a:pt x="0" y="568198"/>
                </a:lnTo>
                <a:lnTo>
                  <a:pt x="0" y="1329436"/>
                </a:lnTo>
                <a:lnTo>
                  <a:pt x="435356" y="1329436"/>
                </a:lnTo>
                <a:lnTo>
                  <a:pt x="435356" y="1323086"/>
                </a:lnTo>
                <a:lnTo>
                  <a:pt x="435356" y="1316736"/>
                </a:lnTo>
                <a:close/>
              </a:path>
              <a:path w="2012315" h="2461895">
                <a:moveTo>
                  <a:pt x="1000252" y="2385314"/>
                </a:moveTo>
                <a:lnTo>
                  <a:pt x="968502" y="2385314"/>
                </a:lnTo>
                <a:lnTo>
                  <a:pt x="968502" y="2162556"/>
                </a:lnTo>
                <a:lnTo>
                  <a:pt x="955802" y="2162556"/>
                </a:lnTo>
                <a:lnTo>
                  <a:pt x="955802" y="2385314"/>
                </a:lnTo>
                <a:lnTo>
                  <a:pt x="924052" y="2385314"/>
                </a:lnTo>
                <a:lnTo>
                  <a:pt x="962152" y="2461514"/>
                </a:lnTo>
                <a:lnTo>
                  <a:pt x="993902" y="2398014"/>
                </a:lnTo>
                <a:lnTo>
                  <a:pt x="1000252" y="2385314"/>
                </a:lnTo>
                <a:close/>
              </a:path>
              <a:path w="2012315" h="2461895">
                <a:moveTo>
                  <a:pt x="1000252" y="1066546"/>
                </a:moveTo>
                <a:lnTo>
                  <a:pt x="968502" y="1066546"/>
                </a:lnTo>
                <a:lnTo>
                  <a:pt x="968502" y="844296"/>
                </a:lnTo>
                <a:lnTo>
                  <a:pt x="955802" y="844296"/>
                </a:lnTo>
                <a:lnTo>
                  <a:pt x="955802" y="1066546"/>
                </a:lnTo>
                <a:lnTo>
                  <a:pt x="924052" y="1066546"/>
                </a:lnTo>
                <a:lnTo>
                  <a:pt x="962152" y="1142746"/>
                </a:lnTo>
                <a:lnTo>
                  <a:pt x="993902" y="1079246"/>
                </a:lnTo>
                <a:lnTo>
                  <a:pt x="1000252" y="1066546"/>
                </a:lnTo>
                <a:close/>
              </a:path>
              <a:path w="2012315" h="2461895">
                <a:moveTo>
                  <a:pt x="1000252" y="228219"/>
                </a:moveTo>
                <a:lnTo>
                  <a:pt x="968502" y="228219"/>
                </a:lnTo>
                <a:lnTo>
                  <a:pt x="968502" y="0"/>
                </a:lnTo>
                <a:lnTo>
                  <a:pt x="955802" y="0"/>
                </a:lnTo>
                <a:lnTo>
                  <a:pt x="955802" y="228219"/>
                </a:lnTo>
                <a:lnTo>
                  <a:pt x="924052" y="228219"/>
                </a:lnTo>
                <a:lnTo>
                  <a:pt x="962152" y="304419"/>
                </a:lnTo>
                <a:lnTo>
                  <a:pt x="993902" y="240919"/>
                </a:lnTo>
                <a:lnTo>
                  <a:pt x="1000252" y="228219"/>
                </a:lnTo>
                <a:close/>
              </a:path>
              <a:path w="2012315" h="2461895">
                <a:moveTo>
                  <a:pt x="2012188" y="568198"/>
                </a:moveTo>
                <a:lnTo>
                  <a:pt x="1501648" y="568198"/>
                </a:lnTo>
                <a:lnTo>
                  <a:pt x="1501648" y="580898"/>
                </a:lnTo>
                <a:lnTo>
                  <a:pt x="1999488" y="580898"/>
                </a:lnTo>
                <a:lnTo>
                  <a:pt x="1999488" y="1975231"/>
                </a:lnTo>
                <a:lnTo>
                  <a:pt x="1590548" y="1975231"/>
                </a:lnTo>
                <a:lnTo>
                  <a:pt x="1590548" y="1943481"/>
                </a:lnTo>
                <a:lnTo>
                  <a:pt x="1514348" y="1981581"/>
                </a:lnTo>
                <a:lnTo>
                  <a:pt x="1590548" y="2019681"/>
                </a:lnTo>
                <a:lnTo>
                  <a:pt x="1590548" y="1987931"/>
                </a:lnTo>
                <a:lnTo>
                  <a:pt x="2012188" y="1987931"/>
                </a:lnTo>
                <a:lnTo>
                  <a:pt x="2012188" y="1981581"/>
                </a:lnTo>
                <a:lnTo>
                  <a:pt x="2012188" y="1975231"/>
                </a:lnTo>
                <a:lnTo>
                  <a:pt x="2012188" y="580898"/>
                </a:lnTo>
                <a:lnTo>
                  <a:pt x="2012188" y="574548"/>
                </a:lnTo>
                <a:lnTo>
                  <a:pt x="2012188" y="568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17332" y="3557092"/>
            <a:ext cx="15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3690" y="295694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308228"/>
            <a:ext cx="518731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30"/>
              <a:t>Estrutura</a:t>
            </a:r>
            <a:r>
              <a:rPr spc="-145"/>
              <a:t> </a:t>
            </a:r>
            <a:r>
              <a:t>de</a:t>
            </a:r>
            <a:r>
              <a:rPr spc="-105"/>
              <a:t> </a:t>
            </a:r>
            <a:r>
              <a:rPr spc="-30"/>
              <a:t>repetição: </a:t>
            </a:r>
            <a:r>
              <a:rPr spc="-10"/>
              <a:t>enquanto/faca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3075559"/>
            <a:ext cx="3622675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leia</a:t>
            </a:r>
            <a:r>
              <a:rPr sz="2400" spc="-10">
                <a:latin typeface="Carlito"/>
                <a:cs typeface="Carlito"/>
              </a:rPr>
              <a:t>(numero)</a:t>
            </a:r>
            <a:endParaRPr sz="2400">
              <a:latin typeface="Carlito"/>
              <a:cs typeface="Carlito"/>
            </a:endParaRPr>
          </a:p>
          <a:p>
            <a:pPr marL="469265" marR="5080" indent="-457200">
              <a:lnSpc>
                <a:spcPts val="2620"/>
              </a:lnSpc>
              <a:spcBef>
                <a:spcPts val="170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enquanto</a:t>
            </a:r>
            <a:r>
              <a:rPr sz="2400" spc="-4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(numero</a:t>
            </a:r>
            <a:r>
              <a:rPr sz="2400" spc="-6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&lt;</a:t>
            </a:r>
            <a:r>
              <a:rPr sz="2400" spc="-35">
                <a:latin typeface="Carlito"/>
                <a:cs typeface="Carlito"/>
              </a:rPr>
              <a:t> </a:t>
            </a:r>
            <a:r>
              <a:rPr sz="2400">
                <a:solidFill>
                  <a:srgbClr val="FF0000"/>
                </a:solidFill>
                <a:latin typeface="Carlito"/>
                <a:cs typeface="Carlito"/>
              </a:rPr>
              <a:t>10</a:t>
            </a:r>
            <a:r>
              <a:rPr sz="2400">
                <a:latin typeface="Carlito"/>
                <a:cs typeface="Carlito"/>
              </a:rPr>
              <a:t>)</a:t>
            </a:r>
            <a:r>
              <a:rPr sz="2400" spc="-50">
                <a:latin typeface="Carlito"/>
                <a:cs typeface="Carlito"/>
              </a:rPr>
              <a:t> </a:t>
            </a:r>
            <a:r>
              <a:rPr sz="2400" spc="-20">
                <a:solidFill>
                  <a:srgbClr val="001F5F"/>
                </a:solidFill>
                <a:latin typeface="Carlito"/>
                <a:cs typeface="Carlito"/>
              </a:rPr>
              <a:t>faca </a:t>
            </a: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400" spc="-10">
                <a:latin typeface="Carlito"/>
                <a:cs typeface="Carlito"/>
              </a:rPr>
              <a:t>(numero) </a:t>
            </a:r>
            <a:r>
              <a:rPr sz="2400">
                <a:latin typeface="Carlito"/>
                <a:cs typeface="Carlito"/>
              </a:rPr>
              <a:t>numero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&lt;-</a:t>
            </a:r>
            <a:r>
              <a:rPr sz="2400" spc="-55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numero</a:t>
            </a:r>
            <a:r>
              <a:rPr sz="2400" spc="-75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+</a:t>
            </a:r>
            <a:r>
              <a:rPr sz="2400" spc="-60">
                <a:latin typeface="Carlito"/>
                <a:cs typeface="Carlito"/>
              </a:rPr>
              <a:t> </a:t>
            </a:r>
            <a:r>
              <a:rPr sz="2400" spc="-5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435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fimenquanto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50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400" spc="-10">
                <a:latin typeface="Carlito"/>
                <a:cs typeface="Carlito"/>
              </a:rPr>
              <a:t>(</a:t>
            </a:r>
            <a:r>
              <a:rPr sz="2400" spc="-10">
                <a:solidFill>
                  <a:srgbClr val="FF0000"/>
                </a:solidFill>
                <a:latin typeface="Carlito"/>
                <a:cs typeface="Carlito"/>
              </a:rPr>
              <a:t>"Fim"</a:t>
            </a:r>
            <a:r>
              <a:rPr sz="2400" spc="-1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3865" y="3072257"/>
            <a:ext cx="1085850" cy="1864360"/>
            <a:chOff x="6793865" y="3072257"/>
            <a:chExt cx="1085850" cy="1864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7040" y="3075432"/>
              <a:ext cx="1078991" cy="5394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97040" y="3075432"/>
              <a:ext cx="1079500" cy="539750"/>
            </a:xfrm>
            <a:custGeom>
              <a:avLst/>
              <a:gdLst/>
              <a:ahLst/>
              <a:cxnLst/>
              <a:rect l="l" t="t" r="r" b="b"/>
              <a:pathLst>
                <a:path w="1079500" h="539750">
                  <a:moveTo>
                    <a:pt x="0" y="269747"/>
                  </a:moveTo>
                  <a:lnTo>
                    <a:pt x="539495" y="0"/>
                  </a:lnTo>
                  <a:lnTo>
                    <a:pt x="1078991" y="269747"/>
                  </a:lnTo>
                  <a:lnTo>
                    <a:pt x="539495" y="539495"/>
                  </a:lnTo>
                  <a:lnTo>
                    <a:pt x="0" y="269747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7040" y="3913632"/>
              <a:ext cx="1078992" cy="3596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97040" y="3913632"/>
              <a:ext cx="1079500" cy="360045"/>
            </a:xfrm>
            <a:custGeom>
              <a:avLst/>
              <a:gdLst/>
              <a:ahLst/>
              <a:cxnLst/>
              <a:rect l="l" t="t" r="r" b="b"/>
              <a:pathLst>
                <a:path w="1079500" h="360045">
                  <a:moveTo>
                    <a:pt x="0" y="359664"/>
                  </a:moveTo>
                  <a:lnTo>
                    <a:pt x="1078992" y="359664"/>
                  </a:lnTo>
                  <a:lnTo>
                    <a:pt x="1078992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97040" y="4572000"/>
              <a:ext cx="1078992" cy="3611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97040" y="4572000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0" y="361188"/>
                  </a:moveTo>
                  <a:lnTo>
                    <a:pt x="1078992" y="361188"/>
                  </a:lnTo>
                  <a:lnTo>
                    <a:pt x="1078992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37603" y="2426589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37603" y="5247208"/>
            <a:ext cx="199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74384" y="2770631"/>
            <a:ext cx="2012314" cy="2461895"/>
          </a:xfrm>
          <a:custGeom>
            <a:avLst/>
            <a:gdLst/>
            <a:ahLst/>
            <a:cxnLst/>
            <a:rect l="l" t="t" r="r" b="b"/>
            <a:pathLst>
              <a:path w="2012315" h="2461895">
                <a:moveTo>
                  <a:pt x="435356" y="1316736"/>
                </a:moveTo>
                <a:lnTo>
                  <a:pt x="12700" y="1316736"/>
                </a:lnTo>
                <a:lnTo>
                  <a:pt x="12700" y="580898"/>
                </a:lnTo>
                <a:lnTo>
                  <a:pt x="346456" y="580898"/>
                </a:lnTo>
                <a:lnTo>
                  <a:pt x="346456" y="612648"/>
                </a:lnTo>
                <a:lnTo>
                  <a:pt x="409956" y="580898"/>
                </a:lnTo>
                <a:lnTo>
                  <a:pt x="422656" y="574548"/>
                </a:lnTo>
                <a:lnTo>
                  <a:pt x="409956" y="568198"/>
                </a:lnTo>
                <a:lnTo>
                  <a:pt x="346456" y="536448"/>
                </a:lnTo>
                <a:lnTo>
                  <a:pt x="346456" y="568198"/>
                </a:lnTo>
                <a:lnTo>
                  <a:pt x="0" y="568198"/>
                </a:lnTo>
                <a:lnTo>
                  <a:pt x="0" y="1329436"/>
                </a:lnTo>
                <a:lnTo>
                  <a:pt x="435356" y="1329436"/>
                </a:lnTo>
                <a:lnTo>
                  <a:pt x="435356" y="1323086"/>
                </a:lnTo>
                <a:lnTo>
                  <a:pt x="435356" y="1316736"/>
                </a:lnTo>
                <a:close/>
              </a:path>
              <a:path w="2012315" h="2461895">
                <a:moveTo>
                  <a:pt x="1000252" y="2385314"/>
                </a:moveTo>
                <a:lnTo>
                  <a:pt x="968502" y="2385314"/>
                </a:lnTo>
                <a:lnTo>
                  <a:pt x="968502" y="2162556"/>
                </a:lnTo>
                <a:lnTo>
                  <a:pt x="955802" y="2162556"/>
                </a:lnTo>
                <a:lnTo>
                  <a:pt x="955802" y="2385314"/>
                </a:lnTo>
                <a:lnTo>
                  <a:pt x="924052" y="2385314"/>
                </a:lnTo>
                <a:lnTo>
                  <a:pt x="962152" y="2461514"/>
                </a:lnTo>
                <a:lnTo>
                  <a:pt x="993902" y="2398014"/>
                </a:lnTo>
                <a:lnTo>
                  <a:pt x="1000252" y="2385314"/>
                </a:lnTo>
                <a:close/>
              </a:path>
              <a:path w="2012315" h="2461895">
                <a:moveTo>
                  <a:pt x="1000252" y="1066546"/>
                </a:moveTo>
                <a:lnTo>
                  <a:pt x="968502" y="1066546"/>
                </a:lnTo>
                <a:lnTo>
                  <a:pt x="968502" y="844296"/>
                </a:lnTo>
                <a:lnTo>
                  <a:pt x="955802" y="844296"/>
                </a:lnTo>
                <a:lnTo>
                  <a:pt x="955802" y="1066546"/>
                </a:lnTo>
                <a:lnTo>
                  <a:pt x="924052" y="1066546"/>
                </a:lnTo>
                <a:lnTo>
                  <a:pt x="962152" y="1142746"/>
                </a:lnTo>
                <a:lnTo>
                  <a:pt x="993902" y="1079246"/>
                </a:lnTo>
                <a:lnTo>
                  <a:pt x="1000252" y="1066546"/>
                </a:lnTo>
                <a:close/>
              </a:path>
              <a:path w="2012315" h="2461895">
                <a:moveTo>
                  <a:pt x="1000252" y="228219"/>
                </a:moveTo>
                <a:lnTo>
                  <a:pt x="968502" y="228219"/>
                </a:lnTo>
                <a:lnTo>
                  <a:pt x="968502" y="0"/>
                </a:lnTo>
                <a:lnTo>
                  <a:pt x="955802" y="0"/>
                </a:lnTo>
                <a:lnTo>
                  <a:pt x="955802" y="228219"/>
                </a:lnTo>
                <a:lnTo>
                  <a:pt x="924052" y="228219"/>
                </a:lnTo>
                <a:lnTo>
                  <a:pt x="962152" y="304419"/>
                </a:lnTo>
                <a:lnTo>
                  <a:pt x="993902" y="240919"/>
                </a:lnTo>
                <a:lnTo>
                  <a:pt x="1000252" y="228219"/>
                </a:lnTo>
                <a:close/>
              </a:path>
              <a:path w="2012315" h="2461895">
                <a:moveTo>
                  <a:pt x="2012188" y="568198"/>
                </a:moveTo>
                <a:lnTo>
                  <a:pt x="1501648" y="568198"/>
                </a:lnTo>
                <a:lnTo>
                  <a:pt x="1501648" y="580898"/>
                </a:lnTo>
                <a:lnTo>
                  <a:pt x="1999488" y="580898"/>
                </a:lnTo>
                <a:lnTo>
                  <a:pt x="1999488" y="1975231"/>
                </a:lnTo>
                <a:lnTo>
                  <a:pt x="1590548" y="1975231"/>
                </a:lnTo>
                <a:lnTo>
                  <a:pt x="1590548" y="1943481"/>
                </a:lnTo>
                <a:lnTo>
                  <a:pt x="1514348" y="1981581"/>
                </a:lnTo>
                <a:lnTo>
                  <a:pt x="1590548" y="2019681"/>
                </a:lnTo>
                <a:lnTo>
                  <a:pt x="1590548" y="1987931"/>
                </a:lnTo>
                <a:lnTo>
                  <a:pt x="2012188" y="1987931"/>
                </a:lnTo>
                <a:lnTo>
                  <a:pt x="2012188" y="1981581"/>
                </a:lnTo>
                <a:lnTo>
                  <a:pt x="2012188" y="1975231"/>
                </a:lnTo>
                <a:lnTo>
                  <a:pt x="2012188" y="580898"/>
                </a:lnTo>
                <a:lnTo>
                  <a:pt x="2012188" y="574548"/>
                </a:lnTo>
                <a:lnTo>
                  <a:pt x="2012188" y="568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17332" y="3557092"/>
            <a:ext cx="15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33690" y="295694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541598"/>
            <a:ext cx="55848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/>
              <a:t>Tipos</a:t>
            </a:r>
            <a:r>
              <a:rPr sz="6000" spc="-165"/>
              <a:t> </a:t>
            </a:r>
            <a:r>
              <a:rPr sz="6000"/>
              <a:t>de</a:t>
            </a:r>
            <a:r>
              <a:rPr sz="6000" spc="-170"/>
              <a:t> </a:t>
            </a:r>
            <a:r>
              <a:rPr sz="6000" spc="-45"/>
              <a:t>Estrutura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6BF4E36-225E-6BD0-E48E-9AC23F30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7696200" cy="61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3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170"/>
              <a:t> </a:t>
            </a:r>
            <a:r>
              <a:t>de</a:t>
            </a:r>
            <a:r>
              <a:rPr spc="-140"/>
              <a:t> </a:t>
            </a:r>
            <a:r>
              <a:rPr spc="-20"/>
              <a:t>repetição:</a:t>
            </a:r>
            <a:r>
              <a:rPr spc="-140"/>
              <a:t> </a:t>
            </a:r>
            <a:r>
              <a:rPr spc="-40"/>
              <a:t>repita/ate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3075559"/>
            <a:ext cx="3000375" cy="17208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1399540">
              <a:lnSpc>
                <a:spcPts val="2620"/>
              </a:lnSpc>
              <a:spcBef>
                <a:spcPts val="405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 repita</a:t>
            </a:r>
            <a:endParaRPr sz="2400">
              <a:latin typeface="Carlito"/>
              <a:cs typeface="Carlito"/>
            </a:endParaRPr>
          </a:p>
          <a:p>
            <a:pPr marL="537845">
              <a:lnSpc>
                <a:spcPts val="2440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615"/>
              </a:lnSpc>
            </a:pPr>
            <a:r>
              <a:rPr sz="2400">
                <a:solidFill>
                  <a:srgbClr val="001F5F"/>
                </a:solidFill>
                <a:latin typeface="Carlito"/>
                <a:cs typeface="Carlito"/>
              </a:rPr>
              <a:t>ate</a:t>
            </a:r>
            <a:r>
              <a:rPr sz="2400" spc="-9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(&lt;expressão</a:t>
            </a:r>
            <a:r>
              <a:rPr sz="2400" spc="-90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lógica&gt;)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50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&lt;comandos&gt;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9326" y="2147696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54953" y="2929001"/>
            <a:ext cx="1087120" cy="2145030"/>
            <a:chOff x="6354953" y="2929001"/>
            <a:chExt cx="1087120" cy="21450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8128" y="2932176"/>
              <a:ext cx="1080516" cy="3596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58128" y="2932176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8128" y="3732276"/>
              <a:ext cx="1080516" cy="5394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8128" y="3732276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8"/>
                  </a:moveTo>
                  <a:lnTo>
                    <a:pt x="540257" y="0"/>
                  </a:lnTo>
                  <a:lnTo>
                    <a:pt x="1080516" y="269748"/>
                  </a:lnTo>
                  <a:lnTo>
                    <a:pt x="540257" y="539496"/>
                  </a:lnTo>
                  <a:lnTo>
                    <a:pt x="0" y="2697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8128" y="4710683"/>
              <a:ext cx="1080516" cy="3596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8128" y="4710683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99326" y="5526735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72810" y="2491739"/>
            <a:ext cx="963294" cy="3018790"/>
          </a:xfrm>
          <a:custGeom>
            <a:avLst/>
            <a:gdLst/>
            <a:ahLst/>
            <a:cxnLst/>
            <a:rect l="l" t="t" r="r" b="b"/>
            <a:pathLst>
              <a:path w="963295" h="3018790">
                <a:moveTo>
                  <a:pt x="962914" y="2942209"/>
                </a:moveTo>
                <a:lnTo>
                  <a:pt x="931164" y="2942209"/>
                </a:lnTo>
                <a:lnTo>
                  <a:pt x="931164" y="2578608"/>
                </a:lnTo>
                <a:lnTo>
                  <a:pt x="918464" y="2578608"/>
                </a:lnTo>
                <a:lnTo>
                  <a:pt x="918464" y="2942209"/>
                </a:lnTo>
                <a:lnTo>
                  <a:pt x="886714" y="2942209"/>
                </a:lnTo>
                <a:lnTo>
                  <a:pt x="924814" y="3018409"/>
                </a:lnTo>
                <a:lnTo>
                  <a:pt x="956564" y="2954909"/>
                </a:lnTo>
                <a:lnTo>
                  <a:pt x="962914" y="2942209"/>
                </a:lnTo>
                <a:close/>
              </a:path>
              <a:path w="963295" h="3018790">
                <a:moveTo>
                  <a:pt x="962914" y="2142617"/>
                </a:moveTo>
                <a:lnTo>
                  <a:pt x="931164" y="2142617"/>
                </a:lnTo>
                <a:lnTo>
                  <a:pt x="931164" y="1780032"/>
                </a:lnTo>
                <a:lnTo>
                  <a:pt x="918464" y="1780032"/>
                </a:lnTo>
                <a:lnTo>
                  <a:pt x="918464" y="2142617"/>
                </a:lnTo>
                <a:lnTo>
                  <a:pt x="886714" y="2142617"/>
                </a:lnTo>
                <a:lnTo>
                  <a:pt x="924814" y="2218817"/>
                </a:lnTo>
                <a:lnTo>
                  <a:pt x="956564" y="2155317"/>
                </a:lnTo>
                <a:lnTo>
                  <a:pt x="962914" y="2142617"/>
                </a:lnTo>
                <a:close/>
              </a:path>
              <a:path w="963295" h="3018790">
                <a:moveTo>
                  <a:pt x="962914" y="1163701"/>
                </a:moveTo>
                <a:lnTo>
                  <a:pt x="931164" y="1163701"/>
                </a:lnTo>
                <a:lnTo>
                  <a:pt x="931164" y="800100"/>
                </a:lnTo>
                <a:lnTo>
                  <a:pt x="918464" y="800100"/>
                </a:lnTo>
                <a:lnTo>
                  <a:pt x="918464" y="1163701"/>
                </a:lnTo>
                <a:lnTo>
                  <a:pt x="886714" y="1163701"/>
                </a:lnTo>
                <a:lnTo>
                  <a:pt x="924814" y="1239901"/>
                </a:lnTo>
                <a:lnTo>
                  <a:pt x="956564" y="1176401"/>
                </a:lnTo>
                <a:lnTo>
                  <a:pt x="962914" y="1163701"/>
                </a:lnTo>
                <a:close/>
              </a:path>
              <a:path w="963295" h="3018790">
                <a:moveTo>
                  <a:pt x="962914" y="363601"/>
                </a:moveTo>
                <a:lnTo>
                  <a:pt x="931164" y="363601"/>
                </a:lnTo>
                <a:lnTo>
                  <a:pt x="931164" y="0"/>
                </a:lnTo>
                <a:lnTo>
                  <a:pt x="918464" y="0"/>
                </a:lnTo>
                <a:lnTo>
                  <a:pt x="918464" y="217131"/>
                </a:lnTo>
                <a:lnTo>
                  <a:pt x="851027" y="179197"/>
                </a:lnTo>
                <a:lnTo>
                  <a:pt x="849452" y="211582"/>
                </a:lnTo>
                <a:lnTo>
                  <a:pt x="0" y="210947"/>
                </a:lnTo>
                <a:lnTo>
                  <a:pt x="0" y="1517142"/>
                </a:lnTo>
                <a:lnTo>
                  <a:pt x="385318" y="1517142"/>
                </a:lnTo>
                <a:lnTo>
                  <a:pt x="385318" y="1510792"/>
                </a:lnTo>
                <a:lnTo>
                  <a:pt x="385318" y="1504442"/>
                </a:lnTo>
                <a:lnTo>
                  <a:pt x="12700" y="1504442"/>
                </a:lnTo>
                <a:lnTo>
                  <a:pt x="12700" y="223659"/>
                </a:lnTo>
                <a:lnTo>
                  <a:pt x="848842" y="224282"/>
                </a:lnTo>
                <a:lnTo>
                  <a:pt x="847344" y="255397"/>
                </a:lnTo>
                <a:lnTo>
                  <a:pt x="917829" y="224282"/>
                </a:lnTo>
                <a:lnTo>
                  <a:pt x="918464" y="224015"/>
                </a:lnTo>
                <a:lnTo>
                  <a:pt x="918464" y="363601"/>
                </a:lnTo>
                <a:lnTo>
                  <a:pt x="886714" y="363601"/>
                </a:lnTo>
                <a:lnTo>
                  <a:pt x="924814" y="439801"/>
                </a:lnTo>
                <a:lnTo>
                  <a:pt x="956564" y="376301"/>
                </a:lnTo>
                <a:lnTo>
                  <a:pt x="962914" y="363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89775" y="4289552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653" y="365125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170"/>
              <a:t> </a:t>
            </a:r>
            <a:r>
              <a:t>de</a:t>
            </a:r>
            <a:r>
              <a:rPr spc="-140"/>
              <a:t> </a:t>
            </a:r>
            <a:r>
              <a:rPr spc="-20"/>
              <a:t>repetição:</a:t>
            </a:r>
            <a:r>
              <a:rPr spc="-140"/>
              <a:t> </a:t>
            </a:r>
            <a:r>
              <a:rPr spc="-40"/>
              <a:t>repita/ate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3075559"/>
            <a:ext cx="3206115" cy="20529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1581150">
              <a:lnSpc>
                <a:spcPts val="2620"/>
              </a:lnSpc>
              <a:spcBef>
                <a:spcPts val="405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leia</a:t>
            </a:r>
            <a:r>
              <a:rPr sz="2400" spc="-10">
                <a:latin typeface="Carlito"/>
                <a:cs typeface="Carlito"/>
              </a:rPr>
              <a:t>(numero) </a:t>
            </a: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repita</a:t>
            </a:r>
            <a:endParaRPr sz="2400">
              <a:latin typeface="Carlito"/>
              <a:cs typeface="Carlito"/>
            </a:endParaRPr>
          </a:p>
          <a:p>
            <a:pPr marL="469265">
              <a:lnSpc>
                <a:spcPts val="2440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400" spc="-10">
                <a:latin typeface="Carlito"/>
                <a:cs typeface="Carlito"/>
              </a:rPr>
              <a:t>(numero)</a:t>
            </a:r>
            <a:endParaRPr sz="2400">
              <a:latin typeface="Carlito"/>
              <a:cs typeface="Carlito"/>
            </a:endParaRPr>
          </a:p>
          <a:p>
            <a:pPr marL="12700" marR="5080" indent="456565">
              <a:lnSpc>
                <a:spcPts val="2620"/>
              </a:lnSpc>
              <a:spcBef>
                <a:spcPts val="170"/>
              </a:spcBef>
            </a:pPr>
            <a:r>
              <a:rPr sz="2400">
                <a:latin typeface="Carlito"/>
                <a:cs typeface="Carlito"/>
              </a:rPr>
              <a:t>numero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&lt;-</a:t>
            </a:r>
            <a:r>
              <a:rPr sz="2400" spc="-5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numero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-</a:t>
            </a:r>
            <a:r>
              <a:rPr sz="2400" spc="-65">
                <a:latin typeface="Carlito"/>
                <a:cs typeface="Carlito"/>
              </a:rPr>
              <a:t> </a:t>
            </a:r>
            <a:r>
              <a:rPr sz="2400" spc="-50">
                <a:solidFill>
                  <a:srgbClr val="FF0000"/>
                </a:solidFill>
                <a:latin typeface="Carlito"/>
                <a:cs typeface="Carlito"/>
              </a:rPr>
              <a:t>1 </a:t>
            </a:r>
            <a:r>
              <a:rPr sz="2400">
                <a:solidFill>
                  <a:srgbClr val="001F5F"/>
                </a:solidFill>
                <a:latin typeface="Carlito"/>
                <a:cs typeface="Carlito"/>
              </a:rPr>
              <a:t>ate</a:t>
            </a:r>
            <a:r>
              <a:rPr sz="2400" spc="-5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(numero</a:t>
            </a:r>
            <a:r>
              <a:rPr sz="2400" spc="-7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&lt;</a:t>
            </a:r>
            <a:r>
              <a:rPr sz="2400" spc="-45">
                <a:latin typeface="Carlito"/>
                <a:cs typeface="Carlito"/>
              </a:rPr>
              <a:t> </a:t>
            </a:r>
            <a:r>
              <a:rPr sz="2400" spc="-25">
                <a:solidFill>
                  <a:srgbClr val="FF0000"/>
                </a:solidFill>
                <a:latin typeface="Carlito"/>
                <a:cs typeface="Carlito"/>
              </a:rPr>
              <a:t>10</a:t>
            </a:r>
            <a:r>
              <a:rPr sz="2400" spc="-25">
                <a:latin typeface="Carlito"/>
                <a:cs typeface="Carlito"/>
              </a:rPr>
              <a:t>) </a:t>
            </a: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400" spc="-10">
                <a:latin typeface="Carlito"/>
                <a:cs typeface="Carlito"/>
              </a:rPr>
              <a:t>(</a:t>
            </a:r>
            <a:r>
              <a:rPr sz="2400" spc="-10">
                <a:solidFill>
                  <a:srgbClr val="FF0000"/>
                </a:solidFill>
                <a:latin typeface="Carlito"/>
                <a:cs typeface="Carlito"/>
              </a:rPr>
              <a:t>"Fim"</a:t>
            </a:r>
            <a:r>
              <a:rPr sz="2400" spc="-10">
                <a:latin typeface="Carlito"/>
                <a:cs typeface="Carlito"/>
              </a:rPr>
              <a:t>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9326" y="2147696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54953" y="2929001"/>
            <a:ext cx="1087120" cy="2145030"/>
            <a:chOff x="6354953" y="2929001"/>
            <a:chExt cx="1087120" cy="21450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8128" y="2932176"/>
              <a:ext cx="1080516" cy="3596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58128" y="2932176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8128" y="3732276"/>
              <a:ext cx="1080516" cy="5394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8128" y="3732276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8"/>
                  </a:moveTo>
                  <a:lnTo>
                    <a:pt x="540257" y="0"/>
                  </a:lnTo>
                  <a:lnTo>
                    <a:pt x="1080516" y="269748"/>
                  </a:lnTo>
                  <a:lnTo>
                    <a:pt x="540257" y="539496"/>
                  </a:lnTo>
                  <a:lnTo>
                    <a:pt x="0" y="26974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8128" y="4710683"/>
              <a:ext cx="1080516" cy="3596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8128" y="4710683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99326" y="5526735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72810" y="2491739"/>
            <a:ext cx="963294" cy="3018790"/>
          </a:xfrm>
          <a:custGeom>
            <a:avLst/>
            <a:gdLst/>
            <a:ahLst/>
            <a:cxnLst/>
            <a:rect l="l" t="t" r="r" b="b"/>
            <a:pathLst>
              <a:path w="963295" h="3018790">
                <a:moveTo>
                  <a:pt x="962914" y="2942209"/>
                </a:moveTo>
                <a:lnTo>
                  <a:pt x="931164" y="2942209"/>
                </a:lnTo>
                <a:lnTo>
                  <a:pt x="931164" y="2578608"/>
                </a:lnTo>
                <a:lnTo>
                  <a:pt x="918464" y="2578608"/>
                </a:lnTo>
                <a:lnTo>
                  <a:pt x="918464" y="2942209"/>
                </a:lnTo>
                <a:lnTo>
                  <a:pt x="886714" y="2942209"/>
                </a:lnTo>
                <a:lnTo>
                  <a:pt x="924814" y="3018409"/>
                </a:lnTo>
                <a:lnTo>
                  <a:pt x="956564" y="2954909"/>
                </a:lnTo>
                <a:lnTo>
                  <a:pt x="962914" y="2942209"/>
                </a:lnTo>
                <a:close/>
              </a:path>
              <a:path w="963295" h="3018790">
                <a:moveTo>
                  <a:pt x="962914" y="2142617"/>
                </a:moveTo>
                <a:lnTo>
                  <a:pt x="931164" y="2142617"/>
                </a:lnTo>
                <a:lnTo>
                  <a:pt x="931164" y="1780032"/>
                </a:lnTo>
                <a:lnTo>
                  <a:pt x="918464" y="1780032"/>
                </a:lnTo>
                <a:lnTo>
                  <a:pt x="918464" y="2142617"/>
                </a:lnTo>
                <a:lnTo>
                  <a:pt x="886714" y="2142617"/>
                </a:lnTo>
                <a:lnTo>
                  <a:pt x="924814" y="2218817"/>
                </a:lnTo>
                <a:lnTo>
                  <a:pt x="956564" y="2155317"/>
                </a:lnTo>
                <a:lnTo>
                  <a:pt x="962914" y="2142617"/>
                </a:lnTo>
                <a:close/>
              </a:path>
              <a:path w="963295" h="3018790">
                <a:moveTo>
                  <a:pt x="962914" y="1163701"/>
                </a:moveTo>
                <a:lnTo>
                  <a:pt x="931164" y="1163701"/>
                </a:lnTo>
                <a:lnTo>
                  <a:pt x="931164" y="800100"/>
                </a:lnTo>
                <a:lnTo>
                  <a:pt x="918464" y="800100"/>
                </a:lnTo>
                <a:lnTo>
                  <a:pt x="918464" y="1163701"/>
                </a:lnTo>
                <a:lnTo>
                  <a:pt x="886714" y="1163701"/>
                </a:lnTo>
                <a:lnTo>
                  <a:pt x="924814" y="1239901"/>
                </a:lnTo>
                <a:lnTo>
                  <a:pt x="956564" y="1176401"/>
                </a:lnTo>
                <a:lnTo>
                  <a:pt x="962914" y="1163701"/>
                </a:lnTo>
                <a:close/>
              </a:path>
              <a:path w="963295" h="3018790">
                <a:moveTo>
                  <a:pt x="962914" y="363601"/>
                </a:moveTo>
                <a:lnTo>
                  <a:pt x="931164" y="363601"/>
                </a:lnTo>
                <a:lnTo>
                  <a:pt x="931164" y="0"/>
                </a:lnTo>
                <a:lnTo>
                  <a:pt x="918464" y="0"/>
                </a:lnTo>
                <a:lnTo>
                  <a:pt x="918464" y="217131"/>
                </a:lnTo>
                <a:lnTo>
                  <a:pt x="851027" y="179197"/>
                </a:lnTo>
                <a:lnTo>
                  <a:pt x="849452" y="211582"/>
                </a:lnTo>
                <a:lnTo>
                  <a:pt x="0" y="210947"/>
                </a:lnTo>
                <a:lnTo>
                  <a:pt x="0" y="1517142"/>
                </a:lnTo>
                <a:lnTo>
                  <a:pt x="385318" y="1517142"/>
                </a:lnTo>
                <a:lnTo>
                  <a:pt x="385318" y="1510792"/>
                </a:lnTo>
                <a:lnTo>
                  <a:pt x="385318" y="1504442"/>
                </a:lnTo>
                <a:lnTo>
                  <a:pt x="12700" y="1504442"/>
                </a:lnTo>
                <a:lnTo>
                  <a:pt x="12700" y="223659"/>
                </a:lnTo>
                <a:lnTo>
                  <a:pt x="848842" y="224282"/>
                </a:lnTo>
                <a:lnTo>
                  <a:pt x="847344" y="255397"/>
                </a:lnTo>
                <a:lnTo>
                  <a:pt x="917829" y="224282"/>
                </a:lnTo>
                <a:lnTo>
                  <a:pt x="918464" y="224015"/>
                </a:lnTo>
                <a:lnTo>
                  <a:pt x="918464" y="363601"/>
                </a:lnTo>
                <a:lnTo>
                  <a:pt x="886714" y="363601"/>
                </a:lnTo>
                <a:lnTo>
                  <a:pt x="924814" y="439801"/>
                </a:lnTo>
                <a:lnTo>
                  <a:pt x="956564" y="376301"/>
                </a:lnTo>
                <a:lnTo>
                  <a:pt x="962914" y="3636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89775" y="4289552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653" y="365125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682C1F-5408-EE9F-128A-DBA2457B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0260"/>
            <a:ext cx="6553200" cy="57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8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170"/>
              <a:t> </a:t>
            </a:r>
            <a:r>
              <a:t>de</a:t>
            </a:r>
            <a:r>
              <a:rPr spc="-140"/>
              <a:t> </a:t>
            </a:r>
            <a:r>
              <a:rPr spc="-20"/>
              <a:t>repetição:</a:t>
            </a:r>
            <a:r>
              <a:rPr spc="-140"/>
              <a:t> </a:t>
            </a:r>
            <a:r>
              <a:rPr spc="-35"/>
              <a:t>para/faca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3080131"/>
            <a:ext cx="7118350" cy="1663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45"/>
              </a:lnSpc>
              <a:spcBef>
                <a:spcPts val="105"/>
              </a:spcBef>
            </a:pPr>
            <a:r>
              <a:rPr sz="2300" spc="-10">
                <a:solidFill>
                  <a:srgbClr val="001F5F"/>
                </a:solidFill>
                <a:latin typeface="Carlito"/>
                <a:cs typeface="Carlito"/>
              </a:rPr>
              <a:t>&lt;comandos&gt;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ts val="2535"/>
              </a:lnSpc>
            </a:pPr>
            <a:r>
              <a:rPr sz="2300">
                <a:solidFill>
                  <a:srgbClr val="001F5F"/>
                </a:solidFill>
                <a:latin typeface="Carlito"/>
                <a:cs typeface="Carlito"/>
              </a:rPr>
              <a:t>para</a:t>
            </a:r>
            <a:r>
              <a:rPr sz="2300" spc="-4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300" spc="-10">
                <a:latin typeface="Carlito"/>
                <a:cs typeface="Carlito"/>
              </a:rPr>
              <a:t>&lt;variavel&gt;</a:t>
            </a:r>
            <a:r>
              <a:rPr sz="2300" spc="-60">
                <a:latin typeface="Carlito"/>
                <a:cs typeface="Carlito"/>
              </a:rPr>
              <a:t> </a:t>
            </a:r>
            <a:r>
              <a:rPr sz="2300">
                <a:solidFill>
                  <a:srgbClr val="001F5F"/>
                </a:solidFill>
                <a:latin typeface="Carlito"/>
                <a:cs typeface="Carlito"/>
              </a:rPr>
              <a:t>de</a:t>
            </a:r>
            <a:r>
              <a:rPr sz="2300" spc="-4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300">
                <a:solidFill>
                  <a:srgbClr val="FF0000"/>
                </a:solidFill>
                <a:latin typeface="Carlito"/>
                <a:cs typeface="Carlito"/>
              </a:rPr>
              <a:t>&lt;numero</a:t>
            </a:r>
            <a:r>
              <a:rPr sz="2300" spc="-3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300">
                <a:solidFill>
                  <a:srgbClr val="FF0000"/>
                </a:solidFill>
                <a:latin typeface="Carlito"/>
                <a:cs typeface="Carlito"/>
              </a:rPr>
              <a:t>inicial&gt;</a:t>
            </a:r>
            <a:r>
              <a:rPr sz="2300" spc="-5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300">
                <a:solidFill>
                  <a:srgbClr val="001F5F"/>
                </a:solidFill>
                <a:latin typeface="Carlito"/>
                <a:cs typeface="Carlito"/>
              </a:rPr>
              <a:t>ate</a:t>
            </a:r>
            <a:r>
              <a:rPr sz="2300" spc="-3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300">
                <a:solidFill>
                  <a:srgbClr val="FF0000"/>
                </a:solidFill>
                <a:latin typeface="Carlito"/>
                <a:cs typeface="Carlito"/>
              </a:rPr>
              <a:t>&lt;numero</a:t>
            </a:r>
            <a:r>
              <a:rPr sz="2300" spc="-4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300">
                <a:solidFill>
                  <a:srgbClr val="FF0000"/>
                </a:solidFill>
                <a:latin typeface="Carlito"/>
                <a:cs typeface="Carlito"/>
              </a:rPr>
              <a:t>final&gt;</a:t>
            </a:r>
            <a:r>
              <a:rPr sz="2300" spc="-4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300" spc="-20">
                <a:solidFill>
                  <a:srgbClr val="001F5F"/>
                </a:solidFill>
                <a:latin typeface="Carlito"/>
                <a:cs typeface="Carlito"/>
              </a:rPr>
              <a:t>faca</a:t>
            </a:r>
            <a:endParaRPr sz="2300">
              <a:latin typeface="Carlito"/>
              <a:cs typeface="Carlito"/>
            </a:endParaRPr>
          </a:p>
          <a:p>
            <a:pPr marL="12700" marR="5057140" indent="523875">
              <a:lnSpc>
                <a:spcPts val="2530"/>
              </a:lnSpc>
              <a:spcBef>
                <a:spcPts val="160"/>
              </a:spcBef>
            </a:pPr>
            <a:r>
              <a:rPr sz="2300" spc="-10">
                <a:solidFill>
                  <a:srgbClr val="001F5F"/>
                </a:solidFill>
                <a:latin typeface="Carlito"/>
                <a:cs typeface="Carlito"/>
              </a:rPr>
              <a:t>&lt;comandos&gt; fimpara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ts val="2490"/>
              </a:lnSpc>
            </a:pPr>
            <a:r>
              <a:rPr sz="2300" spc="-10">
                <a:solidFill>
                  <a:srgbClr val="001F5F"/>
                </a:solidFill>
                <a:latin typeface="Carlito"/>
                <a:cs typeface="Carlito"/>
              </a:rPr>
              <a:t>&lt;comandos&gt;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170"/>
              <a:t> </a:t>
            </a:r>
            <a:r>
              <a:t>de</a:t>
            </a:r>
            <a:r>
              <a:rPr spc="-140"/>
              <a:t> </a:t>
            </a:r>
            <a:r>
              <a:rPr spc="-20"/>
              <a:t>repetição:</a:t>
            </a:r>
            <a:r>
              <a:rPr spc="-140"/>
              <a:t> </a:t>
            </a:r>
            <a:r>
              <a:rPr spc="-35"/>
              <a:t>para/faca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03948" y="2974720"/>
            <a:ext cx="1087120" cy="1864360"/>
            <a:chOff x="6703948" y="2974720"/>
            <a:chExt cx="1087120" cy="1864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7123" y="2977895"/>
              <a:ext cx="1080516" cy="5410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07123" y="2977895"/>
              <a:ext cx="1080770" cy="541020"/>
            </a:xfrm>
            <a:custGeom>
              <a:avLst/>
              <a:gdLst/>
              <a:ahLst/>
              <a:cxnLst/>
              <a:rect l="l" t="t" r="r" b="b"/>
              <a:pathLst>
                <a:path w="1080770" h="541020">
                  <a:moveTo>
                    <a:pt x="0" y="270509"/>
                  </a:moveTo>
                  <a:lnTo>
                    <a:pt x="540257" y="0"/>
                  </a:lnTo>
                  <a:lnTo>
                    <a:pt x="1080516" y="270509"/>
                  </a:lnTo>
                  <a:lnTo>
                    <a:pt x="540257" y="541019"/>
                  </a:lnTo>
                  <a:lnTo>
                    <a:pt x="0" y="27050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7123" y="3817619"/>
              <a:ext cx="1080516" cy="3596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07123" y="3817619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7123" y="4475987"/>
              <a:ext cx="1080516" cy="359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07123" y="4475987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48576" y="2329688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48576" y="5150611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84468" y="2674619"/>
            <a:ext cx="2014220" cy="2459990"/>
          </a:xfrm>
          <a:custGeom>
            <a:avLst/>
            <a:gdLst/>
            <a:ahLst/>
            <a:cxnLst/>
            <a:rect l="l" t="t" r="r" b="b"/>
            <a:pathLst>
              <a:path w="2014220" h="2459990">
                <a:moveTo>
                  <a:pt x="435356" y="1316736"/>
                </a:moveTo>
                <a:lnTo>
                  <a:pt x="12700" y="1316736"/>
                </a:lnTo>
                <a:lnTo>
                  <a:pt x="12700" y="580898"/>
                </a:lnTo>
                <a:lnTo>
                  <a:pt x="346456" y="580898"/>
                </a:lnTo>
                <a:lnTo>
                  <a:pt x="346456" y="612648"/>
                </a:lnTo>
                <a:lnTo>
                  <a:pt x="409956" y="580898"/>
                </a:lnTo>
                <a:lnTo>
                  <a:pt x="422656" y="574548"/>
                </a:lnTo>
                <a:lnTo>
                  <a:pt x="409956" y="568198"/>
                </a:lnTo>
                <a:lnTo>
                  <a:pt x="346456" y="536448"/>
                </a:lnTo>
                <a:lnTo>
                  <a:pt x="346456" y="568198"/>
                </a:lnTo>
                <a:lnTo>
                  <a:pt x="0" y="568198"/>
                </a:lnTo>
                <a:lnTo>
                  <a:pt x="0" y="1329436"/>
                </a:lnTo>
                <a:lnTo>
                  <a:pt x="435356" y="1329436"/>
                </a:lnTo>
                <a:lnTo>
                  <a:pt x="435356" y="1323086"/>
                </a:lnTo>
                <a:lnTo>
                  <a:pt x="435356" y="1316736"/>
                </a:lnTo>
                <a:close/>
              </a:path>
              <a:path w="2014220" h="2459990">
                <a:moveTo>
                  <a:pt x="1001776" y="2383790"/>
                </a:moveTo>
                <a:lnTo>
                  <a:pt x="970026" y="2383790"/>
                </a:lnTo>
                <a:lnTo>
                  <a:pt x="970026" y="2161032"/>
                </a:lnTo>
                <a:lnTo>
                  <a:pt x="957326" y="2161032"/>
                </a:lnTo>
                <a:lnTo>
                  <a:pt x="957326" y="2383790"/>
                </a:lnTo>
                <a:lnTo>
                  <a:pt x="925576" y="2383790"/>
                </a:lnTo>
                <a:lnTo>
                  <a:pt x="963676" y="2459990"/>
                </a:lnTo>
                <a:lnTo>
                  <a:pt x="995426" y="2396490"/>
                </a:lnTo>
                <a:lnTo>
                  <a:pt x="1001776" y="2383790"/>
                </a:lnTo>
                <a:close/>
              </a:path>
              <a:path w="2014220" h="2459990">
                <a:moveTo>
                  <a:pt x="1001776" y="1066546"/>
                </a:moveTo>
                <a:lnTo>
                  <a:pt x="970026" y="1066546"/>
                </a:lnTo>
                <a:lnTo>
                  <a:pt x="970026" y="844296"/>
                </a:lnTo>
                <a:lnTo>
                  <a:pt x="957326" y="844296"/>
                </a:lnTo>
                <a:lnTo>
                  <a:pt x="957326" y="1066546"/>
                </a:lnTo>
                <a:lnTo>
                  <a:pt x="925576" y="1066546"/>
                </a:lnTo>
                <a:lnTo>
                  <a:pt x="963676" y="1142746"/>
                </a:lnTo>
                <a:lnTo>
                  <a:pt x="995426" y="1079246"/>
                </a:lnTo>
                <a:lnTo>
                  <a:pt x="1001776" y="1066546"/>
                </a:lnTo>
                <a:close/>
              </a:path>
              <a:path w="2014220" h="2459990">
                <a:moveTo>
                  <a:pt x="1001776" y="228219"/>
                </a:moveTo>
                <a:lnTo>
                  <a:pt x="970026" y="228219"/>
                </a:lnTo>
                <a:lnTo>
                  <a:pt x="970026" y="0"/>
                </a:lnTo>
                <a:lnTo>
                  <a:pt x="957326" y="0"/>
                </a:lnTo>
                <a:lnTo>
                  <a:pt x="957326" y="228219"/>
                </a:lnTo>
                <a:lnTo>
                  <a:pt x="925576" y="228219"/>
                </a:lnTo>
                <a:lnTo>
                  <a:pt x="963676" y="304419"/>
                </a:lnTo>
                <a:lnTo>
                  <a:pt x="995426" y="240919"/>
                </a:lnTo>
                <a:lnTo>
                  <a:pt x="1001776" y="228219"/>
                </a:lnTo>
                <a:close/>
              </a:path>
              <a:path w="2014220" h="2459990">
                <a:moveTo>
                  <a:pt x="2013712" y="568198"/>
                </a:moveTo>
                <a:lnTo>
                  <a:pt x="1503172" y="568198"/>
                </a:lnTo>
                <a:lnTo>
                  <a:pt x="1503172" y="580898"/>
                </a:lnTo>
                <a:lnTo>
                  <a:pt x="2001012" y="580898"/>
                </a:lnTo>
                <a:lnTo>
                  <a:pt x="2001012" y="1975231"/>
                </a:lnTo>
                <a:lnTo>
                  <a:pt x="1592072" y="1975231"/>
                </a:lnTo>
                <a:lnTo>
                  <a:pt x="1592072" y="1943481"/>
                </a:lnTo>
                <a:lnTo>
                  <a:pt x="1515872" y="1981581"/>
                </a:lnTo>
                <a:lnTo>
                  <a:pt x="1592072" y="2019681"/>
                </a:lnTo>
                <a:lnTo>
                  <a:pt x="1592072" y="1987931"/>
                </a:lnTo>
                <a:lnTo>
                  <a:pt x="2013712" y="1987931"/>
                </a:lnTo>
                <a:lnTo>
                  <a:pt x="2013712" y="1981581"/>
                </a:lnTo>
                <a:lnTo>
                  <a:pt x="2013712" y="1975231"/>
                </a:lnTo>
                <a:lnTo>
                  <a:pt x="2013712" y="580898"/>
                </a:lnTo>
                <a:lnTo>
                  <a:pt x="2013712" y="574548"/>
                </a:lnTo>
                <a:lnTo>
                  <a:pt x="2013712" y="568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8306" y="3460495"/>
            <a:ext cx="155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44790" y="286004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136" y="2179320"/>
            <a:ext cx="3060191" cy="35966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88136" y="2179320"/>
            <a:ext cx="3060700" cy="36004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215"/>
              </a:spcBef>
            </a:pPr>
            <a:r>
              <a:rPr sz="1800" spc="-10">
                <a:latin typeface="Carlito"/>
                <a:cs typeface="Carlito"/>
              </a:rPr>
              <a:t>&lt;variavel&gt;</a:t>
            </a:r>
            <a:r>
              <a:rPr sz="1800" spc="-50">
                <a:latin typeface="Carlito"/>
                <a:cs typeface="Carlito"/>
              </a:rPr>
              <a:t> </a:t>
            </a:r>
            <a:r>
              <a:rPr sz="1800">
                <a:latin typeface="Carlito"/>
                <a:cs typeface="Carlito"/>
              </a:rPr>
              <a:t>&lt;-</a:t>
            </a:r>
            <a:r>
              <a:rPr sz="1800" spc="-40">
                <a:latin typeface="Carlito"/>
                <a:cs typeface="Carlito"/>
              </a:rPr>
              <a:t> </a:t>
            </a:r>
            <a:r>
              <a:rPr sz="1800">
                <a:solidFill>
                  <a:srgbClr val="FF0000"/>
                </a:solidFill>
                <a:latin typeface="Carlito"/>
                <a:cs typeface="Carlito"/>
              </a:rPr>
              <a:t>&lt;numero</a:t>
            </a:r>
            <a:r>
              <a:rPr sz="1800" spc="-2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spc="-10">
                <a:solidFill>
                  <a:srgbClr val="FF0000"/>
                </a:solidFill>
                <a:latin typeface="Carlito"/>
                <a:cs typeface="Carlito"/>
              </a:rPr>
              <a:t>inicial&gt;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84961" y="2863469"/>
            <a:ext cx="3067050" cy="2458720"/>
            <a:chOff x="1084961" y="2863469"/>
            <a:chExt cx="3067050" cy="245872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136" y="2866644"/>
              <a:ext cx="3060191" cy="107899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88136" y="2866644"/>
              <a:ext cx="3060700" cy="1079500"/>
            </a:xfrm>
            <a:custGeom>
              <a:avLst/>
              <a:gdLst/>
              <a:ahLst/>
              <a:cxnLst/>
              <a:rect l="l" t="t" r="r" b="b"/>
              <a:pathLst>
                <a:path w="3060700" h="1079500">
                  <a:moveTo>
                    <a:pt x="0" y="539495"/>
                  </a:moveTo>
                  <a:lnTo>
                    <a:pt x="1530095" y="0"/>
                  </a:lnTo>
                  <a:lnTo>
                    <a:pt x="3060191" y="539495"/>
                  </a:lnTo>
                  <a:lnTo>
                    <a:pt x="1530095" y="1078991"/>
                  </a:lnTo>
                  <a:lnTo>
                    <a:pt x="0" y="539495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8136" y="4960620"/>
              <a:ext cx="3060191" cy="3611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519298" y="1506982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8136" y="4960620"/>
            <a:ext cx="3060700" cy="36131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29"/>
              </a:spcBef>
            </a:pPr>
            <a:r>
              <a:rPr sz="1800" spc="-10">
                <a:latin typeface="Carlito"/>
                <a:cs typeface="Carlito"/>
              </a:rPr>
              <a:t>&lt;variavel&gt;</a:t>
            </a:r>
            <a:r>
              <a:rPr sz="1800" spc="-20">
                <a:latin typeface="Carlito"/>
                <a:cs typeface="Carlito"/>
              </a:rPr>
              <a:t> </a:t>
            </a:r>
            <a:r>
              <a:rPr sz="1800">
                <a:latin typeface="Carlito"/>
                <a:cs typeface="Carlito"/>
              </a:rPr>
              <a:t>&lt;-</a:t>
            </a:r>
            <a:r>
              <a:rPr sz="1800" spc="-10">
                <a:latin typeface="Carlito"/>
                <a:cs typeface="Carlito"/>
              </a:rPr>
              <a:t> &lt;variavel&gt; </a:t>
            </a:r>
            <a:r>
              <a:rPr sz="1800">
                <a:latin typeface="Carlito"/>
                <a:cs typeface="Carlito"/>
              </a:rPr>
              <a:t>+</a:t>
            </a:r>
            <a:r>
              <a:rPr sz="1800" spc="-10">
                <a:latin typeface="Carlito"/>
                <a:cs typeface="Carlito"/>
              </a:rPr>
              <a:t> </a:t>
            </a:r>
            <a:r>
              <a:rPr sz="1800" spc="-5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84961" y="1851660"/>
            <a:ext cx="3067050" cy="2784475"/>
            <a:chOff x="1084961" y="1851660"/>
            <a:chExt cx="3067050" cy="278447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8136" y="4273295"/>
              <a:ext cx="3060191" cy="359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88136" y="4273295"/>
              <a:ext cx="3060700" cy="360045"/>
            </a:xfrm>
            <a:custGeom>
              <a:avLst/>
              <a:gdLst/>
              <a:ahLst/>
              <a:cxnLst/>
              <a:rect l="l" t="t" r="r" b="b"/>
              <a:pathLst>
                <a:path w="3060700" h="360045">
                  <a:moveTo>
                    <a:pt x="0" y="359663"/>
                  </a:moveTo>
                  <a:lnTo>
                    <a:pt x="3060191" y="359663"/>
                  </a:lnTo>
                  <a:lnTo>
                    <a:pt x="3060191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0132" y="1851659"/>
              <a:ext cx="76200" cy="2421890"/>
            </a:xfrm>
            <a:custGeom>
              <a:avLst/>
              <a:gdLst/>
              <a:ahLst/>
              <a:cxnLst/>
              <a:rect l="l" t="t" r="r" b="b"/>
              <a:pathLst>
                <a:path w="76200" h="2421890">
                  <a:moveTo>
                    <a:pt x="76200" y="2345309"/>
                  </a:moveTo>
                  <a:lnTo>
                    <a:pt x="44450" y="2345309"/>
                  </a:lnTo>
                  <a:lnTo>
                    <a:pt x="44450" y="2093976"/>
                  </a:lnTo>
                  <a:lnTo>
                    <a:pt x="31750" y="2093976"/>
                  </a:lnTo>
                  <a:lnTo>
                    <a:pt x="31750" y="2345309"/>
                  </a:lnTo>
                  <a:lnTo>
                    <a:pt x="0" y="2345309"/>
                  </a:lnTo>
                  <a:lnTo>
                    <a:pt x="38100" y="2421509"/>
                  </a:lnTo>
                  <a:lnTo>
                    <a:pt x="69850" y="2358009"/>
                  </a:lnTo>
                  <a:lnTo>
                    <a:pt x="76200" y="2345309"/>
                  </a:lnTo>
                  <a:close/>
                </a:path>
                <a:path w="76200" h="2421890">
                  <a:moveTo>
                    <a:pt x="76200" y="938657"/>
                  </a:moveTo>
                  <a:lnTo>
                    <a:pt x="44450" y="938657"/>
                  </a:lnTo>
                  <a:lnTo>
                    <a:pt x="44450" y="687324"/>
                  </a:lnTo>
                  <a:lnTo>
                    <a:pt x="31750" y="687324"/>
                  </a:lnTo>
                  <a:lnTo>
                    <a:pt x="31750" y="938657"/>
                  </a:lnTo>
                  <a:lnTo>
                    <a:pt x="0" y="938657"/>
                  </a:lnTo>
                  <a:lnTo>
                    <a:pt x="38100" y="1014857"/>
                  </a:lnTo>
                  <a:lnTo>
                    <a:pt x="69850" y="951357"/>
                  </a:lnTo>
                  <a:lnTo>
                    <a:pt x="76200" y="938657"/>
                  </a:lnTo>
                  <a:close/>
                </a:path>
                <a:path w="76200" h="2421890">
                  <a:moveTo>
                    <a:pt x="76200" y="250698"/>
                  </a:moveTo>
                  <a:lnTo>
                    <a:pt x="44450" y="250698"/>
                  </a:lnTo>
                  <a:lnTo>
                    <a:pt x="44450" y="0"/>
                  </a:lnTo>
                  <a:lnTo>
                    <a:pt x="31750" y="0"/>
                  </a:lnTo>
                  <a:lnTo>
                    <a:pt x="31750" y="250698"/>
                  </a:lnTo>
                  <a:lnTo>
                    <a:pt x="0" y="250698"/>
                  </a:lnTo>
                  <a:lnTo>
                    <a:pt x="38100" y="326898"/>
                  </a:lnTo>
                  <a:lnTo>
                    <a:pt x="69850" y="263398"/>
                  </a:lnTo>
                  <a:lnTo>
                    <a:pt x="76200" y="250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994407" y="2967050"/>
            <a:ext cx="1249045" cy="125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&lt;variavel&gt;</a:t>
            </a:r>
            <a:r>
              <a:rPr sz="1800" spc="-25">
                <a:latin typeface="Carlito"/>
                <a:cs typeface="Carlito"/>
              </a:rPr>
              <a:t> &lt;=</a:t>
            </a:r>
            <a:endParaRPr sz="1800">
              <a:latin typeface="Carlito"/>
              <a:cs typeface="Carlito"/>
            </a:endParaRPr>
          </a:p>
          <a:p>
            <a:pPr marL="200025" marR="191770" algn="ctr">
              <a:lnSpc>
                <a:spcPct val="100000"/>
              </a:lnSpc>
              <a:spcBef>
                <a:spcPts val="5"/>
              </a:spcBef>
            </a:pPr>
            <a:r>
              <a:rPr sz="1800" spc="-10">
                <a:solidFill>
                  <a:srgbClr val="FF0000"/>
                </a:solidFill>
                <a:latin typeface="Carlito"/>
                <a:cs typeface="Carlito"/>
              </a:rPr>
              <a:t>&lt;numero final&gt;</a:t>
            </a:r>
            <a:endParaRPr sz="1800">
              <a:latin typeface="Carlito"/>
              <a:cs typeface="Carlito"/>
            </a:endParaRPr>
          </a:p>
          <a:p>
            <a:pPr marL="769620">
              <a:lnSpc>
                <a:spcPct val="100000"/>
              </a:lnSpc>
              <a:spcBef>
                <a:spcPts val="104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1197" y="3086227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5053" y="3368040"/>
            <a:ext cx="3794760" cy="2644775"/>
            <a:chOff x="755053" y="3368040"/>
            <a:chExt cx="3794760" cy="2644775"/>
          </a:xfrm>
        </p:grpSpPr>
        <p:sp>
          <p:nvSpPr>
            <p:cNvPr id="30" name="object 30"/>
            <p:cNvSpPr/>
            <p:nvPr/>
          </p:nvSpPr>
          <p:spPr>
            <a:xfrm>
              <a:off x="755053" y="3368039"/>
              <a:ext cx="1901825" cy="1779905"/>
            </a:xfrm>
            <a:custGeom>
              <a:avLst/>
              <a:gdLst/>
              <a:ahLst/>
              <a:cxnLst/>
              <a:rect l="l" t="t" r="r" b="b"/>
              <a:pathLst>
                <a:path w="1901825" h="1779904">
                  <a:moveTo>
                    <a:pt x="345782" y="1766824"/>
                  </a:moveTo>
                  <a:lnTo>
                    <a:pt x="12700" y="1766824"/>
                  </a:lnTo>
                  <a:lnTo>
                    <a:pt x="12700" y="44450"/>
                  </a:lnTo>
                  <a:lnTo>
                    <a:pt x="256882" y="44450"/>
                  </a:lnTo>
                  <a:lnTo>
                    <a:pt x="256882" y="76200"/>
                  </a:lnTo>
                  <a:lnTo>
                    <a:pt x="320382" y="44450"/>
                  </a:lnTo>
                  <a:lnTo>
                    <a:pt x="333082" y="38100"/>
                  </a:lnTo>
                  <a:lnTo>
                    <a:pt x="320382" y="31750"/>
                  </a:lnTo>
                  <a:lnTo>
                    <a:pt x="256882" y="0"/>
                  </a:lnTo>
                  <a:lnTo>
                    <a:pt x="256882" y="31750"/>
                  </a:lnTo>
                  <a:lnTo>
                    <a:pt x="0" y="31750"/>
                  </a:lnTo>
                  <a:lnTo>
                    <a:pt x="0" y="1779524"/>
                  </a:lnTo>
                  <a:lnTo>
                    <a:pt x="345782" y="1779524"/>
                  </a:lnTo>
                  <a:lnTo>
                    <a:pt x="345782" y="1773174"/>
                  </a:lnTo>
                  <a:lnTo>
                    <a:pt x="345782" y="1766824"/>
                  </a:lnTo>
                  <a:close/>
                </a:path>
                <a:path w="1901825" h="1779904">
                  <a:moveTo>
                    <a:pt x="1901278" y="1516253"/>
                  </a:moveTo>
                  <a:lnTo>
                    <a:pt x="1869528" y="1516253"/>
                  </a:lnTo>
                  <a:lnTo>
                    <a:pt x="1869528" y="1264920"/>
                  </a:lnTo>
                  <a:lnTo>
                    <a:pt x="1856828" y="1264920"/>
                  </a:lnTo>
                  <a:lnTo>
                    <a:pt x="1856828" y="1516253"/>
                  </a:lnTo>
                  <a:lnTo>
                    <a:pt x="1825078" y="1516253"/>
                  </a:lnTo>
                  <a:lnTo>
                    <a:pt x="1863178" y="1592453"/>
                  </a:lnTo>
                  <a:lnTo>
                    <a:pt x="1894928" y="1528953"/>
                  </a:lnTo>
                  <a:lnTo>
                    <a:pt x="1901278" y="15162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8135" y="5649468"/>
              <a:ext cx="3060191" cy="3596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88135" y="5649468"/>
              <a:ext cx="3060700" cy="360045"/>
            </a:xfrm>
            <a:custGeom>
              <a:avLst/>
              <a:gdLst/>
              <a:ahLst/>
              <a:cxnLst/>
              <a:rect l="l" t="t" r="r" b="b"/>
              <a:pathLst>
                <a:path w="3060700" h="360045">
                  <a:moveTo>
                    <a:pt x="0" y="359663"/>
                  </a:moveTo>
                  <a:lnTo>
                    <a:pt x="3060191" y="359663"/>
                  </a:lnTo>
                  <a:lnTo>
                    <a:pt x="3060191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48328" y="3399790"/>
              <a:ext cx="401320" cy="2467610"/>
            </a:xfrm>
            <a:custGeom>
              <a:avLst/>
              <a:gdLst/>
              <a:ahLst/>
              <a:cxnLst/>
              <a:rect l="l" t="t" r="r" b="b"/>
              <a:pathLst>
                <a:path w="401320" h="2467610">
                  <a:moveTo>
                    <a:pt x="88900" y="2390889"/>
                  </a:moveTo>
                  <a:lnTo>
                    <a:pt x="12700" y="2428989"/>
                  </a:lnTo>
                  <a:lnTo>
                    <a:pt x="88900" y="2467089"/>
                  </a:lnTo>
                  <a:lnTo>
                    <a:pt x="88900" y="2435339"/>
                  </a:lnTo>
                  <a:lnTo>
                    <a:pt x="76200" y="2435339"/>
                  </a:lnTo>
                  <a:lnTo>
                    <a:pt x="76200" y="2422639"/>
                  </a:lnTo>
                  <a:lnTo>
                    <a:pt x="88900" y="2422639"/>
                  </a:lnTo>
                  <a:lnTo>
                    <a:pt x="88900" y="2390889"/>
                  </a:lnTo>
                  <a:close/>
                </a:path>
                <a:path w="401320" h="2467610">
                  <a:moveTo>
                    <a:pt x="88900" y="2422639"/>
                  </a:moveTo>
                  <a:lnTo>
                    <a:pt x="76200" y="2422639"/>
                  </a:lnTo>
                  <a:lnTo>
                    <a:pt x="76200" y="2435339"/>
                  </a:lnTo>
                  <a:lnTo>
                    <a:pt x="88900" y="2435339"/>
                  </a:lnTo>
                  <a:lnTo>
                    <a:pt x="88900" y="2422639"/>
                  </a:lnTo>
                  <a:close/>
                </a:path>
                <a:path w="401320" h="2467610">
                  <a:moveTo>
                    <a:pt x="388493" y="2422639"/>
                  </a:moveTo>
                  <a:lnTo>
                    <a:pt x="88900" y="2422639"/>
                  </a:lnTo>
                  <a:lnTo>
                    <a:pt x="88900" y="2435339"/>
                  </a:lnTo>
                  <a:lnTo>
                    <a:pt x="401193" y="2435339"/>
                  </a:lnTo>
                  <a:lnTo>
                    <a:pt x="401193" y="2428989"/>
                  </a:lnTo>
                  <a:lnTo>
                    <a:pt x="388493" y="2428989"/>
                  </a:lnTo>
                  <a:lnTo>
                    <a:pt x="388493" y="2422639"/>
                  </a:lnTo>
                  <a:close/>
                </a:path>
                <a:path w="401320" h="2467610">
                  <a:moveTo>
                    <a:pt x="388493" y="6350"/>
                  </a:moveTo>
                  <a:lnTo>
                    <a:pt x="388493" y="2428989"/>
                  </a:lnTo>
                  <a:lnTo>
                    <a:pt x="394843" y="2422639"/>
                  </a:lnTo>
                  <a:lnTo>
                    <a:pt x="401193" y="2422639"/>
                  </a:lnTo>
                  <a:lnTo>
                    <a:pt x="401193" y="12700"/>
                  </a:lnTo>
                  <a:lnTo>
                    <a:pt x="394843" y="12700"/>
                  </a:lnTo>
                  <a:lnTo>
                    <a:pt x="388493" y="6350"/>
                  </a:lnTo>
                  <a:close/>
                </a:path>
                <a:path w="401320" h="2467610">
                  <a:moveTo>
                    <a:pt x="401193" y="2422639"/>
                  </a:moveTo>
                  <a:lnTo>
                    <a:pt x="394843" y="2422639"/>
                  </a:lnTo>
                  <a:lnTo>
                    <a:pt x="388493" y="2428989"/>
                  </a:lnTo>
                  <a:lnTo>
                    <a:pt x="401193" y="2428989"/>
                  </a:lnTo>
                  <a:lnTo>
                    <a:pt x="401193" y="2422639"/>
                  </a:lnTo>
                  <a:close/>
                </a:path>
                <a:path w="401320" h="2467610">
                  <a:moveTo>
                    <a:pt x="401193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88493" y="12700"/>
                  </a:lnTo>
                  <a:lnTo>
                    <a:pt x="388493" y="6350"/>
                  </a:lnTo>
                  <a:lnTo>
                    <a:pt x="401193" y="6350"/>
                  </a:lnTo>
                  <a:lnTo>
                    <a:pt x="401193" y="0"/>
                  </a:lnTo>
                  <a:close/>
                </a:path>
                <a:path w="401320" h="2467610">
                  <a:moveTo>
                    <a:pt x="401193" y="6350"/>
                  </a:moveTo>
                  <a:lnTo>
                    <a:pt x="388493" y="6350"/>
                  </a:lnTo>
                  <a:lnTo>
                    <a:pt x="394843" y="12700"/>
                  </a:lnTo>
                  <a:lnTo>
                    <a:pt x="401193" y="12700"/>
                  </a:lnTo>
                  <a:lnTo>
                    <a:pt x="401193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19298" y="6352743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80132" y="6009132"/>
            <a:ext cx="76200" cy="327660"/>
          </a:xfrm>
          <a:custGeom>
            <a:avLst/>
            <a:gdLst/>
            <a:ahLst/>
            <a:cxnLst/>
            <a:rect l="l" t="t" r="r" b="b"/>
            <a:pathLst>
              <a:path w="76200" h="327660">
                <a:moveTo>
                  <a:pt x="31750" y="251345"/>
                </a:moveTo>
                <a:lnTo>
                  <a:pt x="0" y="251345"/>
                </a:lnTo>
                <a:lnTo>
                  <a:pt x="38100" y="327545"/>
                </a:lnTo>
                <a:lnTo>
                  <a:pt x="69850" y="264045"/>
                </a:lnTo>
                <a:lnTo>
                  <a:pt x="31750" y="264045"/>
                </a:lnTo>
                <a:lnTo>
                  <a:pt x="31750" y="251345"/>
                </a:lnTo>
                <a:close/>
              </a:path>
              <a:path w="76200" h="327660">
                <a:moveTo>
                  <a:pt x="44450" y="0"/>
                </a:moveTo>
                <a:lnTo>
                  <a:pt x="31750" y="0"/>
                </a:lnTo>
                <a:lnTo>
                  <a:pt x="31750" y="264045"/>
                </a:lnTo>
                <a:lnTo>
                  <a:pt x="44450" y="264045"/>
                </a:lnTo>
                <a:lnTo>
                  <a:pt x="44450" y="0"/>
                </a:lnTo>
                <a:close/>
              </a:path>
              <a:path w="76200" h="327660">
                <a:moveTo>
                  <a:pt x="76200" y="251345"/>
                </a:moveTo>
                <a:lnTo>
                  <a:pt x="44450" y="251345"/>
                </a:lnTo>
                <a:lnTo>
                  <a:pt x="44450" y="264045"/>
                </a:lnTo>
                <a:lnTo>
                  <a:pt x="69850" y="264045"/>
                </a:lnTo>
                <a:lnTo>
                  <a:pt x="76200" y="251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170"/>
              <a:t> </a:t>
            </a:r>
            <a:r>
              <a:t>de</a:t>
            </a:r>
            <a:r>
              <a:rPr spc="-140"/>
              <a:t> </a:t>
            </a:r>
            <a:r>
              <a:rPr spc="-20"/>
              <a:t>repetição:</a:t>
            </a:r>
            <a:r>
              <a:rPr spc="-140"/>
              <a:t> </a:t>
            </a:r>
            <a:r>
              <a:rPr spc="-35"/>
              <a:t>para/faca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3080131"/>
            <a:ext cx="3632200" cy="1985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45"/>
              </a:lnSpc>
              <a:spcBef>
                <a:spcPts val="105"/>
              </a:spcBef>
            </a:pPr>
            <a:r>
              <a:rPr sz="2300" spc="-10">
                <a:solidFill>
                  <a:srgbClr val="001F5F"/>
                </a:solidFill>
                <a:latin typeface="Carlito"/>
                <a:cs typeface="Carlito"/>
              </a:rPr>
              <a:t>leia</a:t>
            </a:r>
            <a:r>
              <a:rPr sz="2300" spc="-10">
                <a:latin typeface="Carlito"/>
                <a:cs typeface="Carlito"/>
              </a:rPr>
              <a:t>(numero)</a:t>
            </a:r>
            <a:endParaRPr sz="2300">
              <a:latin typeface="Carlito"/>
              <a:cs typeface="Carlito"/>
            </a:endParaRPr>
          </a:p>
          <a:p>
            <a:pPr marL="469265" marR="5080" indent="-457200">
              <a:lnSpc>
                <a:spcPts val="2530"/>
              </a:lnSpc>
              <a:spcBef>
                <a:spcPts val="160"/>
              </a:spcBef>
            </a:pPr>
            <a:r>
              <a:rPr sz="2300">
                <a:solidFill>
                  <a:srgbClr val="001F5F"/>
                </a:solidFill>
                <a:latin typeface="Carlito"/>
                <a:cs typeface="Carlito"/>
              </a:rPr>
              <a:t>para</a:t>
            </a:r>
            <a:r>
              <a:rPr sz="2300" spc="-5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300">
                <a:latin typeface="Carlito"/>
                <a:cs typeface="Carlito"/>
              </a:rPr>
              <a:t>contador</a:t>
            </a:r>
            <a:r>
              <a:rPr sz="2300" spc="-50">
                <a:latin typeface="Carlito"/>
                <a:cs typeface="Carlito"/>
              </a:rPr>
              <a:t> </a:t>
            </a:r>
            <a:r>
              <a:rPr sz="2300">
                <a:solidFill>
                  <a:srgbClr val="001F5F"/>
                </a:solidFill>
                <a:latin typeface="Carlito"/>
                <a:cs typeface="Carlito"/>
              </a:rPr>
              <a:t>de</a:t>
            </a:r>
            <a:r>
              <a:rPr sz="2300" spc="-3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30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300" spc="-4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300">
                <a:solidFill>
                  <a:srgbClr val="001F5F"/>
                </a:solidFill>
                <a:latin typeface="Carlito"/>
                <a:cs typeface="Carlito"/>
              </a:rPr>
              <a:t>ate</a:t>
            </a:r>
            <a:r>
              <a:rPr sz="2300" spc="-3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300">
                <a:solidFill>
                  <a:srgbClr val="FF0000"/>
                </a:solidFill>
                <a:latin typeface="Carlito"/>
                <a:cs typeface="Carlito"/>
              </a:rPr>
              <a:t>10</a:t>
            </a:r>
            <a:r>
              <a:rPr sz="2300" spc="-5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300" spc="-20">
                <a:solidFill>
                  <a:srgbClr val="001F5F"/>
                </a:solidFill>
                <a:latin typeface="Carlito"/>
                <a:cs typeface="Carlito"/>
              </a:rPr>
              <a:t>faca </a:t>
            </a:r>
            <a:r>
              <a:rPr sz="23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300" spc="-10">
                <a:latin typeface="Carlito"/>
                <a:cs typeface="Carlito"/>
              </a:rPr>
              <a:t>(contador) </a:t>
            </a:r>
            <a:r>
              <a:rPr sz="2300">
                <a:latin typeface="Carlito"/>
                <a:cs typeface="Carlito"/>
              </a:rPr>
              <a:t>numero</a:t>
            </a:r>
            <a:r>
              <a:rPr sz="2300" spc="-65">
                <a:latin typeface="Carlito"/>
                <a:cs typeface="Carlito"/>
              </a:rPr>
              <a:t> </a:t>
            </a:r>
            <a:r>
              <a:rPr sz="2300">
                <a:latin typeface="Carlito"/>
                <a:cs typeface="Carlito"/>
              </a:rPr>
              <a:t>&lt;-</a:t>
            </a:r>
            <a:r>
              <a:rPr sz="2300" spc="-60">
                <a:latin typeface="Carlito"/>
                <a:cs typeface="Carlito"/>
              </a:rPr>
              <a:t> </a:t>
            </a:r>
            <a:r>
              <a:rPr sz="2300">
                <a:latin typeface="Carlito"/>
                <a:cs typeface="Carlito"/>
              </a:rPr>
              <a:t>numero</a:t>
            </a:r>
            <a:r>
              <a:rPr sz="2300" spc="-60">
                <a:latin typeface="Carlito"/>
                <a:cs typeface="Carlito"/>
              </a:rPr>
              <a:t> </a:t>
            </a:r>
            <a:r>
              <a:rPr sz="2300">
                <a:latin typeface="Carlito"/>
                <a:cs typeface="Carlito"/>
              </a:rPr>
              <a:t>+</a:t>
            </a:r>
            <a:r>
              <a:rPr sz="2300" spc="-55">
                <a:latin typeface="Carlito"/>
                <a:cs typeface="Carlito"/>
              </a:rPr>
              <a:t> </a:t>
            </a:r>
            <a:r>
              <a:rPr sz="2300" spc="-5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ts val="2380"/>
              </a:lnSpc>
            </a:pPr>
            <a:r>
              <a:rPr sz="2300" spc="-10">
                <a:solidFill>
                  <a:srgbClr val="001F5F"/>
                </a:solidFill>
                <a:latin typeface="Carlito"/>
                <a:cs typeface="Carlito"/>
              </a:rPr>
              <a:t>fimpara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ts val="2645"/>
              </a:lnSpc>
            </a:pPr>
            <a:r>
              <a:rPr sz="23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300" spc="-10">
                <a:latin typeface="Carlito"/>
                <a:cs typeface="Carlito"/>
              </a:rPr>
              <a:t>(</a:t>
            </a:r>
            <a:r>
              <a:rPr sz="2300" spc="-10">
                <a:solidFill>
                  <a:srgbClr val="FF0000"/>
                </a:solidFill>
                <a:latin typeface="Carlito"/>
                <a:cs typeface="Carlito"/>
              </a:rPr>
              <a:t>"Numero:"</a:t>
            </a:r>
            <a:r>
              <a:rPr sz="2300" spc="-10">
                <a:latin typeface="Carlito"/>
                <a:cs typeface="Carlito"/>
              </a:rPr>
              <a:t>,</a:t>
            </a:r>
            <a:r>
              <a:rPr sz="2300" spc="5">
                <a:latin typeface="Carlito"/>
                <a:cs typeface="Carlito"/>
              </a:rPr>
              <a:t> </a:t>
            </a:r>
            <a:r>
              <a:rPr sz="2300" spc="-10">
                <a:latin typeface="Carlito"/>
                <a:cs typeface="Carlito"/>
              </a:rPr>
              <a:t>numero)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170"/>
              <a:t> </a:t>
            </a:r>
            <a:r>
              <a:t>de</a:t>
            </a:r>
            <a:r>
              <a:rPr spc="-140"/>
              <a:t> </a:t>
            </a:r>
            <a:r>
              <a:rPr spc="-20"/>
              <a:t>repetição:</a:t>
            </a:r>
            <a:r>
              <a:rPr spc="-140"/>
              <a:t> </a:t>
            </a:r>
            <a:r>
              <a:rPr spc="-35"/>
              <a:t>para/faca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2761614"/>
            <a:ext cx="3161030" cy="2358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leia</a:t>
            </a:r>
            <a:r>
              <a:rPr sz="2000" spc="-10">
                <a:latin typeface="Carlito"/>
                <a:cs typeface="Carlito"/>
              </a:rPr>
              <a:t>(numero)</a:t>
            </a:r>
            <a:endParaRPr sz="2000">
              <a:latin typeface="Carlito"/>
              <a:cs typeface="Carlito"/>
            </a:endParaRPr>
          </a:p>
          <a:p>
            <a:pPr marL="469265" marR="5080" indent="-457200">
              <a:lnSpc>
                <a:spcPct val="95000"/>
              </a:lnSpc>
              <a:spcBef>
                <a:spcPts val="2280"/>
              </a:spcBef>
            </a:pPr>
            <a:r>
              <a:rPr sz="2000">
                <a:solidFill>
                  <a:srgbClr val="001F5F"/>
                </a:solidFill>
                <a:latin typeface="Carlito"/>
                <a:cs typeface="Carlito"/>
              </a:rPr>
              <a:t>para</a:t>
            </a:r>
            <a:r>
              <a:rPr sz="2000" spc="-5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contador</a:t>
            </a:r>
            <a:r>
              <a:rPr sz="2000" spc="-60">
                <a:latin typeface="Carlito"/>
                <a:cs typeface="Carlito"/>
              </a:rPr>
              <a:t> </a:t>
            </a:r>
            <a:r>
              <a:rPr sz="2000">
                <a:solidFill>
                  <a:srgbClr val="001F5F"/>
                </a:solidFill>
                <a:latin typeface="Carlito"/>
                <a:cs typeface="Carlito"/>
              </a:rPr>
              <a:t>de</a:t>
            </a:r>
            <a:r>
              <a:rPr sz="2000" spc="-35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r>
              <a:rPr sz="2000" spc="-4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001F5F"/>
                </a:solidFill>
                <a:latin typeface="Carlito"/>
                <a:cs typeface="Carlito"/>
              </a:rPr>
              <a:t>ate</a:t>
            </a:r>
            <a:r>
              <a:rPr sz="2000" spc="-3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10</a:t>
            </a:r>
            <a:r>
              <a:rPr sz="2000" spc="-5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20">
                <a:solidFill>
                  <a:srgbClr val="001F5F"/>
                </a:solidFill>
                <a:latin typeface="Carlito"/>
                <a:cs typeface="Carlito"/>
              </a:rPr>
              <a:t>faca </a:t>
            </a: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000" spc="-10">
                <a:latin typeface="Carlito"/>
                <a:cs typeface="Carlito"/>
              </a:rPr>
              <a:t>(contador) </a:t>
            </a:r>
            <a:r>
              <a:rPr sz="2000">
                <a:latin typeface="Carlito"/>
                <a:cs typeface="Carlito"/>
              </a:rPr>
              <a:t>numero</a:t>
            </a:r>
            <a:r>
              <a:rPr sz="2000" spc="-6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&lt;-</a:t>
            </a:r>
            <a:r>
              <a:rPr sz="2000" spc="-4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numero</a:t>
            </a:r>
            <a:r>
              <a:rPr sz="2000" spc="-4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+</a:t>
            </a:r>
            <a:r>
              <a:rPr sz="2000" spc="-55">
                <a:latin typeface="Carlito"/>
                <a:cs typeface="Carlito"/>
              </a:rPr>
              <a:t> </a:t>
            </a:r>
            <a:r>
              <a:rPr sz="2000" spc="-5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40"/>
              </a:lnSpc>
              <a:spcBef>
                <a:spcPts val="2155"/>
              </a:spcBef>
            </a:pP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fimpara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40"/>
              </a:lnSpc>
            </a:pP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000" spc="-10">
                <a:latin typeface="Carlito"/>
                <a:cs typeface="Carlito"/>
              </a:rPr>
              <a:t>(</a:t>
            </a:r>
            <a:r>
              <a:rPr sz="2000" spc="-10">
                <a:solidFill>
                  <a:srgbClr val="FF0000"/>
                </a:solidFill>
                <a:latin typeface="Carlito"/>
                <a:cs typeface="Carlito"/>
              </a:rPr>
              <a:t>"Numero:"</a:t>
            </a:r>
            <a:r>
              <a:rPr sz="2000" spc="-10">
                <a:latin typeface="Carlito"/>
                <a:cs typeface="Carlito"/>
              </a:rPr>
              <a:t>,</a:t>
            </a:r>
            <a:r>
              <a:rPr sz="2000" spc="-35">
                <a:latin typeface="Carlito"/>
                <a:cs typeface="Carlito"/>
              </a:rPr>
              <a:t> </a:t>
            </a:r>
            <a:r>
              <a:rPr sz="2000" spc="-10">
                <a:latin typeface="Carlito"/>
                <a:cs typeface="Carlito"/>
              </a:rPr>
              <a:t>numero)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8828" y="2761614"/>
            <a:ext cx="3272154" cy="23583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1872614">
              <a:lnSpc>
                <a:spcPts val="2280"/>
              </a:lnSpc>
              <a:spcBef>
                <a:spcPts val="280"/>
              </a:spcBef>
            </a:pP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leia</a:t>
            </a:r>
            <a:r>
              <a:rPr sz="2000" spc="-10">
                <a:latin typeface="Carlito"/>
                <a:cs typeface="Carlito"/>
              </a:rPr>
              <a:t>(numero) </a:t>
            </a:r>
            <a:r>
              <a:rPr sz="2000">
                <a:latin typeface="Carlito"/>
                <a:cs typeface="Carlito"/>
              </a:rPr>
              <a:t>contador</a:t>
            </a:r>
            <a:r>
              <a:rPr sz="2000" spc="-7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&lt;-</a:t>
            </a:r>
            <a:r>
              <a:rPr sz="2000" spc="-55">
                <a:latin typeface="Carlito"/>
                <a:cs typeface="Carlito"/>
              </a:rPr>
              <a:t> </a:t>
            </a:r>
            <a:r>
              <a:rPr sz="2000" spc="-5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165"/>
              </a:lnSpc>
            </a:pPr>
            <a:r>
              <a:rPr sz="2000">
                <a:solidFill>
                  <a:srgbClr val="001F5F"/>
                </a:solidFill>
                <a:latin typeface="Carlito"/>
                <a:cs typeface="Carlito"/>
              </a:rPr>
              <a:t>enquanto</a:t>
            </a:r>
            <a:r>
              <a:rPr sz="2000" spc="-5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(contador</a:t>
            </a:r>
            <a:r>
              <a:rPr sz="2000" spc="-6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&lt;=</a:t>
            </a:r>
            <a:r>
              <a:rPr sz="2000" spc="-45"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10</a:t>
            </a:r>
            <a:r>
              <a:rPr sz="2000">
                <a:latin typeface="Carlito"/>
                <a:cs typeface="Carlito"/>
              </a:rPr>
              <a:t>)</a:t>
            </a:r>
            <a:r>
              <a:rPr sz="2000" spc="-60">
                <a:latin typeface="Carlito"/>
                <a:cs typeface="Carlito"/>
              </a:rPr>
              <a:t> </a:t>
            </a:r>
            <a:r>
              <a:rPr sz="2000" spc="-20">
                <a:solidFill>
                  <a:srgbClr val="001F5F"/>
                </a:solidFill>
                <a:latin typeface="Carlito"/>
                <a:cs typeface="Carlito"/>
              </a:rPr>
              <a:t>faca</a:t>
            </a:r>
            <a:endParaRPr sz="2000">
              <a:latin typeface="Carlito"/>
              <a:cs typeface="Carlito"/>
            </a:endParaRPr>
          </a:p>
          <a:p>
            <a:pPr marL="469900" marR="243204">
              <a:lnSpc>
                <a:spcPts val="2280"/>
              </a:lnSpc>
              <a:spcBef>
                <a:spcPts val="114"/>
              </a:spcBef>
            </a:pP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000" spc="-10">
                <a:latin typeface="Carlito"/>
                <a:cs typeface="Carlito"/>
              </a:rPr>
              <a:t>(contador) </a:t>
            </a:r>
            <a:r>
              <a:rPr sz="2000">
                <a:latin typeface="Carlito"/>
                <a:cs typeface="Carlito"/>
              </a:rPr>
              <a:t>numero</a:t>
            </a:r>
            <a:r>
              <a:rPr sz="2000" spc="-6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&lt;-</a:t>
            </a:r>
            <a:r>
              <a:rPr sz="2000" spc="-4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numero</a:t>
            </a:r>
            <a:r>
              <a:rPr sz="2000" spc="-4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+</a:t>
            </a:r>
            <a:r>
              <a:rPr sz="2000" spc="-55">
                <a:latin typeface="Carlito"/>
                <a:cs typeface="Carlito"/>
              </a:rPr>
              <a:t> </a:t>
            </a:r>
            <a:r>
              <a:rPr sz="2000" spc="-50">
                <a:solidFill>
                  <a:srgbClr val="FF0000"/>
                </a:solidFill>
                <a:latin typeface="Carlito"/>
                <a:cs typeface="Carlito"/>
              </a:rPr>
              <a:t>1 </a:t>
            </a:r>
            <a:r>
              <a:rPr sz="2000">
                <a:latin typeface="Carlito"/>
                <a:cs typeface="Carlito"/>
              </a:rPr>
              <a:t>contador</a:t>
            </a:r>
            <a:r>
              <a:rPr sz="2000" spc="-7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&lt;-</a:t>
            </a:r>
            <a:r>
              <a:rPr sz="2000" spc="-4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contador</a:t>
            </a:r>
            <a:r>
              <a:rPr sz="2000" spc="-6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+</a:t>
            </a:r>
            <a:r>
              <a:rPr sz="2000" spc="-55">
                <a:latin typeface="Carlito"/>
                <a:cs typeface="Carlito"/>
              </a:rPr>
              <a:t> </a:t>
            </a:r>
            <a:r>
              <a:rPr sz="2000" spc="-5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165"/>
              </a:lnSpc>
            </a:pP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fimenquanto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40"/>
              </a:lnSpc>
            </a:pP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000" spc="-10">
                <a:latin typeface="Carlito"/>
                <a:cs typeface="Carlito"/>
              </a:rPr>
              <a:t>(</a:t>
            </a:r>
            <a:r>
              <a:rPr sz="2000" spc="-10">
                <a:solidFill>
                  <a:srgbClr val="FF0000"/>
                </a:solidFill>
                <a:latin typeface="Carlito"/>
                <a:cs typeface="Carlito"/>
              </a:rPr>
              <a:t>"Numero:"</a:t>
            </a:r>
            <a:r>
              <a:rPr sz="2000" spc="-10">
                <a:latin typeface="Carlito"/>
                <a:cs typeface="Carlito"/>
              </a:rPr>
              <a:t>,</a:t>
            </a:r>
            <a:r>
              <a:rPr sz="2000" spc="-35">
                <a:latin typeface="Carlito"/>
                <a:cs typeface="Carlito"/>
              </a:rPr>
              <a:t> </a:t>
            </a:r>
            <a:r>
              <a:rPr sz="2000" spc="-10">
                <a:latin typeface="Carlito"/>
                <a:cs typeface="Carlito"/>
              </a:rPr>
              <a:t>numero)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240DC-C114-C726-140D-FE7FDFE3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D103D-5220-33DD-B5BD-8E6C53540A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14270E-6977-624F-8DA9-0E4AD52598CC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974F8B-0F8B-4829-9B7C-ED2A29BD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67" y="381000"/>
            <a:ext cx="7807186" cy="552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145"/>
              <a:t> </a:t>
            </a:r>
            <a:r>
              <a:t>de</a:t>
            </a:r>
            <a:r>
              <a:rPr spc="-110"/>
              <a:t> </a:t>
            </a:r>
            <a:r>
              <a:rPr spc="-20"/>
              <a:t>repetição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2300" y="1819275"/>
          <a:ext cx="7886700" cy="4305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4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>
                          <a:latin typeface="Carlito"/>
                          <a:cs typeface="Carlito"/>
                        </a:rPr>
                        <a:t>enquanto/faca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73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>
                          <a:latin typeface="Carlito"/>
                          <a:cs typeface="Carlito"/>
                        </a:rPr>
                        <a:t>repita/ate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>
                          <a:latin typeface="Carlito"/>
                          <a:cs typeface="Carlito"/>
                        </a:rPr>
                        <a:t>para/faca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0">
                          <a:latin typeface="Carlito"/>
                          <a:cs typeface="Carlito"/>
                        </a:rPr>
                        <a:t>Estrutura</a:t>
                      </a:r>
                      <a:r>
                        <a:rPr sz="1800" b="1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0">
                          <a:latin typeface="Carlito"/>
                          <a:cs typeface="Carlito"/>
                        </a:rPr>
                        <a:t>base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>
                          <a:latin typeface="Carlito"/>
                          <a:cs typeface="Carlito"/>
                        </a:rPr>
                        <a:t>Condicional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>
                          <a:latin typeface="Carlito"/>
                          <a:cs typeface="Carlito"/>
                        </a:rPr>
                        <a:t>Condicional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>
                          <a:latin typeface="Carlito"/>
                          <a:cs typeface="Carlito"/>
                        </a:rPr>
                        <a:t>Contagem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3213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>
                          <a:latin typeface="Carlito"/>
                          <a:cs typeface="Carlito"/>
                        </a:rPr>
                        <a:t>Avalição</a:t>
                      </a:r>
                      <a:r>
                        <a:rPr sz="1800" b="1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>
                          <a:latin typeface="Carlito"/>
                          <a:cs typeface="Carlito"/>
                        </a:rPr>
                        <a:t>da </a:t>
                      </a:r>
                      <a:r>
                        <a:rPr sz="1800" b="1" spc="-10">
                          <a:latin typeface="Carlito"/>
                          <a:cs typeface="Carlito"/>
                        </a:rPr>
                        <a:t>expressão</a:t>
                      </a:r>
                      <a:r>
                        <a:rPr sz="1800" b="1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>
                          <a:latin typeface="Carlito"/>
                          <a:cs typeface="Carlito"/>
                        </a:rPr>
                        <a:t>lógica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Início</a:t>
                      </a:r>
                      <a:r>
                        <a:rPr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da</a:t>
                      </a:r>
                      <a:r>
                        <a:rPr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estrutura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Final</a:t>
                      </a:r>
                      <a:r>
                        <a:rPr sz="18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da</a:t>
                      </a:r>
                      <a:r>
                        <a:rPr sz="18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estrutura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Início</a:t>
                      </a:r>
                      <a:r>
                        <a:rPr sz="18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da</a:t>
                      </a:r>
                      <a:r>
                        <a:rPr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estrutura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808355">
                        <a:lnSpc>
                          <a:spcPct val="100000"/>
                        </a:lnSpc>
                      </a:pPr>
                      <a:r>
                        <a:rPr sz="1800" b="1">
                          <a:latin typeface="Carlito"/>
                          <a:cs typeface="Carlito"/>
                        </a:rPr>
                        <a:t>Número</a:t>
                      </a:r>
                      <a:r>
                        <a:rPr sz="1800" b="1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>
                          <a:latin typeface="Carlito"/>
                          <a:cs typeface="Carlito"/>
                        </a:rPr>
                        <a:t>de </a:t>
                      </a:r>
                      <a:r>
                        <a:rPr sz="1800" b="1" spc="-10">
                          <a:latin typeface="Carlito"/>
                          <a:cs typeface="Carlito"/>
                        </a:rPr>
                        <a:t>repetições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>
                          <a:latin typeface="Carlito"/>
                          <a:cs typeface="Carlito"/>
                        </a:rPr>
                        <a:t>Zero</a:t>
                      </a:r>
                      <a:r>
                        <a:rPr sz="18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ou</a:t>
                      </a:r>
                      <a:r>
                        <a:rPr sz="18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mais</a:t>
                      </a:r>
                      <a:r>
                        <a:rPr sz="18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vezes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>
                          <a:latin typeface="Carlito"/>
                          <a:cs typeface="Carlito"/>
                        </a:rPr>
                        <a:t>Uma</a:t>
                      </a:r>
                      <a:r>
                        <a:rPr sz="18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ou</a:t>
                      </a:r>
                      <a:r>
                        <a:rPr sz="18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mais</a:t>
                      </a:r>
                      <a:r>
                        <a:rPr sz="1800" spc="-20">
                          <a:latin typeface="Carlito"/>
                          <a:cs typeface="Carlito"/>
                        </a:rPr>
                        <a:t> vezes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295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Zero</a:t>
                      </a:r>
                      <a:r>
                        <a:rPr sz="18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ou</a:t>
                      </a:r>
                      <a:r>
                        <a:rPr sz="1800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>
                          <a:latin typeface="Carlito"/>
                          <a:cs typeface="Carlito"/>
                        </a:rPr>
                        <a:t>quantidade</a:t>
                      </a:r>
                      <a:r>
                        <a:rPr sz="1800" spc="-10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>
                          <a:latin typeface="Carlito"/>
                          <a:cs typeface="Carlito"/>
                        </a:rPr>
                        <a:t>de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vezes</a:t>
                      </a:r>
                      <a:r>
                        <a:rPr sz="18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igual</a:t>
                      </a:r>
                      <a:r>
                        <a:rPr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>
                          <a:latin typeface="Carlito"/>
                          <a:cs typeface="Carlito"/>
                        </a:rPr>
                        <a:t>ao </a:t>
                      </a:r>
                      <a:r>
                        <a:rPr sz="1800">
                          <a:latin typeface="Carlito"/>
                          <a:cs typeface="Carlito"/>
                        </a:rPr>
                        <a:t>valor</a:t>
                      </a:r>
                      <a:r>
                        <a:rPr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do</a:t>
                      </a:r>
                      <a:r>
                        <a:rPr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número </a:t>
                      </a:r>
                      <a:r>
                        <a:rPr sz="1800">
                          <a:latin typeface="Carlito"/>
                          <a:cs typeface="Carlito"/>
                        </a:rPr>
                        <a:t>final</a:t>
                      </a:r>
                      <a:r>
                        <a:rPr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65">
                          <a:latin typeface="Liberation Sans Narrow"/>
                          <a:cs typeface="Liberation Sans Narrow"/>
                        </a:rPr>
                        <a:t>–</a:t>
                      </a:r>
                      <a:r>
                        <a:rPr sz="1800" spc="-15">
                          <a:latin typeface="Liberation Sans Narrow"/>
                          <a:cs typeface="Liberation Sans Narrow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número </a:t>
                      </a:r>
                      <a:r>
                        <a:rPr sz="1800">
                          <a:latin typeface="Carlito"/>
                          <a:cs typeface="Carlito"/>
                        </a:rPr>
                        <a:t>inicial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+</a:t>
                      </a:r>
                      <a:r>
                        <a:rPr sz="18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710565">
                        <a:lnSpc>
                          <a:spcPct val="100000"/>
                        </a:lnSpc>
                      </a:pPr>
                      <a:r>
                        <a:rPr sz="1800" b="1">
                          <a:latin typeface="Carlito"/>
                          <a:cs typeface="Carlito"/>
                        </a:rPr>
                        <a:t>Condição</a:t>
                      </a:r>
                      <a:r>
                        <a:rPr sz="1800" b="1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>
                          <a:latin typeface="Carlito"/>
                          <a:cs typeface="Carlito"/>
                        </a:rPr>
                        <a:t>de </a:t>
                      </a:r>
                      <a:r>
                        <a:rPr sz="1800" b="1" spc="-10">
                          <a:latin typeface="Carlito"/>
                          <a:cs typeface="Carlito"/>
                        </a:rPr>
                        <a:t>repetição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543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10">
                          <a:latin typeface="Carlito"/>
                          <a:cs typeface="Carlito"/>
                        </a:rPr>
                        <a:t>Enquanto </a:t>
                      </a:r>
                      <a:r>
                        <a:rPr sz="1800">
                          <a:latin typeface="Carlito"/>
                          <a:cs typeface="Carlito"/>
                        </a:rPr>
                        <a:t>expressão</a:t>
                      </a:r>
                      <a:r>
                        <a:rPr sz="18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lógica </a:t>
                      </a:r>
                      <a:r>
                        <a:rPr sz="1800">
                          <a:latin typeface="Carlito"/>
                          <a:cs typeface="Carlito"/>
                        </a:rPr>
                        <a:t>for</a:t>
                      </a:r>
                      <a:r>
                        <a:rPr sz="18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verdadeira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5433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10">
                          <a:latin typeface="Carlito"/>
                          <a:cs typeface="Carlito"/>
                        </a:rPr>
                        <a:t>Enquanto</a:t>
                      </a:r>
                      <a:r>
                        <a:rPr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>
                          <a:latin typeface="Carlito"/>
                          <a:cs typeface="Carlito"/>
                        </a:rPr>
                        <a:t>expressão</a:t>
                      </a:r>
                      <a:r>
                        <a:rPr sz="1800" spc="-9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lógica </a:t>
                      </a:r>
                      <a:r>
                        <a:rPr sz="1800">
                          <a:latin typeface="Carlito"/>
                          <a:cs typeface="Carlito"/>
                        </a:rPr>
                        <a:t>for</a:t>
                      </a:r>
                      <a:r>
                        <a:rPr sz="18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>
                          <a:latin typeface="Carlito"/>
                          <a:cs typeface="Carlito"/>
                        </a:rPr>
                        <a:t>falsa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84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>
                          <a:latin typeface="Carlito"/>
                          <a:cs typeface="Carlito"/>
                        </a:rPr>
                        <a:t>Enquanto</a:t>
                      </a:r>
                      <a:r>
                        <a:rPr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0">
                          <a:latin typeface="Carlito"/>
                          <a:cs typeface="Carlito"/>
                        </a:rPr>
                        <a:t>o </a:t>
                      </a:r>
                      <a:r>
                        <a:rPr sz="1800">
                          <a:latin typeface="Carlito"/>
                          <a:cs typeface="Carlito"/>
                        </a:rPr>
                        <a:t>número</a:t>
                      </a:r>
                      <a:r>
                        <a:rPr sz="18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inicial</a:t>
                      </a:r>
                      <a:r>
                        <a:rPr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0">
                          <a:latin typeface="Carlito"/>
                          <a:cs typeface="Carlito"/>
                        </a:rPr>
                        <a:t>é </a:t>
                      </a:r>
                      <a:r>
                        <a:rPr sz="1800">
                          <a:latin typeface="Carlito"/>
                          <a:cs typeface="Carlito"/>
                        </a:rPr>
                        <a:t>menor</a:t>
                      </a:r>
                      <a:r>
                        <a:rPr sz="18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ou</a:t>
                      </a:r>
                      <a:r>
                        <a:rPr sz="18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sz="1800">
                          <a:latin typeface="Carlito"/>
                          <a:cs typeface="Carlito"/>
                        </a:rPr>
                        <a:t>igual</a:t>
                      </a:r>
                      <a:r>
                        <a:rPr sz="1800" spc="-25">
                          <a:latin typeface="Carlito"/>
                          <a:cs typeface="Carlito"/>
                        </a:rPr>
                        <a:t> ao </a:t>
                      </a:r>
                      <a:r>
                        <a:rPr sz="1800">
                          <a:latin typeface="Carlito"/>
                          <a:cs typeface="Carlito"/>
                        </a:rPr>
                        <a:t>número</a:t>
                      </a:r>
                      <a:r>
                        <a:rPr sz="1800" spc="-8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0">
                          <a:latin typeface="Carlito"/>
                          <a:cs typeface="Carlito"/>
                        </a:rPr>
                        <a:t>final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8501F93-0E85-3365-A41B-9B62BA9EC6AB}"/>
              </a:ext>
            </a:extLst>
          </p:cNvPr>
          <p:cNvSpPr txBox="1"/>
          <p:nvPr/>
        </p:nvSpPr>
        <p:spPr>
          <a:xfrm>
            <a:off x="707542" y="1707159"/>
            <a:ext cx="3542665" cy="157158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err="1">
                <a:latin typeface="Carlito"/>
                <a:cs typeface="Carlito"/>
              </a:rPr>
              <a:t>Estrutura</a:t>
            </a:r>
            <a:r>
              <a:rPr sz="2800" spc="-85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Sequencial</a:t>
            </a:r>
            <a:endParaRPr sz="28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>
                <a:latin typeface="Carlito"/>
                <a:cs typeface="Carlito"/>
              </a:rPr>
              <a:t>Estrutura</a:t>
            </a:r>
            <a:r>
              <a:rPr sz="2800" spc="-85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Condicional</a:t>
            </a:r>
            <a:endParaRPr sz="28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>
                <a:latin typeface="Carlito"/>
                <a:cs typeface="Carlito"/>
              </a:rPr>
              <a:t>Estrutura</a:t>
            </a:r>
            <a:r>
              <a:rPr sz="2800" spc="-40">
                <a:latin typeface="Carlito"/>
                <a:cs typeface="Carlito"/>
              </a:rPr>
              <a:t> </a:t>
            </a:r>
            <a:r>
              <a:rPr sz="2800">
                <a:latin typeface="Carlito"/>
                <a:cs typeface="Carlito"/>
              </a:rPr>
              <a:t>de</a:t>
            </a:r>
            <a:r>
              <a:rPr sz="2800" spc="-65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Repetição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541598"/>
            <a:ext cx="41719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/>
              <a:t>Resumindo</a:t>
            </a:r>
            <a:r>
              <a:rPr sz="6000" spc="-275"/>
              <a:t> </a:t>
            </a:r>
            <a:r>
              <a:rPr sz="6000" spc="-25"/>
              <a:t>...</a:t>
            </a:r>
            <a:endParaRPr sz="6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295684"/>
            <a:ext cx="5439410" cy="55606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>
                <a:latin typeface="Carlito"/>
                <a:cs typeface="Carlito"/>
              </a:rPr>
              <a:t>Tipos</a:t>
            </a:r>
            <a:r>
              <a:rPr sz="2800" spc="-45">
                <a:latin typeface="Carlito"/>
                <a:cs typeface="Carlito"/>
              </a:rPr>
              <a:t> </a:t>
            </a:r>
            <a:r>
              <a:rPr sz="2800">
                <a:latin typeface="Carlito"/>
                <a:cs typeface="Carlito"/>
              </a:rPr>
              <a:t>de</a:t>
            </a:r>
            <a:r>
              <a:rPr sz="2800" spc="-35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Estrutura</a:t>
            </a:r>
            <a:endParaRPr sz="28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>
                <a:latin typeface="Carlito"/>
                <a:cs typeface="Carlito"/>
              </a:rPr>
              <a:t>Estrutura</a:t>
            </a:r>
            <a:r>
              <a:rPr sz="2400" spc="-12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Sequencial</a:t>
            </a:r>
            <a:endParaRPr sz="24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>
                <a:latin typeface="Carlito"/>
                <a:cs typeface="Carlito"/>
              </a:rPr>
              <a:t>Estrutura</a:t>
            </a:r>
            <a:r>
              <a:rPr sz="2400" spc="-12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Condicional</a:t>
            </a:r>
            <a:endParaRPr sz="24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400">
                <a:latin typeface="Carlito"/>
                <a:cs typeface="Carlito"/>
              </a:rPr>
              <a:t>Estrutura</a:t>
            </a:r>
            <a:r>
              <a:rPr sz="2400" spc="-7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de</a:t>
            </a:r>
            <a:r>
              <a:rPr sz="2400" spc="-50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Repetição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>
                <a:latin typeface="Carlito"/>
                <a:cs typeface="Carlito"/>
              </a:rPr>
              <a:t>Estrutura</a:t>
            </a:r>
            <a:r>
              <a:rPr sz="2800" spc="-85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Sequencial</a:t>
            </a:r>
            <a:endParaRPr sz="28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>
                <a:latin typeface="Carlito"/>
                <a:cs typeface="Carlito"/>
              </a:rPr>
              <a:t>Estrutura</a:t>
            </a:r>
            <a:r>
              <a:rPr sz="2800" spc="-85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Condicional</a:t>
            </a:r>
            <a:endParaRPr sz="28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>
                <a:latin typeface="Carlito"/>
                <a:cs typeface="Carlito"/>
              </a:rPr>
              <a:t>Estrutura</a:t>
            </a:r>
            <a:r>
              <a:rPr sz="2400" spc="-75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condicional</a:t>
            </a:r>
            <a:r>
              <a:rPr sz="2400" spc="-7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simples</a:t>
            </a:r>
            <a:endParaRPr sz="24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400">
                <a:latin typeface="Carlito"/>
                <a:cs typeface="Carlito"/>
              </a:rPr>
              <a:t>Estrutura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condicional</a:t>
            </a:r>
            <a:r>
              <a:rPr sz="2400" spc="-8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composta</a:t>
            </a:r>
            <a:endParaRPr sz="24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>
                <a:latin typeface="Carlito"/>
                <a:cs typeface="Carlito"/>
              </a:rPr>
              <a:t>Estrutura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condicional</a:t>
            </a:r>
            <a:r>
              <a:rPr sz="2400" spc="-8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múltipla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>
                <a:latin typeface="Carlito"/>
                <a:cs typeface="Carlito"/>
              </a:rPr>
              <a:t>Estrutura</a:t>
            </a:r>
            <a:r>
              <a:rPr sz="2800" spc="-40">
                <a:latin typeface="Carlito"/>
                <a:cs typeface="Carlito"/>
              </a:rPr>
              <a:t> </a:t>
            </a:r>
            <a:r>
              <a:rPr sz="2800">
                <a:latin typeface="Carlito"/>
                <a:cs typeface="Carlito"/>
              </a:rPr>
              <a:t>de</a:t>
            </a:r>
            <a:r>
              <a:rPr sz="2800" spc="-65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Repetição</a:t>
            </a:r>
            <a:endParaRPr sz="28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>
                <a:latin typeface="Carlito"/>
                <a:cs typeface="Carlito"/>
              </a:rPr>
              <a:t>Estrutura</a:t>
            </a:r>
            <a:r>
              <a:rPr sz="2400" spc="-7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de</a:t>
            </a:r>
            <a:r>
              <a:rPr sz="2400" spc="-5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repetição: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enquanto/faca</a:t>
            </a:r>
            <a:endParaRPr sz="24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>
                <a:latin typeface="Carlito"/>
                <a:cs typeface="Carlito"/>
              </a:rPr>
              <a:t>Estrutura</a:t>
            </a:r>
            <a:r>
              <a:rPr sz="2400" spc="-7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de</a:t>
            </a:r>
            <a:r>
              <a:rPr sz="2400" spc="-5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repetição: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repita/ate</a:t>
            </a:r>
            <a:endParaRPr sz="2400">
              <a:latin typeface="Carlito"/>
              <a:cs typeface="Carlito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>
                <a:latin typeface="Carlito"/>
                <a:cs typeface="Carlito"/>
              </a:rPr>
              <a:t>Estrutura</a:t>
            </a:r>
            <a:r>
              <a:rPr sz="2400" spc="-7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de</a:t>
            </a:r>
            <a:r>
              <a:rPr sz="2400" spc="-5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repetição: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para/faca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170682" y="2953549"/>
            <a:ext cx="6930339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450975" marR="5080" indent="-1438910">
              <a:lnSpc>
                <a:spcPts val="6480"/>
              </a:lnSpc>
              <a:spcBef>
                <a:spcPts val="915"/>
              </a:spcBef>
            </a:pPr>
            <a:r>
              <a:rPr lang="pt-BR" sz="6000" spc="-30"/>
              <a:t>The End.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3170682" y="4036821"/>
            <a:ext cx="2803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rlito"/>
                <a:cs typeface="Carlito"/>
              </a:rPr>
              <a:t>Estruturas</a:t>
            </a:r>
            <a:r>
              <a:rPr sz="2400" spc="-8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de</a:t>
            </a:r>
            <a:r>
              <a:rPr sz="2400" spc="-6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Controle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541598"/>
            <a:ext cx="63239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/>
              <a:t>Estrutura</a:t>
            </a:r>
            <a:r>
              <a:rPr sz="6000" spc="-254"/>
              <a:t> </a:t>
            </a:r>
            <a:r>
              <a:rPr sz="6000" spc="-20"/>
              <a:t>Sequencial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204"/>
              <a:t> </a:t>
            </a:r>
            <a:r>
              <a:rPr spc="-10"/>
              <a:t>sequencial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2053793"/>
            <a:ext cx="2508250" cy="1200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u="sng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algoritmo</a:t>
            </a:r>
            <a:r>
              <a:rPr sz="2000" u="none" spc="-65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000" u="none">
                <a:solidFill>
                  <a:srgbClr val="FF0000"/>
                </a:solidFill>
                <a:latin typeface="Carlito"/>
                <a:cs typeface="Carlito"/>
              </a:rPr>
              <a:t>"Nota</a:t>
            </a:r>
            <a:r>
              <a:rPr sz="2000" u="none" spc="-7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u="none" spc="-10">
                <a:solidFill>
                  <a:srgbClr val="FF0000"/>
                </a:solidFill>
                <a:latin typeface="Carlito"/>
                <a:cs typeface="Carlito"/>
              </a:rPr>
              <a:t>Media"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280"/>
              </a:lnSpc>
            </a:pPr>
            <a:r>
              <a:rPr sz="2000" u="sng" spc="-2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var</a:t>
            </a:r>
            <a:endParaRPr sz="2000">
              <a:latin typeface="Carlito"/>
              <a:cs typeface="Carlito"/>
            </a:endParaRPr>
          </a:p>
          <a:p>
            <a:pPr marL="12700" marR="5080" indent="170180">
              <a:lnSpc>
                <a:spcPts val="2280"/>
              </a:lnSpc>
              <a:spcBef>
                <a:spcPts val="114"/>
              </a:spcBef>
            </a:pPr>
            <a:r>
              <a:rPr sz="2000">
                <a:latin typeface="Carlito"/>
                <a:cs typeface="Carlito"/>
              </a:rPr>
              <a:t>n1,</a:t>
            </a:r>
            <a:r>
              <a:rPr sz="2000" spc="-1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n2,</a:t>
            </a:r>
            <a:r>
              <a:rPr sz="2000" spc="-3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n3,</a:t>
            </a:r>
            <a:r>
              <a:rPr sz="2000" spc="-3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media:</a:t>
            </a:r>
            <a:r>
              <a:rPr sz="2000" spc="-10">
                <a:latin typeface="Carlito"/>
                <a:cs typeface="Carlito"/>
              </a:rPr>
              <a:t> </a:t>
            </a:r>
            <a:r>
              <a:rPr sz="2000" u="sng" spc="-2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rlito"/>
                <a:cs typeface="Carlito"/>
              </a:rPr>
              <a:t>real</a:t>
            </a:r>
            <a:r>
              <a:rPr sz="2000" u="none" spc="-2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u="sng" spc="-1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inicio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230" y="3501974"/>
            <a:ext cx="540893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40"/>
              </a:lnSpc>
              <a:spcBef>
                <a:spcPts val="105"/>
              </a:spcBef>
            </a:pP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000" spc="-10">
                <a:latin typeface="Carlito"/>
                <a:cs typeface="Carlito"/>
              </a:rPr>
              <a:t>(</a:t>
            </a:r>
            <a:r>
              <a:rPr sz="2000" spc="-10">
                <a:solidFill>
                  <a:srgbClr val="FF0000"/>
                </a:solidFill>
                <a:latin typeface="Carlito"/>
                <a:cs typeface="Carlito"/>
              </a:rPr>
              <a:t>"Informe</a:t>
            </a:r>
            <a:r>
              <a:rPr sz="2000" spc="-1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as</a:t>
            </a:r>
            <a:r>
              <a:rPr sz="2000" spc="-2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notas</a:t>
            </a:r>
            <a:r>
              <a:rPr sz="2000" spc="-2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das</a:t>
            </a:r>
            <a:r>
              <a:rPr sz="2000" spc="-3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>
                <a:solidFill>
                  <a:srgbClr val="FF0000"/>
                </a:solidFill>
                <a:latin typeface="Carlito"/>
                <a:cs typeface="Carlito"/>
              </a:rPr>
              <a:t>avaliações</a:t>
            </a:r>
            <a:r>
              <a:rPr sz="2000" spc="-2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1,</a:t>
            </a:r>
            <a:r>
              <a:rPr sz="2000" spc="-2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r>
              <a:rPr sz="2000" spc="-2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000" spc="-25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3:</a:t>
            </a:r>
            <a:r>
              <a:rPr sz="2000" spc="-4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25">
                <a:solidFill>
                  <a:srgbClr val="FF0000"/>
                </a:solidFill>
                <a:latin typeface="Carlito"/>
                <a:cs typeface="Carlito"/>
              </a:rPr>
              <a:t>"</a:t>
            </a:r>
            <a:r>
              <a:rPr sz="2000" spc="-25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40"/>
              </a:lnSpc>
            </a:pPr>
            <a:r>
              <a:rPr sz="2000">
                <a:solidFill>
                  <a:srgbClr val="001F5F"/>
                </a:solidFill>
                <a:latin typeface="Carlito"/>
                <a:cs typeface="Carlito"/>
              </a:rPr>
              <a:t>leia</a:t>
            </a:r>
            <a:r>
              <a:rPr sz="2000">
                <a:latin typeface="Carlito"/>
                <a:cs typeface="Carlito"/>
              </a:rPr>
              <a:t>(n1,</a:t>
            </a:r>
            <a:r>
              <a:rPr sz="2000" spc="-3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n2,</a:t>
            </a:r>
            <a:r>
              <a:rPr sz="2000" spc="-45">
                <a:latin typeface="Carlito"/>
                <a:cs typeface="Carlito"/>
              </a:rPr>
              <a:t> </a:t>
            </a:r>
            <a:r>
              <a:rPr sz="2000" spc="-25">
                <a:latin typeface="Carlito"/>
                <a:cs typeface="Carlito"/>
              </a:rPr>
              <a:t>n3)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230" y="4371213"/>
            <a:ext cx="2756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>
                <a:latin typeface="Carlito"/>
                <a:cs typeface="Carlito"/>
              </a:rPr>
              <a:t>media</a:t>
            </a:r>
            <a:r>
              <a:rPr sz="2000" spc="-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&lt;-</a:t>
            </a:r>
            <a:r>
              <a:rPr sz="2000" spc="-1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(n1</a:t>
            </a:r>
            <a:r>
              <a:rPr sz="2000" spc="-3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+</a:t>
            </a:r>
            <a:r>
              <a:rPr sz="2000" spc="-1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n2</a:t>
            </a:r>
            <a:r>
              <a:rPr sz="2000" spc="-30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+</a:t>
            </a:r>
            <a:r>
              <a:rPr sz="2000" spc="-1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n3)</a:t>
            </a:r>
            <a:r>
              <a:rPr sz="2000" spc="-15">
                <a:latin typeface="Carlito"/>
                <a:cs typeface="Carlito"/>
              </a:rPr>
              <a:t> </a:t>
            </a:r>
            <a:r>
              <a:rPr sz="2000">
                <a:latin typeface="Carlito"/>
                <a:cs typeface="Carlito"/>
              </a:rPr>
              <a:t>/</a:t>
            </a:r>
            <a:r>
              <a:rPr sz="2000" spc="-20">
                <a:latin typeface="Carlito"/>
                <a:cs typeface="Carlito"/>
              </a:rPr>
              <a:t> </a:t>
            </a:r>
            <a:r>
              <a:rPr sz="2000" spc="-50">
                <a:solidFill>
                  <a:srgbClr val="FF0000"/>
                </a:solidFill>
                <a:latin typeface="Carlito"/>
                <a:cs typeface="Carlito"/>
              </a:rPr>
              <a:t>3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230" y="4950028"/>
            <a:ext cx="2770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000" spc="-10">
                <a:latin typeface="Carlito"/>
                <a:cs typeface="Carlito"/>
              </a:rPr>
              <a:t>(</a:t>
            </a:r>
            <a:r>
              <a:rPr sz="2000" spc="-10">
                <a:solidFill>
                  <a:srgbClr val="FF0000"/>
                </a:solidFill>
                <a:latin typeface="Carlito"/>
                <a:cs typeface="Carlito"/>
              </a:rPr>
              <a:t>"Média:</a:t>
            </a:r>
            <a:r>
              <a:rPr sz="2000">
                <a:solidFill>
                  <a:srgbClr val="FF0000"/>
                </a:solidFill>
                <a:latin typeface="Carlito"/>
                <a:cs typeface="Carlito"/>
              </a:rPr>
              <a:t> "</a:t>
            </a:r>
            <a:r>
              <a:rPr sz="2000">
                <a:latin typeface="Carlito"/>
                <a:cs typeface="Carlito"/>
              </a:rPr>
              <a:t>,</a:t>
            </a:r>
            <a:r>
              <a:rPr sz="2000" spc="-40">
                <a:latin typeface="Carlito"/>
                <a:cs typeface="Carlito"/>
              </a:rPr>
              <a:t> </a:t>
            </a:r>
            <a:r>
              <a:rPr sz="2000" spc="-10">
                <a:latin typeface="Carlito"/>
                <a:cs typeface="Carlito"/>
              </a:rPr>
              <a:t>media)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542" y="5529783"/>
            <a:ext cx="1365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-1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rlito"/>
                <a:cs typeface="Carlito"/>
              </a:rPr>
              <a:t>fimalgoritmo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2467" y="3633596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47205" y="2298064"/>
            <a:ext cx="1087120" cy="1320165"/>
            <a:chOff x="6847205" y="2298064"/>
            <a:chExt cx="1087120" cy="13201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380" y="2959607"/>
              <a:ext cx="1080516" cy="3596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0380" y="2959607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53300" y="3319272"/>
              <a:ext cx="76200" cy="299085"/>
            </a:xfrm>
            <a:custGeom>
              <a:avLst/>
              <a:gdLst/>
              <a:ahLst/>
              <a:cxnLst/>
              <a:rect l="l" t="t" r="r" b="b"/>
              <a:pathLst>
                <a:path w="76200" h="299085">
                  <a:moveTo>
                    <a:pt x="31750" y="222757"/>
                  </a:moveTo>
                  <a:lnTo>
                    <a:pt x="0" y="222757"/>
                  </a:lnTo>
                  <a:lnTo>
                    <a:pt x="38100" y="298957"/>
                  </a:lnTo>
                  <a:lnTo>
                    <a:pt x="69850" y="235457"/>
                  </a:lnTo>
                  <a:lnTo>
                    <a:pt x="31750" y="235457"/>
                  </a:lnTo>
                  <a:lnTo>
                    <a:pt x="31750" y="222757"/>
                  </a:lnTo>
                  <a:close/>
                </a:path>
                <a:path w="76200" h="299085">
                  <a:moveTo>
                    <a:pt x="44450" y="0"/>
                  </a:moveTo>
                  <a:lnTo>
                    <a:pt x="31750" y="0"/>
                  </a:lnTo>
                  <a:lnTo>
                    <a:pt x="31750" y="235457"/>
                  </a:lnTo>
                  <a:lnTo>
                    <a:pt x="44450" y="235457"/>
                  </a:lnTo>
                  <a:lnTo>
                    <a:pt x="44450" y="0"/>
                  </a:lnTo>
                  <a:close/>
                </a:path>
                <a:path w="76200" h="299085">
                  <a:moveTo>
                    <a:pt x="76200" y="222757"/>
                  </a:moveTo>
                  <a:lnTo>
                    <a:pt x="44450" y="222757"/>
                  </a:lnTo>
                  <a:lnTo>
                    <a:pt x="44450" y="235457"/>
                  </a:lnTo>
                  <a:lnTo>
                    <a:pt x="69850" y="235457"/>
                  </a:lnTo>
                  <a:lnTo>
                    <a:pt x="76200" y="222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0380" y="2301239"/>
              <a:ext cx="1080516" cy="3596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850380" y="2301239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4">
                  <a:moveTo>
                    <a:pt x="0" y="179832"/>
                  </a:moveTo>
                  <a:lnTo>
                    <a:pt x="16503" y="135554"/>
                  </a:lnTo>
                  <a:lnTo>
                    <a:pt x="63310" y="95294"/>
                  </a:lnTo>
                  <a:lnTo>
                    <a:pt x="96810" y="77092"/>
                  </a:lnTo>
                  <a:lnTo>
                    <a:pt x="136367" y="60400"/>
                  </a:lnTo>
                  <a:lnTo>
                    <a:pt x="181472" y="45387"/>
                  </a:lnTo>
                  <a:lnTo>
                    <a:pt x="231620" y="32221"/>
                  </a:lnTo>
                  <a:lnTo>
                    <a:pt x="286303" y="21071"/>
                  </a:lnTo>
                  <a:lnTo>
                    <a:pt x="345015" y="12105"/>
                  </a:lnTo>
                  <a:lnTo>
                    <a:pt x="407249" y="5492"/>
                  </a:lnTo>
                  <a:lnTo>
                    <a:pt x="472499" y="1401"/>
                  </a:lnTo>
                  <a:lnTo>
                    <a:pt x="540258" y="0"/>
                  </a:lnTo>
                  <a:lnTo>
                    <a:pt x="608016" y="1401"/>
                  </a:lnTo>
                  <a:lnTo>
                    <a:pt x="673266" y="5492"/>
                  </a:lnTo>
                  <a:lnTo>
                    <a:pt x="735500" y="12105"/>
                  </a:lnTo>
                  <a:lnTo>
                    <a:pt x="794212" y="21071"/>
                  </a:lnTo>
                  <a:lnTo>
                    <a:pt x="848895" y="32221"/>
                  </a:lnTo>
                  <a:lnTo>
                    <a:pt x="899043" y="45387"/>
                  </a:lnTo>
                  <a:lnTo>
                    <a:pt x="944148" y="60400"/>
                  </a:lnTo>
                  <a:lnTo>
                    <a:pt x="983705" y="77092"/>
                  </a:lnTo>
                  <a:lnTo>
                    <a:pt x="1017205" y="95294"/>
                  </a:lnTo>
                  <a:lnTo>
                    <a:pt x="1064012" y="135554"/>
                  </a:lnTo>
                  <a:lnTo>
                    <a:pt x="1080516" y="179832"/>
                  </a:lnTo>
                  <a:lnTo>
                    <a:pt x="1076305" y="202388"/>
                  </a:lnTo>
                  <a:lnTo>
                    <a:pt x="1044143" y="244826"/>
                  </a:lnTo>
                  <a:lnTo>
                    <a:pt x="983705" y="282571"/>
                  </a:lnTo>
                  <a:lnTo>
                    <a:pt x="944148" y="299263"/>
                  </a:lnTo>
                  <a:lnTo>
                    <a:pt x="899043" y="314276"/>
                  </a:lnTo>
                  <a:lnTo>
                    <a:pt x="848895" y="327442"/>
                  </a:lnTo>
                  <a:lnTo>
                    <a:pt x="794212" y="338592"/>
                  </a:lnTo>
                  <a:lnTo>
                    <a:pt x="735500" y="347558"/>
                  </a:lnTo>
                  <a:lnTo>
                    <a:pt x="673266" y="354171"/>
                  </a:lnTo>
                  <a:lnTo>
                    <a:pt x="608016" y="358262"/>
                  </a:lnTo>
                  <a:lnTo>
                    <a:pt x="540258" y="359663"/>
                  </a:lnTo>
                  <a:lnTo>
                    <a:pt x="472499" y="358262"/>
                  </a:lnTo>
                  <a:lnTo>
                    <a:pt x="407249" y="354171"/>
                  </a:lnTo>
                  <a:lnTo>
                    <a:pt x="345015" y="347558"/>
                  </a:lnTo>
                  <a:lnTo>
                    <a:pt x="286303" y="338592"/>
                  </a:lnTo>
                  <a:lnTo>
                    <a:pt x="231620" y="327442"/>
                  </a:lnTo>
                  <a:lnTo>
                    <a:pt x="181472" y="314276"/>
                  </a:lnTo>
                  <a:lnTo>
                    <a:pt x="136367" y="299263"/>
                  </a:lnTo>
                  <a:lnTo>
                    <a:pt x="96810" y="282571"/>
                  </a:lnTo>
                  <a:lnTo>
                    <a:pt x="63310" y="264369"/>
                  </a:lnTo>
                  <a:lnTo>
                    <a:pt x="16503" y="224109"/>
                  </a:lnTo>
                  <a:lnTo>
                    <a:pt x="0" y="179832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847205" y="3977640"/>
            <a:ext cx="1087120" cy="1320165"/>
            <a:chOff x="6847205" y="3977640"/>
            <a:chExt cx="1087120" cy="132016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0380" y="4276344"/>
              <a:ext cx="1080516" cy="359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850380" y="4276344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3"/>
                  </a:moveTo>
                  <a:lnTo>
                    <a:pt x="1080516" y="359663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53300" y="3977640"/>
              <a:ext cx="76200" cy="298450"/>
            </a:xfrm>
            <a:custGeom>
              <a:avLst/>
              <a:gdLst/>
              <a:ahLst/>
              <a:cxnLst/>
              <a:rect l="l" t="t" r="r" b="b"/>
              <a:pathLst>
                <a:path w="76200" h="298450">
                  <a:moveTo>
                    <a:pt x="31750" y="222250"/>
                  </a:moveTo>
                  <a:lnTo>
                    <a:pt x="0" y="222250"/>
                  </a:lnTo>
                  <a:lnTo>
                    <a:pt x="38100" y="298450"/>
                  </a:lnTo>
                  <a:lnTo>
                    <a:pt x="69850" y="234950"/>
                  </a:lnTo>
                  <a:lnTo>
                    <a:pt x="31750" y="234950"/>
                  </a:lnTo>
                  <a:lnTo>
                    <a:pt x="31750" y="222250"/>
                  </a:lnTo>
                  <a:close/>
                </a:path>
                <a:path w="76200" h="298450">
                  <a:moveTo>
                    <a:pt x="44450" y="0"/>
                  </a:moveTo>
                  <a:lnTo>
                    <a:pt x="31750" y="0"/>
                  </a:lnTo>
                  <a:lnTo>
                    <a:pt x="31750" y="234950"/>
                  </a:lnTo>
                  <a:lnTo>
                    <a:pt x="44450" y="234950"/>
                  </a:lnTo>
                  <a:lnTo>
                    <a:pt x="44450" y="0"/>
                  </a:lnTo>
                  <a:close/>
                </a:path>
                <a:path w="76200" h="298450">
                  <a:moveTo>
                    <a:pt x="76200" y="222250"/>
                  </a:moveTo>
                  <a:lnTo>
                    <a:pt x="44450" y="222250"/>
                  </a:lnTo>
                  <a:lnTo>
                    <a:pt x="44450" y="234950"/>
                  </a:lnTo>
                  <a:lnTo>
                    <a:pt x="69850" y="234950"/>
                  </a:lnTo>
                  <a:lnTo>
                    <a:pt x="76200" y="222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0380" y="4934712"/>
              <a:ext cx="1080516" cy="3596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850380" y="4934712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179831"/>
                  </a:moveTo>
                  <a:lnTo>
                    <a:pt x="16503" y="135554"/>
                  </a:lnTo>
                  <a:lnTo>
                    <a:pt x="63310" y="95294"/>
                  </a:lnTo>
                  <a:lnTo>
                    <a:pt x="96810" y="77092"/>
                  </a:lnTo>
                  <a:lnTo>
                    <a:pt x="136367" y="60400"/>
                  </a:lnTo>
                  <a:lnTo>
                    <a:pt x="181472" y="45387"/>
                  </a:lnTo>
                  <a:lnTo>
                    <a:pt x="231620" y="32221"/>
                  </a:lnTo>
                  <a:lnTo>
                    <a:pt x="286303" y="21071"/>
                  </a:lnTo>
                  <a:lnTo>
                    <a:pt x="345015" y="12105"/>
                  </a:lnTo>
                  <a:lnTo>
                    <a:pt x="407249" y="5492"/>
                  </a:lnTo>
                  <a:lnTo>
                    <a:pt x="472499" y="1401"/>
                  </a:lnTo>
                  <a:lnTo>
                    <a:pt x="540258" y="0"/>
                  </a:lnTo>
                  <a:lnTo>
                    <a:pt x="608016" y="1401"/>
                  </a:lnTo>
                  <a:lnTo>
                    <a:pt x="673266" y="5492"/>
                  </a:lnTo>
                  <a:lnTo>
                    <a:pt x="735500" y="12105"/>
                  </a:lnTo>
                  <a:lnTo>
                    <a:pt x="794212" y="21071"/>
                  </a:lnTo>
                  <a:lnTo>
                    <a:pt x="848895" y="32221"/>
                  </a:lnTo>
                  <a:lnTo>
                    <a:pt x="899043" y="45387"/>
                  </a:lnTo>
                  <a:lnTo>
                    <a:pt x="944148" y="60400"/>
                  </a:lnTo>
                  <a:lnTo>
                    <a:pt x="983705" y="77092"/>
                  </a:lnTo>
                  <a:lnTo>
                    <a:pt x="1017205" y="95294"/>
                  </a:lnTo>
                  <a:lnTo>
                    <a:pt x="1064012" y="135554"/>
                  </a:lnTo>
                  <a:lnTo>
                    <a:pt x="1080516" y="179831"/>
                  </a:lnTo>
                  <a:lnTo>
                    <a:pt x="1076305" y="202388"/>
                  </a:lnTo>
                  <a:lnTo>
                    <a:pt x="1044143" y="244826"/>
                  </a:lnTo>
                  <a:lnTo>
                    <a:pt x="983705" y="282571"/>
                  </a:lnTo>
                  <a:lnTo>
                    <a:pt x="944148" y="299263"/>
                  </a:lnTo>
                  <a:lnTo>
                    <a:pt x="899043" y="314276"/>
                  </a:lnTo>
                  <a:lnTo>
                    <a:pt x="848895" y="327442"/>
                  </a:lnTo>
                  <a:lnTo>
                    <a:pt x="794212" y="338592"/>
                  </a:lnTo>
                  <a:lnTo>
                    <a:pt x="735500" y="347558"/>
                  </a:lnTo>
                  <a:lnTo>
                    <a:pt x="673266" y="354171"/>
                  </a:lnTo>
                  <a:lnTo>
                    <a:pt x="608016" y="358262"/>
                  </a:lnTo>
                  <a:lnTo>
                    <a:pt x="540258" y="359663"/>
                  </a:lnTo>
                  <a:lnTo>
                    <a:pt x="472499" y="358262"/>
                  </a:lnTo>
                  <a:lnTo>
                    <a:pt x="407249" y="354171"/>
                  </a:lnTo>
                  <a:lnTo>
                    <a:pt x="345015" y="347558"/>
                  </a:lnTo>
                  <a:lnTo>
                    <a:pt x="286303" y="338592"/>
                  </a:lnTo>
                  <a:lnTo>
                    <a:pt x="231620" y="327442"/>
                  </a:lnTo>
                  <a:lnTo>
                    <a:pt x="181472" y="314276"/>
                  </a:lnTo>
                  <a:lnTo>
                    <a:pt x="136367" y="299263"/>
                  </a:lnTo>
                  <a:lnTo>
                    <a:pt x="96810" y="282571"/>
                  </a:lnTo>
                  <a:lnTo>
                    <a:pt x="63310" y="264369"/>
                  </a:lnTo>
                  <a:lnTo>
                    <a:pt x="16503" y="224109"/>
                  </a:lnTo>
                  <a:lnTo>
                    <a:pt x="0" y="179831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29398" y="2316860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Início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29398" y="4950967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arlito"/>
                <a:cs typeface="Carlito"/>
              </a:rPr>
              <a:t>Início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53300" y="2660904"/>
            <a:ext cx="76200" cy="297815"/>
          </a:xfrm>
          <a:custGeom>
            <a:avLst/>
            <a:gdLst/>
            <a:ahLst/>
            <a:cxnLst/>
            <a:rect l="l" t="t" r="r" b="b"/>
            <a:pathLst>
              <a:path w="76200" h="297814">
                <a:moveTo>
                  <a:pt x="31750" y="221361"/>
                </a:moveTo>
                <a:lnTo>
                  <a:pt x="0" y="221361"/>
                </a:lnTo>
                <a:lnTo>
                  <a:pt x="38100" y="297561"/>
                </a:lnTo>
                <a:lnTo>
                  <a:pt x="69850" y="234061"/>
                </a:lnTo>
                <a:lnTo>
                  <a:pt x="31750" y="234061"/>
                </a:lnTo>
                <a:lnTo>
                  <a:pt x="31750" y="221361"/>
                </a:lnTo>
                <a:close/>
              </a:path>
              <a:path w="76200" h="297814">
                <a:moveTo>
                  <a:pt x="44450" y="0"/>
                </a:moveTo>
                <a:lnTo>
                  <a:pt x="31750" y="0"/>
                </a:lnTo>
                <a:lnTo>
                  <a:pt x="31750" y="234061"/>
                </a:lnTo>
                <a:lnTo>
                  <a:pt x="44450" y="234061"/>
                </a:lnTo>
                <a:lnTo>
                  <a:pt x="44450" y="0"/>
                </a:lnTo>
                <a:close/>
              </a:path>
              <a:path w="76200" h="297814">
                <a:moveTo>
                  <a:pt x="76200" y="221361"/>
                </a:moveTo>
                <a:lnTo>
                  <a:pt x="44450" y="221361"/>
                </a:lnTo>
                <a:lnTo>
                  <a:pt x="44450" y="234061"/>
                </a:lnTo>
                <a:lnTo>
                  <a:pt x="69850" y="234061"/>
                </a:lnTo>
                <a:lnTo>
                  <a:pt x="76200" y="22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53300" y="4636008"/>
            <a:ext cx="76200" cy="298450"/>
          </a:xfrm>
          <a:custGeom>
            <a:avLst/>
            <a:gdLst/>
            <a:ahLst/>
            <a:cxnLst/>
            <a:rect l="l" t="t" r="r" b="b"/>
            <a:pathLst>
              <a:path w="76200" h="298450">
                <a:moveTo>
                  <a:pt x="31750" y="222250"/>
                </a:moveTo>
                <a:lnTo>
                  <a:pt x="0" y="222250"/>
                </a:lnTo>
                <a:lnTo>
                  <a:pt x="38100" y="298450"/>
                </a:lnTo>
                <a:lnTo>
                  <a:pt x="69850" y="234950"/>
                </a:lnTo>
                <a:lnTo>
                  <a:pt x="31750" y="234950"/>
                </a:lnTo>
                <a:lnTo>
                  <a:pt x="31750" y="222250"/>
                </a:lnTo>
                <a:close/>
              </a:path>
              <a:path w="76200" h="298450">
                <a:moveTo>
                  <a:pt x="44450" y="0"/>
                </a:moveTo>
                <a:lnTo>
                  <a:pt x="31750" y="0"/>
                </a:lnTo>
                <a:lnTo>
                  <a:pt x="31750" y="234950"/>
                </a:lnTo>
                <a:lnTo>
                  <a:pt x="44450" y="234950"/>
                </a:lnTo>
                <a:lnTo>
                  <a:pt x="44450" y="0"/>
                </a:lnTo>
                <a:close/>
              </a:path>
              <a:path w="76200" h="298450">
                <a:moveTo>
                  <a:pt x="76200" y="222250"/>
                </a:moveTo>
                <a:lnTo>
                  <a:pt x="44450" y="222250"/>
                </a:lnTo>
                <a:lnTo>
                  <a:pt x="44450" y="234950"/>
                </a:lnTo>
                <a:lnTo>
                  <a:pt x="69850" y="234950"/>
                </a:lnTo>
                <a:lnTo>
                  <a:pt x="76200" y="222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541598"/>
            <a:ext cx="659892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/>
              <a:t>Estrutura</a:t>
            </a:r>
            <a:r>
              <a:rPr sz="6000" spc="-254"/>
              <a:t> </a:t>
            </a:r>
            <a:r>
              <a:rPr sz="6000" spc="-10"/>
              <a:t>Condicional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220"/>
              <a:t> </a:t>
            </a:r>
            <a:r>
              <a:rPr spc="-20"/>
              <a:t>condicional</a:t>
            </a:r>
            <a:r>
              <a:rPr spc="-170"/>
              <a:t> </a:t>
            </a:r>
            <a:r>
              <a:rPr spc="-10"/>
              <a:t>simples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spc="-10">
                <a:solidFill>
                  <a:srgbClr val="001F5F"/>
                </a:solidFill>
              </a:rPr>
              <a:t>&lt;comandos&gt;</a:t>
            </a:r>
          </a:p>
          <a:p>
            <a:pPr marL="12700">
              <a:lnSpc>
                <a:spcPts val="2615"/>
              </a:lnSpc>
            </a:pPr>
            <a:r>
              <a:rPr>
                <a:solidFill>
                  <a:srgbClr val="001F5F"/>
                </a:solidFill>
              </a:rPr>
              <a:t>se</a:t>
            </a:r>
            <a:r>
              <a:rPr spc="-65">
                <a:solidFill>
                  <a:srgbClr val="001F5F"/>
                </a:solidFill>
              </a:rPr>
              <a:t> </a:t>
            </a:r>
            <a:r>
              <a:t>(&lt;expressão</a:t>
            </a:r>
            <a:r>
              <a:rPr spc="-80"/>
              <a:t> </a:t>
            </a:r>
            <a:r>
              <a:t>lógica&gt;)</a:t>
            </a:r>
            <a:r>
              <a:rPr spc="-60"/>
              <a:t> </a:t>
            </a:r>
            <a:r>
              <a:rPr spc="-10">
                <a:solidFill>
                  <a:srgbClr val="001F5F"/>
                </a:solidFill>
              </a:rPr>
              <a:t>entao</a:t>
            </a:r>
          </a:p>
          <a:p>
            <a:pPr marL="12700" marR="1602105" indent="456565">
              <a:lnSpc>
                <a:spcPts val="2620"/>
              </a:lnSpc>
              <a:spcBef>
                <a:spcPts val="170"/>
              </a:spcBef>
            </a:pPr>
            <a:r>
              <a:rPr spc="-10">
                <a:solidFill>
                  <a:srgbClr val="001F5F"/>
                </a:solidFill>
              </a:rPr>
              <a:t>&lt;comandos&gt; fimse</a:t>
            </a:r>
          </a:p>
          <a:p>
            <a:pPr marL="12700">
              <a:lnSpc>
                <a:spcPts val="2570"/>
              </a:lnSpc>
            </a:pPr>
            <a:r>
              <a:rPr spc="-10">
                <a:solidFill>
                  <a:srgbClr val="001F5F"/>
                </a:solidFill>
              </a:rPr>
              <a:t>&lt;comandos&gt;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16625" y="3072257"/>
            <a:ext cx="1833245" cy="1864360"/>
            <a:chOff x="6016625" y="3072257"/>
            <a:chExt cx="1833245" cy="1864360"/>
          </a:xfrm>
        </p:grpSpPr>
        <p:sp>
          <p:nvSpPr>
            <p:cNvPr id="5" name="object 5"/>
            <p:cNvSpPr/>
            <p:nvPr/>
          </p:nvSpPr>
          <p:spPr>
            <a:xfrm>
              <a:off x="7100316" y="3338830"/>
              <a:ext cx="749300" cy="1451610"/>
            </a:xfrm>
            <a:custGeom>
              <a:avLst/>
              <a:gdLst/>
              <a:ahLst/>
              <a:cxnLst/>
              <a:rect l="l" t="t" r="r" b="b"/>
              <a:pathLst>
                <a:path w="749300" h="1451610">
                  <a:moveTo>
                    <a:pt x="88900" y="1375283"/>
                  </a:moveTo>
                  <a:lnTo>
                    <a:pt x="12700" y="1413383"/>
                  </a:lnTo>
                  <a:lnTo>
                    <a:pt x="88900" y="1451483"/>
                  </a:lnTo>
                  <a:lnTo>
                    <a:pt x="88900" y="1419733"/>
                  </a:lnTo>
                  <a:lnTo>
                    <a:pt x="76200" y="1419733"/>
                  </a:lnTo>
                  <a:lnTo>
                    <a:pt x="76200" y="1407033"/>
                  </a:lnTo>
                  <a:lnTo>
                    <a:pt x="88900" y="1407033"/>
                  </a:lnTo>
                  <a:lnTo>
                    <a:pt x="88900" y="1375283"/>
                  </a:lnTo>
                  <a:close/>
                </a:path>
                <a:path w="749300" h="1451610">
                  <a:moveTo>
                    <a:pt x="88900" y="1407033"/>
                  </a:moveTo>
                  <a:lnTo>
                    <a:pt x="76200" y="1407033"/>
                  </a:lnTo>
                  <a:lnTo>
                    <a:pt x="76200" y="1419733"/>
                  </a:lnTo>
                  <a:lnTo>
                    <a:pt x="88900" y="1419733"/>
                  </a:lnTo>
                  <a:lnTo>
                    <a:pt x="88900" y="1407033"/>
                  </a:lnTo>
                  <a:close/>
                </a:path>
                <a:path w="749300" h="1451610">
                  <a:moveTo>
                    <a:pt x="736600" y="1407033"/>
                  </a:moveTo>
                  <a:lnTo>
                    <a:pt x="88900" y="1407033"/>
                  </a:lnTo>
                  <a:lnTo>
                    <a:pt x="88900" y="1419733"/>
                  </a:lnTo>
                  <a:lnTo>
                    <a:pt x="749300" y="1419733"/>
                  </a:lnTo>
                  <a:lnTo>
                    <a:pt x="749300" y="1413383"/>
                  </a:lnTo>
                  <a:lnTo>
                    <a:pt x="736600" y="1413383"/>
                  </a:lnTo>
                  <a:lnTo>
                    <a:pt x="736600" y="1407033"/>
                  </a:lnTo>
                  <a:close/>
                </a:path>
                <a:path w="749300" h="1451610">
                  <a:moveTo>
                    <a:pt x="736600" y="6350"/>
                  </a:moveTo>
                  <a:lnTo>
                    <a:pt x="736600" y="1413383"/>
                  </a:lnTo>
                  <a:lnTo>
                    <a:pt x="742950" y="1407033"/>
                  </a:lnTo>
                  <a:lnTo>
                    <a:pt x="749300" y="1407033"/>
                  </a:lnTo>
                  <a:lnTo>
                    <a:pt x="749300" y="12700"/>
                  </a:lnTo>
                  <a:lnTo>
                    <a:pt x="742950" y="12700"/>
                  </a:lnTo>
                  <a:lnTo>
                    <a:pt x="736600" y="6350"/>
                  </a:lnTo>
                  <a:close/>
                </a:path>
                <a:path w="749300" h="1451610">
                  <a:moveTo>
                    <a:pt x="749300" y="1407033"/>
                  </a:moveTo>
                  <a:lnTo>
                    <a:pt x="742950" y="1407033"/>
                  </a:lnTo>
                  <a:lnTo>
                    <a:pt x="736600" y="1413383"/>
                  </a:lnTo>
                  <a:lnTo>
                    <a:pt x="749300" y="1413383"/>
                  </a:lnTo>
                  <a:lnTo>
                    <a:pt x="749300" y="1407033"/>
                  </a:lnTo>
                  <a:close/>
                </a:path>
                <a:path w="749300" h="1451610">
                  <a:moveTo>
                    <a:pt x="749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36600" y="12700"/>
                  </a:lnTo>
                  <a:lnTo>
                    <a:pt x="736600" y="6350"/>
                  </a:lnTo>
                  <a:lnTo>
                    <a:pt x="749300" y="6350"/>
                  </a:lnTo>
                  <a:lnTo>
                    <a:pt x="749300" y="0"/>
                  </a:lnTo>
                  <a:close/>
                </a:path>
                <a:path w="749300" h="1451610">
                  <a:moveTo>
                    <a:pt x="749300" y="6350"/>
                  </a:moveTo>
                  <a:lnTo>
                    <a:pt x="736600" y="6350"/>
                  </a:lnTo>
                  <a:lnTo>
                    <a:pt x="742950" y="12700"/>
                  </a:lnTo>
                  <a:lnTo>
                    <a:pt x="749300" y="12700"/>
                  </a:lnTo>
                  <a:lnTo>
                    <a:pt x="749300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3075432"/>
              <a:ext cx="1080516" cy="5394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19800" y="3075432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7"/>
                  </a:moveTo>
                  <a:lnTo>
                    <a:pt x="540257" y="0"/>
                  </a:lnTo>
                  <a:lnTo>
                    <a:pt x="1080516" y="269747"/>
                  </a:lnTo>
                  <a:lnTo>
                    <a:pt x="540257" y="539495"/>
                  </a:lnTo>
                  <a:lnTo>
                    <a:pt x="0" y="26974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3913632"/>
              <a:ext cx="1080516" cy="359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19800" y="3913632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4"/>
                  </a:moveTo>
                  <a:lnTo>
                    <a:pt x="1080516" y="359664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4572000"/>
              <a:ext cx="1080516" cy="3611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19800" y="4572000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0" y="361188"/>
                  </a:moveTo>
                  <a:lnTo>
                    <a:pt x="1080516" y="361188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60997" y="2426589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0997" y="5247208"/>
            <a:ext cx="199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21196" y="2770631"/>
            <a:ext cx="76200" cy="2461895"/>
          </a:xfrm>
          <a:custGeom>
            <a:avLst/>
            <a:gdLst/>
            <a:ahLst/>
            <a:cxnLst/>
            <a:rect l="l" t="t" r="r" b="b"/>
            <a:pathLst>
              <a:path w="76200" h="2461895">
                <a:moveTo>
                  <a:pt x="76200" y="2385314"/>
                </a:moveTo>
                <a:lnTo>
                  <a:pt x="44450" y="2385314"/>
                </a:lnTo>
                <a:lnTo>
                  <a:pt x="44450" y="2162556"/>
                </a:lnTo>
                <a:lnTo>
                  <a:pt x="31750" y="2162556"/>
                </a:lnTo>
                <a:lnTo>
                  <a:pt x="31750" y="2385314"/>
                </a:lnTo>
                <a:lnTo>
                  <a:pt x="0" y="2385314"/>
                </a:lnTo>
                <a:lnTo>
                  <a:pt x="38100" y="2461514"/>
                </a:lnTo>
                <a:lnTo>
                  <a:pt x="69850" y="2398014"/>
                </a:lnTo>
                <a:lnTo>
                  <a:pt x="76200" y="2385314"/>
                </a:lnTo>
                <a:close/>
              </a:path>
              <a:path w="76200" h="2461895">
                <a:moveTo>
                  <a:pt x="76200" y="1724914"/>
                </a:moveTo>
                <a:lnTo>
                  <a:pt x="44450" y="1724914"/>
                </a:lnTo>
                <a:lnTo>
                  <a:pt x="44450" y="1502664"/>
                </a:lnTo>
                <a:lnTo>
                  <a:pt x="31750" y="1502664"/>
                </a:lnTo>
                <a:lnTo>
                  <a:pt x="31750" y="1724914"/>
                </a:lnTo>
                <a:lnTo>
                  <a:pt x="0" y="1724914"/>
                </a:lnTo>
                <a:lnTo>
                  <a:pt x="38100" y="1801114"/>
                </a:lnTo>
                <a:lnTo>
                  <a:pt x="69850" y="1737614"/>
                </a:lnTo>
                <a:lnTo>
                  <a:pt x="76200" y="1724914"/>
                </a:lnTo>
                <a:close/>
              </a:path>
              <a:path w="76200" h="2461895">
                <a:moveTo>
                  <a:pt x="76200" y="1066546"/>
                </a:moveTo>
                <a:lnTo>
                  <a:pt x="44450" y="1066546"/>
                </a:lnTo>
                <a:lnTo>
                  <a:pt x="44450" y="844296"/>
                </a:lnTo>
                <a:lnTo>
                  <a:pt x="31750" y="844296"/>
                </a:lnTo>
                <a:lnTo>
                  <a:pt x="31750" y="1066546"/>
                </a:lnTo>
                <a:lnTo>
                  <a:pt x="0" y="1066546"/>
                </a:lnTo>
                <a:lnTo>
                  <a:pt x="38100" y="1142746"/>
                </a:lnTo>
                <a:lnTo>
                  <a:pt x="69850" y="1079246"/>
                </a:lnTo>
                <a:lnTo>
                  <a:pt x="76200" y="1066546"/>
                </a:lnTo>
                <a:close/>
              </a:path>
              <a:path w="76200" h="2461895">
                <a:moveTo>
                  <a:pt x="76200" y="228219"/>
                </a:moveTo>
                <a:lnTo>
                  <a:pt x="44450" y="228219"/>
                </a:lnTo>
                <a:lnTo>
                  <a:pt x="44450" y="0"/>
                </a:lnTo>
                <a:lnTo>
                  <a:pt x="31750" y="0"/>
                </a:lnTo>
                <a:lnTo>
                  <a:pt x="31750" y="228219"/>
                </a:lnTo>
                <a:lnTo>
                  <a:pt x="0" y="228219"/>
                </a:lnTo>
                <a:lnTo>
                  <a:pt x="38100" y="304419"/>
                </a:lnTo>
                <a:lnTo>
                  <a:pt x="69850" y="240919"/>
                </a:lnTo>
                <a:lnTo>
                  <a:pt x="76200" y="228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0728" y="3557092"/>
            <a:ext cx="15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6831" y="295694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/>
              <a:t>Estrutura</a:t>
            </a:r>
            <a:r>
              <a:rPr spc="-220"/>
              <a:t> </a:t>
            </a:r>
            <a:r>
              <a:rPr spc="-20"/>
              <a:t>condicional</a:t>
            </a:r>
            <a:r>
              <a:rPr spc="-170"/>
              <a:t> </a:t>
            </a:r>
            <a:r>
              <a:rPr spc="-10"/>
              <a:t>simples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742" y="3075559"/>
            <a:ext cx="4392930" cy="172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00"/>
              </a:spcBef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leia</a:t>
            </a:r>
            <a:r>
              <a:rPr sz="2400" spc="-10">
                <a:latin typeface="Carlito"/>
                <a:cs typeface="Carlito"/>
              </a:rPr>
              <a:t>(nota1)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615"/>
              </a:lnSpc>
            </a:pPr>
            <a:r>
              <a:rPr sz="2400">
                <a:solidFill>
                  <a:srgbClr val="001F5F"/>
                </a:solidFill>
                <a:latin typeface="Carlito"/>
                <a:cs typeface="Carlito"/>
              </a:rPr>
              <a:t>se</a:t>
            </a:r>
            <a:r>
              <a:rPr sz="2400" spc="-5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spc="-25">
                <a:latin typeface="Carlito"/>
                <a:cs typeface="Carlito"/>
              </a:rPr>
              <a:t>(fezTrabalho</a:t>
            </a:r>
            <a:r>
              <a:rPr sz="2400" spc="-55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=</a:t>
            </a:r>
            <a:r>
              <a:rPr sz="2400" spc="-50">
                <a:latin typeface="Carlito"/>
                <a:cs typeface="Carlito"/>
              </a:rPr>
              <a:t> </a:t>
            </a:r>
            <a:r>
              <a:rPr sz="2400" spc="-10">
                <a:solidFill>
                  <a:srgbClr val="FF0000"/>
                </a:solidFill>
                <a:latin typeface="Carlito"/>
                <a:cs typeface="Carlito"/>
              </a:rPr>
              <a:t>verdadeiro</a:t>
            </a:r>
            <a:r>
              <a:rPr sz="2400" spc="-10">
                <a:latin typeface="Carlito"/>
                <a:cs typeface="Carlito"/>
              </a:rPr>
              <a:t>)</a:t>
            </a:r>
            <a:r>
              <a:rPr sz="2400" spc="-45">
                <a:latin typeface="Carlito"/>
                <a:cs typeface="Carlito"/>
              </a:rPr>
              <a:t> </a:t>
            </a: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entao</a:t>
            </a:r>
            <a:endParaRPr sz="2400">
              <a:latin typeface="Carlito"/>
              <a:cs typeface="Carlito"/>
            </a:endParaRPr>
          </a:p>
          <a:p>
            <a:pPr marL="12700" marR="1353820" indent="525145">
              <a:lnSpc>
                <a:spcPts val="2620"/>
              </a:lnSpc>
              <a:spcBef>
                <a:spcPts val="170"/>
              </a:spcBef>
            </a:pPr>
            <a:r>
              <a:rPr sz="2400">
                <a:latin typeface="Carlito"/>
                <a:cs typeface="Carlito"/>
              </a:rPr>
              <a:t>nota1</a:t>
            </a:r>
            <a:r>
              <a:rPr sz="2400" spc="-45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&lt;-</a:t>
            </a:r>
            <a:r>
              <a:rPr sz="2400" spc="-3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nota1</a:t>
            </a:r>
            <a:r>
              <a:rPr sz="2400" spc="-2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+</a:t>
            </a:r>
            <a:r>
              <a:rPr sz="2400" spc="-40">
                <a:latin typeface="Carlito"/>
                <a:cs typeface="Carlito"/>
              </a:rPr>
              <a:t> </a:t>
            </a:r>
            <a:r>
              <a:rPr sz="2400" spc="-25">
                <a:solidFill>
                  <a:srgbClr val="FF0000"/>
                </a:solidFill>
                <a:latin typeface="Carlito"/>
                <a:cs typeface="Carlito"/>
              </a:rPr>
              <a:t>1.0 </a:t>
            </a: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fimse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570"/>
              </a:lnSpc>
            </a:pPr>
            <a:r>
              <a:rPr sz="2400" spc="-10">
                <a:solidFill>
                  <a:srgbClr val="001F5F"/>
                </a:solidFill>
                <a:latin typeface="Carlito"/>
                <a:cs typeface="Carlito"/>
              </a:rPr>
              <a:t>escreval</a:t>
            </a:r>
            <a:r>
              <a:rPr sz="2400" spc="-10">
                <a:latin typeface="Carlito"/>
                <a:cs typeface="Carlito"/>
              </a:rPr>
              <a:t>(</a:t>
            </a:r>
            <a:r>
              <a:rPr sz="2400" spc="-10">
                <a:solidFill>
                  <a:srgbClr val="FF0000"/>
                </a:solidFill>
                <a:latin typeface="Carlito"/>
                <a:cs typeface="Carlito"/>
              </a:rPr>
              <a:t>"Nota:"</a:t>
            </a:r>
            <a:r>
              <a:rPr sz="2400" spc="-10">
                <a:latin typeface="Carlito"/>
                <a:cs typeface="Carlito"/>
              </a:rPr>
              <a:t>,</a:t>
            </a:r>
            <a:r>
              <a:rPr sz="2400" spc="-65">
                <a:latin typeface="Carlito"/>
                <a:cs typeface="Carlito"/>
              </a:rPr>
              <a:t> </a:t>
            </a:r>
            <a:r>
              <a:rPr sz="2400" spc="-10">
                <a:latin typeface="Carlito"/>
                <a:cs typeface="Carlito"/>
              </a:rPr>
              <a:t>nota1)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16625" y="3072257"/>
            <a:ext cx="1833245" cy="1864360"/>
            <a:chOff x="6016625" y="3072257"/>
            <a:chExt cx="1833245" cy="1864360"/>
          </a:xfrm>
        </p:grpSpPr>
        <p:sp>
          <p:nvSpPr>
            <p:cNvPr id="5" name="object 5"/>
            <p:cNvSpPr/>
            <p:nvPr/>
          </p:nvSpPr>
          <p:spPr>
            <a:xfrm>
              <a:off x="7100316" y="3338830"/>
              <a:ext cx="749300" cy="1451610"/>
            </a:xfrm>
            <a:custGeom>
              <a:avLst/>
              <a:gdLst/>
              <a:ahLst/>
              <a:cxnLst/>
              <a:rect l="l" t="t" r="r" b="b"/>
              <a:pathLst>
                <a:path w="749300" h="1451610">
                  <a:moveTo>
                    <a:pt x="88900" y="1375283"/>
                  </a:moveTo>
                  <a:lnTo>
                    <a:pt x="12700" y="1413383"/>
                  </a:lnTo>
                  <a:lnTo>
                    <a:pt x="88900" y="1451483"/>
                  </a:lnTo>
                  <a:lnTo>
                    <a:pt x="88900" y="1419733"/>
                  </a:lnTo>
                  <a:lnTo>
                    <a:pt x="76200" y="1419733"/>
                  </a:lnTo>
                  <a:lnTo>
                    <a:pt x="76200" y="1407033"/>
                  </a:lnTo>
                  <a:lnTo>
                    <a:pt x="88900" y="1407033"/>
                  </a:lnTo>
                  <a:lnTo>
                    <a:pt x="88900" y="1375283"/>
                  </a:lnTo>
                  <a:close/>
                </a:path>
                <a:path w="749300" h="1451610">
                  <a:moveTo>
                    <a:pt x="88900" y="1407033"/>
                  </a:moveTo>
                  <a:lnTo>
                    <a:pt x="76200" y="1407033"/>
                  </a:lnTo>
                  <a:lnTo>
                    <a:pt x="76200" y="1419733"/>
                  </a:lnTo>
                  <a:lnTo>
                    <a:pt x="88900" y="1419733"/>
                  </a:lnTo>
                  <a:lnTo>
                    <a:pt x="88900" y="1407033"/>
                  </a:lnTo>
                  <a:close/>
                </a:path>
                <a:path w="749300" h="1451610">
                  <a:moveTo>
                    <a:pt x="736600" y="1407033"/>
                  </a:moveTo>
                  <a:lnTo>
                    <a:pt x="88900" y="1407033"/>
                  </a:lnTo>
                  <a:lnTo>
                    <a:pt x="88900" y="1419733"/>
                  </a:lnTo>
                  <a:lnTo>
                    <a:pt x="749300" y="1419733"/>
                  </a:lnTo>
                  <a:lnTo>
                    <a:pt x="749300" y="1413383"/>
                  </a:lnTo>
                  <a:lnTo>
                    <a:pt x="736600" y="1413383"/>
                  </a:lnTo>
                  <a:lnTo>
                    <a:pt x="736600" y="1407033"/>
                  </a:lnTo>
                  <a:close/>
                </a:path>
                <a:path w="749300" h="1451610">
                  <a:moveTo>
                    <a:pt x="736600" y="6350"/>
                  </a:moveTo>
                  <a:lnTo>
                    <a:pt x="736600" y="1413383"/>
                  </a:lnTo>
                  <a:lnTo>
                    <a:pt x="742950" y="1407033"/>
                  </a:lnTo>
                  <a:lnTo>
                    <a:pt x="749300" y="1407033"/>
                  </a:lnTo>
                  <a:lnTo>
                    <a:pt x="749300" y="12700"/>
                  </a:lnTo>
                  <a:lnTo>
                    <a:pt x="742950" y="12700"/>
                  </a:lnTo>
                  <a:lnTo>
                    <a:pt x="736600" y="6350"/>
                  </a:lnTo>
                  <a:close/>
                </a:path>
                <a:path w="749300" h="1451610">
                  <a:moveTo>
                    <a:pt x="749300" y="1407033"/>
                  </a:moveTo>
                  <a:lnTo>
                    <a:pt x="742950" y="1407033"/>
                  </a:lnTo>
                  <a:lnTo>
                    <a:pt x="736600" y="1413383"/>
                  </a:lnTo>
                  <a:lnTo>
                    <a:pt x="749300" y="1413383"/>
                  </a:lnTo>
                  <a:lnTo>
                    <a:pt x="749300" y="1407033"/>
                  </a:lnTo>
                  <a:close/>
                </a:path>
                <a:path w="749300" h="1451610">
                  <a:moveTo>
                    <a:pt x="749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736600" y="12700"/>
                  </a:lnTo>
                  <a:lnTo>
                    <a:pt x="736600" y="6350"/>
                  </a:lnTo>
                  <a:lnTo>
                    <a:pt x="749300" y="6350"/>
                  </a:lnTo>
                  <a:lnTo>
                    <a:pt x="749300" y="0"/>
                  </a:lnTo>
                  <a:close/>
                </a:path>
                <a:path w="749300" h="1451610">
                  <a:moveTo>
                    <a:pt x="749300" y="6350"/>
                  </a:moveTo>
                  <a:lnTo>
                    <a:pt x="736600" y="6350"/>
                  </a:lnTo>
                  <a:lnTo>
                    <a:pt x="742950" y="12700"/>
                  </a:lnTo>
                  <a:lnTo>
                    <a:pt x="749300" y="12700"/>
                  </a:lnTo>
                  <a:lnTo>
                    <a:pt x="749300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3075432"/>
              <a:ext cx="1080516" cy="5394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19800" y="3075432"/>
              <a:ext cx="1080770" cy="539750"/>
            </a:xfrm>
            <a:custGeom>
              <a:avLst/>
              <a:gdLst/>
              <a:ahLst/>
              <a:cxnLst/>
              <a:rect l="l" t="t" r="r" b="b"/>
              <a:pathLst>
                <a:path w="1080770" h="539750">
                  <a:moveTo>
                    <a:pt x="0" y="269747"/>
                  </a:moveTo>
                  <a:lnTo>
                    <a:pt x="540257" y="0"/>
                  </a:lnTo>
                  <a:lnTo>
                    <a:pt x="1080516" y="269747"/>
                  </a:lnTo>
                  <a:lnTo>
                    <a:pt x="540257" y="539495"/>
                  </a:lnTo>
                  <a:lnTo>
                    <a:pt x="0" y="269747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3913632"/>
              <a:ext cx="1080516" cy="359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19800" y="3913632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0" y="359664"/>
                  </a:moveTo>
                  <a:lnTo>
                    <a:pt x="1080516" y="359664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9800" y="4572000"/>
              <a:ext cx="1080516" cy="3611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19800" y="4572000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0" y="361188"/>
                  </a:moveTo>
                  <a:lnTo>
                    <a:pt x="1080516" y="361188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60997" y="2426589"/>
            <a:ext cx="19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0997" y="5247208"/>
            <a:ext cx="199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>
                <a:latin typeface="Carlito"/>
                <a:cs typeface="Carlito"/>
              </a:rPr>
              <a:t>...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21196" y="2770631"/>
            <a:ext cx="76200" cy="2461895"/>
          </a:xfrm>
          <a:custGeom>
            <a:avLst/>
            <a:gdLst/>
            <a:ahLst/>
            <a:cxnLst/>
            <a:rect l="l" t="t" r="r" b="b"/>
            <a:pathLst>
              <a:path w="76200" h="2461895">
                <a:moveTo>
                  <a:pt x="76200" y="2385314"/>
                </a:moveTo>
                <a:lnTo>
                  <a:pt x="44450" y="2385314"/>
                </a:lnTo>
                <a:lnTo>
                  <a:pt x="44450" y="2162556"/>
                </a:lnTo>
                <a:lnTo>
                  <a:pt x="31750" y="2162556"/>
                </a:lnTo>
                <a:lnTo>
                  <a:pt x="31750" y="2385314"/>
                </a:lnTo>
                <a:lnTo>
                  <a:pt x="0" y="2385314"/>
                </a:lnTo>
                <a:lnTo>
                  <a:pt x="38100" y="2461514"/>
                </a:lnTo>
                <a:lnTo>
                  <a:pt x="69850" y="2398014"/>
                </a:lnTo>
                <a:lnTo>
                  <a:pt x="76200" y="2385314"/>
                </a:lnTo>
                <a:close/>
              </a:path>
              <a:path w="76200" h="2461895">
                <a:moveTo>
                  <a:pt x="76200" y="1724914"/>
                </a:moveTo>
                <a:lnTo>
                  <a:pt x="44450" y="1724914"/>
                </a:lnTo>
                <a:lnTo>
                  <a:pt x="44450" y="1502664"/>
                </a:lnTo>
                <a:lnTo>
                  <a:pt x="31750" y="1502664"/>
                </a:lnTo>
                <a:lnTo>
                  <a:pt x="31750" y="1724914"/>
                </a:lnTo>
                <a:lnTo>
                  <a:pt x="0" y="1724914"/>
                </a:lnTo>
                <a:lnTo>
                  <a:pt x="38100" y="1801114"/>
                </a:lnTo>
                <a:lnTo>
                  <a:pt x="69850" y="1737614"/>
                </a:lnTo>
                <a:lnTo>
                  <a:pt x="76200" y="1724914"/>
                </a:lnTo>
                <a:close/>
              </a:path>
              <a:path w="76200" h="2461895">
                <a:moveTo>
                  <a:pt x="76200" y="1066546"/>
                </a:moveTo>
                <a:lnTo>
                  <a:pt x="44450" y="1066546"/>
                </a:lnTo>
                <a:lnTo>
                  <a:pt x="44450" y="844296"/>
                </a:lnTo>
                <a:lnTo>
                  <a:pt x="31750" y="844296"/>
                </a:lnTo>
                <a:lnTo>
                  <a:pt x="31750" y="1066546"/>
                </a:lnTo>
                <a:lnTo>
                  <a:pt x="0" y="1066546"/>
                </a:lnTo>
                <a:lnTo>
                  <a:pt x="38100" y="1142746"/>
                </a:lnTo>
                <a:lnTo>
                  <a:pt x="69850" y="1079246"/>
                </a:lnTo>
                <a:lnTo>
                  <a:pt x="76200" y="1066546"/>
                </a:lnTo>
                <a:close/>
              </a:path>
              <a:path w="76200" h="2461895">
                <a:moveTo>
                  <a:pt x="76200" y="228219"/>
                </a:moveTo>
                <a:lnTo>
                  <a:pt x="44450" y="228219"/>
                </a:lnTo>
                <a:lnTo>
                  <a:pt x="44450" y="0"/>
                </a:lnTo>
                <a:lnTo>
                  <a:pt x="31750" y="0"/>
                </a:lnTo>
                <a:lnTo>
                  <a:pt x="31750" y="228219"/>
                </a:lnTo>
                <a:lnTo>
                  <a:pt x="0" y="228219"/>
                </a:lnTo>
                <a:lnTo>
                  <a:pt x="38100" y="304419"/>
                </a:lnTo>
                <a:lnTo>
                  <a:pt x="69850" y="240919"/>
                </a:lnTo>
                <a:lnTo>
                  <a:pt x="76200" y="228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40728" y="3557092"/>
            <a:ext cx="155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V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6831" y="295694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055A9-3C80-2512-06A8-279E37C9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567741-C6FB-E5A2-2E3A-33D1E9531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78E0DC-7698-7126-6EFF-3A11DE57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5890"/>
            <a:ext cx="7350553" cy="448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4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6D9EF8A6E97042A3C3E98B37749E18" ma:contentTypeVersion="4" ma:contentTypeDescription="Create a new document." ma:contentTypeScope="" ma:versionID="5a630b365cd76f76ec12873178047582">
  <xsd:schema xmlns:xsd="http://www.w3.org/2001/XMLSchema" xmlns:xs="http://www.w3.org/2001/XMLSchema" xmlns:p="http://schemas.microsoft.com/office/2006/metadata/properties" xmlns:ns2="4d64afad-7c33-4299-a1fd-32ad2a6239a0" targetNamespace="http://schemas.microsoft.com/office/2006/metadata/properties" ma:root="true" ma:fieldsID="39c468d8695fea0b8fe1fb3b987a7388" ns2:_="">
    <xsd:import namespace="4d64afad-7c33-4299-a1fd-32ad2a6239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4afad-7c33-4299-a1fd-32ad2a623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6F1881-7ED4-4528-8B44-D8B5A12C88C3}">
  <ds:schemaRefs>
    <ds:schemaRef ds:uri="4d64afad-7c33-4299-a1fd-32ad2a6239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29AE8A-6442-4892-8DD2-92530B3C71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F23FFD-017F-4521-BFAB-30AE7BB81B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(4:3)</PresentationFormat>
  <Slides>32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Office Theme</vt:lpstr>
      <vt:lpstr>Introdução à Lógica de Programação</vt:lpstr>
      <vt:lpstr>Tipos de Estrutura</vt:lpstr>
      <vt:lpstr>Apresentação do PowerPoint</vt:lpstr>
      <vt:lpstr>Estrutura Sequencial</vt:lpstr>
      <vt:lpstr>Estrutura sequencial</vt:lpstr>
      <vt:lpstr>Estrutura Condicional</vt:lpstr>
      <vt:lpstr>Estrutura condicional simples</vt:lpstr>
      <vt:lpstr>Estrutura condicional simples</vt:lpstr>
      <vt:lpstr>exemplo</vt:lpstr>
      <vt:lpstr>Estrutura condicional composta</vt:lpstr>
      <vt:lpstr>Estrutura condicional composta</vt:lpstr>
      <vt:lpstr>Exemplo</vt:lpstr>
      <vt:lpstr>Exemplo</vt:lpstr>
      <vt:lpstr>Estrutura condicional múltipla</vt:lpstr>
      <vt:lpstr>Estrutura condicional múltipla</vt:lpstr>
      <vt:lpstr>Exemplo</vt:lpstr>
      <vt:lpstr>Estrutura de Repetição</vt:lpstr>
      <vt:lpstr>Estrutura de repetição: enquanto/faca</vt:lpstr>
      <vt:lpstr>Estrutura de repetição: enquanto/faca</vt:lpstr>
      <vt:lpstr>Apresentação do PowerPoint</vt:lpstr>
      <vt:lpstr>Estrutura de repetição: repita/ate</vt:lpstr>
      <vt:lpstr>Estrutura de repetição: repita/ate</vt:lpstr>
      <vt:lpstr>Apresentação do PowerPoint</vt:lpstr>
      <vt:lpstr>Estrutura de repetição: para/faca</vt:lpstr>
      <vt:lpstr>Estrutura de repetição: para/faca</vt:lpstr>
      <vt:lpstr>Estrutura de repetição: para/faca</vt:lpstr>
      <vt:lpstr>Estrutura de repetição: para/faca</vt:lpstr>
      <vt:lpstr>Apresentação do PowerPoint</vt:lpstr>
      <vt:lpstr>Estrutura de repetição</vt:lpstr>
      <vt:lpstr>Resumindo ...</vt:lpstr>
      <vt:lpstr>Apresentação do PowerPoint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</dc:creator>
  <cp:revision>2</cp:revision>
  <dcterms:created xsi:type="dcterms:W3CDTF">2024-04-29T20:20:57Z</dcterms:created>
  <dcterms:modified xsi:type="dcterms:W3CDTF">2024-06-17T15:33:58Z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2024-04-29T00:00:00Z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0x010100586D9EF8A6E97042A3C3E98B37749E18</vt:lpwstr>
  </property>
</Properties>
</file>