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45"/>
  </p:notes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33CC"/>
    <a:srgbClr val="FF33CC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662" autoAdjust="0"/>
    <p:restoredTop sz="94660"/>
  </p:normalViewPr>
  <p:slideViewPr>
    <p:cSldViewPr>
      <p:cViewPr>
        <p:scale>
          <a:sx n="100" d="100"/>
          <a:sy n="100" d="100"/>
        </p:scale>
        <p:origin x="-306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4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24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24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4.wmf"/><Relationship Id="rId7" Type="http://schemas.openxmlformats.org/officeDocument/2006/relationships/image" Target="../media/image87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79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9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78.wmf"/><Relationship Id="rId1" Type="http://schemas.openxmlformats.org/officeDocument/2006/relationships/image" Target="../media/image96.wmf"/><Relationship Id="rId4" Type="http://schemas.openxmlformats.org/officeDocument/2006/relationships/image" Target="../media/image9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3.wmf"/><Relationship Id="rId5" Type="http://schemas.openxmlformats.org/officeDocument/2006/relationships/image" Target="../media/image78.wmf"/><Relationship Id="rId4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Relationship Id="rId14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12.wmf"/><Relationship Id="rId4" Type="http://schemas.openxmlformats.org/officeDocument/2006/relationships/image" Target="../media/image12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4.wmf"/><Relationship Id="rId1" Type="http://schemas.openxmlformats.org/officeDocument/2006/relationships/image" Target="../media/image29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E517A6CA-1B41-4BF5-99BB-B7A3736CD2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6152F8F4-FB5B-C6C6-E95C-8AFAC65D1D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xmlns="" id="{73EFED41-BEA7-4125-93A5-DF54258B0AF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xmlns="" id="{470E1911-EE98-D3BE-CB45-D3745B1E4A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xmlns="" id="{9690D137-8968-F2E1-A551-79A48C2C6E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xmlns="" id="{679BCEBC-D94F-F306-C56D-525617948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74BC8A1D-0C76-4BA6-9F55-84B250CFCE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C8A1D-0C76-4BA6-9F55-84B250CFCE6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xmlns="" id="{6262D9CC-89BE-5E66-6A1A-67FA31A6D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1D8CCE0-9659-4E09-A30A-6C520B61DEE2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342F8FD1-7E02-C54F-5826-74F3D5B1A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2E589210-FCA9-93B6-FCA1-C708009A5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D2DCC83B-468B-BED5-FA37-E641808E76F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xmlns="" id="{313AD555-F7BD-4C39-C782-C29A96D3297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89" y="231"/>
              <a:ext cx="1859" cy="3630"/>
              <a:chOff x="3007" y="773"/>
              <a:chExt cx="1859" cy="3630"/>
            </a:xfrm>
          </p:grpSpPr>
          <p:sp>
            <p:nvSpPr>
              <p:cNvPr id="37" name="Freeform 4">
                <a:extLst>
                  <a:ext uri="{FF2B5EF4-FFF2-40B4-BE49-F238E27FC236}">
                    <a16:creationId xmlns:a16="http://schemas.microsoft.com/office/drawing/2014/main" xmlns="" id="{A337FD36-6038-1C29-962E-1099A753FB2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533" y="772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xmlns="" id="{7D530306-7727-54DE-2488-22B9FF82A64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4028" y="1798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xmlns="" id="{39F3CAF1-8F1B-3D49-00FB-F6075C6E06A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636" y="2161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xmlns="" id="{C3432C1A-7C9E-7DBB-FED0-D556B5B9480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977" y="971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xmlns="" id="{6FCCDC14-9BED-BDF8-54EE-FC295FA1C10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39" y="2207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xmlns="" id="{0389705F-B7B0-1E23-0253-C55FA7BB99E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89" y="1322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xmlns="" id="{4D8F52E0-674C-3BBE-5F1C-A871F21D837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006" y="2344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xmlns="" id="{8C3556B6-366D-209B-A318-4531A6B4DF61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xmlns="" id="{07E7FFA4-7F1A-56B1-ED3F-11BEBACEF404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xmlns="" id="{C4BE5B11-6481-12EE-8E00-4DC732C9B80D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xmlns="" id="{FBB2FB3F-805D-B8E5-0CE5-E074F1F116D9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xmlns="" id="{968608FE-2EF5-EA3D-4515-CC7690CBE209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xmlns="" id="{47160ED1-A1D6-14A2-E29D-8397F319EAA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xmlns="" id="{A1E9EE93-3A37-C2BC-FB06-70ECC87D3A6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xmlns="" id="{18F822ED-E22C-3D2F-0927-54152956D10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xmlns="" id="{E18D07E8-11EC-0E38-02D4-A4D9186B36B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xmlns="" id="{54E5E5A9-A5D6-8661-E332-6F16DA35899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xmlns="" id="{FC61D41E-F5B8-3E51-AA77-84BA09E96C7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38" y="119"/>
              <a:ext cx="356" cy="608"/>
              <a:chOff x="1732" y="866"/>
              <a:chExt cx="129" cy="157"/>
            </a:xfrm>
          </p:grpSpPr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xmlns="" id="{E74B5F4B-0EBE-B673-CBD2-4CEF203F388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33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xmlns="" id="{3F568175-D971-918F-9C6B-518DF308EE4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92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xmlns="" id="{0F6276AA-342F-3EDA-B8D2-8A207CC4514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6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xmlns="" id="{99EF24A7-313C-F978-08CE-DC8881750B7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77" y="3304"/>
              <a:ext cx="500" cy="500"/>
              <a:chOff x="1727" y="871"/>
              <a:chExt cx="129" cy="156"/>
            </a:xfrm>
          </p:grpSpPr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xmlns="" id="{F60AC84B-00BD-3956-65B1-90C051880A6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72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27">
                <a:extLst>
                  <a:ext uri="{FF2B5EF4-FFF2-40B4-BE49-F238E27FC236}">
                    <a16:creationId xmlns:a16="http://schemas.microsoft.com/office/drawing/2014/main" xmlns="" id="{6948D2E4-8477-2EB0-E863-80D667C758A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900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xmlns="" id="{732F6ACC-FD9F-C20B-62AA-3E48CD1ED7B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1003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3" name="Group 29">
              <a:extLst>
                <a:ext uri="{FF2B5EF4-FFF2-40B4-BE49-F238E27FC236}">
                  <a16:creationId xmlns:a16="http://schemas.microsoft.com/office/drawing/2014/main" xmlns="" id="{0A5375D7-B104-3250-534E-502378FACA7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404" y="262"/>
              <a:ext cx="708" cy="891"/>
              <a:chOff x="1727" y="866"/>
              <a:chExt cx="129" cy="157"/>
            </a:xfrm>
          </p:grpSpPr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xmlns="" id="{7D15A852-D3EA-9673-90DF-0D6BEF2084B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xmlns="" id="{30C3ECD9-AF7E-0D3C-4BF6-2EF2A0D9176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xmlns="" id="{85BE92E6-D771-D957-392B-BCC2CC54EE6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xmlns="" id="{C51BA65D-170A-FC54-074A-3392810BA9C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24" y="2392"/>
              <a:ext cx="708" cy="891"/>
              <a:chOff x="1727" y="866"/>
              <a:chExt cx="129" cy="157"/>
            </a:xfrm>
          </p:grpSpPr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xmlns="" id="{FD0B76CF-5A9D-2A6C-6C0A-5824E19A9D5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xmlns="" id="{AC229CD0-E1D6-6803-9FBC-15C1251F8EB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xmlns="" id="{72533356-A0EE-B681-1449-C5B8B47D827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xmlns="" id="{81EEA5AD-A162-706D-BD90-9A29228E6AFA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xmlns="" id="{07F44217-CF68-862C-6C98-63E1103B2732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xmlns="" id="{30BEC8EA-3AE9-A446-01AF-06C1331B1AE8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xmlns="" id="{A6E8CF90-672F-B1F7-9093-1CBE1FCA7366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xmlns="" id="{B592C93F-F724-9F2C-3DFB-1557FFAE8C5A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xmlns="" id="{C3EA34D6-F3B9-C4F8-7262-90F9EB983F8B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xmlns="" id="{F5BF20D2-4893-083E-EA72-B566A145788F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353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53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xmlns="" id="{90926866-1AC2-45C5-1DE8-0F0BF75719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26/07/2009</a:t>
            </a:r>
            <a:endParaRPr lang="en-US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xmlns="" id="{E3F6E31F-5F13-5CAA-6CCD-CBD37642FA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xmlns="" id="{CA117CAA-1F5D-1D3B-BAE5-0911743396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0CBDE-672C-417A-B7E2-5152A00742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9911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xmlns="" id="{947AE767-BF8C-5C60-CACC-A6A5E705D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26/07/2009</a:t>
            </a:r>
            <a:endParaRPr lang="en-US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xmlns="" id="{78C770F4-9345-3249-0F3A-10EE6DC320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xmlns="" id="{B4059D5D-0EC4-1C51-01F3-6EF6A69BDA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788F4-37AB-47AC-83B8-41ED5B4BBC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93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xmlns="" id="{D2D6CCF7-20CB-DA1B-43C3-69B8101831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26/07/2009</a:t>
            </a:r>
            <a:endParaRPr lang="en-US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xmlns="" id="{C81993B3-976E-4531-B9F0-ACA7B261F7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xmlns="" id="{0663A8AF-627F-5833-BA78-58DD08EACC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1DA04-DCA4-4CDC-909B-4B4187541D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2521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xmlns="" id="{6D6106B3-62E4-935A-51C6-7D22DDB43A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26/07/2009</a:t>
            </a:r>
            <a:endParaRPr lang="en-US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xmlns="" id="{559DF380-F5A3-5E12-A3FD-217AE24DF6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xmlns="" id="{5AB16A0A-14CE-28CD-86EA-6960ACA9C5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3C9D9-BDA1-43E8-BDB5-C4BE7FB94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6561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xmlns="" id="{9A8C2C05-3461-0A1A-6D3D-99ECCB217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26/07/2009</a:t>
            </a:r>
            <a:endParaRPr lang="en-US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xmlns="" id="{EFD150A0-4616-B722-A84A-2DBC17C0B9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xmlns="" id="{E9C47518-EDB6-FE8E-9FA7-695F81FB3B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D1CD2-11E5-4E72-BFDE-86DF6AC8F3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508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xmlns="" id="{572194FF-A092-6096-E5AD-E2C7A5B233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26/07/2009</a:t>
            </a:r>
            <a:endParaRPr lang="en-US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xmlns="" id="{EBE40000-F50F-6C27-A57B-650F944E64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xmlns="" id="{541CD9E9-7B64-668A-4D50-FAEE674F9C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F18284-4253-4BC2-AEBB-CCE239567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1181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xmlns="" id="{1463F14B-C78B-60E9-B134-C57E4D4D53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26/07/2009</a:t>
            </a:r>
            <a:endParaRPr lang="en-US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xmlns="" id="{43B38B3E-01EF-16CF-B8D4-1F4D702B6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xmlns="" id="{35F778C4-75B0-A8AF-9033-13A064668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B36E3-7659-4C52-92F6-A9E5286438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888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xmlns="" id="{B1856D6D-62A0-D51F-37AF-28389DB870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26/07/2009</a:t>
            </a:r>
            <a:endParaRPr lang="en-US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xmlns="" id="{8B3FCE48-5D71-A97A-B196-FD45D592F3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xmlns="" id="{51F6AFA4-2A27-6251-0CF7-89E9FF4B40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AFEDE-FD6E-4ACE-A592-9B91C67699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940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xmlns="" id="{4B31E4D0-1A77-E9FF-0118-9F519FE3C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26/07/2009</a:t>
            </a:r>
            <a:endParaRPr lang="en-US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xmlns="" id="{824E8365-8EFF-C9D3-AAB1-B1A0BE330B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xmlns="" id="{53ED0A01-98B6-9E6F-721D-FFA1554BB2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F3F68-2308-4C56-A76A-01B754634B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5175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xmlns="" id="{71EA8F94-80F9-767A-6EE1-A5FBC7A33E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26/07/2009</a:t>
            </a:r>
            <a:endParaRPr lang="en-US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xmlns="" id="{A87D96A9-506B-8976-9FF3-D9AD00E9E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xmlns="" id="{1851082F-EA54-AFD4-73B9-34406CBB6B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CDAC2-E4EA-4296-A4BB-A25DC220A8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205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xmlns="" id="{D7BAE92A-6CAD-C062-DBFF-F26085EE7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26/07/2009</a:t>
            </a:r>
            <a:endParaRPr lang="en-US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xmlns="" id="{B1DB9BDC-749A-9F2C-3C9D-9A486D715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xmlns="" id="{9B540234-054B-61E4-5E77-EE7005C3DC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93B01-1CBA-4D8C-82BE-8BC08CDE7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124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>
            <a:extLst>
              <a:ext uri="{FF2B5EF4-FFF2-40B4-BE49-F238E27FC236}">
                <a16:creationId xmlns:a16="http://schemas.microsoft.com/office/drawing/2014/main" xmlns="" id="{BFBCA678-B977-CF4E-E3D5-FBF1E679098C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62467" name="Freeform 3">
              <a:extLst>
                <a:ext uri="{FF2B5EF4-FFF2-40B4-BE49-F238E27FC236}">
                  <a16:creationId xmlns:a16="http://schemas.microsoft.com/office/drawing/2014/main" xmlns="" id="{0374B97A-0B24-55BE-437D-7B924AC4907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6873" name="Group 4">
              <a:extLst>
                <a:ext uri="{FF2B5EF4-FFF2-40B4-BE49-F238E27FC236}">
                  <a16:creationId xmlns:a16="http://schemas.microsoft.com/office/drawing/2014/main" xmlns="" id="{F6F923D9-130C-1FFE-E052-08AFBA59D770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62469" name="Freeform 5">
                <a:extLst>
                  <a:ext uri="{FF2B5EF4-FFF2-40B4-BE49-F238E27FC236}">
                    <a16:creationId xmlns:a16="http://schemas.microsoft.com/office/drawing/2014/main" xmlns="" id="{5D491780-9621-AFBC-1E99-D17A2BC7D87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70" name="Freeform 6">
                <a:extLst>
                  <a:ext uri="{FF2B5EF4-FFF2-40B4-BE49-F238E27FC236}">
                    <a16:creationId xmlns:a16="http://schemas.microsoft.com/office/drawing/2014/main" xmlns="" id="{E59F710B-AE67-E6B0-3ACA-3DE98540F92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71" name="Freeform 7">
                <a:extLst>
                  <a:ext uri="{FF2B5EF4-FFF2-40B4-BE49-F238E27FC236}">
                    <a16:creationId xmlns:a16="http://schemas.microsoft.com/office/drawing/2014/main" xmlns="" id="{1FA47207-FCBA-B42B-CDDD-36F5133A426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2472" name="Freeform 8">
              <a:extLst>
                <a:ext uri="{FF2B5EF4-FFF2-40B4-BE49-F238E27FC236}">
                  <a16:creationId xmlns:a16="http://schemas.microsoft.com/office/drawing/2014/main" xmlns="" id="{387D9824-C3B0-DCD0-B5AD-6545A72AC10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6875" name="Group 9">
              <a:extLst>
                <a:ext uri="{FF2B5EF4-FFF2-40B4-BE49-F238E27FC236}">
                  <a16:creationId xmlns:a16="http://schemas.microsoft.com/office/drawing/2014/main" xmlns="" id="{AEB92C55-02E6-C711-5175-22BBA9C76CA8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62474" name="Freeform 10">
                <a:extLst>
                  <a:ext uri="{FF2B5EF4-FFF2-40B4-BE49-F238E27FC236}">
                    <a16:creationId xmlns:a16="http://schemas.microsoft.com/office/drawing/2014/main" xmlns="" id="{A0EBD1A5-FED4-77E4-98DA-F09483865A9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75" name="Freeform 11">
                <a:extLst>
                  <a:ext uri="{FF2B5EF4-FFF2-40B4-BE49-F238E27FC236}">
                    <a16:creationId xmlns:a16="http://schemas.microsoft.com/office/drawing/2014/main" xmlns="" id="{DFBFD0BF-B24C-7CDE-C0FE-64EF4B3A271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76" name="Freeform 12">
                <a:extLst>
                  <a:ext uri="{FF2B5EF4-FFF2-40B4-BE49-F238E27FC236}">
                    <a16:creationId xmlns:a16="http://schemas.microsoft.com/office/drawing/2014/main" xmlns="" id="{0D2387DC-4483-15A4-7ED6-ACBA7B47644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77" name="Freeform 13">
                <a:extLst>
                  <a:ext uri="{FF2B5EF4-FFF2-40B4-BE49-F238E27FC236}">
                    <a16:creationId xmlns:a16="http://schemas.microsoft.com/office/drawing/2014/main" xmlns="" id="{D4212C94-510F-ED0B-7526-D51984EC43A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78" name="Freeform 14">
                <a:extLst>
                  <a:ext uri="{FF2B5EF4-FFF2-40B4-BE49-F238E27FC236}">
                    <a16:creationId xmlns:a16="http://schemas.microsoft.com/office/drawing/2014/main" xmlns="" id="{ACDF1751-0E4B-8FCF-8F1D-8147112D1C1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36907" name="Group 15">
                <a:extLst>
                  <a:ext uri="{FF2B5EF4-FFF2-40B4-BE49-F238E27FC236}">
                    <a16:creationId xmlns:a16="http://schemas.microsoft.com/office/drawing/2014/main" xmlns="" id="{486A3E99-4417-AA95-2106-9A25734B3ABC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62480" name="Freeform 16">
                  <a:extLst>
                    <a:ext uri="{FF2B5EF4-FFF2-40B4-BE49-F238E27FC236}">
                      <a16:creationId xmlns:a16="http://schemas.microsoft.com/office/drawing/2014/main" xmlns="" id="{2CEBD627-F029-2FD5-92E0-0CDE74E550E4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481" name="Freeform 17">
                  <a:extLst>
                    <a:ext uri="{FF2B5EF4-FFF2-40B4-BE49-F238E27FC236}">
                      <a16:creationId xmlns:a16="http://schemas.microsoft.com/office/drawing/2014/main" xmlns="" id="{B31874E4-C89E-376B-D303-1C5E6E845EA0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482" name="Freeform 18">
                  <a:extLst>
                    <a:ext uri="{FF2B5EF4-FFF2-40B4-BE49-F238E27FC236}">
                      <a16:creationId xmlns:a16="http://schemas.microsoft.com/office/drawing/2014/main" xmlns="" id="{78D18050-224E-178F-8D45-2362515383A7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89" y="1723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36876" name="Group 19">
              <a:extLst>
                <a:ext uri="{FF2B5EF4-FFF2-40B4-BE49-F238E27FC236}">
                  <a16:creationId xmlns:a16="http://schemas.microsoft.com/office/drawing/2014/main" xmlns="" id="{DB98FDE7-6327-73D8-2BFB-8713FB1330C1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62484" name="Freeform 20">
                <a:extLst>
                  <a:ext uri="{FF2B5EF4-FFF2-40B4-BE49-F238E27FC236}">
                    <a16:creationId xmlns:a16="http://schemas.microsoft.com/office/drawing/2014/main" xmlns="" id="{169825A5-7A6C-8EB1-9A4D-040B4738DBF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85" name="Freeform 21">
                <a:extLst>
                  <a:ext uri="{FF2B5EF4-FFF2-40B4-BE49-F238E27FC236}">
                    <a16:creationId xmlns:a16="http://schemas.microsoft.com/office/drawing/2014/main" xmlns="" id="{A886AFC6-9F60-2A1B-382A-1143D1250EB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86" name="Freeform 22">
                <a:extLst>
                  <a:ext uri="{FF2B5EF4-FFF2-40B4-BE49-F238E27FC236}">
                    <a16:creationId xmlns:a16="http://schemas.microsoft.com/office/drawing/2014/main" xmlns="" id="{E5B1688A-E85E-720F-7B61-22CBEBB0D96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6877" name="Group 23">
              <a:extLst>
                <a:ext uri="{FF2B5EF4-FFF2-40B4-BE49-F238E27FC236}">
                  <a16:creationId xmlns:a16="http://schemas.microsoft.com/office/drawing/2014/main" xmlns="" id="{05AC4FF2-10E2-2371-837B-04D479BDF15A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62488" name="Freeform 24">
                <a:extLst>
                  <a:ext uri="{FF2B5EF4-FFF2-40B4-BE49-F238E27FC236}">
                    <a16:creationId xmlns:a16="http://schemas.microsoft.com/office/drawing/2014/main" xmlns="" id="{33418BF8-6DA2-B742-2297-86999D072DD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89" name="Freeform 25">
                <a:extLst>
                  <a:ext uri="{FF2B5EF4-FFF2-40B4-BE49-F238E27FC236}">
                    <a16:creationId xmlns:a16="http://schemas.microsoft.com/office/drawing/2014/main" xmlns="" id="{2249B94C-E430-C7CE-7B86-60C82306EA7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90" name="Freeform 26">
                <a:extLst>
                  <a:ext uri="{FF2B5EF4-FFF2-40B4-BE49-F238E27FC236}">
                    <a16:creationId xmlns:a16="http://schemas.microsoft.com/office/drawing/2014/main" xmlns="" id="{B8A61973-AD6A-20EE-D1CC-D3F8C48D7A5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6878" name="Group 27">
              <a:extLst>
                <a:ext uri="{FF2B5EF4-FFF2-40B4-BE49-F238E27FC236}">
                  <a16:creationId xmlns:a16="http://schemas.microsoft.com/office/drawing/2014/main" xmlns="" id="{D31E10BA-0240-31E5-E020-73356B603A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62492" name="Freeform 28">
                <a:extLst>
                  <a:ext uri="{FF2B5EF4-FFF2-40B4-BE49-F238E27FC236}">
                    <a16:creationId xmlns:a16="http://schemas.microsoft.com/office/drawing/2014/main" xmlns="" id="{B8D3D0C6-59E6-0BD2-F7A6-0E8FE617DDC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93" name="Freeform 29">
                <a:extLst>
                  <a:ext uri="{FF2B5EF4-FFF2-40B4-BE49-F238E27FC236}">
                    <a16:creationId xmlns:a16="http://schemas.microsoft.com/office/drawing/2014/main" xmlns="" id="{499E2269-B62D-B4A0-73D1-5141C5FB9F5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494" name="Freeform 30">
                <a:extLst>
                  <a:ext uri="{FF2B5EF4-FFF2-40B4-BE49-F238E27FC236}">
                    <a16:creationId xmlns:a16="http://schemas.microsoft.com/office/drawing/2014/main" xmlns="" id="{95423545-37DB-393D-5409-6F8EFBA4913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2495" name="Freeform 31">
              <a:extLst>
                <a:ext uri="{FF2B5EF4-FFF2-40B4-BE49-F238E27FC236}">
                  <a16:creationId xmlns:a16="http://schemas.microsoft.com/office/drawing/2014/main" xmlns="" id="{46C8B2B2-963F-7335-C62B-39EC92371A1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96" name="Freeform 32">
              <a:extLst>
                <a:ext uri="{FF2B5EF4-FFF2-40B4-BE49-F238E27FC236}">
                  <a16:creationId xmlns:a16="http://schemas.microsoft.com/office/drawing/2014/main" xmlns="" id="{A1828F5A-2A65-2CCB-5338-57DB29041A73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97" name="Freeform 33">
              <a:extLst>
                <a:ext uri="{FF2B5EF4-FFF2-40B4-BE49-F238E27FC236}">
                  <a16:creationId xmlns:a16="http://schemas.microsoft.com/office/drawing/2014/main" xmlns="" id="{5A654CFF-AD9C-6022-214C-0E8797831B69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98" name="Freeform 34">
              <a:extLst>
                <a:ext uri="{FF2B5EF4-FFF2-40B4-BE49-F238E27FC236}">
                  <a16:creationId xmlns:a16="http://schemas.microsoft.com/office/drawing/2014/main" xmlns="" id="{B9D0F514-5128-A89D-73E5-F9ADC17B339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99" name="Freeform 35">
              <a:extLst>
                <a:ext uri="{FF2B5EF4-FFF2-40B4-BE49-F238E27FC236}">
                  <a16:creationId xmlns:a16="http://schemas.microsoft.com/office/drawing/2014/main" xmlns="" id="{E65DDF83-AE81-D987-F566-00EFA73DE04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00" name="Freeform 36">
              <a:extLst>
                <a:ext uri="{FF2B5EF4-FFF2-40B4-BE49-F238E27FC236}">
                  <a16:creationId xmlns:a16="http://schemas.microsoft.com/office/drawing/2014/main" xmlns="" id="{CAAAAEB5-EF4C-B83D-E075-6D90F799834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01" name="Freeform 37">
              <a:extLst>
                <a:ext uri="{FF2B5EF4-FFF2-40B4-BE49-F238E27FC236}">
                  <a16:creationId xmlns:a16="http://schemas.microsoft.com/office/drawing/2014/main" xmlns="" id="{4539DEB5-09E9-10B5-9388-4C05F48FE20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02" name="Freeform 38">
              <a:extLst>
                <a:ext uri="{FF2B5EF4-FFF2-40B4-BE49-F238E27FC236}">
                  <a16:creationId xmlns:a16="http://schemas.microsoft.com/office/drawing/2014/main" xmlns="" id="{9FB4FEB0-94AD-ABBF-5444-4D1FD9EFC18B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03" name="Freeform 39">
              <a:extLst>
                <a:ext uri="{FF2B5EF4-FFF2-40B4-BE49-F238E27FC236}">
                  <a16:creationId xmlns:a16="http://schemas.microsoft.com/office/drawing/2014/main" xmlns="" id="{9CDEC890-946F-3ECE-FAF0-FC6C404EA102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04" name="Freeform 40">
              <a:extLst>
                <a:ext uri="{FF2B5EF4-FFF2-40B4-BE49-F238E27FC236}">
                  <a16:creationId xmlns:a16="http://schemas.microsoft.com/office/drawing/2014/main" xmlns="" id="{0AFCA7CC-2CE8-99F1-891C-255632A3CAB6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05" name="Freeform 41">
              <a:extLst>
                <a:ext uri="{FF2B5EF4-FFF2-40B4-BE49-F238E27FC236}">
                  <a16:creationId xmlns:a16="http://schemas.microsoft.com/office/drawing/2014/main" xmlns="" id="{9FF87928-E9A9-1F65-CB6F-819BE4A8A864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06" name="Freeform 42">
              <a:extLst>
                <a:ext uri="{FF2B5EF4-FFF2-40B4-BE49-F238E27FC236}">
                  <a16:creationId xmlns:a16="http://schemas.microsoft.com/office/drawing/2014/main" xmlns="" id="{F0A3E20D-CE4A-6614-0C8F-40C58C95638A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07" name="Freeform 43">
              <a:extLst>
                <a:ext uri="{FF2B5EF4-FFF2-40B4-BE49-F238E27FC236}">
                  <a16:creationId xmlns:a16="http://schemas.microsoft.com/office/drawing/2014/main" xmlns="" id="{5DF2A473-22EC-61AF-0C7B-8990D3C877B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08" name="Freeform 44">
              <a:extLst>
                <a:ext uri="{FF2B5EF4-FFF2-40B4-BE49-F238E27FC236}">
                  <a16:creationId xmlns:a16="http://schemas.microsoft.com/office/drawing/2014/main" xmlns="" id="{F5656A70-772C-9C0E-1068-72AF4E6979E0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2509" name="Rectangle 45">
            <a:extLst>
              <a:ext uri="{FF2B5EF4-FFF2-40B4-BE49-F238E27FC236}">
                <a16:creationId xmlns:a16="http://schemas.microsoft.com/office/drawing/2014/main" xmlns="" id="{53E25E2B-E1AA-A9FF-AEED-7A1BCA6F9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868" name="Rectangle 46">
            <a:extLst>
              <a:ext uri="{FF2B5EF4-FFF2-40B4-BE49-F238E27FC236}">
                <a16:creationId xmlns:a16="http://schemas.microsoft.com/office/drawing/2014/main" xmlns="" id="{3F39214F-EDBF-F1EB-C709-1223C3B97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2511" name="Rectangle 47">
            <a:extLst>
              <a:ext uri="{FF2B5EF4-FFF2-40B4-BE49-F238E27FC236}">
                <a16:creationId xmlns:a16="http://schemas.microsoft.com/office/drawing/2014/main" xmlns="" id="{67B1C08B-DF93-BF70-EF20-221C5A9277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 smtClean="0"/>
              <a:t>26/07/2009</a:t>
            </a:r>
            <a:endParaRPr lang="en-US"/>
          </a:p>
        </p:txBody>
      </p:sp>
      <p:sp>
        <p:nvSpPr>
          <p:cNvPr id="62512" name="Rectangle 48">
            <a:extLst>
              <a:ext uri="{FF2B5EF4-FFF2-40B4-BE49-F238E27FC236}">
                <a16:creationId xmlns:a16="http://schemas.microsoft.com/office/drawing/2014/main" xmlns="" id="{36C8F41D-6DC8-2A7E-57AC-39319BA1B1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513" name="Rectangle 49">
            <a:extLst>
              <a:ext uri="{FF2B5EF4-FFF2-40B4-BE49-F238E27FC236}">
                <a16:creationId xmlns:a16="http://schemas.microsoft.com/office/drawing/2014/main" xmlns="" id="{EA060E01-5A31-2C7D-698C-12DBCFCA7B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97CF3B3-AEFE-4E1F-B3B2-A2F82F0FC3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Relationship Id="rId14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8.bin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7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oleObject" Target="../embeddings/oleObject118.bin"/><Relationship Id="rId18" Type="http://schemas.openxmlformats.org/officeDocument/2006/relationships/oleObject" Target="../embeddings/oleObject12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7.bin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1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1.bin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20.bin"/><Relationship Id="rId10" Type="http://schemas.openxmlformats.org/officeDocument/2006/relationships/oleObject" Target="../embeddings/oleObject115.bin"/><Relationship Id="rId19" Type="http://schemas.openxmlformats.org/officeDocument/2006/relationships/oleObject" Target="../embeddings/oleObject124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4.bin"/><Relationship Id="rId14" Type="http://schemas.openxmlformats.org/officeDocument/2006/relationships/oleObject" Target="../embeddings/oleObject11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12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2.bin"/><Relationship Id="rId9" Type="http://schemas.openxmlformats.org/officeDocument/2006/relationships/oleObject" Target="../embeddings/oleObject14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4.bin"/><Relationship Id="rId12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3.bin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2.bin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1.bin"/><Relationship Id="rId9" Type="http://schemas.openxmlformats.org/officeDocument/2006/relationships/oleObject" Target="../embeddings/oleObject156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12" Type="http://schemas.openxmlformats.org/officeDocument/2006/relationships/oleObject" Target="../embeddings/oleObject170.bin"/><Relationship Id="rId17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4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4.bin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73.bin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2.bin"/><Relationship Id="rId9" Type="http://schemas.openxmlformats.org/officeDocument/2006/relationships/oleObject" Target="../embeddings/oleObject167.bin"/><Relationship Id="rId14" Type="http://schemas.openxmlformats.org/officeDocument/2006/relationships/oleObject" Target="../embeddings/oleObject17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78.bin"/><Relationship Id="rId4" Type="http://schemas.openxmlformats.org/officeDocument/2006/relationships/oleObject" Target="../embeddings/oleObject17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82.bin"/><Relationship Id="rId5" Type="http://schemas.openxmlformats.org/officeDocument/2006/relationships/oleObject" Target="../embeddings/oleObject181.bin"/><Relationship Id="rId4" Type="http://schemas.openxmlformats.org/officeDocument/2006/relationships/oleObject" Target="../embeddings/oleObject18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185.bin"/><Relationship Id="rId4" Type="http://schemas.openxmlformats.org/officeDocument/2006/relationships/oleObject" Target="../embeddings/oleObject18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9.bin"/><Relationship Id="rId5" Type="http://schemas.openxmlformats.org/officeDocument/2006/relationships/oleObject" Target="../embeddings/oleObject188.bin"/><Relationship Id="rId4" Type="http://schemas.openxmlformats.org/officeDocument/2006/relationships/oleObject" Target="../embeddings/oleObject18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194.bin"/><Relationship Id="rId4" Type="http://schemas.openxmlformats.org/officeDocument/2006/relationships/oleObject" Target="../embeddings/oleObject19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B5D382EA-D184-3849-2CF0-2BC590F62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>
                <a:solidFill>
                  <a:srgbClr val="FF0000"/>
                </a:solidFill>
              </a:rPr>
              <a:t>PROBABILITY</a:t>
            </a:r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xmlns="" id="{EB42B9E4-CDCC-CE23-E96F-269E9695B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solidFill>
                  <a:schemeClr val="hlink"/>
                </a:solidFill>
              </a:rPr>
              <a:t>Definition:</a:t>
            </a:r>
            <a:r>
              <a:rPr lang="en-US" altLang="en-US" sz="2000" b="1" dirty="0"/>
              <a:t> </a:t>
            </a:r>
            <a:r>
              <a:rPr lang="en-US" altLang="en-US" sz="2000" dirty="0"/>
              <a:t>Probability is a mathematical measure of uncertainty.</a:t>
            </a:r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b="1" dirty="0">
                <a:solidFill>
                  <a:schemeClr val="hlink"/>
                </a:solidFill>
              </a:rPr>
              <a:t>Experiment</a:t>
            </a:r>
            <a:r>
              <a:rPr lang="en-US" altLang="en-US" sz="2000" dirty="0">
                <a:solidFill>
                  <a:schemeClr val="hlink"/>
                </a:solidFill>
              </a:rPr>
              <a:t>:</a:t>
            </a:r>
            <a:r>
              <a:rPr lang="en-US" altLang="en-US" sz="2000" dirty="0"/>
              <a:t> An operation which can produce some well defined outcome(s).</a:t>
            </a:r>
          </a:p>
          <a:p>
            <a:pPr eaLnBrk="1" hangingPunct="1">
              <a:buFontTx/>
              <a:buNone/>
            </a:pPr>
            <a:endParaRPr lang="en-US" altLang="en-US" sz="2000" u="sng" dirty="0"/>
          </a:p>
          <a:p>
            <a:pPr eaLnBrk="1" hangingPunct="1"/>
            <a:r>
              <a:rPr lang="en-US" altLang="en-US" sz="2000" dirty="0"/>
              <a:t>There are two types of experiments.</a:t>
            </a:r>
          </a:p>
          <a:p>
            <a:pPr eaLnBrk="1" hangingPunct="1"/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000" dirty="0"/>
              <a:t>       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 Deterministic experiment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(ii) Probabilistic experiment  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         or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Random experiment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6">
            <a:extLst>
              <a:ext uri="{FF2B5EF4-FFF2-40B4-BE49-F238E27FC236}">
                <a16:creationId xmlns:a16="http://schemas.microsoft.com/office/drawing/2014/main" xmlns="" id="{00791241-4C54-0C28-CD09-AF9E8BE30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722313"/>
            <a:ext cx="8286750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Independent events:</a:t>
            </a:r>
            <a:r>
              <a:rPr lang="en-US" altLang="en-US">
                <a:latin typeface="Arial" panose="020B0604020202020204" pitchFamily="34" charset="0"/>
              </a:rPr>
              <a:t>  Two events are said to be independent if the occurrence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of one does not depends on the occurrence of the other.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>
                <a:latin typeface="Arial" panose="020B0604020202020204" pitchFamily="34" charset="0"/>
              </a:rPr>
              <a:t>  Suppose two coins are tossed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E = event of occurrence of head on first coin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F= event of occurrence of Tail on second coin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Clearly the occurrence of head on second coin does not depends upon the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occurrence of head on first coin.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 E and F are independent events.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* </a:t>
            </a:r>
            <a:r>
              <a:rPr lang="en-US" altLang="en-US">
                <a:latin typeface="Arial" panose="020B0604020202020204" pitchFamily="34" charset="0"/>
              </a:rPr>
              <a:t>The events which are not independent are know as dependent events.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4">
            <a:extLst>
              <a:ext uri="{FF2B5EF4-FFF2-40B4-BE49-F238E27FC236}">
                <a16:creationId xmlns:a16="http://schemas.microsoft.com/office/drawing/2014/main" xmlns="" id="{409BC3AC-3732-0662-8046-EB536BA41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69913"/>
            <a:ext cx="78930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Probability of an event:</a:t>
            </a:r>
            <a:r>
              <a:rPr lang="en-US" altLang="en-US">
                <a:latin typeface="Arial" panose="020B0604020202020204" pitchFamily="34" charset="0"/>
              </a:rPr>
              <a:t>  In a random experiment, Let S be a sample space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and E is an event, then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probability of occurrence of the event E is defined as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Number of outcomes favorable to occurrence of event 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P(E) =   _____________________________________________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Number of all possible outcomes of random experiment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i.e. 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5122" name="Object 5">
            <a:extLst>
              <a:ext uri="{FF2B5EF4-FFF2-40B4-BE49-F238E27FC236}">
                <a16:creationId xmlns:a16="http://schemas.microsoft.com/office/drawing/2014/main" xmlns="" id="{FD94D406-1626-708B-F0BC-2DB876C67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419600"/>
          <a:ext cx="1524000" cy="762000"/>
        </p:xfrm>
        <a:graphic>
          <a:graphicData uri="http://schemas.openxmlformats.org/presentationml/2006/ole">
            <p:oleObj spid="_x0000_s5121" name="Equation" r:id="rId3" imgW="838080" imgH="419040" progId="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Box 4">
            <a:extLst>
              <a:ext uri="{FF2B5EF4-FFF2-40B4-BE49-F238E27FC236}">
                <a16:creationId xmlns:a16="http://schemas.microsoft.com/office/drawing/2014/main" xmlns="" id="{11951C84-BD03-290D-5824-F1CDE8603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68313"/>
            <a:ext cx="6953250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 u="sng">
                <a:solidFill>
                  <a:schemeClr val="hlink"/>
                </a:solidFill>
                <a:latin typeface="Arial" panose="020B0604020202020204" pitchFamily="34" charset="0"/>
              </a:rPr>
              <a:t>Properties:</a:t>
            </a:r>
            <a:r>
              <a:rPr lang="en-US" altLang="en-US" sz="2000" b="1">
                <a:latin typeface="Arial" panose="020B0604020202020204" pitchFamily="34" charset="0"/>
              </a:rPr>
              <a:t>  </a:t>
            </a:r>
          </a:p>
          <a:p>
            <a:pPr eaLnBrk="1" hangingPunct="1"/>
            <a:endParaRPr lang="en-US" altLang="en-US" sz="20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1.</a:t>
            </a:r>
            <a:r>
              <a:rPr lang="en-US" altLang="en-US">
                <a:latin typeface="Arial" panose="020B0604020202020204" pitchFamily="34" charset="0"/>
              </a:rPr>
              <a:t> Probability of occurrence of an event is always non-negative. i.e.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2.</a:t>
            </a:r>
            <a:r>
              <a:rPr lang="en-US" altLang="en-US">
                <a:latin typeface="Arial" panose="020B0604020202020204" pitchFamily="34" charset="0"/>
              </a:rPr>
              <a:t> Probability of occurrence of an impossible event is ‘0’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i.e.                    if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3.</a:t>
            </a:r>
            <a:r>
              <a:rPr lang="en-US" altLang="en-US">
                <a:latin typeface="Arial" panose="020B0604020202020204" pitchFamily="34" charset="0"/>
              </a:rPr>
              <a:t> Probability of occurrence of sure event is ‘1’.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i.e.                    if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4.</a:t>
            </a:r>
            <a:r>
              <a:rPr lang="en-US" altLang="en-US">
                <a:latin typeface="Arial" panose="020B0604020202020204" pitchFamily="34" charset="0"/>
              </a:rPr>
              <a:t> If E and F be two events such that               then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5.</a:t>
            </a:r>
            <a:r>
              <a:rPr lang="en-US" altLang="en-US">
                <a:latin typeface="Arial" panose="020B0604020202020204" pitchFamily="34" charset="0"/>
              </a:rPr>
              <a:t> If E is an event associated with a random experiment , then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6.</a:t>
            </a:r>
            <a:r>
              <a:rPr lang="en-US" altLang="en-US">
                <a:latin typeface="Arial" panose="020B0604020202020204" pitchFamily="34" charset="0"/>
              </a:rPr>
              <a:t> If E and F are mutually exclusive events then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</a:t>
            </a:r>
          </a:p>
        </p:txBody>
      </p:sp>
      <p:graphicFrame>
        <p:nvGraphicFramePr>
          <p:cNvPr id="6146" name="Object 5">
            <a:extLst>
              <a:ext uri="{FF2B5EF4-FFF2-40B4-BE49-F238E27FC236}">
                <a16:creationId xmlns:a16="http://schemas.microsoft.com/office/drawing/2014/main" xmlns="" id="{C1686F01-259F-EDFF-2099-087F98451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1066800"/>
          <a:ext cx="977900" cy="379413"/>
        </p:xfrm>
        <a:graphic>
          <a:graphicData uri="http://schemas.openxmlformats.org/presentationml/2006/ole">
            <p:oleObj spid="_x0000_s6145" name="Equation" r:id="rId3" imgW="583920" imgH="203040" progId="">
              <p:embed/>
            </p:oleObj>
          </a:graphicData>
        </a:graphic>
      </p:graphicFrame>
      <p:graphicFrame>
        <p:nvGraphicFramePr>
          <p:cNvPr id="6147" name="Object 6">
            <a:extLst>
              <a:ext uri="{FF2B5EF4-FFF2-40B4-BE49-F238E27FC236}">
                <a16:creationId xmlns:a16="http://schemas.microsoft.com/office/drawing/2014/main" xmlns="" id="{4EBE5F7B-DC4B-85C1-9D9B-7FA3CFABB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209800"/>
          <a:ext cx="762000" cy="279400"/>
        </p:xfrm>
        <a:graphic>
          <a:graphicData uri="http://schemas.openxmlformats.org/presentationml/2006/ole">
            <p:oleObj spid="_x0000_s6146" name="Equation" r:id="rId4" imgW="583920" imgH="203040" progId="">
              <p:embed/>
            </p:oleObj>
          </a:graphicData>
        </a:graphic>
      </p:graphicFrame>
      <p:graphicFrame>
        <p:nvGraphicFramePr>
          <p:cNvPr id="6148" name="Object 7">
            <a:extLst>
              <a:ext uri="{FF2B5EF4-FFF2-40B4-BE49-F238E27FC236}">
                <a16:creationId xmlns:a16="http://schemas.microsoft.com/office/drawing/2014/main" xmlns="" id="{768930C4-EF8B-A09D-712C-E6FEE7E34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209800"/>
          <a:ext cx="577850" cy="303213"/>
        </p:xfrm>
        <a:graphic>
          <a:graphicData uri="http://schemas.openxmlformats.org/presentationml/2006/ole">
            <p:oleObj spid="_x0000_s6147" name="Equation" r:id="rId5" imgW="393480" imgH="203040" progId="">
              <p:embed/>
            </p:oleObj>
          </a:graphicData>
        </a:graphic>
      </p:graphicFrame>
      <p:graphicFrame>
        <p:nvGraphicFramePr>
          <p:cNvPr id="6149" name="Object 8">
            <a:extLst>
              <a:ext uri="{FF2B5EF4-FFF2-40B4-BE49-F238E27FC236}">
                <a16:creationId xmlns:a16="http://schemas.microsoft.com/office/drawing/2014/main" xmlns="" id="{FC303F68-F8AE-ECC9-65D5-6CFFED5C0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3276600"/>
          <a:ext cx="728663" cy="279400"/>
        </p:xfrm>
        <a:graphic>
          <a:graphicData uri="http://schemas.openxmlformats.org/presentationml/2006/ole">
            <p:oleObj spid="_x0000_s6148" name="Equation" r:id="rId6" imgW="558720" imgH="203040" progId="">
              <p:embed/>
            </p:oleObj>
          </a:graphicData>
        </a:graphic>
      </p:graphicFrame>
      <p:graphicFrame>
        <p:nvGraphicFramePr>
          <p:cNvPr id="6150" name="Object 9">
            <a:extLst>
              <a:ext uri="{FF2B5EF4-FFF2-40B4-BE49-F238E27FC236}">
                <a16:creationId xmlns:a16="http://schemas.microsoft.com/office/drawing/2014/main" xmlns="" id="{A0414534-95E0-C6AC-361D-BF7F50A9A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276600"/>
          <a:ext cx="577850" cy="265113"/>
        </p:xfrm>
        <a:graphic>
          <a:graphicData uri="http://schemas.openxmlformats.org/presentationml/2006/ole">
            <p:oleObj spid="_x0000_s6149" name="Equation" r:id="rId7" imgW="393480" imgH="177480" progId="">
              <p:embed/>
            </p:oleObj>
          </a:graphicData>
        </a:graphic>
      </p:graphicFrame>
      <p:graphicFrame>
        <p:nvGraphicFramePr>
          <p:cNvPr id="6151" name="Object 11">
            <a:extLst>
              <a:ext uri="{FF2B5EF4-FFF2-40B4-BE49-F238E27FC236}">
                <a16:creationId xmlns:a16="http://schemas.microsoft.com/office/drawing/2014/main" xmlns="" id="{20103AEE-C977-738F-3AEA-EBD4B7AA1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733800"/>
          <a:ext cx="762000" cy="381000"/>
        </p:xfrm>
        <a:graphic>
          <a:graphicData uri="http://schemas.openxmlformats.org/presentationml/2006/ole">
            <p:oleObj spid="_x0000_s6150" name="Equation" r:id="rId8" imgW="444240" imgH="190440" progId="">
              <p:embed/>
            </p:oleObj>
          </a:graphicData>
        </a:graphic>
      </p:graphicFrame>
      <p:graphicFrame>
        <p:nvGraphicFramePr>
          <p:cNvPr id="6152" name="Object 13">
            <a:extLst>
              <a:ext uri="{FF2B5EF4-FFF2-40B4-BE49-F238E27FC236}">
                <a16:creationId xmlns:a16="http://schemas.microsoft.com/office/drawing/2014/main" xmlns="" id="{4A928BD9-E47E-7128-F111-771B6C59D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733800"/>
          <a:ext cx="1143000" cy="381000"/>
        </p:xfrm>
        <a:graphic>
          <a:graphicData uri="http://schemas.openxmlformats.org/presentationml/2006/ole">
            <p:oleObj spid="_x0000_s6151" name="Equation" r:id="rId9" imgW="838080" imgH="203040" progId="">
              <p:embed/>
            </p:oleObj>
          </a:graphicData>
        </a:graphic>
      </p:graphicFrame>
      <p:graphicFrame>
        <p:nvGraphicFramePr>
          <p:cNvPr id="6153" name="Object 14">
            <a:extLst>
              <a:ext uri="{FF2B5EF4-FFF2-40B4-BE49-F238E27FC236}">
                <a16:creationId xmlns:a16="http://schemas.microsoft.com/office/drawing/2014/main" xmlns="" id="{912459B2-2A6F-E6AA-C70D-43A014F81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343400"/>
          <a:ext cx="990600" cy="381000"/>
        </p:xfrm>
        <a:graphic>
          <a:graphicData uri="http://schemas.openxmlformats.org/presentationml/2006/ole">
            <p:oleObj spid="_x0000_s6152" name="Equation" r:id="rId10" imgW="787320" imgH="203040" progId="">
              <p:embed/>
            </p:oleObj>
          </a:graphicData>
        </a:graphic>
      </p:graphicFrame>
      <p:graphicFrame>
        <p:nvGraphicFramePr>
          <p:cNvPr id="6154" name="Object 15">
            <a:extLst>
              <a:ext uri="{FF2B5EF4-FFF2-40B4-BE49-F238E27FC236}">
                <a16:creationId xmlns:a16="http://schemas.microsoft.com/office/drawing/2014/main" xmlns="" id="{7545C637-271E-630F-0A76-BCF4FA57D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876800"/>
          <a:ext cx="1219200" cy="381000"/>
        </p:xfrm>
        <a:graphic>
          <a:graphicData uri="http://schemas.openxmlformats.org/presentationml/2006/ole">
            <p:oleObj spid="_x0000_s6153" name="Equation" r:id="rId11" imgW="850680" imgH="203040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Text Box 4">
            <a:extLst>
              <a:ext uri="{FF2B5EF4-FFF2-40B4-BE49-F238E27FC236}">
                <a16:creationId xmlns:a16="http://schemas.microsoft.com/office/drawing/2014/main" xmlns="" id="{BBC0249E-446F-0292-2008-F595B8F29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92113"/>
            <a:ext cx="8337550" cy="61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 u="sng">
                <a:solidFill>
                  <a:schemeClr val="hlink"/>
                </a:solidFill>
                <a:latin typeface="Arial" panose="020B0604020202020204" pitchFamily="34" charset="0"/>
              </a:rPr>
              <a:t>Problems:</a:t>
            </a:r>
          </a:p>
          <a:p>
            <a:pPr eaLnBrk="1" hangingPunct="1"/>
            <a:endParaRPr lang="en-US" altLang="en-US" sz="2000" b="1" u="sng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In a simultaneous throw of two dice, find the probability of getting a total of 7?</a:t>
            </a:r>
          </a:p>
          <a:p>
            <a:pPr eaLnBrk="1" hangingPunct="1"/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Solution:  n(S) = 36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E = getting sum as 7= {(1,6), (2,5), (3,4), (4,3),(5,2), (6,1)}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n(E) = 6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P(E)=         =         =  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2.What is the probability that a number is selected from the numbers 1,2,3,…25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is a prime number, when each of the given number is equally likely to be 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selected?</a:t>
            </a:r>
          </a:p>
          <a:p>
            <a:pPr eaLnBrk="1" hangingPunct="1"/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Solution:   S={1,2,3,4,5,……….,25},  n(S)=25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E=prime numbers below 25 = {2,3,5,7,11,13,17,19,23}, n(E)=9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P(E) =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7170" name="Object 5">
            <a:extLst>
              <a:ext uri="{FF2B5EF4-FFF2-40B4-BE49-F238E27FC236}">
                <a16:creationId xmlns:a16="http://schemas.microsoft.com/office/drawing/2014/main" xmlns="" id="{B57DF58F-6563-C0DC-BDEF-3117FB79B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048000"/>
          <a:ext cx="215900" cy="609600"/>
        </p:xfrm>
        <a:graphic>
          <a:graphicData uri="http://schemas.openxmlformats.org/presentationml/2006/ole">
            <p:oleObj spid="_x0000_s7169" name="Equation" r:id="rId4" imgW="215640" imgH="393480" progId="">
              <p:embed/>
            </p:oleObj>
          </a:graphicData>
        </a:graphic>
      </p:graphicFrame>
      <p:graphicFrame>
        <p:nvGraphicFramePr>
          <p:cNvPr id="7171" name="Object 6">
            <a:extLst>
              <a:ext uri="{FF2B5EF4-FFF2-40B4-BE49-F238E27FC236}">
                <a16:creationId xmlns:a16="http://schemas.microsoft.com/office/drawing/2014/main" xmlns="" id="{80AD3638-462D-EDF4-BF52-41B4395C8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971800"/>
          <a:ext cx="368300" cy="649288"/>
        </p:xfrm>
        <a:graphic>
          <a:graphicData uri="http://schemas.openxmlformats.org/presentationml/2006/ole">
            <p:oleObj spid="_x0000_s7170" name="Equation" r:id="rId5" imgW="368280" imgH="419040" progId="">
              <p:embed/>
            </p:oleObj>
          </a:graphicData>
        </a:graphic>
      </p:graphicFrame>
      <p:graphicFrame>
        <p:nvGraphicFramePr>
          <p:cNvPr id="7172" name="Object 7">
            <a:extLst>
              <a:ext uri="{FF2B5EF4-FFF2-40B4-BE49-F238E27FC236}">
                <a16:creationId xmlns:a16="http://schemas.microsoft.com/office/drawing/2014/main" xmlns="" id="{14F74C2A-51B3-6D14-94D5-AE1B29AD1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048000"/>
          <a:ext cx="152400" cy="609600"/>
        </p:xfrm>
        <a:graphic>
          <a:graphicData uri="http://schemas.openxmlformats.org/presentationml/2006/ole">
            <p:oleObj spid="_x0000_s7171" name="Equation" r:id="rId6" imgW="152280" imgH="393480" progId="">
              <p:embed/>
            </p:oleObj>
          </a:graphicData>
        </a:graphic>
      </p:graphicFrame>
      <p:graphicFrame>
        <p:nvGraphicFramePr>
          <p:cNvPr id="7173" name="Object 8">
            <a:extLst>
              <a:ext uri="{FF2B5EF4-FFF2-40B4-BE49-F238E27FC236}">
                <a16:creationId xmlns:a16="http://schemas.microsoft.com/office/drawing/2014/main" xmlns="" id="{26156499-9A49-2A8E-86D3-7497D0ABF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6850" y="5791200"/>
          <a:ext cx="228600" cy="609600"/>
        </p:xfrm>
        <a:graphic>
          <a:graphicData uri="http://schemas.openxmlformats.org/presentationml/2006/ole">
            <p:oleObj spid="_x0000_s7172" name="Equation" r:id="rId7" imgW="22860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4">
            <a:extLst>
              <a:ext uri="{FF2B5EF4-FFF2-40B4-BE49-F238E27FC236}">
                <a16:creationId xmlns:a16="http://schemas.microsoft.com/office/drawing/2014/main" xmlns="" id="{78DFABE5-988D-03F6-2AE5-02D30BB8A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41313"/>
            <a:ext cx="81724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3.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Three coins are tossed simultaneously. Find the probability of </a:t>
            </a:r>
          </a:p>
          <a:p>
            <a:pPr eaLnBrk="1" hangingPunct="1"/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 (i) getting  exactly one head or two heads?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 (ii) all heads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 (iii) two heads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 (iv) one head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 (v) at least one head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 (vi) at least two heads</a:t>
            </a:r>
          </a:p>
          <a:p>
            <a:pPr eaLnBrk="1" hangingPunct="1"/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Solution:</a:t>
            </a:r>
            <a:r>
              <a:rPr lang="en-US" altLang="en-US">
                <a:latin typeface="Arial" panose="020B0604020202020204" pitchFamily="34" charset="0"/>
              </a:rPr>
              <a:t>  Three coins tossed (R.E)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Sample space S = {HHH,HHT,HTH,THH,TTH,THT,HTT,TTT}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n(S) = 8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(i)  E=getting one head or two heads = {HHT,HTH,THH,TTH,THT,HTT}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P(E)=         =       =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8194" name="Object 5">
            <a:extLst>
              <a:ext uri="{FF2B5EF4-FFF2-40B4-BE49-F238E27FC236}">
                <a16:creationId xmlns:a16="http://schemas.microsoft.com/office/drawing/2014/main" xmlns="" id="{4EA50AFB-C650-B673-2B03-CE4E8F495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05400"/>
          <a:ext cx="368300" cy="649288"/>
        </p:xfrm>
        <a:graphic>
          <a:graphicData uri="http://schemas.openxmlformats.org/presentationml/2006/ole">
            <p:oleObj spid="_x0000_s8193" name="Equation" r:id="rId3" imgW="368280" imgH="419040" progId="">
              <p:embed/>
            </p:oleObj>
          </a:graphicData>
        </a:graphic>
      </p:graphicFrame>
      <p:graphicFrame>
        <p:nvGraphicFramePr>
          <p:cNvPr id="8195" name="Object 6">
            <a:extLst>
              <a:ext uri="{FF2B5EF4-FFF2-40B4-BE49-F238E27FC236}">
                <a16:creationId xmlns:a16="http://schemas.microsoft.com/office/drawing/2014/main" xmlns="" id="{4E6D8E94-7436-4615-AB57-AA9144A77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181600"/>
          <a:ext cx="152400" cy="609600"/>
        </p:xfrm>
        <a:graphic>
          <a:graphicData uri="http://schemas.openxmlformats.org/presentationml/2006/ole">
            <p:oleObj spid="_x0000_s8194" name="Equation" r:id="rId4" imgW="152280" imgH="393480" progId="">
              <p:embed/>
            </p:oleObj>
          </a:graphicData>
        </a:graphic>
      </p:graphicFrame>
      <p:graphicFrame>
        <p:nvGraphicFramePr>
          <p:cNvPr id="8196" name="Object 7">
            <a:extLst>
              <a:ext uri="{FF2B5EF4-FFF2-40B4-BE49-F238E27FC236}">
                <a16:creationId xmlns:a16="http://schemas.microsoft.com/office/drawing/2014/main" xmlns="" id="{94F8ED03-11C3-7779-44B3-A2218CAF2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181600"/>
          <a:ext cx="152400" cy="609600"/>
        </p:xfrm>
        <a:graphic>
          <a:graphicData uri="http://schemas.openxmlformats.org/presentationml/2006/ole">
            <p:oleObj spid="_x0000_s8195" name="Equation" r:id="rId5" imgW="15228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4">
            <a:extLst>
              <a:ext uri="{FF2B5EF4-FFF2-40B4-BE49-F238E27FC236}">
                <a16:creationId xmlns:a16="http://schemas.microsoft.com/office/drawing/2014/main" xmlns="" id="{BB71CD11-0452-983E-FB7C-7E5898B36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17513"/>
            <a:ext cx="80327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71475" indent="-3714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  <a:buAutoNum type="romanLcParenBoth" startAt="2"/>
            </a:pPr>
            <a:r>
              <a:rPr lang="en-US" altLang="en-US">
                <a:latin typeface="Arial" panose="020B0604020202020204" pitchFamily="34" charset="0"/>
              </a:rPr>
              <a:t>    E = all the coins shows head = {HHH}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P(E) =         =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romanLcParenBoth" startAt="3"/>
            </a:pPr>
            <a:r>
              <a:rPr lang="en-US" altLang="en-US">
                <a:latin typeface="Arial" panose="020B0604020202020204" pitchFamily="34" charset="0"/>
              </a:rPr>
              <a:t>    E = getting two heads = {HHT,HTH,THH}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P(E) =         =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(iv)     E = getting one head = {HTT,TTH,THT}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P(E) =         =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(v)      E = getting of at least one head = {HHH,HHT,HTH,THH,HTT,TTH,THT}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P(E) =         =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9218" name="Object 5">
            <a:extLst>
              <a:ext uri="{FF2B5EF4-FFF2-40B4-BE49-F238E27FC236}">
                <a16:creationId xmlns:a16="http://schemas.microsoft.com/office/drawing/2014/main" xmlns="" id="{C80CA629-349C-51E6-2F24-5AD240DFF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914400"/>
          <a:ext cx="139700" cy="609600"/>
        </p:xfrm>
        <a:graphic>
          <a:graphicData uri="http://schemas.openxmlformats.org/presentationml/2006/ole">
            <p:oleObj spid="_x0000_s9217" name="Equation" r:id="rId3" imgW="139680" imgH="393480" progId="">
              <p:embed/>
            </p:oleObj>
          </a:graphicData>
        </a:graphic>
      </p:graphicFrame>
      <p:graphicFrame>
        <p:nvGraphicFramePr>
          <p:cNvPr id="9219" name="Object 6">
            <a:extLst>
              <a:ext uri="{FF2B5EF4-FFF2-40B4-BE49-F238E27FC236}">
                <a16:creationId xmlns:a16="http://schemas.microsoft.com/office/drawing/2014/main" xmlns="" id="{3782D2DA-227A-2EE1-CDFF-8D027BBBAB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914400"/>
          <a:ext cx="368300" cy="649288"/>
        </p:xfrm>
        <a:graphic>
          <a:graphicData uri="http://schemas.openxmlformats.org/presentationml/2006/ole">
            <p:oleObj spid="_x0000_s9218" name="Equation" r:id="rId4" imgW="368280" imgH="419040" progId="">
              <p:embed/>
            </p:oleObj>
          </a:graphicData>
        </a:graphic>
      </p:graphicFrame>
      <p:graphicFrame>
        <p:nvGraphicFramePr>
          <p:cNvPr id="9220" name="Object 7">
            <a:extLst>
              <a:ext uri="{FF2B5EF4-FFF2-40B4-BE49-F238E27FC236}">
                <a16:creationId xmlns:a16="http://schemas.microsoft.com/office/drawing/2014/main" xmlns="" id="{F0FD31EC-20A3-7941-84A0-73C4C1E94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286000"/>
          <a:ext cx="368300" cy="649288"/>
        </p:xfrm>
        <a:graphic>
          <a:graphicData uri="http://schemas.openxmlformats.org/presentationml/2006/ole">
            <p:oleObj spid="_x0000_s9219" name="Equation" r:id="rId5" imgW="368280" imgH="419040" progId="">
              <p:embed/>
            </p:oleObj>
          </a:graphicData>
        </a:graphic>
      </p:graphicFrame>
      <p:graphicFrame>
        <p:nvGraphicFramePr>
          <p:cNvPr id="9221" name="Object 8">
            <a:extLst>
              <a:ext uri="{FF2B5EF4-FFF2-40B4-BE49-F238E27FC236}">
                <a16:creationId xmlns:a16="http://schemas.microsoft.com/office/drawing/2014/main" xmlns="" id="{D706ACA5-682D-2438-AC69-5A02E1A00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286000"/>
          <a:ext cx="139700" cy="609600"/>
        </p:xfrm>
        <a:graphic>
          <a:graphicData uri="http://schemas.openxmlformats.org/presentationml/2006/ole">
            <p:oleObj spid="_x0000_s9220" name="Equation" r:id="rId6" imgW="139680" imgH="393480" progId="">
              <p:embed/>
            </p:oleObj>
          </a:graphicData>
        </a:graphic>
      </p:graphicFrame>
      <p:graphicFrame>
        <p:nvGraphicFramePr>
          <p:cNvPr id="9222" name="Object 9">
            <a:extLst>
              <a:ext uri="{FF2B5EF4-FFF2-40B4-BE49-F238E27FC236}">
                <a16:creationId xmlns:a16="http://schemas.microsoft.com/office/drawing/2014/main" xmlns="" id="{3A3269DB-8D65-2115-1CC5-C0E1D6788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657600"/>
          <a:ext cx="368300" cy="649288"/>
        </p:xfrm>
        <a:graphic>
          <a:graphicData uri="http://schemas.openxmlformats.org/presentationml/2006/ole">
            <p:oleObj spid="_x0000_s9221" name="Equation" r:id="rId7" imgW="368280" imgH="419040" progId="">
              <p:embed/>
            </p:oleObj>
          </a:graphicData>
        </a:graphic>
      </p:graphicFrame>
      <p:graphicFrame>
        <p:nvGraphicFramePr>
          <p:cNvPr id="9223" name="Object 10">
            <a:extLst>
              <a:ext uri="{FF2B5EF4-FFF2-40B4-BE49-F238E27FC236}">
                <a16:creationId xmlns:a16="http://schemas.microsoft.com/office/drawing/2014/main" xmlns="" id="{DAF424BD-5649-6599-668E-7E3512E0B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657600"/>
          <a:ext cx="139700" cy="609600"/>
        </p:xfrm>
        <a:graphic>
          <a:graphicData uri="http://schemas.openxmlformats.org/presentationml/2006/ole">
            <p:oleObj spid="_x0000_s9222" name="Equation" r:id="rId8" imgW="139680" imgH="393480" progId="">
              <p:embed/>
            </p:oleObj>
          </a:graphicData>
        </a:graphic>
      </p:graphicFrame>
      <p:graphicFrame>
        <p:nvGraphicFramePr>
          <p:cNvPr id="9224" name="Object 11">
            <a:extLst>
              <a:ext uri="{FF2B5EF4-FFF2-40B4-BE49-F238E27FC236}">
                <a16:creationId xmlns:a16="http://schemas.microsoft.com/office/drawing/2014/main" xmlns="" id="{1FC0F8F0-B5D7-A0EF-D8FA-8461F4EBE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029200"/>
          <a:ext cx="368300" cy="649288"/>
        </p:xfrm>
        <a:graphic>
          <a:graphicData uri="http://schemas.openxmlformats.org/presentationml/2006/ole">
            <p:oleObj spid="_x0000_s9223" name="Equation" r:id="rId9" imgW="368280" imgH="419040" progId="">
              <p:embed/>
            </p:oleObj>
          </a:graphicData>
        </a:graphic>
      </p:graphicFrame>
      <p:graphicFrame>
        <p:nvGraphicFramePr>
          <p:cNvPr id="9225" name="Object 12">
            <a:extLst>
              <a:ext uri="{FF2B5EF4-FFF2-40B4-BE49-F238E27FC236}">
                <a16:creationId xmlns:a16="http://schemas.microsoft.com/office/drawing/2014/main" xmlns="" id="{107F9487-BD50-909E-CD17-27C70B6A7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029200"/>
          <a:ext cx="152400" cy="609600"/>
        </p:xfrm>
        <a:graphic>
          <a:graphicData uri="http://schemas.openxmlformats.org/presentationml/2006/ole">
            <p:oleObj spid="_x0000_s9224" name="Equation" r:id="rId10" imgW="15228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Text Box 4">
            <a:extLst>
              <a:ext uri="{FF2B5EF4-FFF2-40B4-BE49-F238E27FC236}">
                <a16:creationId xmlns:a16="http://schemas.microsoft.com/office/drawing/2014/main" xmlns="" id="{7E64175F-A9E5-F901-153D-45C6B0D91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41313"/>
            <a:ext cx="76263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(vi)     E = getting of at least two heads = {HHH,HHT,HTH,THH}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P(E) =         =      =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4. One card is drawn from a pack of 52 cards, each of the 52 cards being 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 equally likely to be drawn.  Find the probability that </a:t>
            </a:r>
          </a:p>
          <a:p>
            <a:pPr eaLnBrk="1" hangingPunct="1"/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 (i) the card drawn is red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 (ii) the card drawn is a king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 (iii) the card drawn is red and a king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 (iv) the card drawn is either red or a king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  (v) the card drawn is king or a queen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Solution:    </a:t>
            </a:r>
            <a:r>
              <a:rPr lang="en-US" altLang="en-US">
                <a:latin typeface="Arial" panose="020B0604020202020204" pitchFamily="34" charset="0"/>
              </a:rPr>
              <a:t>n(S) = 52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(i)   E = drawing a red card, n(E) =26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P(E) =        =       =</a:t>
            </a:r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0242" name="Object 5">
            <a:extLst>
              <a:ext uri="{FF2B5EF4-FFF2-40B4-BE49-F238E27FC236}">
                <a16:creationId xmlns:a16="http://schemas.microsoft.com/office/drawing/2014/main" xmlns="" id="{BDD022E8-D8C2-8685-2533-18084372A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762000"/>
          <a:ext cx="368300" cy="649288"/>
        </p:xfrm>
        <a:graphic>
          <a:graphicData uri="http://schemas.openxmlformats.org/presentationml/2006/ole">
            <p:oleObj spid="_x0000_s10241" name="Equation" r:id="rId3" imgW="368280" imgH="419040" progId="">
              <p:embed/>
            </p:oleObj>
          </a:graphicData>
        </a:graphic>
      </p:graphicFrame>
      <p:graphicFrame>
        <p:nvGraphicFramePr>
          <p:cNvPr id="10243" name="Object 6">
            <a:extLst>
              <a:ext uri="{FF2B5EF4-FFF2-40B4-BE49-F238E27FC236}">
                <a16:creationId xmlns:a16="http://schemas.microsoft.com/office/drawing/2014/main" xmlns="" id="{CE535DB3-F44F-F6B1-7CB9-A3B26B741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762000"/>
          <a:ext cx="152400" cy="609600"/>
        </p:xfrm>
        <a:graphic>
          <a:graphicData uri="http://schemas.openxmlformats.org/presentationml/2006/ole">
            <p:oleObj spid="_x0000_s10242" name="Equation" r:id="rId4" imgW="152280" imgH="393480" progId="">
              <p:embed/>
            </p:oleObj>
          </a:graphicData>
        </a:graphic>
      </p:graphicFrame>
      <p:graphicFrame>
        <p:nvGraphicFramePr>
          <p:cNvPr id="10244" name="Object 7">
            <a:extLst>
              <a:ext uri="{FF2B5EF4-FFF2-40B4-BE49-F238E27FC236}">
                <a16:creationId xmlns:a16="http://schemas.microsoft.com/office/drawing/2014/main" xmlns="" id="{8BC0A0D1-EB75-1078-2238-6A3E734B0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762000"/>
          <a:ext cx="152400" cy="609600"/>
        </p:xfrm>
        <a:graphic>
          <a:graphicData uri="http://schemas.openxmlformats.org/presentationml/2006/ole">
            <p:oleObj spid="_x0000_s10243" name="Equation" r:id="rId5" imgW="152280" imgH="393480" progId="">
              <p:embed/>
            </p:oleObj>
          </a:graphicData>
        </a:graphic>
      </p:graphicFrame>
      <p:graphicFrame>
        <p:nvGraphicFramePr>
          <p:cNvPr id="10245" name="Object 8">
            <a:extLst>
              <a:ext uri="{FF2B5EF4-FFF2-40B4-BE49-F238E27FC236}">
                <a16:creationId xmlns:a16="http://schemas.microsoft.com/office/drawing/2014/main" xmlns="" id="{DF3AEE4C-A962-2E3D-E98F-C9845B51C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181600"/>
          <a:ext cx="368300" cy="649288"/>
        </p:xfrm>
        <a:graphic>
          <a:graphicData uri="http://schemas.openxmlformats.org/presentationml/2006/ole">
            <p:oleObj spid="_x0000_s10244" name="Equation" r:id="rId6" imgW="368280" imgH="419040" progId="">
              <p:embed/>
            </p:oleObj>
          </a:graphicData>
        </a:graphic>
      </p:graphicFrame>
      <p:graphicFrame>
        <p:nvGraphicFramePr>
          <p:cNvPr id="10246" name="Object 9">
            <a:extLst>
              <a:ext uri="{FF2B5EF4-FFF2-40B4-BE49-F238E27FC236}">
                <a16:creationId xmlns:a16="http://schemas.microsoft.com/office/drawing/2014/main" xmlns="" id="{FB2F09D8-065C-4D53-84F1-EE6D22626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181600"/>
          <a:ext cx="228600" cy="609600"/>
        </p:xfrm>
        <a:graphic>
          <a:graphicData uri="http://schemas.openxmlformats.org/presentationml/2006/ole">
            <p:oleObj spid="_x0000_s10245" name="Equation" r:id="rId7" imgW="228600" imgH="393480" progId="">
              <p:embed/>
            </p:oleObj>
          </a:graphicData>
        </a:graphic>
      </p:graphicFrame>
      <p:graphicFrame>
        <p:nvGraphicFramePr>
          <p:cNvPr id="10247" name="Object 10">
            <a:extLst>
              <a:ext uri="{FF2B5EF4-FFF2-40B4-BE49-F238E27FC236}">
                <a16:creationId xmlns:a16="http://schemas.microsoft.com/office/drawing/2014/main" xmlns="" id="{7D3890CD-614A-5D73-022F-E59693BA63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181600"/>
          <a:ext cx="152400" cy="609600"/>
        </p:xfrm>
        <a:graphic>
          <a:graphicData uri="http://schemas.openxmlformats.org/presentationml/2006/ole">
            <p:oleObj spid="_x0000_s10246" name="Equation" r:id="rId8" imgW="15228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Text Box 4">
            <a:extLst>
              <a:ext uri="{FF2B5EF4-FFF2-40B4-BE49-F238E27FC236}">
                <a16:creationId xmlns:a16="http://schemas.microsoft.com/office/drawing/2014/main" xmlns="" id="{274D0BF0-FAD0-609D-D426-A20F71815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41313"/>
            <a:ext cx="6483350" cy="695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(ii)            E = drawing a king card,   n(E) = 4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P(E) =        =       =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(iii)           E = drawing a red and king card,   n(E) = 2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P(E) =        =       =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(iv)            E = drawing a red or king card,   n(E) = 26+2=28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P(E) =        =       =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(v)             E = drawing a king or a queen card,   n(E) = 4+4=8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P(E) =        =       =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1266" name="Object 5">
            <a:extLst>
              <a:ext uri="{FF2B5EF4-FFF2-40B4-BE49-F238E27FC236}">
                <a16:creationId xmlns:a16="http://schemas.microsoft.com/office/drawing/2014/main" xmlns="" id="{789EE713-3F97-360E-8A20-D107E2748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762000"/>
          <a:ext cx="368300" cy="649288"/>
        </p:xfrm>
        <a:graphic>
          <a:graphicData uri="http://schemas.openxmlformats.org/presentationml/2006/ole">
            <p:oleObj spid="_x0000_s11265" name="Equation" r:id="rId3" imgW="368280" imgH="419040" progId="">
              <p:embed/>
            </p:oleObj>
          </a:graphicData>
        </a:graphic>
      </p:graphicFrame>
      <p:graphicFrame>
        <p:nvGraphicFramePr>
          <p:cNvPr id="11267" name="Object 6">
            <a:extLst>
              <a:ext uri="{FF2B5EF4-FFF2-40B4-BE49-F238E27FC236}">
                <a16:creationId xmlns:a16="http://schemas.microsoft.com/office/drawing/2014/main" xmlns="" id="{06E0965F-395A-0A9C-A9CE-B21E1A5A0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838200"/>
          <a:ext cx="215900" cy="609600"/>
        </p:xfrm>
        <a:graphic>
          <a:graphicData uri="http://schemas.openxmlformats.org/presentationml/2006/ole">
            <p:oleObj spid="_x0000_s11266" name="Equation" r:id="rId4" imgW="215640" imgH="393480" progId="">
              <p:embed/>
            </p:oleObj>
          </a:graphicData>
        </a:graphic>
      </p:graphicFrame>
      <p:graphicFrame>
        <p:nvGraphicFramePr>
          <p:cNvPr id="11268" name="Object 7">
            <a:extLst>
              <a:ext uri="{FF2B5EF4-FFF2-40B4-BE49-F238E27FC236}">
                <a16:creationId xmlns:a16="http://schemas.microsoft.com/office/drawing/2014/main" xmlns="" id="{D65BB549-12F3-50CF-B5EE-59FC7DE48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1150" y="838200"/>
          <a:ext cx="203200" cy="609600"/>
        </p:xfrm>
        <a:graphic>
          <a:graphicData uri="http://schemas.openxmlformats.org/presentationml/2006/ole">
            <p:oleObj spid="_x0000_s11267" name="Equation" r:id="rId5" imgW="203040" imgH="393480" progId="">
              <p:embed/>
            </p:oleObj>
          </a:graphicData>
        </a:graphic>
      </p:graphicFrame>
      <p:graphicFrame>
        <p:nvGraphicFramePr>
          <p:cNvPr id="11269" name="Object 9">
            <a:extLst>
              <a:ext uri="{FF2B5EF4-FFF2-40B4-BE49-F238E27FC236}">
                <a16:creationId xmlns:a16="http://schemas.microsoft.com/office/drawing/2014/main" xmlns="" id="{B8716B33-419F-397E-641D-64834D040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209800"/>
          <a:ext cx="368300" cy="649288"/>
        </p:xfrm>
        <a:graphic>
          <a:graphicData uri="http://schemas.openxmlformats.org/presentationml/2006/ole">
            <p:oleObj spid="_x0000_s11268" name="Equation" r:id="rId6" imgW="368280" imgH="419040" progId="">
              <p:embed/>
            </p:oleObj>
          </a:graphicData>
        </a:graphic>
      </p:graphicFrame>
      <p:graphicFrame>
        <p:nvGraphicFramePr>
          <p:cNvPr id="11270" name="Object 10">
            <a:extLst>
              <a:ext uri="{FF2B5EF4-FFF2-40B4-BE49-F238E27FC236}">
                <a16:creationId xmlns:a16="http://schemas.microsoft.com/office/drawing/2014/main" xmlns="" id="{AF19630A-9E2F-FACB-4256-3EB188F02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209800"/>
          <a:ext cx="215900" cy="609600"/>
        </p:xfrm>
        <a:graphic>
          <a:graphicData uri="http://schemas.openxmlformats.org/presentationml/2006/ole">
            <p:oleObj spid="_x0000_s11269" name="Equation" r:id="rId7" imgW="215640" imgH="393480" progId="">
              <p:embed/>
            </p:oleObj>
          </a:graphicData>
        </a:graphic>
      </p:graphicFrame>
      <p:graphicFrame>
        <p:nvGraphicFramePr>
          <p:cNvPr id="11271" name="Object 11">
            <a:extLst>
              <a:ext uri="{FF2B5EF4-FFF2-40B4-BE49-F238E27FC236}">
                <a16:creationId xmlns:a16="http://schemas.microsoft.com/office/drawing/2014/main" xmlns="" id="{82161D12-214F-55ED-9B25-F57B54332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0" y="2209800"/>
          <a:ext cx="228600" cy="609600"/>
        </p:xfrm>
        <a:graphic>
          <a:graphicData uri="http://schemas.openxmlformats.org/presentationml/2006/ole">
            <p:oleObj spid="_x0000_s11270" name="Equation" r:id="rId8" imgW="228600" imgH="393480" progId="">
              <p:embed/>
            </p:oleObj>
          </a:graphicData>
        </a:graphic>
      </p:graphicFrame>
      <p:graphicFrame>
        <p:nvGraphicFramePr>
          <p:cNvPr id="11272" name="Object 12">
            <a:extLst>
              <a:ext uri="{FF2B5EF4-FFF2-40B4-BE49-F238E27FC236}">
                <a16:creationId xmlns:a16="http://schemas.microsoft.com/office/drawing/2014/main" xmlns="" id="{1155A8A1-353F-184F-FF90-A2A347718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581400"/>
          <a:ext cx="368300" cy="649288"/>
        </p:xfrm>
        <a:graphic>
          <a:graphicData uri="http://schemas.openxmlformats.org/presentationml/2006/ole">
            <p:oleObj spid="_x0000_s11271" name="Equation" r:id="rId9" imgW="368280" imgH="419040" progId="">
              <p:embed/>
            </p:oleObj>
          </a:graphicData>
        </a:graphic>
      </p:graphicFrame>
      <p:graphicFrame>
        <p:nvGraphicFramePr>
          <p:cNvPr id="11273" name="Object 13">
            <a:extLst>
              <a:ext uri="{FF2B5EF4-FFF2-40B4-BE49-F238E27FC236}">
                <a16:creationId xmlns:a16="http://schemas.microsoft.com/office/drawing/2014/main" xmlns="" id="{72644F6A-D4A0-1AE3-4E1A-A2E44CB13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8850" y="3581400"/>
          <a:ext cx="228600" cy="609600"/>
        </p:xfrm>
        <a:graphic>
          <a:graphicData uri="http://schemas.openxmlformats.org/presentationml/2006/ole">
            <p:oleObj spid="_x0000_s11272" name="Equation" r:id="rId10" imgW="228600" imgH="393480" progId="">
              <p:embed/>
            </p:oleObj>
          </a:graphicData>
        </a:graphic>
      </p:graphicFrame>
      <p:graphicFrame>
        <p:nvGraphicFramePr>
          <p:cNvPr id="11274" name="Object 14">
            <a:extLst>
              <a:ext uri="{FF2B5EF4-FFF2-40B4-BE49-F238E27FC236}">
                <a16:creationId xmlns:a16="http://schemas.microsoft.com/office/drawing/2014/main" xmlns="" id="{23C2F3C4-A602-D78B-8678-7640E669A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3700" y="3581400"/>
          <a:ext cx="203200" cy="609600"/>
        </p:xfrm>
        <a:graphic>
          <a:graphicData uri="http://schemas.openxmlformats.org/presentationml/2006/ole">
            <p:oleObj spid="_x0000_s11273" name="Equation" r:id="rId11" imgW="203040" imgH="393480" progId="">
              <p:embed/>
            </p:oleObj>
          </a:graphicData>
        </a:graphic>
      </p:graphicFrame>
      <p:graphicFrame>
        <p:nvGraphicFramePr>
          <p:cNvPr id="11275" name="Object 15">
            <a:extLst>
              <a:ext uri="{FF2B5EF4-FFF2-40B4-BE49-F238E27FC236}">
                <a16:creationId xmlns:a16="http://schemas.microsoft.com/office/drawing/2014/main" xmlns="" id="{BC314C4D-0710-961B-78E6-BA129C202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953000"/>
          <a:ext cx="368300" cy="649288"/>
        </p:xfrm>
        <a:graphic>
          <a:graphicData uri="http://schemas.openxmlformats.org/presentationml/2006/ole">
            <p:oleObj spid="_x0000_s11274" name="Equation" r:id="rId12" imgW="368280" imgH="419040" progId="">
              <p:embed/>
            </p:oleObj>
          </a:graphicData>
        </a:graphic>
      </p:graphicFrame>
      <p:graphicFrame>
        <p:nvGraphicFramePr>
          <p:cNvPr id="11276" name="Object 16">
            <a:extLst>
              <a:ext uri="{FF2B5EF4-FFF2-40B4-BE49-F238E27FC236}">
                <a16:creationId xmlns:a16="http://schemas.microsoft.com/office/drawing/2014/main" xmlns="" id="{724580F5-FD87-0B1B-CC1E-5937D6A56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953000"/>
          <a:ext cx="215900" cy="609600"/>
        </p:xfrm>
        <a:graphic>
          <a:graphicData uri="http://schemas.openxmlformats.org/presentationml/2006/ole">
            <p:oleObj spid="_x0000_s11275" name="Equation" r:id="rId13" imgW="215640" imgH="393480" progId="">
              <p:embed/>
            </p:oleObj>
          </a:graphicData>
        </a:graphic>
      </p:graphicFrame>
      <p:graphicFrame>
        <p:nvGraphicFramePr>
          <p:cNvPr id="11277" name="Object 17">
            <a:extLst>
              <a:ext uri="{FF2B5EF4-FFF2-40B4-BE49-F238E27FC236}">
                <a16:creationId xmlns:a16="http://schemas.microsoft.com/office/drawing/2014/main" xmlns="" id="{2F0623EC-5B95-AC3C-3EB4-45C30AC47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953000"/>
          <a:ext cx="203200" cy="609600"/>
        </p:xfrm>
        <a:graphic>
          <a:graphicData uri="http://schemas.openxmlformats.org/presentationml/2006/ole">
            <p:oleObj spid="_x0000_s11276" name="Equation" r:id="rId14" imgW="20304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4">
            <a:extLst>
              <a:ext uri="{FF2B5EF4-FFF2-40B4-BE49-F238E27FC236}">
                <a16:creationId xmlns:a16="http://schemas.microsoft.com/office/drawing/2014/main" xmlns="" id="{ECFE3B3F-A568-5481-D77F-AF15FC61E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41313"/>
            <a:ext cx="83248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5. What is the probability tht a leap year selected at random will contain 53 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Sundays?</a:t>
            </a:r>
          </a:p>
          <a:p>
            <a:pPr eaLnBrk="1" hangingPunct="1"/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Solution:</a:t>
            </a:r>
            <a:r>
              <a:rPr lang="en-US" altLang="en-US">
                <a:latin typeface="Arial" panose="020B0604020202020204" pitchFamily="34" charset="0"/>
              </a:rPr>
              <a:t>  A leap year contains 366 days.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366 days = 52 weeks + 2 days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Clearly there are 52 Sundays in 52  weeks.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For the remaining 2 days, they may be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(i) Sunday or Monday            (ii) Monday or Tuesday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(iii) Tuesday or Wednesday   (iv) Wednesday or Thrusday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(v) Thursday or Friday            (vi) Friday or saturday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(vii) Saturday or Sunday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For having 53 Sundays in the year, one of the above 2 days must be Sunday.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Thus, out of 7 possibilities,2 favour the event that one of the two days is Sunday.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There fore   P(getting 53 Sundays)=</a:t>
            </a:r>
          </a:p>
        </p:txBody>
      </p:sp>
      <p:graphicFrame>
        <p:nvGraphicFramePr>
          <p:cNvPr id="12290" name="Object 5">
            <a:extLst>
              <a:ext uri="{FF2B5EF4-FFF2-40B4-BE49-F238E27FC236}">
                <a16:creationId xmlns:a16="http://schemas.microsoft.com/office/drawing/2014/main" xmlns="" id="{BEA44839-025A-E18E-A28A-62824426F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5486400"/>
          <a:ext cx="152400" cy="609600"/>
        </p:xfrm>
        <a:graphic>
          <a:graphicData uri="http://schemas.openxmlformats.org/presentationml/2006/ole">
            <p:oleObj spid="_x0000_s12289" name="Equation" r:id="rId3" imgW="15228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Text Box 4">
            <a:extLst>
              <a:ext uri="{FF2B5EF4-FFF2-40B4-BE49-F238E27FC236}">
                <a16:creationId xmlns:a16="http://schemas.microsoft.com/office/drawing/2014/main" xmlns="" id="{222C8A2F-32BD-8555-BC0F-C63666589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93713"/>
            <a:ext cx="787082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 We use the               notation for evaluation of  probability.  This represents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number of selections.</a:t>
            </a:r>
          </a:p>
          <a:p>
            <a:pPr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u="sng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A bag contains 9 black and 12 white balls.  One ball is drawn at 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Random what is the probability that the ball drawn is black? </a:t>
            </a:r>
          </a:p>
          <a:p>
            <a:pPr eaLnBrk="1" hangingPunct="1"/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Solution:</a:t>
            </a:r>
            <a:r>
              <a:rPr lang="en-US" altLang="en-US">
                <a:latin typeface="Arial" panose="020B0604020202020204" pitchFamily="34" charset="0"/>
              </a:rPr>
              <a:t>  total number of balls = 9+12=21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E= event of selecting black ball =            ways 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n(S) = selecting one ball from a bag =            ways 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P(E) = P(selecting black ball from a bag) =</a:t>
            </a:r>
          </a:p>
        </p:txBody>
      </p:sp>
      <p:graphicFrame>
        <p:nvGraphicFramePr>
          <p:cNvPr id="13314" name="Object 5">
            <a:extLst>
              <a:ext uri="{FF2B5EF4-FFF2-40B4-BE49-F238E27FC236}">
                <a16:creationId xmlns:a16="http://schemas.microsoft.com/office/drawing/2014/main" xmlns="" id="{38F86496-6D31-D3B0-1343-55223BF7E5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04800"/>
          <a:ext cx="571500" cy="533400"/>
        </p:xfrm>
        <a:graphic>
          <a:graphicData uri="http://schemas.openxmlformats.org/presentationml/2006/ole">
            <p:oleObj spid="_x0000_s13313" name="Equation" r:id="rId3" imgW="228600" imgH="228600" progId="">
              <p:embed/>
            </p:oleObj>
          </a:graphicData>
        </a:graphic>
      </p:graphicFrame>
      <p:graphicFrame>
        <p:nvGraphicFramePr>
          <p:cNvPr id="13315" name="Object 6">
            <a:extLst>
              <a:ext uri="{FF2B5EF4-FFF2-40B4-BE49-F238E27FC236}">
                <a16:creationId xmlns:a16="http://schemas.microsoft.com/office/drawing/2014/main" xmlns="" id="{59619A81-833F-35B4-D3FF-5360B197C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371600"/>
          <a:ext cx="2444750" cy="977900"/>
        </p:xfrm>
        <a:graphic>
          <a:graphicData uri="http://schemas.openxmlformats.org/presentationml/2006/ole">
            <p:oleObj spid="_x0000_s13314" name="Equation" r:id="rId4" imgW="977760" imgH="419040" progId="">
              <p:embed/>
            </p:oleObj>
          </a:graphicData>
        </a:graphic>
      </p:graphicFrame>
      <p:graphicFrame>
        <p:nvGraphicFramePr>
          <p:cNvPr id="13316" name="Object 7">
            <a:extLst>
              <a:ext uri="{FF2B5EF4-FFF2-40B4-BE49-F238E27FC236}">
                <a16:creationId xmlns:a16="http://schemas.microsoft.com/office/drawing/2014/main" xmlns="" id="{805EE157-1CA9-DB88-688B-2A4409C68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886200"/>
          <a:ext cx="539750" cy="533400"/>
        </p:xfrm>
        <a:graphic>
          <a:graphicData uri="http://schemas.openxmlformats.org/presentationml/2006/ole">
            <p:oleObj spid="_x0000_s13315" name="Equation" r:id="rId5" imgW="215640" imgH="228600" progId="">
              <p:embed/>
            </p:oleObj>
          </a:graphicData>
        </a:graphic>
      </p:graphicFrame>
      <p:graphicFrame>
        <p:nvGraphicFramePr>
          <p:cNvPr id="13317" name="Object 8">
            <a:extLst>
              <a:ext uri="{FF2B5EF4-FFF2-40B4-BE49-F238E27FC236}">
                <a16:creationId xmlns:a16="http://schemas.microsoft.com/office/drawing/2014/main" xmlns="" id="{DD2240C6-DB3C-EFE0-16F1-5E4C86C60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572000"/>
          <a:ext cx="698500" cy="533400"/>
        </p:xfrm>
        <a:graphic>
          <a:graphicData uri="http://schemas.openxmlformats.org/presentationml/2006/ole">
            <p:oleObj spid="_x0000_s13316" name="Equation" r:id="rId6" imgW="279360" imgH="228600" progId="">
              <p:embed/>
            </p:oleObj>
          </a:graphicData>
        </a:graphic>
      </p:graphicFrame>
      <p:graphicFrame>
        <p:nvGraphicFramePr>
          <p:cNvPr id="13318" name="Object 9">
            <a:extLst>
              <a:ext uri="{FF2B5EF4-FFF2-40B4-BE49-F238E27FC236}">
                <a16:creationId xmlns:a16="http://schemas.microsoft.com/office/drawing/2014/main" xmlns="" id="{15A68DE4-EDC4-1350-26C9-867ED29AA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105400"/>
          <a:ext cx="1663700" cy="762000"/>
        </p:xfrm>
        <a:graphic>
          <a:graphicData uri="http://schemas.openxmlformats.org/presentationml/2006/ole">
            <p:oleObj spid="_x0000_s13317" name="Equation" r:id="rId7" imgW="901440" imgH="431640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4">
            <a:extLst>
              <a:ext uri="{FF2B5EF4-FFF2-40B4-BE49-F238E27FC236}">
                <a16:creationId xmlns:a16="http://schemas.microsoft.com/office/drawing/2014/main" xmlns="" id="{4C1B271C-34A5-6327-AB97-F03C48AB7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69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xmlns="" id="{D4992DC4-E39D-1271-6CC6-F72E40BD9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86296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b="1" u="sng">
                <a:solidFill>
                  <a:schemeClr val="hlink"/>
                </a:solidFill>
                <a:latin typeface="Arial" panose="020B0604020202020204" pitchFamily="34" charset="0"/>
              </a:rPr>
              <a:t>Deterministic Experiment:</a:t>
            </a:r>
            <a:r>
              <a:rPr lang="en-US" altLang="en-US">
                <a:latin typeface="Arial" panose="020B0604020202020204" pitchFamily="34" charset="0"/>
              </a:rPr>
              <a:t>  When we perform an experiments in Science and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Engineering and repeat the same under identical  conditions we get the same result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every time.  This type of experiments called deterministic experiments.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 u="sng">
                <a:solidFill>
                  <a:schemeClr val="hlink"/>
                </a:solidFill>
                <a:latin typeface="Arial" panose="020B0604020202020204" pitchFamily="34" charset="0"/>
              </a:rPr>
              <a:t>Random Experiment:</a:t>
            </a:r>
            <a:r>
              <a:rPr lang="en-US" altLang="en-US">
                <a:latin typeface="Arial" panose="020B0604020202020204" pitchFamily="34" charset="0"/>
              </a:rPr>
              <a:t>  when the experiment is repeated under the identical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Conditions, if it do not produce the same outcome every time called Random experiment.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</a:rPr>
              <a:t>Examples:</a:t>
            </a:r>
            <a:r>
              <a:rPr lang="en-US" altLang="en-US">
                <a:latin typeface="Arial" panose="020B0604020202020204" pitchFamily="34" charset="0"/>
              </a:rPr>
              <a:t>  (1)  Tossing a fair coin.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(2)  Throwing a die (unbiased).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(3) Drawing a card from well shuffled pack of cards.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 u="sng">
                <a:solidFill>
                  <a:schemeClr val="hlink"/>
                </a:solidFill>
                <a:latin typeface="Arial" panose="020B0604020202020204" pitchFamily="34" charset="0"/>
              </a:rPr>
              <a:t>Sample space:</a:t>
            </a:r>
            <a:r>
              <a:rPr lang="en-US" altLang="en-US">
                <a:latin typeface="Arial" panose="020B0604020202020204" pitchFamily="34" charset="0"/>
              </a:rPr>
              <a:t>  The set of all possible outcomes in a random experiment is called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Sample space.  It is generally denoted by ‘S’.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Each element of sample space is called a sample point.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</a:rPr>
              <a:t>Examples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>
                <a:latin typeface="Arial" panose="020B0604020202020204" pitchFamily="34" charset="0"/>
              </a:rPr>
              <a:t>  (1)  In tossing a fair coin (R.E.), there are two possible outcomes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head (H) and tail (T).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so the sample space is  S = {H,T}      n(S)=2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4">
            <a:extLst>
              <a:ext uri="{FF2B5EF4-FFF2-40B4-BE49-F238E27FC236}">
                <a16:creationId xmlns:a16="http://schemas.microsoft.com/office/drawing/2014/main" xmlns="" id="{3D83483D-2B9B-1BFA-C825-BB3D1CC36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93713"/>
            <a:ext cx="78295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u="sng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u="sng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Two cards are drawn at random from a pack of 52 cards. What is 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                the  probability that the drawn cards are both kings?</a:t>
            </a:r>
          </a:p>
          <a:p>
            <a:pPr eaLnBrk="1" hangingPunct="1"/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Solution: </a:t>
            </a:r>
            <a:r>
              <a:rPr lang="en-US" altLang="en-US">
                <a:latin typeface="Arial" panose="020B0604020202020204" pitchFamily="34" charset="0"/>
              </a:rPr>
              <a:t>n(S) = 52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E = event of king cards = 4 cards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n(E) = no. of selecting 2 king cards from 4 =           ways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n(S) = selecting 2 cards from a pack of 52 cards =           ways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P(both kings) = P(E) =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338" name="Object 5">
            <a:extLst>
              <a:ext uri="{FF2B5EF4-FFF2-40B4-BE49-F238E27FC236}">
                <a16:creationId xmlns:a16="http://schemas.microsoft.com/office/drawing/2014/main" xmlns="" id="{876B9C18-3052-C7C8-6718-ABC5038AB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590800"/>
          <a:ext cx="533400" cy="533400"/>
        </p:xfrm>
        <a:graphic>
          <a:graphicData uri="http://schemas.openxmlformats.org/presentationml/2006/ole">
            <p:oleObj spid="_x0000_s14337" name="Equation" r:id="rId3" imgW="241200" imgH="228600" progId="">
              <p:embed/>
            </p:oleObj>
          </a:graphicData>
        </a:graphic>
      </p:graphicFrame>
      <p:graphicFrame>
        <p:nvGraphicFramePr>
          <p:cNvPr id="14339" name="Object 6">
            <a:extLst>
              <a:ext uri="{FF2B5EF4-FFF2-40B4-BE49-F238E27FC236}">
                <a16:creationId xmlns:a16="http://schemas.microsoft.com/office/drawing/2014/main" xmlns="" id="{C396281C-C604-394C-B6CA-23C28167B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124200"/>
          <a:ext cx="673100" cy="533400"/>
        </p:xfrm>
        <a:graphic>
          <a:graphicData uri="http://schemas.openxmlformats.org/presentationml/2006/ole">
            <p:oleObj spid="_x0000_s14338" name="Equation" r:id="rId4" imgW="304560" imgH="228600" progId="">
              <p:embed/>
            </p:oleObj>
          </a:graphicData>
        </a:graphic>
      </p:graphicFrame>
      <p:graphicFrame>
        <p:nvGraphicFramePr>
          <p:cNvPr id="14340" name="Object 7">
            <a:extLst>
              <a:ext uri="{FF2B5EF4-FFF2-40B4-BE49-F238E27FC236}">
                <a16:creationId xmlns:a16="http://schemas.microsoft.com/office/drawing/2014/main" xmlns="" id="{6EE9ABAC-B378-4217-4BCC-A8AB588A0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886200"/>
          <a:ext cx="2227263" cy="762000"/>
        </p:xfrm>
        <a:graphic>
          <a:graphicData uri="http://schemas.openxmlformats.org/presentationml/2006/ole">
            <p:oleObj spid="_x0000_s14339" name="Equation" r:id="rId5" imgW="1206360" imgH="431640" progId="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Text Box 4">
            <a:extLst>
              <a:ext uri="{FF2B5EF4-FFF2-40B4-BE49-F238E27FC236}">
                <a16:creationId xmlns:a16="http://schemas.microsoft.com/office/drawing/2014/main" xmlns="" id="{0F8845B1-F181-9C0F-6126-053E984BA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65113"/>
            <a:ext cx="7639050" cy="640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71475" indent="-3714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u="sng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 A bag contains 8 red 5 white balls, 3 balls are drawn at random.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find the probability that  </a:t>
            </a:r>
          </a:p>
          <a:p>
            <a:pPr eaLnBrk="1" hangingPunct="1">
              <a:buFontTx/>
              <a:buAutoNum type="romanLcParenBoth"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All the drawn balls are white</a:t>
            </a:r>
          </a:p>
          <a:p>
            <a:pPr eaLnBrk="1" hangingPunct="1">
              <a:buFontTx/>
              <a:buAutoNum type="romanLcParenBoth"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All the balls are red</a:t>
            </a:r>
          </a:p>
          <a:p>
            <a:pPr eaLnBrk="1" hangingPunct="1">
              <a:buFontTx/>
              <a:buAutoNum type="romanLcParenBoth"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One ball is red and two balls are white</a:t>
            </a:r>
          </a:p>
          <a:p>
            <a:pPr eaLnBrk="1" hangingPunct="1"/>
            <a:endParaRPr lang="en-US" altLang="en-US" u="sng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chemeClr val="hlink"/>
                </a:solidFill>
                <a:latin typeface="Arial" panose="020B0604020202020204" pitchFamily="34" charset="0"/>
              </a:rPr>
              <a:t>Solution:</a:t>
            </a:r>
            <a:r>
              <a:rPr lang="en-US" altLang="en-US">
                <a:latin typeface="Arial" panose="020B0604020202020204" pitchFamily="34" charset="0"/>
              </a:rPr>
              <a:t> Total number of balls = 8+5=13,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n(S)= drawing 3 balls from a bag =           ways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romanLcParenBoth"/>
            </a:pPr>
            <a:r>
              <a:rPr lang="en-US" altLang="en-US">
                <a:latin typeface="Arial" panose="020B0604020202020204" pitchFamily="34" charset="0"/>
              </a:rPr>
              <a:t>E = event of drawing 3 white balls, n(E) =        ways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P(drawing 3 white balls from a bag) = P(E)=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(ii)  F = event of drawing 3 red balls, n(F) =         ways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P(drawing 3 white balls from a bag) = P(F)=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15362" name="Object 5">
            <a:extLst>
              <a:ext uri="{FF2B5EF4-FFF2-40B4-BE49-F238E27FC236}">
                <a16:creationId xmlns:a16="http://schemas.microsoft.com/office/drawing/2014/main" xmlns="" id="{249569FC-38D1-1F1C-EAE2-270AB9F0D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362200"/>
          <a:ext cx="554038" cy="533400"/>
        </p:xfrm>
        <a:graphic>
          <a:graphicData uri="http://schemas.openxmlformats.org/presentationml/2006/ole">
            <p:oleObj spid="_x0000_s15361" name="Equation" r:id="rId3" imgW="291960" imgH="228600" progId="">
              <p:embed/>
            </p:oleObj>
          </a:graphicData>
        </a:graphic>
      </p:graphicFrame>
      <p:graphicFrame>
        <p:nvGraphicFramePr>
          <p:cNvPr id="15363" name="Object 6">
            <a:extLst>
              <a:ext uri="{FF2B5EF4-FFF2-40B4-BE49-F238E27FC236}">
                <a16:creationId xmlns:a16="http://schemas.microsoft.com/office/drawing/2014/main" xmlns="" id="{64A4537B-5299-B007-5849-F7B13F9B5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8288" y="2971800"/>
          <a:ext cx="504825" cy="533400"/>
        </p:xfrm>
        <a:graphic>
          <a:graphicData uri="http://schemas.openxmlformats.org/presentationml/2006/ole">
            <p:oleObj spid="_x0000_s15362" name="Equation" r:id="rId4" imgW="228600" imgH="228600" progId="">
              <p:embed/>
            </p:oleObj>
          </a:graphicData>
        </a:graphic>
      </p:graphicFrame>
      <p:graphicFrame>
        <p:nvGraphicFramePr>
          <p:cNvPr id="15364" name="Object 7">
            <a:extLst>
              <a:ext uri="{FF2B5EF4-FFF2-40B4-BE49-F238E27FC236}">
                <a16:creationId xmlns:a16="http://schemas.microsoft.com/office/drawing/2014/main" xmlns="" id="{2D1DCBFF-FEEF-B00F-8D76-5E2893E5D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1025" y="3733800"/>
          <a:ext cx="2181225" cy="762000"/>
        </p:xfrm>
        <a:graphic>
          <a:graphicData uri="http://schemas.openxmlformats.org/presentationml/2006/ole">
            <p:oleObj spid="_x0000_s15363" name="Equation" r:id="rId5" imgW="1180800" imgH="431640" progId="">
              <p:embed/>
            </p:oleObj>
          </a:graphicData>
        </a:graphic>
      </p:graphicFrame>
      <p:graphicFrame>
        <p:nvGraphicFramePr>
          <p:cNvPr id="15365" name="Object 8">
            <a:extLst>
              <a:ext uri="{FF2B5EF4-FFF2-40B4-BE49-F238E27FC236}">
                <a16:creationId xmlns:a16="http://schemas.microsoft.com/office/drawing/2014/main" xmlns="" id="{8CEFD4BD-6D4C-AFA4-58FE-382040ABD2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572000"/>
          <a:ext cx="476250" cy="533400"/>
        </p:xfrm>
        <a:graphic>
          <a:graphicData uri="http://schemas.openxmlformats.org/presentationml/2006/ole">
            <p:oleObj spid="_x0000_s15364" name="Equation" r:id="rId6" imgW="215640" imgH="228600" progId="">
              <p:embed/>
            </p:oleObj>
          </a:graphicData>
        </a:graphic>
      </p:graphicFrame>
      <p:graphicFrame>
        <p:nvGraphicFramePr>
          <p:cNvPr id="15366" name="Object 9">
            <a:extLst>
              <a:ext uri="{FF2B5EF4-FFF2-40B4-BE49-F238E27FC236}">
                <a16:creationId xmlns:a16="http://schemas.microsoft.com/office/drawing/2014/main" xmlns="" id="{BF9F38F0-5913-134F-7FC1-6F7D63E4C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410200"/>
          <a:ext cx="1312863" cy="762000"/>
        </p:xfrm>
        <a:graphic>
          <a:graphicData uri="http://schemas.openxmlformats.org/presentationml/2006/ole">
            <p:oleObj spid="_x0000_s15365" name="Equation" r:id="rId7" imgW="711000" imgH="431640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4">
            <a:extLst>
              <a:ext uri="{FF2B5EF4-FFF2-40B4-BE49-F238E27FC236}">
                <a16:creationId xmlns:a16="http://schemas.microsoft.com/office/drawing/2014/main" xmlns="" id="{8D45D77C-C402-0771-8404-865D4295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65113"/>
            <a:ext cx="58483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71475" indent="-3714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romanLcParenBoth" startAt="2"/>
            </a:pPr>
            <a:r>
              <a:rPr lang="en-US" altLang="en-US">
                <a:latin typeface="Arial" panose="020B0604020202020204" pitchFamily="34" charset="0"/>
              </a:rPr>
              <a:t>G = event of drawing 1 red ball and 2 white balls,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n(G) =         .           ways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P(drawing 3 white balls from a bag) = P(G)=           .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 u="sng">
              <a:latin typeface="Arial" panose="020B0604020202020204" pitchFamily="34" charset="0"/>
            </a:endParaRPr>
          </a:p>
        </p:txBody>
      </p:sp>
      <p:graphicFrame>
        <p:nvGraphicFramePr>
          <p:cNvPr id="16386" name="Object 5">
            <a:extLst>
              <a:ext uri="{FF2B5EF4-FFF2-40B4-BE49-F238E27FC236}">
                <a16:creationId xmlns:a16="http://schemas.microsoft.com/office/drawing/2014/main" xmlns="" id="{65D93FC2-FA78-577A-3A83-823EEA89D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295400"/>
          <a:ext cx="504825" cy="533400"/>
        </p:xfrm>
        <a:graphic>
          <a:graphicData uri="http://schemas.openxmlformats.org/presentationml/2006/ole">
            <p:oleObj spid="_x0000_s16385" name="Equation" r:id="rId3" imgW="228600" imgH="228600" progId="">
              <p:embed/>
            </p:oleObj>
          </a:graphicData>
        </a:graphic>
      </p:graphicFrame>
      <p:graphicFrame>
        <p:nvGraphicFramePr>
          <p:cNvPr id="16387" name="Object 6">
            <a:extLst>
              <a:ext uri="{FF2B5EF4-FFF2-40B4-BE49-F238E27FC236}">
                <a16:creationId xmlns:a16="http://schemas.microsoft.com/office/drawing/2014/main" xmlns="" id="{AA57DE0C-926F-06F8-5087-1DE062C0A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295400"/>
          <a:ext cx="476250" cy="533400"/>
        </p:xfrm>
        <a:graphic>
          <a:graphicData uri="http://schemas.openxmlformats.org/presentationml/2006/ole">
            <p:oleObj spid="_x0000_s16386" name="Equation" r:id="rId4" imgW="215640" imgH="228600" progId="">
              <p:embed/>
            </p:oleObj>
          </a:graphicData>
        </a:graphic>
      </p:graphicFrame>
      <p:graphicFrame>
        <p:nvGraphicFramePr>
          <p:cNvPr id="16388" name="Object 7">
            <a:extLst>
              <a:ext uri="{FF2B5EF4-FFF2-40B4-BE49-F238E27FC236}">
                <a16:creationId xmlns:a16="http://schemas.microsoft.com/office/drawing/2014/main" xmlns="" id="{5E0EE9BE-8555-79BD-B9FD-EA96FF4E2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0" y="2057400"/>
          <a:ext cx="1595438" cy="762000"/>
        </p:xfrm>
        <a:graphic>
          <a:graphicData uri="http://schemas.openxmlformats.org/presentationml/2006/ole">
            <p:oleObj spid="_x0000_s16387" name="Equation" r:id="rId5" imgW="863280" imgH="431640" progId="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1" name="Text Box 4">
            <a:extLst>
              <a:ext uri="{FF2B5EF4-FFF2-40B4-BE49-F238E27FC236}">
                <a16:creationId xmlns:a16="http://schemas.microsoft.com/office/drawing/2014/main" xmlns="" id="{93042D1E-56D2-F653-6885-C54E8F6C4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641350"/>
            <a:ext cx="78232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 u="sng">
                <a:solidFill>
                  <a:srgbClr val="FF0000"/>
                </a:solidFill>
              </a:rPr>
              <a:t>Addition theorem of Probability:</a:t>
            </a:r>
            <a:r>
              <a:rPr lang="en-US" altLang="en-US"/>
              <a:t> Let A and B are any events in</a:t>
            </a:r>
          </a:p>
          <a:p>
            <a:r>
              <a:rPr lang="en-US" altLang="en-US"/>
              <a:t>Sample S, </a:t>
            </a:r>
          </a:p>
          <a:p>
            <a:r>
              <a:rPr lang="en-US" altLang="en-US"/>
              <a:t>               then P(AUB) =P(A)+P(B)-P(A    B)</a:t>
            </a:r>
          </a:p>
          <a:p>
            <a:endParaRPr lang="en-US" altLang="en-US"/>
          </a:p>
          <a:p>
            <a:r>
              <a:rPr lang="en-US" altLang="en-US" b="1">
                <a:solidFill>
                  <a:schemeClr val="tx2"/>
                </a:solidFill>
              </a:rPr>
              <a:t>Proof:</a:t>
            </a:r>
            <a:r>
              <a:rPr lang="en-US" altLang="en-US"/>
              <a:t>  </a:t>
            </a:r>
          </a:p>
          <a:p>
            <a:r>
              <a:rPr lang="en-US" altLang="en-US"/>
              <a:t>From the ven diagram,</a:t>
            </a:r>
          </a:p>
          <a:p>
            <a:endParaRPr lang="en-US" altLang="en-US"/>
          </a:p>
          <a:p>
            <a:r>
              <a:rPr lang="en-US" altLang="en-US"/>
              <a:t>AUB can be written as the union of </a:t>
            </a:r>
          </a:p>
          <a:p>
            <a:endParaRPr lang="en-US" altLang="en-US"/>
          </a:p>
          <a:p>
            <a:r>
              <a:rPr lang="en-US" altLang="en-US"/>
              <a:t> A and </a:t>
            </a:r>
          </a:p>
          <a:p>
            <a:endParaRPr lang="en-US" altLang="en-US"/>
          </a:p>
          <a:p>
            <a:r>
              <a:rPr lang="en-US" altLang="en-US"/>
              <a:t>i.e.  AUB = AU(        )      (since A and           are disjoint)</a:t>
            </a:r>
          </a:p>
          <a:p>
            <a:endParaRPr lang="en-US" altLang="en-US" b="1" u="sng"/>
          </a:p>
          <a:p>
            <a:r>
              <a:rPr lang="en-US" altLang="en-US"/>
              <a:t>      P(AUB) = P[AU(         )]</a:t>
            </a:r>
          </a:p>
          <a:p>
            <a:endParaRPr lang="en-US" altLang="en-US"/>
          </a:p>
          <a:p>
            <a:r>
              <a:rPr lang="en-US" altLang="en-US"/>
              <a:t>      P(AUB) = P(A)+P(         )</a:t>
            </a:r>
            <a:endParaRPr lang="en-US" altLang="en-US" b="1" u="sng"/>
          </a:p>
          <a:p>
            <a:endParaRPr lang="en-US" altLang="en-US"/>
          </a:p>
          <a:p>
            <a:r>
              <a:rPr lang="en-US" altLang="en-US"/>
              <a:t>     P(AUB) = P(A)+[P(         )+ P(A   B)- P(A   B)]</a:t>
            </a:r>
            <a:endParaRPr lang="en-US" altLang="en-US" b="1" u="sng"/>
          </a:p>
          <a:p>
            <a:endParaRPr lang="en-US" altLang="en-US"/>
          </a:p>
          <a:p>
            <a:r>
              <a:rPr lang="en-US" altLang="en-US"/>
              <a:t>     P(AUB) = P(A)+P(B)- P(A   B)]</a:t>
            </a:r>
          </a:p>
        </p:txBody>
      </p:sp>
      <p:graphicFrame>
        <p:nvGraphicFramePr>
          <p:cNvPr id="17410" name="Object 5">
            <a:extLst>
              <a:ext uri="{FF2B5EF4-FFF2-40B4-BE49-F238E27FC236}">
                <a16:creationId xmlns:a16="http://schemas.microsoft.com/office/drawing/2014/main" xmlns="" id="{ED5CE41C-C6FD-9CFF-51ED-30CECD7C1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0088" y="1270000"/>
          <a:ext cx="296862" cy="203200"/>
        </p:xfrm>
        <a:graphic>
          <a:graphicData uri="http://schemas.openxmlformats.org/presentationml/2006/ole">
            <p:oleObj spid="_x0000_s17409" name="Equation" r:id="rId3" imgW="164880" imgH="126720" progId="">
              <p:embed/>
            </p:oleObj>
          </a:graphicData>
        </a:graphic>
      </p:graphicFrame>
      <p:grpSp>
        <p:nvGrpSpPr>
          <p:cNvPr id="2" name="Diagram 19">
            <a:extLst>
              <a:ext uri="{FF2B5EF4-FFF2-40B4-BE49-F238E27FC236}">
                <a16:creationId xmlns:a16="http://schemas.microsoft.com/office/drawing/2014/main" xmlns="" id="{08DC34B1-09F0-F561-060A-84E8E2FB52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24513" y="1600200"/>
            <a:ext cx="2695575" cy="2628900"/>
            <a:chOff x="1312" y="631"/>
            <a:chExt cx="3136" cy="3058"/>
          </a:xfrm>
        </p:grpSpPr>
        <p:sp>
          <p:nvSpPr>
            <p:cNvPr id="3" name="_s17413">
              <a:extLst>
                <a:ext uri="{FF2B5EF4-FFF2-40B4-BE49-F238E27FC236}">
                  <a16:creationId xmlns:a16="http://schemas.microsoft.com/office/drawing/2014/main" xmlns="" id="{5BF0D202-FD9D-5B18-D8B9-1F836B774A6E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340" y="1209"/>
              <a:ext cx="1080" cy="10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467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17414">
              <a:extLst>
                <a:ext uri="{FF2B5EF4-FFF2-40B4-BE49-F238E27FC236}">
                  <a16:creationId xmlns:a16="http://schemas.microsoft.com/office/drawing/2014/main" xmlns="" id="{656B6784-1766-1928-4563-2B40C30FD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831"/>
              <a:ext cx="40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endParaRPr>
            </a:p>
          </p:txBody>
        </p:sp>
        <p:sp>
          <p:nvSpPr>
            <p:cNvPr id="5" name="_s17415">
              <a:extLst>
                <a:ext uri="{FF2B5EF4-FFF2-40B4-BE49-F238E27FC236}">
                  <a16:creationId xmlns:a16="http://schemas.microsoft.com/office/drawing/2014/main" xmlns="" id="{7666FE8F-6F3E-5B3C-6E9B-56FDC2314071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2695" y="1825"/>
              <a:ext cx="1080" cy="108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4670">
              <a:solidFill>
                <a:schemeClr val="hlink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17416">
              <a:extLst>
                <a:ext uri="{FF2B5EF4-FFF2-40B4-BE49-F238E27FC236}">
                  <a16:creationId xmlns:a16="http://schemas.microsoft.com/office/drawing/2014/main" xmlns="" id="{F6DD91F1-A8AF-1CCD-025D-D01FE5186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689"/>
              <a:ext cx="40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endParaRPr>
            </a:p>
          </p:txBody>
        </p:sp>
        <p:sp>
          <p:nvSpPr>
            <p:cNvPr id="7" name="_s17417">
              <a:extLst>
                <a:ext uri="{FF2B5EF4-FFF2-40B4-BE49-F238E27FC236}">
                  <a16:creationId xmlns:a16="http://schemas.microsoft.com/office/drawing/2014/main" xmlns="" id="{85382409-4CD0-38B2-94E7-094B454378FB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1984" y="1824"/>
              <a:ext cx="1080" cy="108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4670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17418">
              <a:extLst>
                <a:ext uri="{FF2B5EF4-FFF2-40B4-BE49-F238E27FC236}">
                  <a16:creationId xmlns:a16="http://schemas.microsoft.com/office/drawing/2014/main" xmlns="" id="{EABD4B02-1B65-5A63-D1AB-8B0665B4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689"/>
              <a:ext cx="40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endParaRPr>
            </a:p>
          </p:txBody>
        </p:sp>
      </p:grpSp>
      <p:sp>
        <p:nvSpPr>
          <p:cNvPr id="17432" name="Text Box 55">
            <a:extLst>
              <a:ext uri="{FF2B5EF4-FFF2-40B4-BE49-F238E27FC236}">
                <a16:creationId xmlns:a16="http://schemas.microsoft.com/office/drawing/2014/main" xmlns="" id="{0421F248-632F-A1AE-AA27-F7D0FF095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86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17433" name="Text Box 56">
            <a:extLst>
              <a:ext uri="{FF2B5EF4-FFF2-40B4-BE49-F238E27FC236}">
                <a16:creationId xmlns:a16="http://schemas.microsoft.com/office/drawing/2014/main" xmlns="" id="{FF1EC304-0F9E-A5D3-C603-295C16362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86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graphicFrame>
        <p:nvGraphicFramePr>
          <p:cNvPr id="17419" name="Object 57">
            <a:extLst>
              <a:ext uri="{FF2B5EF4-FFF2-40B4-BE49-F238E27FC236}">
                <a16:creationId xmlns:a16="http://schemas.microsoft.com/office/drawing/2014/main" xmlns="" id="{3C69BB24-AC83-5F67-AC39-34B435C2A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6075" y="3679825"/>
          <a:ext cx="730250" cy="338138"/>
        </p:xfrm>
        <a:graphic>
          <a:graphicData uri="http://schemas.openxmlformats.org/presentationml/2006/ole">
            <p:oleObj spid="_x0000_s17410" name="Equation" r:id="rId4" imgW="469800" imgH="190440" progId="">
              <p:embed/>
            </p:oleObj>
          </a:graphicData>
        </a:graphic>
      </p:graphicFrame>
      <p:graphicFrame>
        <p:nvGraphicFramePr>
          <p:cNvPr id="17420" name="Object 60">
            <a:extLst>
              <a:ext uri="{FF2B5EF4-FFF2-40B4-BE49-F238E27FC236}">
                <a16:creationId xmlns:a16="http://schemas.microsoft.com/office/drawing/2014/main" xmlns="" id="{3BDCECE4-9165-82E4-1FC4-EA2E47605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5475" y="3679825"/>
          <a:ext cx="730250" cy="338138"/>
        </p:xfrm>
        <a:graphic>
          <a:graphicData uri="http://schemas.openxmlformats.org/presentationml/2006/ole">
            <p:oleObj spid="_x0000_s17411" name="Equation" r:id="rId5" imgW="469800" imgH="190440" progId="">
              <p:embed/>
            </p:oleObj>
          </a:graphicData>
        </a:graphic>
      </p:graphicFrame>
      <p:graphicFrame>
        <p:nvGraphicFramePr>
          <p:cNvPr id="17421" name="Object 61">
            <a:extLst>
              <a:ext uri="{FF2B5EF4-FFF2-40B4-BE49-F238E27FC236}">
                <a16:creationId xmlns:a16="http://schemas.microsoft.com/office/drawing/2014/main" xmlns="" id="{A00166E0-8D79-2B70-32E2-1CB4E21CB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1138" y="5343525"/>
          <a:ext cx="206375" cy="284163"/>
        </p:xfrm>
        <a:graphic>
          <a:graphicData uri="http://schemas.openxmlformats.org/presentationml/2006/ole">
            <p:oleObj spid="_x0000_s17412" name="Equation" r:id="rId6" imgW="114120" imgH="177480" progId="">
              <p:embed/>
            </p:oleObj>
          </a:graphicData>
        </a:graphic>
      </p:graphicFrame>
      <p:sp>
        <p:nvSpPr>
          <p:cNvPr id="17434" name="Line 65">
            <a:extLst>
              <a:ext uri="{FF2B5EF4-FFF2-40B4-BE49-F238E27FC236}">
                <a16:creationId xmlns:a16="http://schemas.microsoft.com/office/drawing/2014/main" xmlns="" id="{4988E0AA-9483-671C-5904-64652C933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638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422" name="Object 66">
            <a:extLst>
              <a:ext uri="{FF2B5EF4-FFF2-40B4-BE49-F238E27FC236}">
                <a16:creationId xmlns:a16="http://schemas.microsoft.com/office/drawing/2014/main" xmlns="" id="{00A54079-13B8-5ACB-CB24-B092CFA85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191000"/>
          <a:ext cx="730250" cy="338138"/>
        </p:xfrm>
        <a:graphic>
          <a:graphicData uri="http://schemas.openxmlformats.org/presentationml/2006/ole">
            <p:oleObj spid="_x0000_s17413" name="Equation" r:id="rId7" imgW="469800" imgH="190440" progId="">
              <p:embed/>
            </p:oleObj>
          </a:graphicData>
        </a:graphic>
      </p:graphicFrame>
      <p:graphicFrame>
        <p:nvGraphicFramePr>
          <p:cNvPr id="17423" name="Object 67">
            <a:extLst>
              <a:ext uri="{FF2B5EF4-FFF2-40B4-BE49-F238E27FC236}">
                <a16:creationId xmlns:a16="http://schemas.microsoft.com/office/drawing/2014/main" xmlns="" id="{813A5E4C-CAA7-4289-5ED0-2EB49EEA1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724400"/>
          <a:ext cx="730250" cy="338138"/>
        </p:xfrm>
        <a:graphic>
          <a:graphicData uri="http://schemas.openxmlformats.org/presentationml/2006/ole">
            <p:oleObj spid="_x0000_s17414" name="Equation" r:id="rId8" imgW="469800" imgH="190440" progId="">
              <p:embed/>
            </p:oleObj>
          </a:graphicData>
        </a:graphic>
      </p:graphicFrame>
      <p:graphicFrame>
        <p:nvGraphicFramePr>
          <p:cNvPr id="17424" name="Object 68">
            <a:extLst>
              <a:ext uri="{FF2B5EF4-FFF2-40B4-BE49-F238E27FC236}">
                <a16:creationId xmlns:a16="http://schemas.microsoft.com/office/drawing/2014/main" xmlns="" id="{2C1B8B88-2907-E7C7-4497-C4182D507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257800"/>
          <a:ext cx="730250" cy="338138"/>
        </p:xfrm>
        <a:graphic>
          <a:graphicData uri="http://schemas.openxmlformats.org/presentationml/2006/ole">
            <p:oleObj spid="_x0000_s17415" name="Equation" r:id="rId9" imgW="469800" imgH="190440" progId="">
              <p:embed/>
            </p:oleObj>
          </a:graphicData>
        </a:graphic>
      </p:graphicFrame>
      <p:graphicFrame>
        <p:nvGraphicFramePr>
          <p:cNvPr id="17425" name="Object 69">
            <a:extLst>
              <a:ext uri="{FF2B5EF4-FFF2-40B4-BE49-F238E27FC236}">
                <a16:creationId xmlns:a16="http://schemas.microsoft.com/office/drawing/2014/main" xmlns="" id="{73D57864-0184-045F-C47D-7E90AC384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410200"/>
          <a:ext cx="296863" cy="203200"/>
        </p:xfrm>
        <a:graphic>
          <a:graphicData uri="http://schemas.openxmlformats.org/presentationml/2006/ole">
            <p:oleObj spid="_x0000_s17416" name="Equation" r:id="rId10" imgW="164880" imgH="126720" progId="">
              <p:embed/>
            </p:oleObj>
          </a:graphicData>
        </a:graphic>
      </p:graphicFrame>
      <p:graphicFrame>
        <p:nvGraphicFramePr>
          <p:cNvPr id="17426" name="Object 70">
            <a:extLst>
              <a:ext uri="{FF2B5EF4-FFF2-40B4-BE49-F238E27FC236}">
                <a16:creationId xmlns:a16="http://schemas.microsoft.com/office/drawing/2014/main" xmlns="" id="{E7EEC66E-E2B2-83A8-C0EF-FAEF9472C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5410200"/>
          <a:ext cx="296863" cy="203200"/>
        </p:xfrm>
        <a:graphic>
          <a:graphicData uri="http://schemas.openxmlformats.org/presentationml/2006/ole">
            <p:oleObj spid="_x0000_s17417" name="Equation" r:id="rId11" imgW="164880" imgH="126720" progId="">
              <p:embed/>
            </p:oleObj>
          </a:graphicData>
        </a:graphic>
      </p:graphicFrame>
      <p:graphicFrame>
        <p:nvGraphicFramePr>
          <p:cNvPr id="17427" name="Object 71">
            <a:extLst>
              <a:ext uri="{FF2B5EF4-FFF2-40B4-BE49-F238E27FC236}">
                <a16:creationId xmlns:a16="http://schemas.microsoft.com/office/drawing/2014/main" xmlns="" id="{5657FE2B-8A84-0F5C-057D-9D019596A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943600"/>
          <a:ext cx="296863" cy="203200"/>
        </p:xfrm>
        <a:graphic>
          <a:graphicData uri="http://schemas.openxmlformats.org/presentationml/2006/ole">
            <p:oleObj spid="_x0000_s17418" name="Equation" r:id="rId12" imgW="164880" imgH="126720" progId="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6">
            <a:extLst>
              <a:ext uri="{FF2B5EF4-FFF2-40B4-BE49-F238E27FC236}">
                <a16:creationId xmlns:a16="http://schemas.microsoft.com/office/drawing/2014/main" xmlns="" id="{2BA30120-E79C-17A8-499F-21B4A7EB1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65150"/>
            <a:ext cx="71770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Theorem:</a:t>
            </a:r>
            <a:r>
              <a:rPr lang="en-US" altLang="en-US">
                <a:solidFill>
                  <a:srgbClr val="FF0000"/>
                </a:solidFill>
              </a:rPr>
              <a:t>  If A be any event in Sample space S, then </a:t>
            </a:r>
          </a:p>
          <a:p>
            <a:r>
              <a:rPr lang="en-US" altLang="en-US">
                <a:solidFill>
                  <a:srgbClr val="FF0000"/>
                </a:solidFill>
              </a:rPr>
              <a:t>                </a:t>
            </a:r>
          </a:p>
          <a:p>
            <a:r>
              <a:rPr lang="en-US" altLang="en-US">
                <a:solidFill>
                  <a:srgbClr val="FF0000"/>
                </a:solidFill>
              </a:rPr>
              <a:t>                P(   ) = 1-P(A)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chemeClr val="tx2"/>
                </a:solidFill>
              </a:rPr>
              <a:t>Proof:  Let A be any event in S, then A and      are mutually </a:t>
            </a:r>
          </a:p>
          <a:p>
            <a:r>
              <a:rPr lang="en-US" altLang="en-US">
                <a:solidFill>
                  <a:schemeClr val="tx2"/>
                </a:solidFill>
              </a:rPr>
              <a:t>exclusive events.</a:t>
            </a:r>
          </a:p>
          <a:p>
            <a:endParaRPr lang="en-US" altLang="en-US">
              <a:solidFill>
                <a:schemeClr val="tx2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  </a:t>
            </a:r>
          </a:p>
        </p:txBody>
      </p:sp>
      <p:graphicFrame>
        <p:nvGraphicFramePr>
          <p:cNvPr id="18434" name="Object 7">
            <a:extLst>
              <a:ext uri="{FF2B5EF4-FFF2-40B4-BE49-F238E27FC236}">
                <a16:creationId xmlns:a16="http://schemas.microsoft.com/office/drawing/2014/main" xmlns="" id="{6009CD8C-C115-FF9F-31B8-638B7481F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066800"/>
          <a:ext cx="381000" cy="342900"/>
        </p:xfrm>
        <a:graphic>
          <a:graphicData uri="http://schemas.openxmlformats.org/presentationml/2006/ole">
            <p:oleObj spid="_x0000_s18433" name="Equation" r:id="rId3" imgW="190440" imgH="190440" progId="">
              <p:embed/>
            </p:oleObj>
          </a:graphicData>
        </a:graphic>
      </p:graphicFrame>
      <p:graphicFrame>
        <p:nvGraphicFramePr>
          <p:cNvPr id="18435" name="Object 8">
            <a:extLst>
              <a:ext uri="{FF2B5EF4-FFF2-40B4-BE49-F238E27FC236}">
                <a16:creationId xmlns:a16="http://schemas.microsoft.com/office/drawing/2014/main" xmlns="" id="{1FC41373-AB2C-3251-9CDB-24D2F7E77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676400"/>
          <a:ext cx="381000" cy="342900"/>
        </p:xfrm>
        <a:graphic>
          <a:graphicData uri="http://schemas.openxmlformats.org/presentationml/2006/ole">
            <p:oleObj spid="_x0000_s18434" name="Equation" r:id="rId4" imgW="190440" imgH="190440" progId="">
              <p:embed/>
            </p:oleObj>
          </a:graphicData>
        </a:graphic>
      </p:graphicFrame>
      <p:graphicFrame>
        <p:nvGraphicFramePr>
          <p:cNvPr id="18436" name="Object 9">
            <a:extLst>
              <a:ext uri="{FF2B5EF4-FFF2-40B4-BE49-F238E27FC236}">
                <a16:creationId xmlns:a16="http://schemas.microsoft.com/office/drawing/2014/main" xmlns="" id="{A07AB60D-C291-A3D4-9011-429467C61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1338" y="2514600"/>
          <a:ext cx="3665537" cy="3084513"/>
        </p:xfrm>
        <a:graphic>
          <a:graphicData uri="http://schemas.openxmlformats.org/presentationml/2006/ole">
            <p:oleObj spid="_x0000_s18435" name="Equation" r:id="rId5" imgW="2489040" imgH="1726920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Text Box 4">
            <a:extLst>
              <a:ext uri="{FF2B5EF4-FFF2-40B4-BE49-F238E27FC236}">
                <a16:creationId xmlns:a16="http://schemas.microsoft.com/office/drawing/2014/main" xmlns="" id="{9EE8C4D0-FEB0-029B-E1DD-B097D6FC2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65150"/>
            <a:ext cx="7088188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 u="sng">
                <a:solidFill>
                  <a:srgbClr val="FF0000"/>
                </a:solidFill>
              </a:rPr>
              <a:t>Addition theorem for three events:</a:t>
            </a:r>
            <a:r>
              <a:rPr lang="en-US" altLang="en-US" b="1"/>
              <a:t> </a:t>
            </a:r>
            <a:r>
              <a:rPr lang="en-US" altLang="en-US"/>
              <a:t>Let A,B,C and three </a:t>
            </a:r>
          </a:p>
          <a:p>
            <a:r>
              <a:rPr lang="en-US" altLang="en-US"/>
              <a:t>events of sample space S, then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b="1"/>
              <a:t>Proof:                                                  </a:t>
            </a:r>
            <a:r>
              <a:rPr lang="en-US" altLang="en-US"/>
              <a:t>Let BUC=D</a:t>
            </a:r>
          </a:p>
          <a:p>
            <a:endParaRPr lang="en-US" altLang="en-US"/>
          </a:p>
          <a:p>
            <a:r>
              <a:rPr lang="en-US" altLang="en-US"/>
              <a:t>From addition theorem we have</a:t>
            </a:r>
          </a:p>
          <a:p>
            <a:endParaRPr lang="en-US" altLang="en-US"/>
          </a:p>
          <a:p>
            <a:r>
              <a:rPr lang="en-US" altLang="en-US"/>
              <a:t>Therefore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b="1"/>
          </a:p>
          <a:p>
            <a:endParaRPr lang="en-US" altLang="en-US" b="1"/>
          </a:p>
          <a:p>
            <a:endParaRPr lang="en-US" altLang="en-US" b="1"/>
          </a:p>
        </p:txBody>
      </p:sp>
      <p:graphicFrame>
        <p:nvGraphicFramePr>
          <p:cNvPr id="19458" name="Object 5">
            <a:extLst>
              <a:ext uri="{FF2B5EF4-FFF2-40B4-BE49-F238E27FC236}">
                <a16:creationId xmlns:a16="http://schemas.microsoft.com/office/drawing/2014/main" xmlns="" id="{36CF24F3-6AAF-20D0-653F-1835C7DD9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6363" y="1371600"/>
          <a:ext cx="7688262" cy="303213"/>
        </p:xfrm>
        <a:graphic>
          <a:graphicData uri="http://schemas.openxmlformats.org/presentationml/2006/ole">
            <p:oleObj spid="_x0000_s19457" name="Equation" r:id="rId3" imgW="5371920" imgH="203040" progId="">
              <p:embed/>
            </p:oleObj>
          </a:graphicData>
        </a:graphic>
      </p:graphicFrame>
      <p:graphicFrame>
        <p:nvGraphicFramePr>
          <p:cNvPr id="19459" name="Object 6">
            <a:extLst>
              <a:ext uri="{FF2B5EF4-FFF2-40B4-BE49-F238E27FC236}">
                <a16:creationId xmlns:a16="http://schemas.microsoft.com/office/drawing/2014/main" xmlns="" id="{25798045-9039-96E4-C65C-B117D4E8C2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7600" y="2362200"/>
          <a:ext cx="3194050" cy="303213"/>
        </p:xfrm>
        <a:graphic>
          <a:graphicData uri="http://schemas.openxmlformats.org/presentationml/2006/ole">
            <p:oleObj spid="_x0000_s19458" name="Equation" r:id="rId4" imgW="1981080" imgH="203040" progId="">
              <p:embed/>
            </p:oleObj>
          </a:graphicData>
        </a:graphic>
      </p:graphicFrame>
      <p:graphicFrame>
        <p:nvGraphicFramePr>
          <p:cNvPr id="19460" name="Object 7">
            <a:extLst>
              <a:ext uri="{FF2B5EF4-FFF2-40B4-BE49-F238E27FC236}">
                <a16:creationId xmlns:a16="http://schemas.microsoft.com/office/drawing/2014/main" xmlns="" id="{CB1119CE-9F47-AB49-F72C-DD17B2714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1300" y="2819400"/>
          <a:ext cx="2465388" cy="279400"/>
        </p:xfrm>
        <a:graphic>
          <a:graphicData uri="http://schemas.openxmlformats.org/presentationml/2006/ole">
            <p:oleObj spid="_x0000_s19459" name="Equation" r:id="rId5" imgW="2273040" imgH="203040" progId="">
              <p:embed/>
            </p:oleObj>
          </a:graphicData>
        </a:graphic>
      </p:graphicFrame>
      <p:graphicFrame>
        <p:nvGraphicFramePr>
          <p:cNvPr id="19461" name="Object 8">
            <a:extLst>
              <a:ext uri="{FF2B5EF4-FFF2-40B4-BE49-F238E27FC236}">
                <a16:creationId xmlns:a16="http://schemas.microsoft.com/office/drawing/2014/main" xmlns="" id="{8274D128-B398-0085-6F0A-DF6743CD1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352800"/>
          <a:ext cx="4267200" cy="635000"/>
        </p:xfrm>
        <a:graphic>
          <a:graphicData uri="http://schemas.openxmlformats.org/presentationml/2006/ole">
            <p:oleObj spid="_x0000_s19460" name="Equation" r:id="rId6" imgW="3225600" imgH="406080" progId="">
              <p:embed/>
            </p:oleObj>
          </a:graphicData>
        </a:graphic>
      </p:graphicFrame>
      <p:graphicFrame>
        <p:nvGraphicFramePr>
          <p:cNvPr id="19462" name="Object 9">
            <a:extLst>
              <a:ext uri="{FF2B5EF4-FFF2-40B4-BE49-F238E27FC236}">
                <a16:creationId xmlns:a16="http://schemas.microsoft.com/office/drawing/2014/main" xmlns="" id="{849ED68B-4B97-76F6-10DC-752171707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114800"/>
          <a:ext cx="6400800" cy="1143000"/>
        </p:xfrm>
        <a:graphic>
          <a:graphicData uri="http://schemas.openxmlformats.org/presentationml/2006/ole">
            <p:oleObj spid="_x0000_s19461" name="Equation" r:id="rId7" imgW="4533840" imgH="660240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8" name="Text Box 4">
            <a:extLst>
              <a:ext uri="{FF2B5EF4-FFF2-40B4-BE49-F238E27FC236}">
                <a16:creationId xmlns:a16="http://schemas.microsoft.com/office/drawing/2014/main" xmlns="" id="{FB10A13B-BAA2-B7FB-E15A-36390081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65150"/>
            <a:ext cx="78930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Problem:(1) A card is drawn from a well-shuffled deck of 52 cards.</a:t>
            </a:r>
          </a:p>
          <a:p>
            <a:r>
              <a:rPr lang="en-US" altLang="en-US">
                <a:solidFill>
                  <a:srgbClr val="FF0000"/>
                </a:solidFill>
              </a:rPr>
              <a:t>Find the probability of its being a spade of a king?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Solution:  Let S be the sample spade, n(S)=52</a:t>
            </a:r>
          </a:p>
          <a:p>
            <a:r>
              <a:rPr lang="en-US" altLang="en-US"/>
              <a:t>               </a:t>
            </a:r>
          </a:p>
          <a:p>
            <a:r>
              <a:rPr lang="en-US" altLang="en-US"/>
              <a:t>               A = event of getting a spade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            B= event of getting a king</a:t>
            </a:r>
          </a:p>
          <a:p>
            <a:r>
              <a:rPr lang="en-US" altLang="en-US"/>
              <a:t>then </a:t>
            </a:r>
          </a:p>
          <a:p>
            <a:r>
              <a:rPr lang="en-US" altLang="en-US"/>
              <a:t>             A    B = event of getting a spade and a king</a:t>
            </a:r>
          </a:p>
          <a:p>
            <a:endParaRPr lang="en-US" altLang="en-US"/>
          </a:p>
          <a:p>
            <a:r>
              <a:rPr lang="en-US" altLang="en-US"/>
              <a:t>             P(A)=       =    =     , P(B)=     =   =    , P(E  F) =</a:t>
            </a:r>
          </a:p>
          <a:p>
            <a:endParaRPr lang="en-US" altLang="en-US"/>
          </a:p>
          <a:p>
            <a:r>
              <a:rPr lang="en-US" altLang="en-US"/>
              <a:t>From addition theorem we have </a:t>
            </a:r>
          </a:p>
          <a:p>
            <a:endParaRPr lang="en-US" altLang="en-US"/>
          </a:p>
          <a:p>
            <a:r>
              <a:rPr lang="en-US" altLang="en-US"/>
              <a:t>P(a spade or a king)= P(AUB) =P(A)+P(B)-P(A    B)</a:t>
            </a:r>
          </a:p>
          <a:p>
            <a:endParaRPr lang="en-US" altLang="en-US"/>
          </a:p>
          <a:p>
            <a:r>
              <a:rPr lang="en-US" altLang="en-US"/>
              <a:t>                                            =     +     -      =</a:t>
            </a:r>
          </a:p>
        </p:txBody>
      </p:sp>
      <p:graphicFrame>
        <p:nvGraphicFramePr>
          <p:cNvPr id="20482" name="Object 5">
            <a:extLst>
              <a:ext uri="{FF2B5EF4-FFF2-40B4-BE49-F238E27FC236}">
                <a16:creationId xmlns:a16="http://schemas.microsoft.com/office/drawing/2014/main" xmlns="" id="{EBBF12AE-0ACE-9E31-1746-EABEF4877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505200"/>
          <a:ext cx="368300" cy="649288"/>
        </p:xfrm>
        <a:graphic>
          <a:graphicData uri="http://schemas.openxmlformats.org/presentationml/2006/ole">
            <p:oleObj spid="_x0000_s20481" name="Equation" r:id="rId3" imgW="368280" imgH="419040" progId="">
              <p:embed/>
            </p:oleObj>
          </a:graphicData>
        </a:graphic>
      </p:graphicFrame>
      <p:graphicFrame>
        <p:nvGraphicFramePr>
          <p:cNvPr id="20483" name="Object 6">
            <a:extLst>
              <a:ext uri="{FF2B5EF4-FFF2-40B4-BE49-F238E27FC236}">
                <a16:creationId xmlns:a16="http://schemas.microsoft.com/office/drawing/2014/main" xmlns="" id="{2732D25F-FC99-FD4E-5D5E-6AC3CFD78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505200"/>
          <a:ext cx="215900" cy="609600"/>
        </p:xfrm>
        <a:graphic>
          <a:graphicData uri="http://schemas.openxmlformats.org/presentationml/2006/ole">
            <p:oleObj spid="_x0000_s20482" name="Equation" r:id="rId4" imgW="215640" imgH="393480" progId="">
              <p:embed/>
            </p:oleObj>
          </a:graphicData>
        </a:graphic>
      </p:graphicFrame>
      <p:graphicFrame>
        <p:nvGraphicFramePr>
          <p:cNvPr id="20484" name="Object 7">
            <a:extLst>
              <a:ext uri="{FF2B5EF4-FFF2-40B4-BE49-F238E27FC236}">
                <a16:creationId xmlns:a16="http://schemas.microsoft.com/office/drawing/2014/main" xmlns="" id="{868CFB06-5A67-BA48-A383-B3C80B267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0" y="3505200"/>
          <a:ext cx="152400" cy="609600"/>
        </p:xfrm>
        <a:graphic>
          <a:graphicData uri="http://schemas.openxmlformats.org/presentationml/2006/ole">
            <p:oleObj spid="_x0000_s20483" name="Equation" r:id="rId5" imgW="152280" imgH="393480" progId="">
              <p:embed/>
            </p:oleObj>
          </a:graphicData>
        </a:graphic>
      </p:graphicFrame>
      <p:graphicFrame>
        <p:nvGraphicFramePr>
          <p:cNvPr id="20485" name="Object 8">
            <a:extLst>
              <a:ext uri="{FF2B5EF4-FFF2-40B4-BE49-F238E27FC236}">
                <a16:creationId xmlns:a16="http://schemas.microsoft.com/office/drawing/2014/main" xmlns="" id="{26A102E8-6E8C-8290-2B39-2DBFA4988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505200"/>
          <a:ext cx="368300" cy="649288"/>
        </p:xfrm>
        <a:graphic>
          <a:graphicData uri="http://schemas.openxmlformats.org/presentationml/2006/ole">
            <p:oleObj spid="_x0000_s20484" name="Equation" r:id="rId6" imgW="368280" imgH="419040" progId="">
              <p:embed/>
            </p:oleObj>
          </a:graphicData>
        </a:graphic>
      </p:graphicFrame>
      <p:graphicFrame>
        <p:nvGraphicFramePr>
          <p:cNvPr id="20486" name="Object 9">
            <a:extLst>
              <a:ext uri="{FF2B5EF4-FFF2-40B4-BE49-F238E27FC236}">
                <a16:creationId xmlns:a16="http://schemas.microsoft.com/office/drawing/2014/main" xmlns="" id="{8EE626EB-BEC1-73EA-743B-1E5F92E98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505200"/>
          <a:ext cx="215900" cy="609600"/>
        </p:xfrm>
        <a:graphic>
          <a:graphicData uri="http://schemas.openxmlformats.org/presentationml/2006/ole">
            <p:oleObj spid="_x0000_s20485" name="Equation" r:id="rId7" imgW="215640" imgH="393480" progId="">
              <p:embed/>
            </p:oleObj>
          </a:graphicData>
        </a:graphic>
      </p:graphicFrame>
      <p:graphicFrame>
        <p:nvGraphicFramePr>
          <p:cNvPr id="20487" name="Object 10">
            <a:extLst>
              <a:ext uri="{FF2B5EF4-FFF2-40B4-BE49-F238E27FC236}">
                <a16:creationId xmlns:a16="http://schemas.microsoft.com/office/drawing/2014/main" xmlns="" id="{D4427485-30BF-1E38-2194-5F330A80A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505200"/>
          <a:ext cx="203200" cy="609600"/>
        </p:xfrm>
        <a:graphic>
          <a:graphicData uri="http://schemas.openxmlformats.org/presentationml/2006/ole">
            <p:oleObj spid="_x0000_s20486" name="Equation" r:id="rId8" imgW="203040" imgH="393480" progId="">
              <p:embed/>
            </p:oleObj>
          </a:graphicData>
        </a:graphic>
      </p:graphicFrame>
      <p:graphicFrame>
        <p:nvGraphicFramePr>
          <p:cNvPr id="20488" name="Object 11">
            <a:extLst>
              <a:ext uri="{FF2B5EF4-FFF2-40B4-BE49-F238E27FC236}">
                <a16:creationId xmlns:a16="http://schemas.microsoft.com/office/drawing/2014/main" xmlns="" id="{63B51595-BE22-A7B7-FDF2-247544D5C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3657600"/>
          <a:ext cx="274638" cy="304800"/>
        </p:xfrm>
        <a:graphic>
          <a:graphicData uri="http://schemas.openxmlformats.org/presentationml/2006/ole">
            <p:oleObj spid="_x0000_s20487" name="Equation" r:id="rId9" imgW="152280" imgH="190440" progId="">
              <p:embed/>
            </p:oleObj>
          </a:graphicData>
        </a:graphic>
      </p:graphicFrame>
      <p:graphicFrame>
        <p:nvGraphicFramePr>
          <p:cNvPr id="20489" name="Object 12">
            <a:extLst>
              <a:ext uri="{FF2B5EF4-FFF2-40B4-BE49-F238E27FC236}">
                <a16:creationId xmlns:a16="http://schemas.microsoft.com/office/drawing/2014/main" xmlns="" id="{0AF54CC5-D673-6CB6-D2A3-4D971A57E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505200"/>
          <a:ext cx="215900" cy="609600"/>
        </p:xfrm>
        <a:graphic>
          <a:graphicData uri="http://schemas.openxmlformats.org/presentationml/2006/ole">
            <p:oleObj spid="_x0000_s20488" name="Equation" r:id="rId10" imgW="215640" imgH="393480" progId="">
              <p:embed/>
            </p:oleObj>
          </a:graphicData>
        </a:graphic>
      </p:graphicFrame>
      <p:graphicFrame>
        <p:nvGraphicFramePr>
          <p:cNvPr id="20490" name="Object 13">
            <a:extLst>
              <a:ext uri="{FF2B5EF4-FFF2-40B4-BE49-F238E27FC236}">
                <a16:creationId xmlns:a16="http://schemas.microsoft.com/office/drawing/2014/main" xmlns="" id="{B7ED0800-5FC1-BC3D-541D-5D29C6EEC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724400"/>
          <a:ext cx="274638" cy="304800"/>
        </p:xfrm>
        <a:graphic>
          <a:graphicData uri="http://schemas.openxmlformats.org/presentationml/2006/ole">
            <p:oleObj spid="_x0000_s20489" name="Equation" r:id="rId11" imgW="152280" imgH="190440" progId="">
              <p:embed/>
            </p:oleObj>
          </a:graphicData>
        </a:graphic>
      </p:graphicFrame>
      <p:graphicFrame>
        <p:nvGraphicFramePr>
          <p:cNvPr id="20491" name="Object 14">
            <a:extLst>
              <a:ext uri="{FF2B5EF4-FFF2-40B4-BE49-F238E27FC236}">
                <a16:creationId xmlns:a16="http://schemas.microsoft.com/office/drawing/2014/main" xmlns="" id="{6B946DD2-3B4B-AE30-AF67-641D98EAC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181600"/>
          <a:ext cx="152400" cy="609600"/>
        </p:xfrm>
        <a:graphic>
          <a:graphicData uri="http://schemas.openxmlformats.org/presentationml/2006/ole">
            <p:oleObj spid="_x0000_s20490" name="Equation" r:id="rId12" imgW="152280" imgH="393480" progId="">
              <p:embed/>
            </p:oleObj>
          </a:graphicData>
        </a:graphic>
      </p:graphicFrame>
      <p:graphicFrame>
        <p:nvGraphicFramePr>
          <p:cNvPr id="20492" name="Object 15">
            <a:extLst>
              <a:ext uri="{FF2B5EF4-FFF2-40B4-BE49-F238E27FC236}">
                <a16:creationId xmlns:a16="http://schemas.microsoft.com/office/drawing/2014/main" xmlns="" id="{BFF6BBAC-8609-2AAF-8CA9-69C53094F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181600"/>
          <a:ext cx="203200" cy="609600"/>
        </p:xfrm>
        <a:graphic>
          <a:graphicData uri="http://schemas.openxmlformats.org/presentationml/2006/ole">
            <p:oleObj spid="_x0000_s20491" name="Equation" r:id="rId13" imgW="203040" imgH="393480" progId="">
              <p:embed/>
            </p:oleObj>
          </a:graphicData>
        </a:graphic>
      </p:graphicFrame>
      <p:graphicFrame>
        <p:nvGraphicFramePr>
          <p:cNvPr id="20493" name="Object 16">
            <a:extLst>
              <a:ext uri="{FF2B5EF4-FFF2-40B4-BE49-F238E27FC236}">
                <a16:creationId xmlns:a16="http://schemas.microsoft.com/office/drawing/2014/main" xmlns="" id="{F55A6E38-9306-262D-C18F-346F61143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181600"/>
          <a:ext cx="215900" cy="609600"/>
        </p:xfrm>
        <a:graphic>
          <a:graphicData uri="http://schemas.openxmlformats.org/presentationml/2006/ole">
            <p:oleObj spid="_x0000_s20492" name="Equation" r:id="rId14" imgW="215640" imgH="393480" progId="">
              <p:embed/>
            </p:oleObj>
          </a:graphicData>
        </a:graphic>
      </p:graphicFrame>
      <p:graphicFrame>
        <p:nvGraphicFramePr>
          <p:cNvPr id="20494" name="Object 17">
            <a:extLst>
              <a:ext uri="{FF2B5EF4-FFF2-40B4-BE49-F238E27FC236}">
                <a16:creationId xmlns:a16="http://schemas.microsoft.com/office/drawing/2014/main" xmlns="" id="{1CE0044F-3DF3-91BB-AC73-43972982B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181600"/>
          <a:ext cx="203200" cy="609600"/>
        </p:xfrm>
        <a:graphic>
          <a:graphicData uri="http://schemas.openxmlformats.org/presentationml/2006/ole">
            <p:oleObj spid="_x0000_s20493" name="Equation" r:id="rId15" imgW="20304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6" name="Text Box 4">
            <a:extLst>
              <a:ext uri="{FF2B5EF4-FFF2-40B4-BE49-F238E27FC236}">
                <a16:creationId xmlns:a16="http://schemas.microsoft.com/office/drawing/2014/main" xmlns="" id="{BDBD2FBB-9ACA-E7D6-2E7B-54A8E3D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12750"/>
            <a:ext cx="8301038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u="sng">
                <a:solidFill>
                  <a:srgbClr val="FF0000"/>
                </a:solidFill>
              </a:rPr>
              <a:t>Problem:</a:t>
            </a:r>
            <a:r>
              <a:rPr lang="en-US" altLang="en-US">
                <a:solidFill>
                  <a:srgbClr val="FF0000"/>
                </a:solidFill>
              </a:rPr>
              <a:t> A card is drawn from a deck of 52 cards. Find the Probability</a:t>
            </a:r>
          </a:p>
          <a:p>
            <a:r>
              <a:rPr lang="en-US" altLang="en-US">
                <a:solidFill>
                  <a:srgbClr val="FF0000"/>
                </a:solidFill>
              </a:rPr>
              <a:t>Of getting a king or a heart or red card?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Solution: </a:t>
            </a:r>
            <a:r>
              <a:rPr lang="en-US" altLang="en-US"/>
              <a:t>Let S be the sample spade, n(S)=52</a:t>
            </a:r>
          </a:p>
          <a:p>
            <a:endParaRPr lang="en-US" altLang="en-US"/>
          </a:p>
          <a:p>
            <a:r>
              <a:rPr lang="en-US" altLang="en-US"/>
              <a:t>A,B and C are the events of getting a king, a heart, and a red card </a:t>
            </a:r>
          </a:p>
          <a:p>
            <a:r>
              <a:rPr lang="en-US" altLang="en-US"/>
              <a:t>respectively.</a:t>
            </a:r>
          </a:p>
          <a:p>
            <a:r>
              <a:rPr lang="en-US" altLang="en-US"/>
              <a:t>               </a:t>
            </a:r>
          </a:p>
          <a:p>
            <a:r>
              <a:rPr lang="en-US" altLang="en-US"/>
              <a:t>n(A)=4,  n(B)=13,  n(C)=26, P(A)=    ,P(B)=    , P(C)=    ,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n(A   B) = n(event of getting a king and a heart)=1</a:t>
            </a:r>
          </a:p>
          <a:p>
            <a:endParaRPr lang="en-US" altLang="en-US"/>
          </a:p>
          <a:p>
            <a:r>
              <a:rPr lang="en-US" altLang="en-US"/>
              <a:t>n(B   C) = n(event of getting a heart and a red)=13</a:t>
            </a:r>
          </a:p>
          <a:p>
            <a:endParaRPr lang="en-US" altLang="en-US"/>
          </a:p>
          <a:p>
            <a:r>
              <a:rPr lang="en-US" altLang="en-US"/>
              <a:t>n(C   A) = n(event of getting a red and a king) =2</a:t>
            </a:r>
          </a:p>
          <a:p>
            <a:endParaRPr lang="en-US" altLang="en-US"/>
          </a:p>
          <a:p>
            <a:r>
              <a:rPr lang="en-US" altLang="en-US"/>
              <a:t>n(A   B   C)=n(event of getting a red and heart and a king)=1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P(A   B)=      P(B  C)=    P(C  A)=      , P(A  B  C)=        </a:t>
            </a:r>
          </a:p>
        </p:txBody>
      </p:sp>
      <p:graphicFrame>
        <p:nvGraphicFramePr>
          <p:cNvPr id="21506" name="Object 6">
            <a:extLst>
              <a:ext uri="{FF2B5EF4-FFF2-40B4-BE49-F238E27FC236}">
                <a16:creationId xmlns:a16="http://schemas.microsoft.com/office/drawing/2014/main" xmlns="" id="{96E7568E-7CAA-6F28-AD2F-CB4CC532A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4288" y="3251200"/>
          <a:ext cx="296862" cy="203200"/>
        </p:xfrm>
        <a:graphic>
          <a:graphicData uri="http://schemas.openxmlformats.org/presentationml/2006/ole">
            <p:oleObj spid="_x0000_s21505" name="Equation" r:id="rId3" imgW="164880" imgH="126720" progId="">
              <p:embed/>
            </p:oleObj>
          </a:graphicData>
        </a:graphic>
      </p:graphicFrame>
      <p:graphicFrame>
        <p:nvGraphicFramePr>
          <p:cNvPr id="21507" name="Object 17">
            <a:extLst>
              <a:ext uri="{FF2B5EF4-FFF2-40B4-BE49-F238E27FC236}">
                <a16:creationId xmlns:a16="http://schemas.microsoft.com/office/drawing/2014/main" xmlns="" id="{5AFC7693-980A-40A0-02D7-A84D85BA4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486400"/>
          <a:ext cx="215900" cy="609600"/>
        </p:xfrm>
        <a:graphic>
          <a:graphicData uri="http://schemas.openxmlformats.org/presentationml/2006/ole">
            <p:oleObj spid="_x0000_s21506" name="Equation" r:id="rId4" imgW="215640" imgH="393480" progId="">
              <p:embed/>
            </p:oleObj>
          </a:graphicData>
        </a:graphic>
      </p:graphicFrame>
      <p:graphicFrame>
        <p:nvGraphicFramePr>
          <p:cNvPr id="21508" name="Object 18">
            <a:extLst>
              <a:ext uri="{FF2B5EF4-FFF2-40B4-BE49-F238E27FC236}">
                <a16:creationId xmlns:a16="http://schemas.microsoft.com/office/drawing/2014/main" xmlns="" id="{EFA03AD9-A627-BADA-88F0-6DFAD945D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410200"/>
          <a:ext cx="215900" cy="609600"/>
        </p:xfrm>
        <a:graphic>
          <a:graphicData uri="http://schemas.openxmlformats.org/presentationml/2006/ole">
            <p:oleObj spid="_x0000_s21507" name="Equation" r:id="rId5" imgW="215640" imgH="393480" progId="">
              <p:embed/>
            </p:oleObj>
          </a:graphicData>
        </a:graphic>
      </p:graphicFrame>
      <p:graphicFrame>
        <p:nvGraphicFramePr>
          <p:cNvPr id="21509" name="Object 19">
            <a:extLst>
              <a:ext uri="{FF2B5EF4-FFF2-40B4-BE49-F238E27FC236}">
                <a16:creationId xmlns:a16="http://schemas.microsoft.com/office/drawing/2014/main" xmlns="" id="{50DCB1F5-CD03-716E-D02C-87202345D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486400"/>
          <a:ext cx="228600" cy="609600"/>
        </p:xfrm>
        <a:graphic>
          <a:graphicData uri="http://schemas.openxmlformats.org/presentationml/2006/ole">
            <p:oleObj spid="_x0000_s21508" name="Equation" r:id="rId6" imgW="228600" imgH="393480" progId="">
              <p:embed/>
            </p:oleObj>
          </a:graphicData>
        </a:graphic>
      </p:graphicFrame>
      <p:graphicFrame>
        <p:nvGraphicFramePr>
          <p:cNvPr id="21510" name="Object 20">
            <a:extLst>
              <a:ext uri="{FF2B5EF4-FFF2-40B4-BE49-F238E27FC236}">
                <a16:creationId xmlns:a16="http://schemas.microsoft.com/office/drawing/2014/main" xmlns="" id="{1F7636BF-20EC-729E-6543-C52CA24D0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2514600"/>
          <a:ext cx="228600" cy="609600"/>
        </p:xfrm>
        <a:graphic>
          <a:graphicData uri="http://schemas.openxmlformats.org/presentationml/2006/ole">
            <p:oleObj spid="_x0000_s21509" name="Equation" r:id="rId7" imgW="228600" imgH="393480" progId="">
              <p:embed/>
            </p:oleObj>
          </a:graphicData>
        </a:graphic>
      </p:graphicFrame>
      <p:graphicFrame>
        <p:nvGraphicFramePr>
          <p:cNvPr id="21511" name="Object 21">
            <a:extLst>
              <a:ext uri="{FF2B5EF4-FFF2-40B4-BE49-F238E27FC236}">
                <a16:creationId xmlns:a16="http://schemas.microsoft.com/office/drawing/2014/main" xmlns="" id="{F3207A06-85CA-E05F-5636-30674242C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562600"/>
          <a:ext cx="215900" cy="609600"/>
        </p:xfrm>
        <a:graphic>
          <a:graphicData uri="http://schemas.openxmlformats.org/presentationml/2006/ole">
            <p:oleObj spid="_x0000_s21510" name="Equation" r:id="rId8" imgW="215640" imgH="393480" progId="">
              <p:embed/>
            </p:oleObj>
          </a:graphicData>
        </a:graphic>
      </p:graphicFrame>
      <p:graphicFrame>
        <p:nvGraphicFramePr>
          <p:cNvPr id="21512" name="Object 22">
            <a:extLst>
              <a:ext uri="{FF2B5EF4-FFF2-40B4-BE49-F238E27FC236}">
                <a16:creationId xmlns:a16="http://schemas.microsoft.com/office/drawing/2014/main" xmlns="" id="{DCF19F63-5B88-2442-A714-0BEB3AD57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514600"/>
          <a:ext cx="215900" cy="609600"/>
        </p:xfrm>
        <a:graphic>
          <a:graphicData uri="http://schemas.openxmlformats.org/presentationml/2006/ole">
            <p:oleObj spid="_x0000_s21511" name="Equation" r:id="rId9" imgW="215640" imgH="393480" progId="">
              <p:embed/>
            </p:oleObj>
          </a:graphicData>
        </a:graphic>
      </p:graphicFrame>
      <p:graphicFrame>
        <p:nvGraphicFramePr>
          <p:cNvPr id="21513" name="Object 23">
            <a:extLst>
              <a:ext uri="{FF2B5EF4-FFF2-40B4-BE49-F238E27FC236}">
                <a16:creationId xmlns:a16="http://schemas.microsoft.com/office/drawing/2014/main" xmlns="" id="{6C929D8B-8800-3A9B-86D9-3983FEBE6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514600"/>
          <a:ext cx="215900" cy="609600"/>
        </p:xfrm>
        <a:graphic>
          <a:graphicData uri="http://schemas.openxmlformats.org/presentationml/2006/ole">
            <p:oleObj spid="_x0000_s21512" name="Equation" r:id="rId10" imgW="215640" imgH="393480" progId="">
              <p:embed/>
            </p:oleObj>
          </a:graphicData>
        </a:graphic>
      </p:graphicFrame>
      <p:graphicFrame>
        <p:nvGraphicFramePr>
          <p:cNvPr id="21514" name="Object 24">
            <a:extLst>
              <a:ext uri="{FF2B5EF4-FFF2-40B4-BE49-F238E27FC236}">
                <a16:creationId xmlns:a16="http://schemas.microsoft.com/office/drawing/2014/main" xmlns="" id="{CF3EA477-56DD-BCF9-2065-3570A6E7E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810000"/>
          <a:ext cx="296863" cy="203200"/>
        </p:xfrm>
        <a:graphic>
          <a:graphicData uri="http://schemas.openxmlformats.org/presentationml/2006/ole">
            <p:oleObj spid="_x0000_s21513" name="Equation" r:id="rId11" imgW="164880" imgH="126720" progId="">
              <p:embed/>
            </p:oleObj>
          </a:graphicData>
        </a:graphic>
      </p:graphicFrame>
      <p:graphicFrame>
        <p:nvGraphicFramePr>
          <p:cNvPr id="21515" name="Object 25">
            <a:extLst>
              <a:ext uri="{FF2B5EF4-FFF2-40B4-BE49-F238E27FC236}">
                <a16:creationId xmlns:a16="http://schemas.microsoft.com/office/drawing/2014/main" xmlns="" id="{4FED9807-E15A-8A52-953F-052C92721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715000"/>
          <a:ext cx="296863" cy="203200"/>
        </p:xfrm>
        <a:graphic>
          <a:graphicData uri="http://schemas.openxmlformats.org/presentationml/2006/ole">
            <p:oleObj spid="_x0000_s21514" name="Equation" r:id="rId12" imgW="164880" imgH="126720" progId="">
              <p:embed/>
            </p:oleObj>
          </a:graphicData>
        </a:graphic>
      </p:graphicFrame>
      <p:graphicFrame>
        <p:nvGraphicFramePr>
          <p:cNvPr id="21516" name="Object 26">
            <a:extLst>
              <a:ext uri="{FF2B5EF4-FFF2-40B4-BE49-F238E27FC236}">
                <a16:creationId xmlns:a16="http://schemas.microsoft.com/office/drawing/2014/main" xmlns="" id="{5B3C3797-A9B9-F53F-8D4E-F8F9E1E27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715000"/>
          <a:ext cx="296863" cy="203200"/>
        </p:xfrm>
        <a:graphic>
          <a:graphicData uri="http://schemas.openxmlformats.org/presentationml/2006/ole">
            <p:oleObj spid="_x0000_s21515" name="Equation" r:id="rId13" imgW="164880" imgH="126720" progId="">
              <p:embed/>
            </p:oleObj>
          </a:graphicData>
        </a:graphic>
      </p:graphicFrame>
      <p:graphicFrame>
        <p:nvGraphicFramePr>
          <p:cNvPr id="21517" name="Object 27">
            <a:extLst>
              <a:ext uri="{FF2B5EF4-FFF2-40B4-BE49-F238E27FC236}">
                <a16:creationId xmlns:a16="http://schemas.microsoft.com/office/drawing/2014/main" xmlns="" id="{4E48A40A-C235-BDD9-2157-F4F251E05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715000"/>
          <a:ext cx="296863" cy="203200"/>
        </p:xfrm>
        <a:graphic>
          <a:graphicData uri="http://schemas.openxmlformats.org/presentationml/2006/ole">
            <p:oleObj spid="_x0000_s21516" name="Equation" r:id="rId14" imgW="164880" imgH="126720" progId="">
              <p:embed/>
            </p:oleObj>
          </a:graphicData>
        </a:graphic>
      </p:graphicFrame>
      <p:graphicFrame>
        <p:nvGraphicFramePr>
          <p:cNvPr id="21518" name="Object 28">
            <a:extLst>
              <a:ext uri="{FF2B5EF4-FFF2-40B4-BE49-F238E27FC236}">
                <a16:creationId xmlns:a16="http://schemas.microsoft.com/office/drawing/2014/main" xmlns="" id="{66EFAA04-0E01-9FAC-146B-B351CF6EC1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876800"/>
          <a:ext cx="296863" cy="203200"/>
        </p:xfrm>
        <a:graphic>
          <a:graphicData uri="http://schemas.openxmlformats.org/presentationml/2006/ole">
            <p:oleObj spid="_x0000_s21517" name="Equation" r:id="rId15" imgW="164880" imgH="126720" progId="">
              <p:embed/>
            </p:oleObj>
          </a:graphicData>
        </a:graphic>
      </p:graphicFrame>
      <p:graphicFrame>
        <p:nvGraphicFramePr>
          <p:cNvPr id="21519" name="Object 29">
            <a:extLst>
              <a:ext uri="{FF2B5EF4-FFF2-40B4-BE49-F238E27FC236}">
                <a16:creationId xmlns:a16="http://schemas.microsoft.com/office/drawing/2014/main" xmlns="" id="{60C27807-BD8E-7276-7A26-25B7C6360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876800"/>
          <a:ext cx="296863" cy="203200"/>
        </p:xfrm>
        <a:graphic>
          <a:graphicData uri="http://schemas.openxmlformats.org/presentationml/2006/ole">
            <p:oleObj spid="_x0000_s21518" name="Equation" r:id="rId16" imgW="164880" imgH="126720" progId="">
              <p:embed/>
            </p:oleObj>
          </a:graphicData>
        </a:graphic>
      </p:graphicFrame>
      <p:graphicFrame>
        <p:nvGraphicFramePr>
          <p:cNvPr id="21520" name="Object 30">
            <a:extLst>
              <a:ext uri="{FF2B5EF4-FFF2-40B4-BE49-F238E27FC236}">
                <a16:creationId xmlns:a16="http://schemas.microsoft.com/office/drawing/2014/main" xmlns="" id="{FE0D928A-F206-F4D4-0149-96D804152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343400"/>
          <a:ext cx="296863" cy="203200"/>
        </p:xfrm>
        <a:graphic>
          <a:graphicData uri="http://schemas.openxmlformats.org/presentationml/2006/ole">
            <p:oleObj spid="_x0000_s21519" name="Equation" r:id="rId17" imgW="164880" imgH="126720" progId="">
              <p:embed/>
            </p:oleObj>
          </a:graphicData>
        </a:graphic>
      </p:graphicFrame>
      <p:graphicFrame>
        <p:nvGraphicFramePr>
          <p:cNvPr id="21521" name="Object 31">
            <a:extLst>
              <a:ext uri="{FF2B5EF4-FFF2-40B4-BE49-F238E27FC236}">
                <a16:creationId xmlns:a16="http://schemas.microsoft.com/office/drawing/2014/main" xmlns="" id="{6D879409-6743-2D8A-440E-2DC442835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715000"/>
          <a:ext cx="296863" cy="203200"/>
        </p:xfrm>
        <a:graphic>
          <a:graphicData uri="http://schemas.openxmlformats.org/presentationml/2006/ole">
            <p:oleObj spid="_x0000_s21520" name="Equation" r:id="rId18" imgW="164880" imgH="126720" progId="">
              <p:embed/>
            </p:oleObj>
          </a:graphicData>
        </a:graphic>
      </p:graphicFrame>
      <p:graphicFrame>
        <p:nvGraphicFramePr>
          <p:cNvPr id="21522" name="Object 32">
            <a:extLst>
              <a:ext uri="{FF2B5EF4-FFF2-40B4-BE49-F238E27FC236}">
                <a16:creationId xmlns:a16="http://schemas.microsoft.com/office/drawing/2014/main" xmlns="" id="{8201C770-4F68-60D7-BA1E-9B5F9FE54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5715000"/>
          <a:ext cx="296863" cy="203200"/>
        </p:xfrm>
        <a:graphic>
          <a:graphicData uri="http://schemas.openxmlformats.org/presentationml/2006/ole">
            <p:oleObj spid="_x0000_s21521" name="Equation" r:id="rId19" imgW="164880" imgH="126720" progId="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4">
            <a:extLst>
              <a:ext uri="{FF2B5EF4-FFF2-40B4-BE49-F238E27FC236}">
                <a16:creationId xmlns:a16="http://schemas.microsoft.com/office/drawing/2014/main" xmlns="" id="{B3CB9D64-B4CE-CCBC-A844-08D55BC4C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127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30" name="Object 5">
            <a:extLst>
              <a:ext uri="{FF2B5EF4-FFF2-40B4-BE49-F238E27FC236}">
                <a16:creationId xmlns:a16="http://schemas.microsoft.com/office/drawing/2014/main" xmlns="" id="{1FCC4A46-BB70-AE14-6689-525321EFF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066800"/>
          <a:ext cx="7543800" cy="303213"/>
        </p:xfrm>
        <a:graphic>
          <a:graphicData uri="http://schemas.openxmlformats.org/presentationml/2006/ole">
            <p:oleObj spid="_x0000_s22529" name="Equation" r:id="rId3" imgW="5270400" imgH="203040" progId="">
              <p:embed/>
            </p:oleObj>
          </a:graphicData>
        </a:graphic>
      </p:graphicFrame>
      <p:sp>
        <p:nvSpPr>
          <p:cNvPr id="22536" name="Text Box 7">
            <a:extLst>
              <a:ext uri="{FF2B5EF4-FFF2-40B4-BE49-F238E27FC236}">
                <a16:creationId xmlns:a16="http://schemas.microsoft.com/office/drawing/2014/main" xmlns="" id="{C29A2AAA-F34B-9BA1-B440-507745862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"/>
            <a:ext cx="834390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  <a:p>
            <a:r>
              <a:rPr lang="en-US" altLang="en-US"/>
              <a:t>P(a king or a heart or a red card)= P(AUBUC)</a:t>
            </a:r>
            <a:endParaRPr lang="en-US" altLang="en-US">
              <a:solidFill>
                <a:srgbClr val="FF0000"/>
              </a:solidFill>
            </a:endParaRP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b="1" u="sng">
                <a:solidFill>
                  <a:srgbClr val="FF0000"/>
                </a:solidFill>
              </a:rPr>
              <a:t>Questions:</a:t>
            </a:r>
          </a:p>
          <a:p>
            <a:endParaRPr lang="en-US" altLang="en-US" b="1" u="sng">
              <a:solidFill>
                <a:srgbClr val="FF0000"/>
              </a:solidFill>
            </a:endParaRPr>
          </a:p>
          <a:p>
            <a:r>
              <a:rPr lang="en-US" altLang="en-US"/>
              <a:t> (1)In a throw of two dice, find the probability that neither a doublet</a:t>
            </a:r>
          </a:p>
          <a:p>
            <a:r>
              <a:rPr lang="en-US" altLang="en-US"/>
              <a:t>     nor a total of 9 will appear?</a:t>
            </a:r>
          </a:p>
          <a:p>
            <a:endParaRPr lang="en-US" altLang="en-US"/>
          </a:p>
          <a:p>
            <a:r>
              <a:rPr lang="en-US" altLang="en-US"/>
              <a:t>(2) One number is chosen from 1 to 100.  Find the probability that </a:t>
            </a:r>
          </a:p>
          <a:p>
            <a:r>
              <a:rPr lang="en-US" altLang="en-US"/>
              <a:t>      it is divisible by 4 or 6?</a:t>
            </a:r>
          </a:p>
          <a:p>
            <a:endParaRPr lang="en-US" altLang="en-US"/>
          </a:p>
          <a:p>
            <a:r>
              <a:rPr lang="en-US" altLang="en-US"/>
              <a:t>(3) Two cards are drawn at random from a well shuffled pack of cards.</a:t>
            </a:r>
          </a:p>
          <a:p>
            <a:r>
              <a:rPr lang="en-US" altLang="en-US"/>
              <a:t>      what is the probability that either both are red or both are kings?</a:t>
            </a:r>
          </a:p>
          <a:p>
            <a:endParaRPr lang="en-US" altLang="en-US"/>
          </a:p>
          <a:p>
            <a:r>
              <a:rPr lang="en-US" altLang="en-US"/>
              <a:t>      </a:t>
            </a:r>
          </a:p>
        </p:txBody>
      </p:sp>
      <p:graphicFrame>
        <p:nvGraphicFramePr>
          <p:cNvPr id="22531" name="Object 8">
            <a:extLst>
              <a:ext uri="{FF2B5EF4-FFF2-40B4-BE49-F238E27FC236}">
                <a16:creationId xmlns:a16="http://schemas.microsoft.com/office/drawing/2014/main" xmlns="" id="{08550901-FD65-DA58-413E-1F1EE4D6D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524000"/>
          <a:ext cx="3200400" cy="1217613"/>
        </p:xfrm>
        <a:graphic>
          <a:graphicData uri="http://schemas.openxmlformats.org/presentationml/2006/ole">
            <p:oleObj spid="_x0000_s22530" name="Equation" r:id="rId4" imgW="1955520" imgH="812520" progId="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Text Box 4">
            <a:extLst>
              <a:ext uri="{FF2B5EF4-FFF2-40B4-BE49-F238E27FC236}">
                <a16:creationId xmlns:a16="http://schemas.microsoft.com/office/drawing/2014/main" xmlns="" id="{0E866A4A-7812-AEE5-CD0D-0AC87E9EB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88950"/>
            <a:ext cx="777557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</a:rPr>
              <a:t>Conditional Probability:</a:t>
            </a:r>
            <a:r>
              <a:rPr lang="en-US" altLang="en-US"/>
              <a:t>  Let E and F be two events associated</a:t>
            </a:r>
          </a:p>
          <a:p>
            <a:r>
              <a:rPr lang="en-US" altLang="en-US"/>
              <a:t> with some sample space. Then the probability of occurrence of </a:t>
            </a:r>
          </a:p>
          <a:p>
            <a:r>
              <a:rPr lang="en-US" altLang="en-US"/>
              <a:t>F under the condition that E has already occurred and P(E)≠0,is</a:t>
            </a:r>
          </a:p>
          <a:p>
            <a:r>
              <a:rPr lang="en-US" altLang="en-US"/>
              <a:t>Called </a:t>
            </a:r>
            <a:r>
              <a:rPr lang="en-US" altLang="en-US" u="sng"/>
              <a:t>conditional probability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It is denoted by P(F/E)</a:t>
            </a:r>
          </a:p>
          <a:p>
            <a:endParaRPr lang="en-US" altLang="en-US" b="1"/>
          </a:p>
          <a:p>
            <a:r>
              <a:rPr lang="en-US" altLang="en-US" b="1">
                <a:solidFill>
                  <a:srgbClr val="FF0000"/>
                </a:solidFill>
              </a:rPr>
              <a:t>Multiplication Theorem:</a:t>
            </a:r>
            <a:r>
              <a:rPr lang="en-US" altLang="en-US" b="1"/>
              <a:t>  </a:t>
            </a:r>
            <a:r>
              <a:rPr lang="en-US" altLang="en-US"/>
              <a:t>Let E and F be two events associated</a:t>
            </a:r>
          </a:p>
          <a:p>
            <a:r>
              <a:rPr lang="en-US" altLang="en-US"/>
              <a:t>With the same random experiment.  Then</a:t>
            </a:r>
          </a:p>
          <a:p>
            <a:endParaRPr lang="en-US" altLang="en-US"/>
          </a:p>
          <a:p>
            <a:r>
              <a:rPr lang="en-US" altLang="en-US"/>
              <a:t>P(E   F)= P(E). P(F/E)    where  P(E)≠0.</a:t>
            </a:r>
          </a:p>
          <a:p>
            <a:endParaRPr lang="en-US" altLang="en-US"/>
          </a:p>
          <a:p>
            <a:r>
              <a:rPr lang="en-US" altLang="en-US"/>
              <a:t>Proof:  Let S be the sample space and E and F be the events </a:t>
            </a:r>
          </a:p>
          <a:p>
            <a:r>
              <a:rPr lang="en-US" altLang="en-US"/>
              <a:t>           associated with it.  Then</a:t>
            </a:r>
          </a:p>
          <a:p>
            <a:endParaRPr lang="en-US" altLang="en-US"/>
          </a:p>
          <a:p>
            <a:r>
              <a:rPr lang="en-US" altLang="en-US"/>
              <a:t>           P(E   F) =                 ………………………..(1)</a:t>
            </a:r>
          </a:p>
          <a:p>
            <a:endParaRPr lang="en-US" altLang="en-US"/>
          </a:p>
          <a:p>
            <a:r>
              <a:rPr lang="en-US" altLang="en-US"/>
              <a:t>Suppose F occurs only when E has already occurred.  Then for</a:t>
            </a:r>
          </a:p>
          <a:p>
            <a:r>
              <a:rPr lang="en-US" altLang="en-US"/>
              <a:t>The conditional event (F/E), favorable outcomes are the elements</a:t>
            </a:r>
          </a:p>
          <a:p>
            <a:r>
              <a:rPr lang="en-US" altLang="en-US"/>
              <a:t>of E   F and all possible outcomes are the elements of E.</a:t>
            </a:r>
            <a:endParaRPr lang="en-US" altLang="en-US" b="1"/>
          </a:p>
        </p:txBody>
      </p:sp>
      <p:graphicFrame>
        <p:nvGraphicFramePr>
          <p:cNvPr id="23554" name="Object 5">
            <a:extLst>
              <a:ext uri="{FF2B5EF4-FFF2-40B4-BE49-F238E27FC236}">
                <a16:creationId xmlns:a16="http://schemas.microsoft.com/office/drawing/2014/main" xmlns="" id="{D0F908F4-4F69-DC02-9696-B4661FD7C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276600"/>
          <a:ext cx="274638" cy="304800"/>
        </p:xfrm>
        <a:graphic>
          <a:graphicData uri="http://schemas.openxmlformats.org/presentationml/2006/ole">
            <p:oleObj spid="_x0000_s23553" name="Equation" r:id="rId3" imgW="152280" imgH="190440" progId="">
              <p:embed/>
            </p:oleObj>
          </a:graphicData>
        </a:graphic>
      </p:graphicFrame>
      <p:graphicFrame>
        <p:nvGraphicFramePr>
          <p:cNvPr id="23555" name="Object 6">
            <a:extLst>
              <a:ext uri="{FF2B5EF4-FFF2-40B4-BE49-F238E27FC236}">
                <a16:creationId xmlns:a16="http://schemas.microsoft.com/office/drawing/2014/main" xmlns="" id="{427434D2-1EB2-97FF-49CD-58E41213F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495800"/>
          <a:ext cx="647700" cy="649288"/>
        </p:xfrm>
        <a:graphic>
          <a:graphicData uri="http://schemas.openxmlformats.org/presentationml/2006/ole">
            <p:oleObj spid="_x0000_s23554" name="Equation" r:id="rId4" imgW="647640" imgH="419040" progId="">
              <p:embed/>
            </p:oleObj>
          </a:graphicData>
        </a:graphic>
      </p:graphicFrame>
      <p:graphicFrame>
        <p:nvGraphicFramePr>
          <p:cNvPr id="23556" name="Object 7">
            <a:extLst>
              <a:ext uri="{FF2B5EF4-FFF2-40B4-BE49-F238E27FC236}">
                <a16:creationId xmlns:a16="http://schemas.microsoft.com/office/drawing/2014/main" xmlns="" id="{4D0E3AF6-FA52-0F1C-1D85-DC549E21A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648200"/>
          <a:ext cx="274638" cy="304800"/>
        </p:xfrm>
        <a:graphic>
          <a:graphicData uri="http://schemas.openxmlformats.org/presentationml/2006/ole">
            <p:oleObj spid="_x0000_s23555" name="Equation" r:id="rId5" imgW="152280" imgH="190440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 Box 4">
            <a:extLst>
              <a:ext uri="{FF2B5EF4-FFF2-40B4-BE49-F238E27FC236}">
                <a16:creationId xmlns:a16="http://schemas.microsoft.com/office/drawing/2014/main" xmlns="" id="{1623C1FF-8632-D7F4-378D-FA845B4EE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88913"/>
            <a:ext cx="809625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(2) Throwing a unbiased die (R.E.), there are six possible outcomes.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So sample space S ={1,2,3,4,5,6}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           n(S)=6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(3) Two coins are tossed together (R.E.) then the sample space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S={(H,H), (H,T),(T,H),(T,T)}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           n(S)=4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(4)  Two dies are thrown (R.E.), then the sample space is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S= {  (1,1), (1,2),(1,3),(1,4), (1,5),(1,6)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       (2,1), (2,2),(2,3),(2,4), (2,5),(2,6)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      (3,1), (3,2),(3,3),(3,4), (3,5),(3,6)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      (4,1), (4,2),(4,3),(4,4), (4,5),(4,6)       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      (5,1), (5,2),(5,3),(5,4), (5,5),(5,6)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      (6,1), (6,2),(6,3),(6,4), (6,5),(6,6) 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                  n(S)=36.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Text Box 5">
            <a:extLst>
              <a:ext uri="{FF2B5EF4-FFF2-40B4-BE49-F238E27FC236}">
                <a16:creationId xmlns:a16="http://schemas.microsoft.com/office/drawing/2014/main" xmlns="" id="{FDFBAB13-13BA-BE54-C9C8-7F81A95D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762000"/>
            <a:ext cx="6183313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 P(F/E) =              .............................(2)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b="1">
                <a:solidFill>
                  <a:srgbClr val="FF0000"/>
                </a:solidFill>
              </a:rPr>
              <a:t>Remarks: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pPr>
              <a:buFontTx/>
              <a:buAutoNum type="arabicParenBoth"/>
            </a:pPr>
            <a:r>
              <a:rPr lang="en-US" altLang="en-US"/>
              <a:t> Similarly we have</a:t>
            </a:r>
          </a:p>
          <a:p>
            <a:r>
              <a:rPr lang="en-US" altLang="en-US"/>
              <a:t>      P(F   E)= P(F). P(E/F)    where  P(F)≠0.</a:t>
            </a:r>
          </a:p>
          <a:p>
            <a:endParaRPr lang="en-US" altLang="en-US"/>
          </a:p>
          <a:p>
            <a:endParaRPr lang="en-US" altLang="en-US"/>
          </a:p>
          <a:p>
            <a:pPr>
              <a:buFontTx/>
              <a:buAutoNum type="arabicParenBoth"/>
            </a:pPr>
            <a:r>
              <a:rPr lang="en-US" altLang="en-US"/>
              <a:t> By definition of conditional probability, we have </a:t>
            </a:r>
          </a:p>
          <a:p>
            <a:endParaRPr lang="en-US" altLang="en-US"/>
          </a:p>
          <a:p>
            <a:r>
              <a:rPr lang="en-US" altLang="en-US"/>
              <a:t>     P(F/E) =           ,  P(E/F)=         </a:t>
            </a:r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24578" name="Object 6">
            <a:extLst>
              <a:ext uri="{FF2B5EF4-FFF2-40B4-BE49-F238E27FC236}">
                <a16:creationId xmlns:a16="http://schemas.microsoft.com/office/drawing/2014/main" xmlns="" id="{BE553C2A-D9FA-BE81-1217-EA39D2B2B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685800"/>
          <a:ext cx="647700" cy="649288"/>
        </p:xfrm>
        <a:graphic>
          <a:graphicData uri="http://schemas.openxmlformats.org/presentationml/2006/ole">
            <p:oleObj spid="_x0000_s24577" name="Equation" r:id="rId3" imgW="647640" imgH="419040" progId="">
              <p:embed/>
            </p:oleObj>
          </a:graphicData>
        </a:graphic>
      </p:graphicFrame>
      <p:graphicFrame>
        <p:nvGraphicFramePr>
          <p:cNvPr id="24579" name="Object 7">
            <a:extLst>
              <a:ext uri="{FF2B5EF4-FFF2-40B4-BE49-F238E27FC236}">
                <a16:creationId xmlns:a16="http://schemas.microsoft.com/office/drawing/2014/main" xmlns="" id="{E44021E2-6979-016F-400A-D4656345E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524000"/>
          <a:ext cx="4133850" cy="1447800"/>
        </p:xfrm>
        <a:graphic>
          <a:graphicData uri="http://schemas.openxmlformats.org/presentationml/2006/ole">
            <p:oleObj spid="_x0000_s24578" name="Equation" r:id="rId4" imgW="2476440" imgH="863280" progId="">
              <p:embed/>
            </p:oleObj>
          </a:graphicData>
        </a:graphic>
      </p:graphicFrame>
      <p:graphicFrame>
        <p:nvGraphicFramePr>
          <p:cNvPr id="24580" name="Object 8">
            <a:extLst>
              <a:ext uri="{FF2B5EF4-FFF2-40B4-BE49-F238E27FC236}">
                <a16:creationId xmlns:a16="http://schemas.microsoft.com/office/drawing/2014/main" xmlns="" id="{6B53F059-4AB7-6EE0-9C34-8F356425C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114800"/>
          <a:ext cx="274638" cy="304800"/>
        </p:xfrm>
        <a:graphic>
          <a:graphicData uri="http://schemas.openxmlformats.org/presentationml/2006/ole">
            <p:oleObj spid="_x0000_s24579" name="Equation" r:id="rId5" imgW="152280" imgH="190440" progId="">
              <p:embed/>
            </p:oleObj>
          </a:graphicData>
        </a:graphic>
      </p:graphicFrame>
      <p:graphicFrame>
        <p:nvGraphicFramePr>
          <p:cNvPr id="24581" name="Object 9">
            <a:extLst>
              <a:ext uri="{FF2B5EF4-FFF2-40B4-BE49-F238E27FC236}">
                <a16:creationId xmlns:a16="http://schemas.microsoft.com/office/drawing/2014/main" xmlns="" id="{25E62FEA-807D-02B2-EFFD-3284AEF8C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0"/>
          <a:ext cx="647700" cy="649288"/>
        </p:xfrm>
        <a:graphic>
          <a:graphicData uri="http://schemas.openxmlformats.org/presentationml/2006/ole">
            <p:oleObj spid="_x0000_s24580" name="Equation" r:id="rId6" imgW="647640" imgH="419040" progId="">
              <p:embed/>
            </p:oleObj>
          </a:graphicData>
        </a:graphic>
      </p:graphicFrame>
      <p:graphicFrame>
        <p:nvGraphicFramePr>
          <p:cNvPr id="24582" name="Object 10">
            <a:extLst>
              <a:ext uri="{FF2B5EF4-FFF2-40B4-BE49-F238E27FC236}">
                <a16:creationId xmlns:a16="http://schemas.microsoft.com/office/drawing/2014/main" xmlns="" id="{52912092-D552-6586-012F-183FD0952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334000"/>
          <a:ext cx="647700" cy="649288"/>
        </p:xfrm>
        <a:graphic>
          <a:graphicData uri="http://schemas.openxmlformats.org/presentationml/2006/ole">
            <p:oleObj spid="_x0000_s24581" name="Equation" r:id="rId7" imgW="647640" imgH="419040" progId="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Text Box 4">
            <a:extLst>
              <a:ext uri="{FF2B5EF4-FFF2-40B4-BE49-F238E27FC236}">
                <a16:creationId xmlns:a16="http://schemas.microsoft.com/office/drawing/2014/main" xmlns="" id="{8358F006-5D4E-14C5-C0A8-8511E29A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12750"/>
            <a:ext cx="71723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 u="sng">
                <a:solidFill>
                  <a:srgbClr val="FF0000"/>
                </a:solidFill>
              </a:rPr>
              <a:t>Properties:</a:t>
            </a:r>
            <a:r>
              <a:rPr lang="en-US" altLang="en-US"/>
              <a:t>  </a:t>
            </a:r>
          </a:p>
          <a:p>
            <a:endParaRPr lang="en-US" altLang="en-US"/>
          </a:p>
          <a:p>
            <a:pPr>
              <a:buFontTx/>
              <a:buAutoNum type="arabicParenBoth"/>
            </a:pPr>
            <a:r>
              <a:rPr lang="en-US" altLang="en-US"/>
              <a:t> P(E/E)=1</a:t>
            </a:r>
          </a:p>
          <a:p>
            <a:endParaRPr lang="en-US" altLang="en-US"/>
          </a:p>
          <a:p>
            <a:r>
              <a:rPr lang="en-US" altLang="en-US"/>
              <a:t>(2) E    F ,  then P(F/E)=1      (since E   F=E )</a:t>
            </a:r>
          </a:p>
          <a:p>
            <a:endParaRPr lang="en-US" altLang="en-US"/>
          </a:p>
          <a:p>
            <a:r>
              <a:rPr lang="en-US" altLang="en-US"/>
              <a:t>(3) P(F/E)=0  if   E   F=ø </a:t>
            </a:r>
          </a:p>
          <a:p>
            <a:endParaRPr lang="en-US" altLang="en-US"/>
          </a:p>
          <a:p>
            <a:pPr>
              <a:buFontTx/>
              <a:buAutoNum type="arabicParenBoth" startAt="4"/>
            </a:pPr>
            <a:r>
              <a:rPr lang="en-US" altLang="en-US"/>
              <a:t> Let E1,E2 and F are three events of sample space S and </a:t>
            </a:r>
          </a:p>
          <a:p>
            <a:r>
              <a:rPr lang="en-US" altLang="en-US"/>
              <a:t> </a:t>
            </a:r>
          </a:p>
          <a:p>
            <a:r>
              <a:rPr lang="en-US" altLang="en-US"/>
              <a:t>      E1   E2  then  P(E1/F)   P(E2/F)</a:t>
            </a:r>
          </a:p>
          <a:p>
            <a:endParaRPr lang="en-US" altLang="en-US"/>
          </a:p>
          <a:p>
            <a:r>
              <a:rPr lang="en-US" altLang="en-US" u="sng">
                <a:solidFill>
                  <a:schemeClr val="hlink"/>
                </a:solidFill>
              </a:rPr>
              <a:t>Proof:</a:t>
            </a:r>
            <a:r>
              <a:rPr lang="en-US" altLang="en-US"/>
              <a:t>  </a:t>
            </a:r>
          </a:p>
          <a:p>
            <a:endParaRPr lang="en-US" altLang="en-US"/>
          </a:p>
        </p:txBody>
      </p:sp>
      <p:graphicFrame>
        <p:nvGraphicFramePr>
          <p:cNvPr id="25602" name="Object 5">
            <a:extLst>
              <a:ext uri="{FF2B5EF4-FFF2-40B4-BE49-F238E27FC236}">
                <a16:creationId xmlns:a16="http://schemas.microsoft.com/office/drawing/2014/main" xmlns="" id="{79D3FAE6-B539-E963-9174-6E0ACFF09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524000"/>
          <a:ext cx="228600" cy="381000"/>
        </p:xfrm>
        <a:graphic>
          <a:graphicData uri="http://schemas.openxmlformats.org/presentationml/2006/ole">
            <p:oleObj spid="_x0000_s25601" name="Equation" r:id="rId3" imgW="152280" imgH="152280" progId="">
              <p:embed/>
            </p:oleObj>
          </a:graphicData>
        </a:graphic>
      </p:graphicFrame>
      <p:graphicFrame>
        <p:nvGraphicFramePr>
          <p:cNvPr id="25603" name="Object 6">
            <a:extLst>
              <a:ext uri="{FF2B5EF4-FFF2-40B4-BE49-F238E27FC236}">
                <a16:creationId xmlns:a16="http://schemas.microsoft.com/office/drawing/2014/main" xmlns="" id="{4619327F-4936-4FF7-D500-9331FD3A4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524000"/>
          <a:ext cx="274638" cy="304800"/>
        </p:xfrm>
        <a:graphic>
          <a:graphicData uri="http://schemas.openxmlformats.org/presentationml/2006/ole">
            <p:oleObj spid="_x0000_s25602" name="Equation" r:id="rId4" imgW="152280" imgH="190440" progId="">
              <p:embed/>
            </p:oleObj>
          </a:graphicData>
        </a:graphic>
      </p:graphicFrame>
      <p:graphicFrame>
        <p:nvGraphicFramePr>
          <p:cNvPr id="25604" name="Object 7">
            <a:extLst>
              <a:ext uri="{FF2B5EF4-FFF2-40B4-BE49-F238E27FC236}">
                <a16:creationId xmlns:a16="http://schemas.microsoft.com/office/drawing/2014/main" xmlns="" id="{E12EDE42-CA3F-6E40-03AF-E9D9EBFA2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133600"/>
          <a:ext cx="274638" cy="304800"/>
        </p:xfrm>
        <a:graphic>
          <a:graphicData uri="http://schemas.openxmlformats.org/presentationml/2006/ole">
            <p:oleObj spid="_x0000_s25603" name="Equation" r:id="rId5" imgW="152280" imgH="190440" progId="">
              <p:embed/>
            </p:oleObj>
          </a:graphicData>
        </a:graphic>
      </p:graphicFrame>
      <p:graphicFrame>
        <p:nvGraphicFramePr>
          <p:cNvPr id="25605" name="Object 8">
            <a:extLst>
              <a:ext uri="{FF2B5EF4-FFF2-40B4-BE49-F238E27FC236}">
                <a16:creationId xmlns:a16="http://schemas.microsoft.com/office/drawing/2014/main" xmlns="" id="{8D515A02-EDB2-1AB6-8206-27D2DC758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200400"/>
          <a:ext cx="228600" cy="381000"/>
        </p:xfrm>
        <a:graphic>
          <a:graphicData uri="http://schemas.openxmlformats.org/presentationml/2006/ole">
            <p:oleObj spid="_x0000_s25604" name="Equation" r:id="rId6" imgW="152280" imgH="152280" progId="">
              <p:embed/>
            </p:oleObj>
          </a:graphicData>
        </a:graphic>
      </p:graphicFrame>
      <p:graphicFrame>
        <p:nvGraphicFramePr>
          <p:cNvPr id="25606" name="Object 9">
            <a:extLst>
              <a:ext uri="{FF2B5EF4-FFF2-40B4-BE49-F238E27FC236}">
                <a16:creationId xmlns:a16="http://schemas.microsoft.com/office/drawing/2014/main" xmlns="" id="{689038E5-6685-46A8-50CE-3F6F3B0FA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200400"/>
          <a:ext cx="254000" cy="304800"/>
        </p:xfrm>
        <a:graphic>
          <a:graphicData uri="http://schemas.openxmlformats.org/presentationml/2006/ole">
            <p:oleObj spid="_x0000_s25605" name="Equation" r:id="rId7" imgW="126720" imgH="152280" progId="">
              <p:embed/>
            </p:oleObj>
          </a:graphicData>
        </a:graphic>
      </p:graphicFrame>
      <p:graphicFrame>
        <p:nvGraphicFramePr>
          <p:cNvPr id="25607" name="Object 10">
            <a:extLst>
              <a:ext uri="{FF2B5EF4-FFF2-40B4-BE49-F238E27FC236}">
                <a16:creationId xmlns:a16="http://schemas.microsoft.com/office/drawing/2014/main" xmlns="" id="{D984C370-8ED1-F977-8652-B1373B76B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886200"/>
          <a:ext cx="4267200" cy="1981200"/>
        </p:xfrm>
        <a:graphic>
          <a:graphicData uri="http://schemas.openxmlformats.org/presentationml/2006/ole">
            <p:oleObj spid="_x0000_s25606" name="Equation" r:id="rId8" imgW="2184120" imgH="1143000" progId="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7" name="Text Box 4">
            <a:extLst>
              <a:ext uri="{FF2B5EF4-FFF2-40B4-BE49-F238E27FC236}">
                <a16:creationId xmlns:a16="http://schemas.microsoft.com/office/drawing/2014/main" xmlns="" id="{3E250B9C-8A38-0227-A764-041AB10D6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65150"/>
            <a:ext cx="7878763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 u="sng">
                <a:solidFill>
                  <a:srgbClr val="FF0000"/>
                </a:solidFill>
              </a:rPr>
              <a:t>Problem:</a:t>
            </a:r>
            <a:r>
              <a:rPr lang="en-US" altLang="en-US"/>
              <a:t> A die is rolled, if the outcome is odd number then what </a:t>
            </a:r>
          </a:p>
          <a:p>
            <a:r>
              <a:rPr lang="en-US" altLang="en-US"/>
              <a:t>               is the probability that it is a prime?</a:t>
            </a:r>
          </a:p>
          <a:p>
            <a:endParaRPr lang="en-US" altLang="en-US"/>
          </a:p>
          <a:p>
            <a:r>
              <a:rPr lang="en-US" altLang="en-US" b="1" u="sng"/>
              <a:t>Solution:</a:t>
            </a:r>
            <a:r>
              <a:rPr lang="en-US" altLang="en-US"/>
              <a:t>  Sample space S={1,2,3,4,5,6}</a:t>
            </a:r>
          </a:p>
          <a:p>
            <a:endParaRPr lang="en-US" altLang="en-US"/>
          </a:p>
          <a:p>
            <a:r>
              <a:rPr lang="en-US" altLang="en-US"/>
              <a:t>Let  E= event of getting odd number = {1,3,5}</a:t>
            </a:r>
          </a:p>
          <a:p>
            <a:endParaRPr lang="en-US" altLang="en-US"/>
          </a:p>
          <a:p>
            <a:r>
              <a:rPr lang="en-US" altLang="en-US"/>
              <a:t>      P(E)=     =  </a:t>
            </a:r>
          </a:p>
          <a:p>
            <a:endParaRPr lang="en-US" altLang="en-US"/>
          </a:p>
          <a:p>
            <a:r>
              <a:rPr lang="en-US" altLang="en-US"/>
              <a:t>      F= event of getting prime number = {2,3,5}</a:t>
            </a:r>
          </a:p>
          <a:p>
            <a:endParaRPr lang="en-US" altLang="en-US"/>
          </a:p>
          <a:p>
            <a:r>
              <a:rPr lang="en-US" altLang="en-US"/>
              <a:t>      P(F)=    ,    </a:t>
            </a:r>
          </a:p>
          <a:p>
            <a:endParaRPr lang="en-US" altLang="en-US"/>
          </a:p>
          <a:p>
            <a:r>
              <a:rPr lang="en-US" altLang="en-US"/>
              <a:t>     E   F= event of getting odd and prime number = {3,5}</a:t>
            </a:r>
          </a:p>
          <a:p>
            <a:endParaRPr lang="en-US" altLang="en-US"/>
          </a:p>
          <a:p>
            <a:r>
              <a:rPr lang="en-US" altLang="en-US"/>
              <a:t>     P(E   F)=   =</a:t>
            </a:r>
          </a:p>
          <a:p>
            <a:endParaRPr lang="en-US" altLang="en-US"/>
          </a:p>
          <a:p>
            <a:r>
              <a:rPr lang="en-US" altLang="en-US"/>
              <a:t>     Now P(F/E) =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26626" name="Object 5">
            <a:extLst>
              <a:ext uri="{FF2B5EF4-FFF2-40B4-BE49-F238E27FC236}">
                <a16:creationId xmlns:a16="http://schemas.microsoft.com/office/drawing/2014/main" xmlns="" id="{141CD77D-E23D-C927-EF74-77403D53D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2438400"/>
          <a:ext cx="152400" cy="609600"/>
        </p:xfrm>
        <a:graphic>
          <a:graphicData uri="http://schemas.openxmlformats.org/presentationml/2006/ole">
            <p:oleObj spid="_x0000_s26625" name="Equation" r:id="rId3" imgW="152280" imgH="393480" progId="">
              <p:embed/>
            </p:oleObj>
          </a:graphicData>
        </a:graphic>
      </p:graphicFrame>
      <p:graphicFrame>
        <p:nvGraphicFramePr>
          <p:cNvPr id="26627" name="Object 6">
            <a:extLst>
              <a:ext uri="{FF2B5EF4-FFF2-40B4-BE49-F238E27FC236}">
                <a16:creationId xmlns:a16="http://schemas.microsoft.com/office/drawing/2014/main" xmlns="" id="{E0FDBB3A-0494-CF72-D4BE-E19CED4522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438400"/>
          <a:ext cx="152400" cy="609600"/>
        </p:xfrm>
        <a:graphic>
          <a:graphicData uri="http://schemas.openxmlformats.org/presentationml/2006/ole">
            <p:oleObj spid="_x0000_s26626" name="Equation" r:id="rId4" imgW="152280" imgH="393480" progId="">
              <p:embed/>
            </p:oleObj>
          </a:graphicData>
        </a:graphic>
      </p:graphicFrame>
      <p:graphicFrame>
        <p:nvGraphicFramePr>
          <p:cNvPr id="26628" name="Object 7">
            <a:extLst>
              <a:ext uri="{FF2B5EF4-FFF2-40B4-BE49-F238E27FC236}">
                <a16:creationId xmlns:a16="http://schemas.microsoft.com/office/drawing/2014/main" xmlns="" id="{FC875AC4-9835-745E-C05D-6D3DF19D2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05200"/>
          <a:ext cx="152400" cy="609600"/>
        </p:xfrm>
        <a:graphic>
          <a:graphicData uri="http://schemas.openxmlformats.org/presentationml/2006/ole">
            <p:oleObj spid="_x0000_s26627" name="Equation" r:id="rId5" imgW="152280" imgH="393480" progId="">
              <p:embed/>
            </p:oleObj>
          </a:graphicData>
        </a:graphic>
      </p:graphicFrame>
      <p:graphicFrame>
        <p:nvGraphicFramePr>
          <p:cNvPr id="26629" name="Object 8">
            <a:extLst>
              <a:ext uri="{FF2B5EF4-FFF2-40B4-BE49-F238E27FC236}">
                <a16:creationId xmlns:a16="http://schemas.microsoft.com/office/drawing/2014/main" xmlns="" id="{75FCBC78-EA63-76DD-A19A-0837F8B34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572000"/>
          <a:ext cx="152400" cy="609600"/>
        </p:xfrm>
        <a:graphic>
          <a:graphicData uri="http://schemas.openxmlformats.org/presentationml/2006/ole">
            <p:oleObj spid="_x0000_s26628" name="Equation" r:id="rId6" imgW="152280" imgH="393480" progId="">
              <p:embed/>
            </p:oleObj>
          </a:graphicData>
        </a:graphic>
      </p:graphicFrame>
      <p:graphicFrame>
        <p:nvGraphicFramePr>
          <p:cNvPr id="26630" name="Object 9">
            <a:extLst>
              <a:ext uri="{FF2B5EF4-FFF2-40B4-BE49-F238E27FC236}">
                <a16:creationId xmlns:a16="http://schemas.microsoft.com/office/drawing/2014/main" xmlns="" id="{8D3DD946-282B-A400-47FE-DFB5DE2CF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572000"/>
          <a:ext cx="139700" cy="609600"/>
        </p:xfrm>
        <a:graphic>
          <a:graphicData uri="http://schemas.openxmlformats.org/presentationml/2006/ole">
            <p:oleObj spid="_x0000_s26629" name="Equation" r:id="rId7" imgW="139680" imgH="393480" progId="">
              <p:embed/>
            </p:oleObj>
          </a:graphicData>
        </a:graphic>
      </p:graphicFrame>
      <p:graphicFrame>
        <p:nvGraphicFramePr>
          <p:cNvPr id="26631" name="Object 10">
            <a:extLst>
              <a:ext uri="{FF2B5EF4-FFF2-40B4-BE49-F238E27FC236}">
                <a16:creationId xmlns:a16="http://schemas.microsoft.com/office/drawing/2014/main" xmlns="" id="{50817A17-52A9-4E42-69DE-07D45A509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724400"/>
          <a:ext cx="274638" cy="304800"/>
        </p:xfrm>
        <a:graphic>
          <a:graphicData uri="http://schemas.openxmlformats.org/presentationml/2006/ole">
            <p:oleObj spid="_x0000_s26630" name="Equation" r:id="rId8" imgW="152280" imgH="190440" progId="">
              <p:embed/>
            </p:oleObj>
          </a:graphicData>
        </a:graphic>
      </p:graphicFrame>
      <p:graphicFrame>
        <p:nvGraphicFramePr>
          <p:cNvPr id="26632" name="Object 11">
            <a:extLst>
              <a:ext uri="{FF2B5EF4-FFF2-40B4-BE49-F238E27FC236}">
                <a16:creationId xmlns:a16="http://schemas.microsoft.com/office/drawing/2014/main" xmlns="" id="{AEFFB2AE-5F62-AB80-4743-BF67D6236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191000"/>
          <a:ext cx="274638" cy="304800"/>
        </p:xfrm>
        <a:graphic>
          <a:graphicData uri="http://schemas.openxmlformats.org/presentationml/2006/ole">
            <p:oleObj spid="_x0000_s26631" name="Equation" r:id="rId9" imgW="152280" imgH="190440" progId="">
              <p:embed/>
            </p:oleObj>
          </a:graphicData>
        </a:graphic>
      </p:graphicFrame>
      <p:graphicFrame>
        <p:nvGraphicFramePr>
          <p:cNvPr id="26633" name="Object 12">
            <a:extLst>
              <a:ext uri="{FF2B5EF4-FFF2-40B4-BE49-F238E27FC236}">
                <a16:creationId xmlns:a16="http://schemas.microsoft.com/office/drawing/2014/main" xmlns="" id="{3C66CCEA-6DF1-D13E-AE1D-50CE9E819C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2638" y="5181600"/>
          <a:ext cx="2498725" cy="914400"/>
        </p:xfrm>
        <a:graphic>
          <a:graphicData uri="http://schemas.openxmlformats.org/presentationml/2006/ole">
            <p:oleObj spid="_x0000_s26632" name="Equation" r:id="rId10" imgW="1168200" imgH="444240" progId="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4">
            <a:extLst>
              <a:ext uri="{FF2B5EF4-FFF2-40B4-BE49-F238E27FC236}">
                <a16:creationId xmlns:a16="http://schemas.microsoft.com/office/drawing/2014/main" xmlns="" id="{065F0161-57ED-54E0-8162-D376D115F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12750"/>
            <a:ext cx="80645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 u="sng">
                <a:solidFill>
                  <a:srgbClr val="FF0000"/>
                </a:solidFill>
              </a:rPr>
              <a:t>Questions:</a:t>
            </a:r>
          </a:p>
          <a:p>
            <a:endParaRPr lang="en-US" altLang="en-US"/>
          </a:p>
          <a:p>
            <a:pPr>
              <a:buFontTx/>
              <a:buAutoNum type="arabicParenBoth"/>
            </a:pPr>
            <a:r>
              <a:rPr lang="en-US" altLang="en-US"/>
              <a:t>Three coins are tossed.  Find the probability that they are all </a:t>
            </a:r>
          </a:p>
          <a:p>
            <a:r>
              <a:rPr lang="en-US" altLang="en-US"/>
              <a:t>     tails, if one of the coins shows a tail?</a:t>
            </a:r>
          </a:p>
          <a:p>
            <a:endParaRPr lang="en-US" altLang="en-US"/>
          </a:p>
          <a:p>
            <a:endParaRPr lang="en-US" altLang="en-US"/>
          </a:p>
          <a:p>
            <a:pPr>
              <a:buFontTx/>
              <a:buAutoNum type="arabicParenBoth" startAt="2"/>
            </a:pPr>
            <a:r>
              <a:rPr lang="en-US" altLang="en-US"/>
              <a:t>In a class, 40% students read Mathematics, 25% Biology and</a:t>
            </a:r>
          </a:p>
          <a:p>
            <a:r>
              <a:rPr lang="en-US" altLang="en-US"/>
              <a:t>     15% both mathematics and biology.  One student is selected</a:t>
            </a:r>
          </a:p>
          <a:p>
            <a:r>
              <a:rPr lang="en-US" altLang="en-US"/>
              <a:t>     at random. Find the probability that </a:t>
            </a:r>
          </a:p>
          <a:p>
            <a:endParaRPr lang="en-US" altLang="en-US"/>
          </a:p>
          <a:p>
            <a:r>
              <a:rPr lang="en-US" altLang="en-US"/>
              <a:t>     (i) he reads mathematics, if it is known that he reads biology.</a:t>
            </a:r>
          </a:p>
          <a:p>
            <a:r>
              <a:rPr lang="en-US" altLang="en-US"/>
              <a:t>     (ii) he reads biology, if it is known that he reads mathematics.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(3) A couple has 2 children.  Find the probability that both are boys,</a:t>
            </a:r>
          </a:p>
          <a:p>
            <a:r>
              <a:rPr lang="en-US" altLang="en-US"/>
              <a:t>      if it is known that </a:t>
            </a:r>
          </a:p>
          <a:p>
            <a:endParaRPr lang="en-US" altLang="en-US"/>
          </a:p>
          <a:p>
            <a:r>
              <a:rPr lang="en-US" altLang="en-US"/>
              <a:t>     (i) One of the children is a boy?</a:t>
            </a:r>
          </a:p>
          <a:p>
            <a:r>
              <a:rPr lang="en-US" altLang="en-US"/>
              <a:t>     (ii) the older child is a boy?</a:t>
            </a:r>
          </a:p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Text Box 4">
            <a:extLst>
              <a:ext uri="{FF2B5EF4-FFF2-40B4-BE49-F238E27FC236}">
                <a16:creationId xmlns:a16="http://schemas.microsoft.com/office/drawing/2014/main" xmlns="" id="{27A3A2A5-D4CF-84DF-8A71-C2A9DC576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12750"/>
            <a:ext cx="7980363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u="sng">
                <a:solidFill>
                  <a:srgbClr val="FF0000"/>
                </a:solidFill>
              </a:rPr>
              <a:t>Independent Events:</a:t>
            </a:r>
            <a:r>
              <a:rPr lang="en-US" altLang="en-US"/>
              <a:t>  we know that two events are independent </a:t>
            </a:r>
          </a:p>
          <a:p>
            <a:r>
              <a:rPr lang="en-US" altLang="en-US"/>
              <a:t>if the occurrence of one does not depend upon the occurrence of </a:t>
            </a:r>
          </a:p>
          <a:p>
            <a:r>
              <a:rPr lang="en-US" altLang="en-US"/>
              <a:t>the other.</a:t>
            </a:r>
          </a:p>
          <a:p>
            <a:endParaRPr lang="en-US" altLang="en-US"/>
          </a:p>
          <a:p>
            <a:r>
              <a:rPr lang="en-US" altLang="en-US" u="sng">
                <a:solidFill>
                  <a:srgbClr val="FF0000"/>
                </a:solidFill>
              </a:rPr>
              <a:t>Independent Experiments:</a:t>
            </a:r>
            <a:r>
              <a:rPr lang="en-US" altLang="en-US" b="1">
                <a:solidFill>
                  <a:srgbClr val="FF0000"/>
                </a:solidFill>
              </a:rPr>
              <a:t>   </a:t>
            </a:r>
            <a:r>
              <a:rPr lang="en-US" altLang="en-US">
                <a:solidFill>
                  <a:schemeClr val="tx2"/>
                </a:solidFill>
              </a:rPr>
              <a:t>Two random experiments are said</a:t>
            </a:r>
          </a:p>
          <a:p>
            <a:r>
              <a:rPr lang="en-US" altLang="en-US">
                <a:solidFill>
                  <a:schemeClr val="tx2"/>
                </a:solidFill>
              </a:rPr>
              <a:t>to be independent if for every pair of events E and F, associated</a:t>
            </a:r>
          </a:p>
          <a:p>
            <a:r>
              <a:rPr lang="en-US" altLang="en-US">
                <a:solidFill>
                  <a:schemeClr val="tx2"/>
                </a:solidFill>
              </a:rPr>
              <a:t>with the first and second experiment respectively.</a:t>
            </a:r>
          </a:p>
          <a:p>
            <a:endParaRPr lang="en-US" altLang="en-US">
              <a:solidFill>
                <a:schemeClr val="tx2"/>
              </a:solidFill>
            </a:endParaRPr>
          </a:p>
          <a:p>
            <a:r>
              <a:rPr lang="en-US" altLang="en-US">
                <a:solidFill>
                  <a:schemeClr val="tx2"/>
                </a:solidFill>
              </a:rPr>
              <a:t>The probability of the simultaneous occurrence of E and F is the </a:t>
            </a:r>
          </a:p>
          <a:p>
            <a:r>
              <a:rPr lang="en-US" altLang="en-US">
                <a:solidFill>
                  <a:schemeClr val="tx2"/>
                </a:solidFill>
              </a:rPr>
              <a:t>product of P(E) and P(F), calculated separately on the basis of the</a:t>
            </a:r>
          </a:p>
          <a:p>
            <a:r>
              <a:rPr lang="en-US" altLang="en-US">
                <a:solidFill>
                  <a:schemeClr val="tx2"/>
                </a:solidFill>
              </a:rPr>
              <a:t>two experiments.</a:t>
            </a:r>
          </a:p>
          <a:p>
            <a:endParaRPr lang="en-US" altLang="en-US">
              <a:solidFill>
                <a:schemeClr val="tx2"/>
              </a:solidFill>
            </a:endParaRPr>
          </a:p>
          <a:p>
            <a:pPr>
              <a:buFontTx/>
              <a:buChar char="•"/>
            </a:pPr>
            <a:r>
              <a:rPr lang="en-US" altLang="en-US" i="1">
                <a:solidFill>
                  <a:schemeClr val="tx2"/>
                </a:solidFill>
              </a:rPr>
              <a:t>Two events E and F associated with the sample space of a random</a:t>
            </a:r>
          </a:p>
          <a:p>
            <a:r>
              <a:rPr lang="en-US" altLang="en-US" i="1">
                <a:solidFill>
                  <a:schemeClr val="tx2"/>
                </a:solidFill>
              </a:rPr>
              <a:t>  experiment are independent iff</a:t>
            </a:r>
          </a:p>
          <a:p>
            <a:r>
              <a:rPr lang="en-US" altLang="en-US">
                <a:solidFill>
                  <a:schemeClr val="tx2"/>
                </a:solidFill>
              </a:rPr>
              <a:t>      </a:t>
            </a:r>
          </a:p>
          <a:p>
            <a:r>
              <a:rPr lang="en-US" altLang="en-US">
                <a:solidFill>
                  <a:schemeClr val="tx2"/>
                </a:solidFill>
              </a:rPr>
              <a:t>  P(E   F) = P(E).P(F)</a:t>
            </a:r>
          </a:p>
          <a:p>
            <a:endParaRPr lang="en-US" altLang="en-US">
              <a:solidFill>
                <a:schemeClr val="tx2"/>
              </a:solidFill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chemeClr val="tx2"/>
                </a:solidFill>
              </a:rPr>
              <a:t> P(E/F) = P(E) </a:t>
            </a:r>
          </a:p>
          <a:p>
            <a:pPr>
              <a:buFontTx/>
              <a:buChar char="•"/>
            </a:pPr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27650" name="Object 5">
            <a:extLst>
              <a:ext uri="{FF2B5EF4-FFF2-40B4-BE49-F238E27FC236}">
                <a16:creationId xmlns:a16="http://schemas.microsoft.com/office/drawing/2014/main" xmlns="" id="{F5465CFB-DD25-BC3D-EFF2-6C6DA5A3B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572000"/>
          <a:ext cx="274638" cy="304800"/>
        </p:xfrm>
        <a:graphic>
          <a:graphicData uri="http://schemas.openxmlformats.org/presentationml/2006/ole">
            <p:oleObj spid="_x0000_s27649" name="Equation" r:id="rId3" imgW="152280" imgH="190440" progId="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8" name="Text Box 4">
            <a:extLst>
              <a:ext uri="{FF2B5EF4-FFF2-40B4-BE49-F238E27FC236}">
                <a16:creationId xmlns:a16="http://schemas.microsoft.com/office/drawing/2014/main" xmlns="" id="{7306E760-7290-98A9-A1E7-73E38FF35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88950"/>
            <a:ext cx="7542213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Problem:</a:t>
            </a:r>
            <a:r>
              <a:rPr lang="en-US" altLang="en-US"/>
              <a:t> A can solve 90% of the problems in a book and B can</a:t>
            </a:r>
          </a:p>
          <a:p>
            <a:r>
              <a:rPr lang="en-US" altLang="en-US"/>
              <a:t>solve 70%, what is the probability that at least one of them will</a:t>
            </a:r>
          </a:p>
          <a:p>
            <a:r>
              <a:rPr lang="en-US" altLang="en-US"/>
              <a:t>solve a problem, selected at random from the book?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u="sng">
                <a:solidFill>
                  <a:schemeClr val="hlink"/>
                </a:solidFill>
              </a:rPr>
              <a:t>Solution:</a:t>
            </a:r>
            <a:r>
              <a:rPr lang="en-US" altLang="en-US"/>
              <a:t> P(A)=90%=      ,  P(B)=70%= 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P(A   B) = P(both A and B solve the Problem)</a:t>
            </a:r>
          </a:p>
          <a:p>
            <a:r>
              <a:rPr lang="en-US" altLang="en-US"/>
              <a:t>            = P(A).P(B)</a:t>
            </a:r>
          </a:p>
          <a:p>
            <a:endParaRPr lang="en-US" altLang="en-US"/>
          </a:p>
          <a:p>
            <a:r>
              <a:rPr lang="en-US" altLang="en-US"/>
              <a:t>            =      .      =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P(at least one of them will solve) = P(AUB) </a:t>
            </a:r>
          </a:p>
          <a:p>
            <a:endParaRPr lang="en-US" altLang="en-US"/>
          </a:p>
          <a:p>
            <a:r>
              <a:rPr lang="en-US" altLang="en-US"/>
              <a:t>             =P(A)+P(B)-P(A   B)</a:t>
            </a:r>
          </a:p>
          <a:p>
            <a:r>
              <a:rPr lang="en-US" altLang="en-US"/>
              <a:t>          </a:t>
            </a:r>
          </a:p>
          <a:p>
            <a:r>
              <a:rPr lang="en-US" altLang="en-US"/>
              <a:t>             =     +    -      =      </a:t>
            </a:r>
          </a:p>
        </p:txBody>
      </p:sp>
      <p:graphicFrame>
        <p:nvGraphicFramePr>
          <p:cNvPr id="28674" name="Object 5">
            <a:extLst>
              <a:ext uri="{FF2B5EF4-FFF2-40B4-BE49-F238E27FC236}">
                <a16:creationId xmlns:a16="http://schemas.microsoft.com/office/drawing/2014/main" xmlns="" id="{C059AA95-E066-D4D1-8440-779916669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752600"/>
          <a:ext cx="279400" cy="609600"/>
        </p:xfrm>
        <a:graphic>
          <a:graphicData uri="http://schemas.openxmlformats.org/presentationml/2006/ole">
            <p:oleObj spid="_x0000_s28673" name="Equation" r:id="rId3" imgW="279360" imgH="393480" progId="">
              <p:embed/>
            </p:oleObj>
          </a:graphicData>
        </a:graphic>
      </p:graphicFrame>
      <p:graphicFrame>
        <p:nvGraphicFramePr>
          <p:cNvPr id="28675" name="Object 7">
            <a:extLst>
              <a:ext uri="{FF2B5EF4-FFF2-40B4-BE49-F238E27FC236}">
                <a16:creationId xmlns:a16="http://schemas.microsoft.com/office/drawing/2014/main" xmlns="" id="{BF5CCACA-12E6-7089-EEF3-7033555A8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752600"/>
          <a:ext cx="279400" cy="609600"/>
        </p:xfrm>
        <a:graphic>
          <a:graphicData uri="http://schemas.openxmlformats.org/presentationml/2006/ole">
            <p:oleObj spid="_x0000_s28674" name="Equation" r:id="rId4" imgW="279360" imgH="393480" progId="">
              <p:embed/>
            </p:oleObj>
          </a:graphicData>
        </a:graphic>
      </p:graphicFrame>
      <p:graphicFrame>
        <p:nvGraphicFramePr>
          <p:cNvPr id="28676" name="Object 8">
            <a:extLst>
              <a:ext uri="{FF2B5EF4-FFF2-40B4-BE49-F238E27FC236}">
                <a16:creationId xmlns:a16="http://schemas.microsoft.com/office/drawing/2014/main" xmlns="" id="{CB50A297-2AAA-E3C6-D04C-1C1AE2232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743200"/>
          <a:ext cx="274638" cy="304800"/>
        </p:xfrm>
        <a:graphic>
          <a:graphicData uri="http://schemas.openxmlformats.org/presentationml/2006/ole">
            <p:oleObj spid="_x0000_s28675" name="Equation" r:id="rId5" imgW="152280" imgH="190440" progId="">
              <p:embed/>
            </p:oleObj>
          </a:graphicData>
        </a:graphic>
      </p:graphicFrame>
      <p:graphicFrame>
        <p:nvGraphicFramePr>
          <p:cNvPr id="28677" name="Object 9">
            <a:extLst>
              <a:ext uri="{FF2B5EF4-FFF2-40B4-BE49-F238E27FC236}">
                <a16:creationId xmlns:a16="http://schemas.microsoft.com/office/drawing/2014/main" xmlns="" id="{20CEB505-48D0-8C98-14B0-4C70B4243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429000"/>
          <a:ext cx="279400" cy="609600"/>
        </p:xfrm>
        <a:graphic>
          <a:graphicData uri="http://schemas.openxmlformats.org/presentationml/2006/ole">
            <p:oleObj spid="_x0000_s28676" name="Equation" r:id="rId6" imgW="279360" imgH="393480" progId="">
              <p:embed/>
            </p:oleObj>
          </a:graphicData>
        </a:graphic>
      </p:graphicFrame>
      <p:graphicFrame>
        <p:nvGraphicFramePr>
          <p:cNvPr id="28678" name="Object 10">
            <a:extLst>
              <a:ext uri="{FF2B5EF4-FFF2-40B4-BE49-F238E27FC236}">
                <a16:creationId xmlns:a16="http://schemas.microsoft.com/office/drawing/2014/main" xmlns="" id="{6A7E34AD-DEDA-32C1-1EBF-20CCDC94C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429000"/>
          <a:ext cx="279400" cy="609600"/>
        </p:xfrm>
        <a:graphic>
          <a:graphicData uri="http://schemas.openxmlformats.org/presentationml/2006/ole">
            <p:oleObj spid="_x0000_s28677" name="Equation" r:id="rId7" imgW="279360" imgH="393480" progId="">
              <p:embed/>
            </p:oleObj>
          </a:graphicData>
        </a:graphic>
      </p:graphicFrame>
      <p:graphicFrame>
        <p:nvGraphicFramePr>
          <p:cNvPr id="28679" name="Object 11">
            <a:extLst>
              <a:ext uri="{FF2B5EF4-FFF2-40B4-BE49-F238E27FC236}">
                <a16:creationId xmlns:a16="http://schemas.microsoft.com/office/drawing/2014/main" xmlns="" id="{FFAF4086-4875-5872-6B01-4198F2509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429000"/>
          <a:ext cx="279400" cy="609600"/>
        </p:xfrm>
        <a:graphic>
          <a:graphicData uri="http://schemas.openxmlformats.org/presentationml/2006/ole">
            <p:oleObj spid="_x0000_s28678" name="Equation" r:id="rId8" imgW="279360" imgH="393480" progId="">
              <p:embed/>
            </p:oleObj>
          </a:graphicData>
        </a:graphic>
      </p:graphicFrame>
      <p:graphicFrame>
        <p:nvGraphicFramePr>
          <p:cNvPr id="28680" name="Object 12">
            <a:extLst>
              <a:ext uri="{FF2B5EF4-FFF2-40B4-BE49-F238E27FC236}">
                <a16:creationId xmlns:a16="http://schemas.microsoft.com/office/drawing/2014/main" xmlns="" id="{E0D8A2A6-C4E3-156E-DDFE-D07590B40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953000"/>
          <a:ext cx="274638" cy="304800"/>
        </p:xfrm>
        <a:graphic>
          <a:graphicData uri="http://schemas.openxmlformats.org/presentationml/2006/ole">
            <p:oleObj spid="_x0000_s28679" name="Equation" r:id="rId9" imgW="152280" imgH="190440" progId="">
              <p:embed/>
            </p:oleObj>
          </a:graphicData>
        </a:graphic>
      </p:graphicFrame>
      <p:graphicFrame>
        <p:nvGraphicFramePr>
          <p:cNvPr id="28681" name="Object 13">
            <a:extLst>
              <a:ext uri="{FF2B5EF4-FFF2-40B4-BE49-F238E27FC236}">
                <a16:creationId xmlns:a16="http://schemas.microsoft.com/office/drawing/2014/main" xmlns="" id="{DE93FDB4-2CFB-B8AE-9A18-07934F8A1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410200"/>
          <a:ext cx="279400" cy="609600"/>
        </p:xfrm>
        <a:graphic>
          <a:graphicData uri="http://schemas.openxmlformats.org/presentationml/2006/ole">
            <p:oleObj spid="_x0000_s28680" name="Equation" r:id="rId10" imgW="279360" imgH="393480" progId="">
              <p:embed/>
            </p:oleObj>
          </a:graphicData>
        </a:graphic>
      </p:graphicFrame>
      <p:graphicFrame>
        <p:nvGraphicFramePr>
          <p:cNvPr id="28682" name="Object 14">
            <a:extLst>
              <a:ext uri="{FF2B5EF4-FFF2-40B4-BE49-F238E27FC236}">
                <a16:creationId xmlns:a16="http://schemas.microsoft.com/office/drawing/2014/main" xmlns="" id="{35EEBC2D-E791-C623-8B09-28335F7BE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410200"/>
          <a:ext cx="279400" cy="609600"/>
        </p:xfrm>
        <a:graphic>
          <a:graphicData uri="http://schemas.openxmlformats.org/presentationml/2006/ole">
            <p:oleObj spid="_x0000_s28681" name="Equation" r:id="rId11" imgW="279360" imgH="393480" progId="">
              <p:embed/>
            </p:oleObj>
          </a:graphicData>
        </a:graphic>
      </p:graphicFrame>
      <p:graphicFrame>
        <p:nvGraphicFramePr>
          <p:cNvPr id="28683" name="Object 15">
            <a:extLst>
              <a:ext uri="{FF2B5EF4-FFF2-40B4-BE49-F238E27FC236}">
                <a16:creationId xmlns:a16="http://schemas.microsoft.com/office/drawing/2014/main" xmlns="" id="{8B64BD65-3418-BAD0-40D7-9981A7607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410200"/>
          <a:ext cx="279400" cy="609600"/>
        </p:xfrm>
        <a:graphic>
          <a:graphicData uri="http://schemas.openxmlformats.org/presentationml/2006/ole">
            <p:oleObj spid="_x0000_s28682" name="Equation" r:id="rId12" imgW="279360" imgH="393480" progId="">
              <p:embed/>
            </p:oleObj>
          </a:graphicData>
        </a:graphic>
      </p:graphicFrame>
      <p:graphicFrame>
        <p:nvGraphicFramePr>
          <p:cNvPr id="28684" name="Object 16">
            <a:extLst>
              <a:ext uri="{FF2B5EF4-FFF2-40B4-BE49-F238E27FC236}">
                <a16:creationId xmlns:a16="http://schemas.microsoft.com/office/drawing/2014/main" xmlns="" id="{2FA5A046-8456-3955-A2CB-F3B81FAC8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410200"/>
          <a:ext cx="279400" cy="609600"/>
        </p:xfrm>
        <a:graphic>
          <a:graphicData uri="http://schemas.openxmlformats.org/presentationml/2006/ole">
            <p:oleObj spid="_x0000_s28683" name="Equation" r:id="rId13" imgW="27936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Text Box 4">
            <a:extLst>
              <a:ext uri="{FF2B5EF4-FFF2-40B4-BE49-F238E27FC236}">
                <a16:creationId xmlns:a16="http://schemas.microsoft.com/office/drawing/2014/main" xmlns="" id="{1257FFDD-299D-7B4C-9E18-9BBD068A3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36550"/>
            <a:ext cx="8224838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 u="sng">
                <a:solidFill>
                  <a:srgbClr val="FF0000"/>
                </a:solidFill>
              </a:rPr>
              <a:t>Questions:</a:t>
            </a:r>
            <a:r>
              <a:rPr lang="en-US" altLang="en-US"/>
              <a:t>  </a:t>
            </a:r>
          </a:p>
          <a:p>
            <a:endParaRPr lang="en-US" altLang="en-US"/>
          </a:p>
          <a:p>
            <a:pPr>
              <a:buFontTx/>
              <a:buAutoNum type="arabicParenBoth"/>
            </a:pPr>
            <a:r>
              <a:rPr lang="en-US" altLang="en-US"/>
              <a:t> An unbiased die is tossed twice.  Find the probability of getting a</a:t>
            </a:r>
          </a:p>
          <a:p>
            <a:r>
              <a:rPr lang="en-US" altLang="en-US"/>
              <a:t>     4,5 or 6 on the first toss and 1,2,3 or 4 on the second toss?</a:t>
            </a:r>
          </a:p>
          <a:p>
            <a:endParaRPr lang="en-US" altLang="en-US"/>
          </a:p>
          <a:p>
            <a:r>
              <a:rPr lang="en-US" altLang="en-US"/>
              <a:t>(2) The probability that A hits a target is 1/3 and the probability that </a:t>
            </a:r>
          </a:p>
          <a:p>
            <a:r>
              <a:rPr lang="en-US" altLang="en-US"/>
              <a:t>     B hits it, is 2/5.  What is the probability that the target will be </a:t>
            </a:r>
          </a:p>
          <a:p>
            <a:r>
              <a:rPr lang="en-US" altLang="en-US"/>
              <a:t>     hit, if each one of A and B shoot at the target?</a:t>
            </a:r>
          </a:p>
          <a:p>
            <a:endParaRPr lang="en-US" altLang="en-US"/>
          </a:p>
          <a:p>
            <a:r>
              <a:rPr lang="en-US" altLang="en-US"/>
              <a:t>(3) A husband and wife appear in an interview for two vacancies in </a:t>
            </a:r>
          </a:p>
          <a:p>
            <a:r>
              <a:rPr lang="en-US" altLang="en-US"/>
              <a:t>     the same post.  The probability of husbands selection is 1/7 and </a:t>
            </a:r>
          </a:p>
          <a:p>
            <a:r>
              <a:rPr lang="en-US" altLang="en-US"/>
              <a:t>     and that of wife selection is 1/5.  What is the probability that</a:t>
            </a:r>
          </a:p>
          <a:p>
            <a:endParaRPr lang="en-US" altLang="en-US"/>
          </a:p>
          <a:p>
            <a:r>
              <a:rPr lang="en-US" altLang="en-US"/>
              <a:t>     (i) both of them will be selected?</a:t>
            </a:r>
          </a:p>
          <a:p>
            <a:r>
              <a:rPr lang="en-US" altLang="en-US"/>
              <a:t>     (ii) only on of them will be selected?</a:t>
            </a:r>
          </a:p>
          <a:p>
            <a:r>
              <a:rPr lang="en-US" altLang="en-US"/>
              <a:t>     (iii)  none of them will be selected?</a:t>
            </a:r>
          </a:p>
          <a:p>
            <a:r>
              <a:rPr lang="en-US" altLang="en-US"/>
              <a:t>     (iv)  at least one of them will be selected?</a:t>
            </a:r>
          </a:p>
          <a:p>
            <a:endParaRPr lang="en-US" altLang="en-US"/>
          </a:p>
          <a:p>
            <a:r>
              <a:rPr lang="en-US" altLang="en-US"/>
              <a:t>(4) A problem is given to  3 students whose chances of solving it are</a:t>
            </a:r>
          </a:p>
          <a:p>
            <a:r>
              <a:rPr lang="en-US" altLang="en-US"/>
              <a:t>     1/2,1/3 and 1/4 respectively.  What is the probability that the </a:t>
            </a:r>
          </a:p>
          <a:p>
            <a:r>
              <a:rPr lang="en-US" altLang="en-US"/>
              <a:t>     problem will be solved?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6" name="Text Box 4">
            <a:extLst>
              <a:ext uri="{FF2B5EF4-FFF2-40B4-BE49-F238E27FC236}">
                <a16:creationId xmlns:a16="http://schemas.microsoft.com/office/drawing/2014/main" xmlns="" id="{A5241C10-2BD6-74CF-15DD-08816C2E3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12750"/>
            <a:ext cx="7713663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Theorem of Total Probability:</a:t>
            </a:r>
            <a:r>
              <a:rPr lang="en-US" altLang="en-US"/>
              <a:t>  Let                     constitute a</a:t>
            </a:r>
          </a:p>
          <a:p>
            <a:r>
              <a:rPr lang="en-US" altLang="en-US"/>
              <a:t>partition of the sample space S with            for i=1,2,3,4,……,k.  </a:t>
            </a:r>
          </a:p>
          <a:p>
            <a:r>
              <a:rPr lang="en-US" altLang="en-US"/>
              <a:t>Then for any event A of S with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b="1">
                <a:solidFill>
                  <a:schemeClr val="hlink"/>
                </a:solidFill>
              </a:rPr>
              <a:t>Proof:</a:t>
            </a:r>
            <a:r>
              <a:rPr lang="en-US" altLang="en-US"/>
              <a:t> Since      </a:t>
            </a:r>
          </a:p>
          <a:p>
            <a:r>
              <a:rPr lang="en-US" altLang="en-US"/>
              <a:t>constitute a partition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           and                for all i,j.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i.e.    ‘s are mutually exclusive events and</a:t>
            </a:r>
          </a:p>
          <a:p>
            <a:r>
              <a:rPr lang="en-US" altLang="en-US"/>
              <a:t>     their union is sample space S.</a:t>
            </a:r>
          </a:p>
        </p:txBody>
      </p:sp>
      <p:graphicFrame>
        <p:nvGraphicFramePr>
          <p:cNvPr id="29698" name="Object 5">
            <a:extLst>
              <a:ext uri="{FF2B5EF4-FFF2-40B4-BE49-F238E27FC236}">
                <a16:creationId xmlns:a16="http://schemas.microsoft.com/office/drawing/2014/main" xmlns="" id="{D2FBD256-E235-EF28-63AF-D5ABFDDC3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57200"/>
          <a:ext cx="1536700" cy="315913"/>
        </p:xfrm>
        <a:graphic>
          <a:graphicData uri="http://schemas.openxmlformats.org/presentationml/2006/ole">
            <p:oleObj spid="_x0000_s29697" name="Equation" r:id="rId3" imgW="1091880" imgH="228600" progId="">
              <p:embed/>
            </p:oleObj>
          </a:graphicData>
        </a:graphic>
      </p:graphicFrame>
      <p:graphicFrame>
        <p:nvGraphicFramePr>
          <p:cNvPr id="29699" name="Object 6">
            <a:extLst>
              <a:ext uri="{FF2B5EF4-FFF2-40B4-BE49-F238E27FC236}">
                <a16:creationId xmlns:a16="http://schemas.microsoft.com/office/drawing/2014/main" xmlns="" id="{B2D65D59-A08D-2E53-B52E-AE9939CA9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762000"/>
          <a:ext cx="762000" cy="304800"/>
        </p:xfrm>
        <a:graphic>
          <a:graphicData uri="http://schemas.openxmlformats.org/presentationml/2006/ole">
            <p:oleObj spid="_x0000_s29698" name="Equation" r:id="rId4" imgW="622080" imgH="228600" progId="">
              <p:embed/>
            </p:oleObj>
          </a:graphicData>
        </a:graphic>
      </p:graphicFrame>
      <p:graphicFrame>
        <p:nvGraphicFramePr>
          <p:cNvPr id="29700" name="Object 7">
            <a:extLst>
              <a:ext uri="{FF2B5EF4-FFF2-40B4-BE49-F238E27FC236}">
                <a16:creationId xmlns:a16="http://schemas.microsoft.com/office/drawing/2014/main" xmlns="" id="{2CCBA7A2-1278-FE3B-2BD9-D570FF35B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066800"/>
          <a:ext cx="889000" cy="304800"/>
        </p:xfrm>
        <a:graphic>
          <a:graphicData uri="http://schemas.openxmlformats.org/presentationml/2006/ole">
            <p:oleObj spid="_x0000_s29699" name="Equation" r:id="rId5" imgW="888840" imgH="228600" progId="">
              <p:embed/>
            </p:oleObj>
          </a:graphicData>
        </a:graphic>
      </p:graphicFrame>
      <p:graphicFrame>
        <p:nvGraphicFramePr>
          <p:cNvPr id="29701" name="Object 8">
            <a:extLst>
              <a:ext uri="{FF2B5EF4-FFF2-40B4-BE49-F238E27FC236}">
                <a16:creationId xmlns:a16="http://schemas.microsoft.com/office/drawing/2014/main" xmlns="" id="{F0E9AE5E-394A-927A-B927-BA1C5CB8F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524000"/>
          <a:ext cx="2882900" cy="646113"/>
        </p:xfrm>
        <a:graphic>
          <a:graphicData uri="http://schemas.openxmlformats.org/presentationml/2006/ole">
            <p:oleObj spid="_x0000_s29700" name="Equation" r:id="rId6" imgW="2565360" imgH="431640" progId="">
              <p:embed/>
            </p:oleObj>
          </a:graphicData>
        </a:graphic>
      </p:graphicFrame>
      <p:graphicFrame>
        <p:nvGraphicFramePr>
          <p:cNvPr id="29702" name="Object 9">
            <a:extLst>
              <a:ext uri="{FF2B5EF4-FFF2-40B4-BE49-F238E27FC236}">
                <a16:creationId xmlns:a16="http://schemas.microsoft.com/office/drawing/2014/main" xmlns="" id="{9D3DF99F-4DEE-1562-C251-4C8F7DD48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667000"/>
          <a:ext cx="1536700" cy="315913"/>
        </p:xfrm>
        <a:graphic>
          <a:graphicData uri="http://schemas.openxmlformats.org/presentationml/2006/ole">
            <p:oleObj spid="_x0000_s29701" name="Equation" r:id="rId7" imgW="1091880" imgH="228600" progId="">
              <p:embed/>
            </p:oleObj>
          </a:graphicData>
        </a:graphic>
      </p:graphicFrame>
      <p:sp>
        <p:nvSpPr>
          <p:cNvPr id="29717" name="Oval 10">
            <a:extLst>
              <a:ext uri="{FF2B5EF4-FFF2-40B4-BE49-F238E27FC236}">
                <a16:creationId xmlns:a16="http://schemas.microsoft.com/office/drawing/2014/main" xmlns="" id="{CB30B049-925D-C330-D09C-41C9702D0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057400"/>
            <a:ext cx="3276600" cy="3200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18" name="Oval 12">
            <a:extLst>
              <a:ext uri="{FF2B5EF4-FFF2-40B4-BE49-F238E27FC236}">
                <a16:creationId xmlns:a16="http://schemas.microsoft.com/office/drawing/2014/main" xmlns="" id="{66E2B990-0C32-FA25-DCB4-DF4BA3ADE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17526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19" name="Line 13">
            <a:extLst>
              <a:ext uri="{FF2B5EF4-FFF2-40B4-BE49-F238E27FC236}">
                <a16:creationId xmlns:a16="http://schemas.microsoft.com/office/drawing/2014/main" xmlns="" id="{D0CB107C-E5BA-64DE-EC79-36522F438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33600"/>
            <a:ext cx="457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14">
            <a:extLst>
              <a:ext uri="{FF2B5EF4-FFF2-40B4-BE49-F238E27FC236}">
                <a16:creationId xmlns:a16="http://schemas.microsoft.com/office/drawing/2014/main" xmlns="" id="{4287D87C-CA72-F109-0082-93808F1A6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6576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Line 15">
            <a:extLst>
              <a:ext uri="{FF2B5EF4-FFF2-40B4-BE49-F238E27FC236}">
                <a16:creationId xmlns:a16="http://schemas.microsoft.com/office/drawing/2014/main" xmlns="" id="{C933EF19-E5B0-EE73-4B95-41F987759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95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Line 16">
            <a:extLst>
              <a:ext uri="{FF2B5EF4-FFF2-40B4-BE49-F238E27FC236}">
                <a16:creationId xmlns:a16="http://schemas.microsoft.com/office/drawing/2014/main" xmlns="" id="{B4C9818B-68B9-4F96-34B2-3FF7F1786E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3352800"/>
            <a:ext cx="167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17">
            <a:extLst>
              <a:ext uri="{FF2B5EF4-FFF2-40B4-BE49-F238E27FC236}">
                <a16:creationId xmlns:a16="http://schemas.microsoft.com/office/drawing/2014/main" xmlns="" id="{3BD21832-82E7-11DC-0F1A-373BC3479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6576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Line 18">
            <a:extLst>
              <a:ext uri="{FF2B5EF4-FFF2-40B4-BE49-F238E27FC236}">
                <a16:creationId xmlns:a16="http://schemas.microsoft.com/office/drawing/2014/main" xmlns="" id="{59833C16-5605-F56F-79F0-74AF52EC5C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286000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03" name="Object 19">
            <a:extLst>
              <a:ext uri="{FF2B5EF4-FFF2-40B4-BE49-F238E27FC236}">
                <a16:creationId xmlns:a16="http://schemas.microsoft.com/office/drawing/2014/main" xmlns="" id="{953F52D8-6533-C511-AC32-6376C982C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4963" y="2362200"/>
          <a:ext cx="315912" cy="381000"/>
        </p:xfrm>
        <a:graphic>
          <a:graphicData uri="http://schemas.openxmlformats.org/presentationml/2006/ole">
            <p:oleObj spid="_x0000_s29702" name="Equation" r:id="rId8" imgW="190440" imgH="228600" progId="">
              <p:embed/>
            </p:oleObj>
          </a:graphicData>
        </a:graphic>
      </p:graphicFrame>
      <p:graphicFrame>
        <p:nvGraphicFramePr>
          <p:cNvPr id="29704" name="Object 20">
            <a:extLst>
              <a:ext uri="{FF2B5EF4-FFF2-40B4-BE49-F238E27FC236}">
                <a16:creationId xmlns:a16="http://schemas.microsoft.com/office/drawing/2014/main" xmlns="" id="{7D514A5F-3564-C7D3-6683-AB5A3AB5B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590800"/>
          <a:ext cx="274638" cy="381000"/>
        </p:xfrm>
        <a:graphic>
          <a:graphicData uri="http://schemas.openxmlformats.org/presentationml/2006/ole">
            <p:oleObj spid="_x0000_s29703" name="Equation" r:id="rId9" imgW="164880" imgH="228600" progId="">
              <p:embed/>
            </p:oleObj>
          </a:graphicData>
        </a:graphic>
      </p:graphicFrame>
      <p:graphicFrame>
        <p:nvGraphicFramePr>
          <p:cNvPr id="29705" name="Object 21">
            <a:extLst>
              <a:ext uri="{FF2B5EF4-FFF2-40B4-BE49-F238E27FC236}">
                <a16:creationId xmlns:a16="http://schemas.microsoft.com/office/drawing/2014/main" xmlns="" id="{9800EC1F-C6F6-BF6B-AD82-228921022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7963" y="3581400"/>
          <a:ext cx="315912" cy="381000"/>
        </p:xfrm>
        <a:graphic>
          <a:graphicData uri="http://schemas.openxmlformats.org/presentationml/2006/ole">
            <p:oleObj spid="_x0000_s29704" name="Equation" r:id="rId10" imgW="190440" imgH="228600" progId="">
              <p:embed/>
            </p:oleObj>
          </a:graphicData>
        </a:graphic>
      </p:graphicFrame>
      <p:graphicFrame>
        <p:nvGraphicFramePr>
          <p:cNvPr id="29706" name="Object 22">
            <a:extLst>
              <a:ext uri="{FF2B5EF4-FFF2-40B4-BE49-F238E27FC236}">
                <a16:creationId xmlns:a16="http://schemas.microsoft.com/office/drawing/2014/main" xmlns="" id="{4A07C9C2-FD32-3E69-C096-6F85972DE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2875" y="2819400"/>
          <a:ext cx="295275" cy="381000"/>
        </p:xfrm>
        <a:graphic>
          <a:graphicData uri="http://schemas.openxmlformats.org/presentationml/2006/ole">
            <p:oleObj spid="_x0000_s29705" name="Equation" r:id="rId11" imgW="177480" imgH="228600" progId="">
              <p:embed/>
            </p:oleObj>
          </a:graphicData>
        </a:graphic>
      </p:graphicFrame>
      <p:graphicFrame>
        <p:nvGraphicFramePr>
          <p:cNvPr id="29707" name="Object 23">
            <a:extLst>
              <a:ext uri="{FF2B5EF4-FFF2-40B4-BE49-F238E27FC236}">
                <a16:creationId xmlns:a16="http://schemas.microsoft.com/office/drawing/2014/main" xmlns="" id="{0CD0AF1E-EBBD-CA24-720E-0510FF57C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5763" y="3352800"/>
          <a:ext cx="315912" cy="381000"/>
        </p:xfrm>
        <a:graphic>
          <a:graphicData uri="http://schemas.openxmlformats.org/presentationml/2006/ole">
            <p:oleObj spid="_x0000_s29706" name="Equation" r:id="rId12" imgW="190440" imgH="228600" progId="">
              <p:embed/>
            </p:oleObj>
          </a:graphicData>
        </a:graphic>
      </p:graphicFrame>
      <p:graphicFrame>
        <p:nvGraphicFramePr>
          <p:cNvPr id="29708" name="Object 24">
            <a:extLst>
              <a:ext uri="{FF2B5EF4-FFF2-40B4-BE49-F238E27FC236}">
                <a16:creationId xmlns:a16="http://schemas.microsoft.com/office/drawing/2014/main" xmlns="" id="{704C1854-DF15-CE9B-8D14-F9E787F60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9475" y="4572000"/>
          <a:ext cx="295275" cy="381000"/>
        </p:xfrm>
        <a:graphic>
          <a:graphicData uri="http://schemas.openxmlformats.org/presentationml/2006/ole">
            <p:oleObj spid="_x0000_s29707" name="Equation" r:id="rId13" imgW="177480" imgH="228600" progId="">
              <p:embed/>
            </p:oleObj>
          </a:graphicData>
        </a:graphic>
      </p:graphicFrame>
      <p:graphicFrame>
        <p:nvGraphicFramePr>
          <p:cNvPr id="29709" name="Object 25">
            <a:extLst>
              <a:ext uri="{FF2B5EF4-FFF2-40B4-BE49-F238E27FC236}">
                <a16:creationId xmlns:a16="http://schemas.microsoft.com/office/drawing/2014/main" xmlns="" id="{AE72C17F-4D18-8105-1BF1-09AAADCE0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200400"/>
          <a:ext cx="914400" cy="762000"/>
        </p:xfrm>
        <a:graphic>
          <a:graphicData uri="http://schemas.openxmlformats.org/presentationml/2006/ole">
            <p:oleObj spid="_x0000_s29708" name="Equation" r:id="rId14" imgW="152280" imgH="164880" progId="">
              <p:embed/>
            </p:oleObj>
          </a:graphicData>
        </a:graphic>
      </p:graphicFrame>
      <p:graphicFrame>
        <p:nvGraphicFramePr>
          <p:cNvPr id="29710" name="Object 27">
            <a:extLst>
              <a:ext uri="{FF2B5EF4-FFF2-40B4-BE49-F238E27FC236}">
                <a16:creationId xmlns:a16="http://schemas.microsoft.com/office/drawing/2014/main" xmlns="" id="{CBB06638-6B62-82D7-5687-AE9C1D4D5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505200"/>
          <a:ext cx="1066800" cy="685800"/>
        </p:xfrm>
        <a:graphic>
          <a:graphicData uri="http://schemas.openxmlformats.org/presentationml/2006/ole">
            <p:oleObj spid="_x0000_s29709" name="Equation" r:id="rId15" imgW="596880" imgH="431640" progId="">
              <p:embed/>
            </p:oleObj>
          </a:graphicData>
        </a:graphic>
      </p:graphicFrame>
      <p:graphicFrame>
        <p:nvGraphicFramePr>
          <p:cNvPr id="29711" name="Object 32">
            <a:extLst>
              <a:ext uri="{FF2B5EF4-FFF2-40B4-BE49-F238E27FC236}">
                <a16:creationId xmlns:a16="http://schemas.microsoft.com/office/drawing/2014/main" xmlns="" id="{D12EED98-A636-9E86-1AE5-FAB67EA6B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733800"/>
          <a:ext cx="1219200" cy="392113"/>
        </p:xfrm>
        <a:graphic>
          <a:graphicData uri="http://schemas.openxmlformats.org/presentationml/2006/ole">
            <p:oleObj spid="_x0000_s29710" name="Equation" r:id="rId16" imgW="749160" imgH="228600" progId="">
              <p:embed/>
            </p:oleObj>
          </a:graphicData>
        </a:graphic>
      </p:graphicFrame>
      <p:graphicFrame>
        <p:nvGraphicFramePr>
          <p:cNvPr id="29712" name="Object 33">
            <a:extLst>
              <a:ext uri="{FF2B5EF4-FFF2-40B4-BE49-F238E27FC236}">
                <a16:creationId xmlns:a16="http://schemas.microsoft.com/office/drawing/2014/main" xmlns="" id="{E201ECD7-7C11-E130-0FA9-3084A2011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572000"/>
          <a:ext cx="274638" cy="381000"/>
        </p:xfrm>
        <a:graphic>
          <a:graphicData uri="http://schemas.openxmlformats.org/presentationml/2006/ole">
            <p:oleObj spid="_x0000_s29711" name="Equation" r:id="rId17" imgW="164880" imgH="228600" progId="">
              <p:embed/>
            </p:oleObj>
          </a:graphicData>
        </a:graphic>
      </p:graphicFrame>
      <p:sp>
        <p:nvSpPr>
          <p:cNvPr id="29725" name="Line 34">
            <a:extLst>
              <a:ext uri="{FF2B5EF4-FFF2-40B4-BE49-F238E27FC236}">
                <a16:creationId xmlns:a16="http://schemas.microsoft.com/office/drawing/2014/main" xmlns="" id="{FE1CED02-DE20-D72C-4A08-3BA4BB1BCA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8100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6" name="Line 35">
            <a:extLst>
              <a:ext uri="{FF2B5EF4-FFF2-40B4-BE49-F238E27FC236}">
                <a16:creationId xmlns:a16="http://schemas.microsoft.com/office/drawing/2014/main" xmlns="" id="{C6AE8B7C-D04D-31DB-A365-83064A8325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6576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Text Box 4">
            <a:extLst>
              <a:ext uri="{FF2B5EF4-FFF2-40B4-BE49-F238E27FC236}">
                <a16:creationId xmlns:a16="http://schemas.microsoft.com/office/drawing/2014/main" xmlns="" id="{FF3807B2-8112-EC80-FA46-89D649FE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12750"/>
            <a:ext cx="757555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Now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 sets                                      are all mutually disjoint sets.</a:t>
            </a:r>
          </a:p>
          <a:p>
            <a:endParaRPr lang="en-US" altLang="en-US"/>
          </a:p>
          <a:p>
            <a:r>
              <a:rPr lang="en-US" altLang="en-US"/>
              <a:t>Applying the additive rule for mutually exclusive events,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30722" name="Object 5">
            <a:extLst>
              <a:ext uri="{FF2B5EF4-FFF2-40B4-BE49-F238E27FC236}">
                <a16:creationId xmlns:a16="http://schemas.microsoft.com/office/drawing/2014/main" xmlns="" id="{FEA322DF-16EC-04AA-55DB-EC6330BF6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762000"/>
          <a:ext cx="4743450" cy="1828800"/>
        </p:xfrm>
        <a:graphic>
          <a:graphicData uri="http://schemas.openxmlformats.org/presentationml/2006/ole">
            <p:oleObj spid="_x0000_s30721" name="Equation" r:id="rId3" imgW="3238200" imgH="1143000" progId="">
              <p:embed/>
            </p:oleObj>
          </a:graphicData>
        </a:graphic>
      </p:graphicFrame>
      <p:graphicFrame>
        <p:nvGraphicFramePr>
          <p:cNvPr id="30723" name="Object 6">
            <a:extLst>
              <a:ext uri="{FF2B5EF4-FFF2-40B4-BE49-F238E27FC236}">
                <a16:creationId xmlns:a16="http://schemas.microsoft.com/office/drawing/2014/main" xmlns="" id="{4F2E7A4E-6ED6-EE04-3CBD-0C9F3F22E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895600"/>
          <a:ext cx="3048000" cy="381000"/>
        </p:xfrm>
        <a:graphic>
          <a:graphicData uri="http://schemas.openxmlformats.org/presentationml/2006/ole">
            <p:oleObj spid="_x0000_s30722" name="Equation" r:id="rId4" imgW="2438280" imgH="228600" progId="">
              <p:embed/>
            </p:oleObj>
          </a:graphicData>
        </a:graphic>
      </p:graphicFrame>
      <p:graphicFrame>
        <p:nvGraphicFramePr>
          <p:cNvPr id="30724" name="Object 7">
            <a:extLst>
              <a:ext uri="{FF2B5EF4-FFF2-40B4-BE49-F238E27FC236}">
                <a16:creationId xmlns:a16="http://schemas.microsoft.com/office/drawing/2014/main" xmlns="" id="{AB90F298-963E-41E4-74F2-7922947DA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038600"/>
          <a:ext cx="5334000" cy="1676400"/>
        </p:xfrm>
        <a:graphic>
          <a:graphicData uri="http://schemas.openxmlformats.org/presentationml/2006/ole">
            <p:oleObj spid="_x0000_s30723" name="Equation" r:id="rId5" imgW="3517560" imgH="901440" progId="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Text Box 4">
            <a:extLst>
              <a:ext uri="{FF2B5EF4-FFF2-40B4-BE49-F238E27FC236}">
                <a16:creationId xmlns:a16="http://schemas.microsoft.com/office/drawing/2014/main" xmlns="" id="{36C806CC-C597-D9A8-C3F0-AA1CD7B7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88950"/>
            <a:ext cx="763428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Now applying the multiplicative rule,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Hence the theorem.</a:t>
            </a:r>
          </a:p>
          <a:p>
            <a:endParaRPr lang="en-US" altLang="en-US"/>
          </a:p>
          <a:p>
            <a:r>
              <a:rPr lang="en-US" altLang="en-US" b="1" u="sng">
                <a:solidFill>
                  <a:srgbClr val="FF0000"/>
                </a:solidFill>
              </a:rPr>
              <a:t>Problem:</a:t>
            </a:r>
            <a:r>
              <a:rPr lang="en-US" altLang="en-US">
                <a:solidFill>
                  <a:srgbClr val="FF0000"/>
                </a:solidFill>
              </a:rPr>
              <a:t> Three machines A,B,and C produce respectively 50%,</a:t>
            </a:r>
          </a:p>
          <a:p>
            <a:r>
              <a:rPr lang="en-US" altLang="en-US">
                <a:solidFill>
                  <a:srgbClr val="FF0000"/>
                </a:solidFill>
              </a:rPr>
              <a:t>30% and 20% of the total number of items of a factory.  The</a:t>
            </a:r>
          </a:p>
          <a:p>
            <a:r>
              <a:rPr lang="en-US" altLang="en-US">
                <a:solidFill>
                  <a:srgbClr val="FF0000"/>
                </a:solidFill>
              </a:rPr>
              <a:t>Percentage of defective output of these machines are 3%,4%</a:t>
            </a:r>
          </a:p>
          <a:p>
            <a:r>
              <a:rPr lang="en-US" altLang="en-US">
                <a:solidFill>
                  <a:srgbClr val="FF0000"/>
                </a:solidFill>
              </a:rPr>
              <a:t>And 5%.  If an item is selected at random find the probability</a:t>
            </a:r>
          </a:p>
          <a:p>
            <a:r>
              <a:rPr lang="en-US" altLang="en-US">
                <a:solidFill>
                  <a:srgbClr val="FF0000"/>
                </a:solidFill>
              </a:rPr>
              <a:t>That the item is defective?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 u="sng">
                <a:solidFill>
                  <a:schemeClr val="tx2"/>
                </a:solidFill>
              </a:rPr>
              <a:t>Solution:</a:t>
            </a:r>
            <a:r>
              <a:rPr lang="en-US" altLang="en-US">
                <a:solidFill>
                  <a:schemeClr val="tx2"/>
                </a:solidFill>
              </a:rPr>
              <a:t>  Let </a:t>
            </a:r>
          </a:p>
          <a:p>
            <a:r>
              <a:rPr lang="en-US" altLang="en-US">
                <a:solidFill>
                  <a:schemeClr val="tx2"/>
                </a:solidFill>
              </a:rPr>
              <a:t>               A= event of machines produced by A, P(A)=</a:t>
            </a:r>
          </a:p>
          <a:p>
            <a:endParaRPr lang="en-US" altLang="en-US">
              <a:solidFill>
                <a:schemeClr val="tx2"/>
              </a:solidFill>
            </a:endParaRPr>
          </a:p>
          <a:p>
            <a:r>
              <a:rPr lang="en-US" altLang="en-US">
                <a:solidFill>
                  <a:schemeClr val="tx2"/>
                </a:solidFill>
              </a:rPr>
              <a:t>               B= event of machines produced by B, P(B)=</a:t>
            </a:r>
          </a:p>
          <a:p>
            <a:endParaRPr lang="en-US" altLang="en-US">
              <a:solidFill>
                <a:schemeClr val="tx2"/>
              </a:solidFill>
            </a:endParaRPr>
          </a:p>
          <a:p>
            <a:r>
              <a:rPr lang="en-US" altLang="en-US">
                <a:solidFill>
                  <a:schemeClr val="tx2"/>
                </a:solidFill>
              </a:rPr>
              <a:t>               C= event of machines produced by C, P(C)=</a:t>
            </a:r>
          </a:p>
        </p:txBody>
      </p:sp>
      <p:graphicFrame>
        <p:nvGraphicFramePr>
          <p:cNvPr id="31746" name="Object 6">
            <a:extLst>
              <a:ext uri="{FF2B5EF4-FFF2-40B4-BE49-F238E27FC236}">
                <a16:creationId xmlns:a16="http://schemas.microsoft.com/office/drawing/2014/main" xmlns="" id="{1A6383F7-23BB-213C-610B-A2D1C6F4A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219200"/>
          <a:ext cx="2882900" cy="646113"/>
        </p:xfrm>
        <a:graphic>
          <a:graphicData uri="http://schemas.openxmlformats.org/presentationml/2006/ole">
            <p:oleObj spid="_x0000_s31745" name="Equation" r:id="rId3" imgW="2565360" imgH="431640" progId="">
              <p:embed/>
            </p:oleObj>
          </a:graphicData>
        </a:graphic>
      </p:graphicFrame>
      <p:sp>
        <p:nvSpPr>
          <p:cNvPr id="31754" name="Line 7">
            <a:extLst>
              <a:ext uri="{FF2B5EF4-FFF2-40B4-BE49-F238E27FC236}">
                <a16:creationId xmlns:a16="http://schemas.microsoft.com/office/drawing/2014/main" xmlns="" id="{07D9C992-C3DD-26CD-6229-B64B30096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286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47" name="Object 8">
            <a:extLst>
              <a:ext uri="{FF2B5EF4-FFF2-40B4-BE49-F238E27FC236}">
                <a16:creationId xmlns:a16="http://schemas.microsoft.com/office/drawing/2014/main" xmlns="" id="{A0FB493A-476E-018C-A078-CA0475057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4038600"/>
          <a:ext cx="279400" cy="609600"/>
        </p:xfrm>
        <a:graphic>
          <a:graphicData uri="http://schemas.openxmlformats.org/presentationml/2006/ole">
            <p:oleObj spid="_x0000_s31746" name="Equation" r:id="rId4" imgW="279360" imgH="393480" progId="">
              <p:embed/>
            </p:oleObj>
          </a:graphicData>
        </a:graphic>
      </p:graphicFrame>
      <p:graphicFrame>
        <p:nvGraphicFramePr>
          <p:cNvPr id="31748" name="Object 9">
            <a:extLst>
              <a:ext uri="{FF2B5EF4-FFF2-40B4-BE49-F238E27FC236}">
                <a16:creationId xmlns:a16="http://schemas.microsoft.com/office/drawing/2014/main" xmlns="" id="{72D46153-BE26-7142-314A-896E2AC0D6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4724400"/>
          <a:ext cx="279400" cy="609600"/>
        </p:xfrm>
        <a:graphic>
          <a:graphicData uri="http://schemas.openxmlformats.org/presentationml/2006/ole">
            <p:oleObj spid="_x0000_s31747" name="Equation" r:id="rId5" imgW="279360" imgH="393480" progId="">
              <p:embed/>
            </p:oleObj>
          </a:graphicData>
        </a:graphic>
      </p:graphicFrame>
      <p:graphicFrame>
        <p:nvGraphicFramePr>
          <p:cNvPr id="31749" name="Object 10">
            <a:extLst>
              <a:ext uri="{FF2B5EF4-FFF2-40B4-BE49-F238E27FC236}">
                <a16:creationId xmlns:a16="http://schemas.microsoft.com/office/drawing/2014/main" xmlns="" id="{15060FA8-97AA-8E50-C239-EB1BD4DF7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5410200"/>
          <a:ext cx="279400" cy="609600"/>
        </p:xfrm>
        <a:graphic>
          <a:graphicData uri="http://schemas.openxmlformats.org/presentationml/2006/ole">
            <p:oleObj spid="_x0000_s31748" name="Equation" r:id="rId6" imgW="27936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75926826-2C93-C0BB-0993-7403DBF05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93713"/>
            <a:ext cx="630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Remark:</a:t>
            </a:r>
            <a:r>
              <a:rPr lang="en-US" altLang="en-US">
                <a:latin typeface="Arial" panose="020B0604020202020204" pitchFamily="34" charset="0"/>
              </a:rPr>
              <a:t> If we have a random experiment with ‘n’ outcomes </a:t>
            </a:r>
          </a:p>
        </p:txBody>
      </p:sp>
      <p:graphicFrame>
        <p:nvGraphicFramePr>
          <p:cNvPr id="1026" name="Object 11">
            <a:extLst>
              <a:ext uri="{FF2B5EF4-FFF2-40B4-BE49-F238E27FC236}">
                <a16:creationId xmlns:a16="http://schemas.microsoft.com/office/drawing/2014/main" xmlns="" id="{5DC11F79-B1E4-FADD-407B-41E9CA3D7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57200"/>
          <a:ext cx="1219200" cy="457200"/>
        </p:xfrm>
        <a:graphic>
          <a:graphicData uri="http://schemas.openxmlformats.org/presentationml/2006/ole">
            <p:oleObj spid="_x0000_s1025" name="Equation" r:id="rId3" imgW="825480" imgH="228600" progId="">
              <p:embed/>
            </p:oleObj>
          </a:graphicData>
        </a:graphic>
      </p:graphicFrame>
      <p:sp>
        <p:nvSpPr>
          <p:cNvPr id="1034" name="Text Box 12">
            <a:extLst>
              <a:ext uri="{FF2B5EF4-FFF2-40B4-BE49-F238E27FC236}">
                <a16:creationId xmlns:a16="http://schemas.microsoft.com/office/drawing/2014/main" xmlns="" id="{0E6E2C5C-070F-12AA-2991-82049965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725" y="798513"/>
            <a:ext cx="652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another random experiment with ‘m’ outcomes </a:t>
            </a:r>
          </a:p>
        </p:txBody>
      </p:sp>
      <p:graphicFrame>
        <p:nvGraphicFramePr>
          <p:cNvPr id="1027" name="Object 14">
            <a:extLst>
              <a:ext uri="{FF2B5EF4-FFF2-40B4-BE49-F238E27FC236}">
                <a16:creationId xmlns:a16="http://schemas.microsoft.com/office/drawing/2014/main" xmlns="" id="{8BE988AC-92B1-9E9D-A58D-27D658B6D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990600"/>
          <a:ext cx="1295400" cy="457200"/>
        </p:xfrm>
        <a:graphic>
          <a:graphicData uri="http://schemas.openxmlformats.org/presentationml/2006/ole">
            <p:oleObj spid="_x0000_s1026" name="Equation" r:id="rId4" imgW="876240" imgH="228600" progId="">
              <p:embed/>
            </p:oleObj>
          </a:graphicData>
        </a:graphic>
      </p:graphicFrame>
      <p:sp>
        <p:nvSpPr>
          <p:cNvPr id="1035" name="Text Box 15">
            <a:extLst>
              <a:ext uri="{FF2B5EF4-FFF2-40B4-BE49-F238E27FC236}">
                <a16:creationId xmlns:a16="http://schemas.microsoft.com/office/drawing/2014/main" xmlns="" id="{DB60A4AE-86F7-5EC1-ED4C-2A5324BF7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76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6" name="Text Box 16">
            <a:extLst>
              <a:ext uri="{FF2B5EF4-FFF2-40B4-BE49-F238E27FC236}">
                <a16:creationId xmlns:a16="http://schemas.microsoft.com/office/drawing/2014/main" xmlns="" id="{36B00CE6-1553-ACCB-21AB-70699F1D1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00200"/>
            <a:ext cx="68357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   then sample space of the experiment which consists of carrying </a:t>
            </a: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out the two experiments together has ‘mn’ outcomes.</a:t>
            </a:r>
          </a:p>
          <a:p>
            <a:pPr algn="ctr"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The sample space S =</a:t>
            </a:r>
          </a:p>
        </p:txBody>
      </p:sp>
      <p:graphicFrame>
        <p:nvGraphicFramePr>
          <p:cNvPr id="1028" name="Object 17">
            <a:extLst>
              <a:ext uri="{FF2B5EF4-FFF2-40B4-BE49-F238E27FC236}">
                <a16:creationId xmlns:a16="http://schemas.microsoft.com/office/drawing/2014/main" xmlns="" id="{387203C5-CDC5-82E7-60EF-898BC86FC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362200"/>
          <a:ext cx="2667000" cy="609600"/>
        </p:xfrm>
        <a:graphic>
          <a:graphicData uri="http://schemas.openxmlformats.org/presentationml/2006/ole">
            <p:oleObj spid="_x0000_s1027" name="Equation" r:id="rId5" imgW="1752480" imgH="304560" progId="">
              <p:embed/>
            </p:oleObj>
          </a:graphicData>
        </a:graphic>
      </p:graphicFrame>
      <p:sp>
        <p:nvSpPr>
          <p:cNvPr id="1037" name="Text Box 19">
            <a:extLst>
              <a:ext uri="{FF2B5EF4-FFF2-40B4-BE49-F238E27FC236}">
                <a16:creationId xmlns:a16="http://schemas.microsoft.com/office/drawing/2014/main" xmlns="" id="{D1B30231-6DF5-CF2A-1F07-B279E01F5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465513"/>
            <a:ext cx="85661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Event:</a:t>
            </a:r>
            <a:r>
              <a:rPr lang="en-US" altLang="en-US">
                <a:latin typeface="Arial" panose="020B0604020202020204" pitchFamily="34" charset="0"/>
              </a:rPr>
              <a:t>  Any subset of a sample space satisfying some condition is called an event.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en-US">
                <a:latin typeface="Arial" panose="020B0604020202020204" pitchFamily="34" charset="0"/>
              </a:rPr>
              <a:t>Events are generally denoted by the letter ‘E’ (Capital letter)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en-US">
                <a:latin typeface="Arial" panose="020B0604020202020204" pitchFamily="34" charset="0"/>
              </a:rPr>
              <a:t> If number of events are more we represent by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8" name="Text Box 20">
            <a:extLst>
              <a:ext uri="{FF2B5EF4-FFF2-40B4-BE49-F238E27FC236}">
                <a16:creationId xmlns:a16="http://schemas.microsoft.com/office/drawing/2014/main" xmlns="" id="{BB4838CB-3980-AA39-BE8A-916EE02535C1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912813" y="5410200"/>
            <a:ext cx="5638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>
                <a:latin typeface="Arial" panose="020B0604020202020204" pitchFamily="34" charset="0"/>
              </a:rPr>
              <a:t>  (1) In tossing a coin, S={H,T}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E= getting head, then E={H}</a:t>
            </a:r>
          </a:p>
        </p:txBody>
      </p:sp>
      <p:graphicFrame>
        <p:nvGraphicFramePr>
          <p:cNvPr id="1029" name="Object 21">
            <a:extLst>
              <a:ext uri="{FF2B5EF4-FFF2-40B4-BE49-F238E27FC236}">
                <a16:creationId xmlns:a16="http://schemas.microsoft.com/office/drawing/2014/main" xmlns="" id="{2291FB7F-BD2F-2DB0-0B7A-D06F7932F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3238" y="4495800"/>
          <a:ext cx="1331912" cy="457200"/>
        </p:xfrm>
        <a:graphic>
          <a:graphicData uri="http://schemas.openxmlformats.org/presentationml/2006/ole">
            <p:oleObj spid="_x0000_s1028" name="Equation" r:id="rId6" imgW="90144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Text Box 4">
            <a:extLst>
              <a:ext uri="{FF2B5EF4-FFF2-40B4-BE49-F238E27FC236}">
                <a16:creationId xmlns:a16="http://schemas.microsoft.com/office/drawing/2014/main" xmlns="" id="{B232C50A-29D2-1125-4085-A302C0DC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777" name="Text Box 5">
            <a:extLst>
              <a:ext uri="{FF2B5EF4-FFF2-40B4-BE49-F238E27FC236}">
                <a16:creationId xmlns:a16="http://schemas.microsoft.com/office/drawing/2014/main" xmlns="" id="{7DA850F9-5B69-766A-1251-0D220C32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12750"/>
            <a:ext cx="7262813" cy="668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D= event of defective item produced by machines A,B and C.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P(D/A) = Probability of defective machine produced by A</a:t>
            </a:r>
          </a:p>
          <a:p>
            <a:r>
              <a:rPr lang="en-US" altLang="en-US"/>
              <a:t>           =     =0.03</a:t>
            </a:r>
          </a:p>
          <a:p>
            <a:r>
              <a:rPr lang="en-US" altLang="en-US"/>
              <a:t> </a:t>
            </a:r>
          </a:p>
          <a:p>
            <a:endParaRPr lang="en-US" altLang="en-US"/>
          </a:p>
          <a:p>
            <a:r>
              <a:rPr lang="en-US" altLang="en-US"/>
              <a:t>P(D/B) = Probability of defective machine produced by B</a:t>
            </a:r>
          </a:p>
          <a:p>
            <a:r>
              <a:rPr lang="en-US" altLang="en-US"/>
              <a:t>           =      =0.04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P(D/C) = Probability of defective machine produced by C</a:t>
            </a:r>
          </a:p>
          <a:p>
            <a:r>
              <a:rPr lang="en-US" altLang="en-US"/>
              <a:t>           =       =0.05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P(Defective) = P(A).P(D/A)+P(B).P(D/B)+P(C).P(D/C)</a:t>
            </a:r>
          </a:p>
          <a:p>
            <a:r>
              <a:rPr lang="en-US" altLang="en-US"/>
              <a:t>                  = (0.5) (0.03)+ (0.3) (0.04)+ (0.2) (0.05)</a:t>
            </a:r>
          </a:p>
          <a:p>
            <a:r>
              <a:rPr lang="en-US" altLang="en-US"/>
              <a:t>                  =  0.037</a:t>
            </a:r>
          </a:p>
          <a:p>
            <a:endParaRPr lang="en-US" altLang="en-US"/>
          </a:p>
          <a:p>
            <a:r>
              <a:rPr lang="en-US" altLang="en-US" i="1"/>
              <a:t>There fore the probability for selected item to be defective </a:t>
            </a:r>
          </a:p>
          <a:p>
            <a:r>
              <a:rPr lang="en-US" altLang="en-US" i="1"/>
              <a:t>is 0.037</a:t>
            </a:r>
          </a:p>
          <a:p>
            <a:endParaRPr lang="en-US" altLang="en-US" i="1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32770" name="Object 6">
            <a:extLst>
              <a:ext uri="{FF2B5EF4-FFF2-40B4-BE49-F238E27FC236}">
                <a16:creationId xmlns:a16="http://schemas.microsoft.com/office/drawing/2014/main" xmlns="" id="{003EA752-569E-8FD8-4754-53018A099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733800"/>
          <a:ext cx="279400" cy="609600"/>
        </p:xfrm>
        <a:graphic>
          <a:graphicData uri="http://schemas.openxmlformats.org/presentationml/2006/ole">
            <p:oleObj spid="_x0000_s32769" name="Equation" r:id="rId3" imgW="279360" imgH="393480" progId="">
              <p:embed/>
            </p:oleObj>
          </a:graphicData>
        </a:graphic>
      </p:graphicFrame>
      <p:graphicFrame>
        <p:nvGraphicFramePr>
          <p:cNvPr id="32771" name="Object 7">
            <a:extLst>
              <a:ext uri="{FF2B5EF4-FFF2-40B4-BE49-F238E27FC236}">
                <a16:creationId xmlns:a16="http://schemas.microsoft.com/office/drawing/2014/main" xmlns="" id="{FDEEF964-6927-895E-93CB-9ABBE4FFC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667000"/>
          <a:ext cx="279400" cy="609600"/>
        </p:xfrm>
        <a:graphic>
          <a:graphicData uri="http://schemas.openxmlformats.org/presentationml/2006/ole">
            <p:oleObj spid="_x0000_s32770" name="Equation" r:id="rId4" imgW="279360" imgH="393480" progId="">
              <p:embed/>
            </p:oleObj>
          </a:graphicData>
        </a:graphic>
      </p:graphicFrame>
      <p:graphicFrame>
        <p:nvGraphicFramePr>
          <p:cNvPr id="32772" name="Object 8">
            <a:extLst>
              <a:ext uri="{FF2B5EF4-FFF2-40B4-BE49-F238E27FC236}">
                <a16:creationId xmlns:a16="http://schemas.microsoft.com/office/drawing/2014/main" xmlns="" id="{321CA7C1-A263-BA91-35B5-980C024FF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524000"/>
          <a:ext cx="279400" cy="609600"/>
        </p:xfrm>
        <a:graphic>
          <a:graphicData uri="http://schemas.openxmlformats.org/presentationml/2006/ole">
            <p:oleObj spid="_x0000_s32771" name="Equation" r:id="rId5" imgW="27936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Text Box 4">
            <a:extLst>
              <a:ext uri="{FF2B5EF4-FFF2-40B4-BE49-F238E27FC236}">
                <a16:creationId xmlns:a16="http://schemas.microsoft.com/office/drawing/2014/main" xmlns="" id="{20AB9C41-F288-D4E5-A16C-8FDACB4E4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12750"/>
            <a:ext cx="7700963" cy="668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 u="sng">
                <a:solidFill>
                  <a:srgbClr val="FF0000"/>
                </a:solidFill>
              </a:rPr>
              <a:t>Baye’s Theorem: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Let                     constitute a partition of the </a:t>
            </a:r>
          </a:p>
          <a:p>
            <a:r>
              <a:rPr lang="en-US" altLang="en-US"/>
              <a:t>sample space S with            for i=1,2,3,4,……,k.  </a:t>
            </a:r>
          </a:p>
          <a:p>
            <a:r>
              <a:rPr lang="en-US" altLang="en-US"/>
              <a:t>Then for any event A in S with P(A)≠0,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b="1"/>
              <a:t>Proof:</a:t>
            </a:r>
            <a:r>
              <a:rPr lang="en-US" altLang="en-US"/>
              <a:t>  From the definition of conditional probability we have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From the theorem of total probability we have 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(2) in (1),</a:t>
            </a:r>
          </a:p>
          <a:p>
            <a:endParaRPr lang="en-US" altLang="en-US"/>
          </a:p>
          <a:p>
            <a:r>
              <a:rPr lang="en-US" altLang="en-US"/>
              <a:t>       </a:t>
            </a:r>
          </a:p>
          <a:p>
            <a:r>
              <a:rPr lang="en-US" altLang="en-US"/>
              <a:t>         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b="1" u="sng">
              <a:solidFill>
                <a:srgbClr val="FF0000"/>
              </a:solidFill>
            </a:endParaRPr>
          </a:p>
        </p:txBody>
      </p:sp>
      <p:graphicFrame>
        <p:nvGraphicFramePr>
          <p:cNvPr id="33794" name="Object 5">
            <a:extLst>
              <a:ext uri="{FF2B5EF4-FFF2-40B4-BE49-F238E27FC236}">
                <a16:creationId xmlns:a16="http://schemas.microsoft.com/office/drawing/2014/main" xmlns="" id="{9C8D344A-994C-0A4C-68F6-8EC4E09FD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57200"/>
          <a:ext cx="1536700" cy="315913"/>
        </p:xfrm>
        <a:graphic>
          <a:graphicData uri="http://schemas.openxmlformats.org/presentationml/2006/ole">
            <p:oleObj spid="_x0000_s33793" name="Equation" r:id="rId3" imgW="1091880" imgH="228600" progId="">
              <p:embed/>
            </p:oleObj>
          </a:graphicData>
        </a:graphic>
      </p:graphicFrame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xmlns="" id="{D2DF26E9-E1F6-6C9E-A07D-9CDB763F8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762000"/>
          <a:ext cx="762000" cy="304800"/>
        </p:xfrm>
        <a:graphic>
          <a:graphicData uri="http://schemas.openxmlformats.org/presentationml/2006/ole">
            <p:oleObj spid="_x0000_s33794" name="Equation" r:id="rId4" imgW="622080" imgH="228600" progId="">
              <p:embed/>
            </p:oleObj>
          </a:graphicData>
        </a:graphic>
      </p:graphicFrame>
      <p:graphicFrame>
        <p:nvGraphicFramePr>
          <p:cNvPr id="33796" name="Object 8">
            <a:extLst>
              <a:ext uri="{FF2B5EF4-FFF2-40B4-BE49-F238E27FC236}">
                <a16:creationId xmlns:a16="http://schemas.microsoft.com/office/drawing/2014/main" xmlns="" id="{98C9925E-B215-B3CB-BF7B-05C96C4BB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0413" y="1524000"/>
          <a:ext cx="4181475" cy="982663"/>
        </p:xfrm>
        <a:graphic>
          <a:graphicData uri="http://schemas.openxmlformats.org/presentationml/2006/ole">
            <p:oleObj spid="_x0000_s33795" name="Equation" r:id="rId5" imgW="2755800" imgH="647640" progId="">
              <p:embed/>
            </p:oleObj>
          </a:graphicData>
        </a:graphic>
      </p:graphicFrame>
      <p:graphicFrame>
        <p:nvGraphicFramePr>
          <p:cNvPr id="33797" name="Object 9">
            <a:extLst>
              <a:ext uri="{FF2B5EF4-FFF2-40B4-BE49-F238E27FC236}">
                <a16:creationId xmlns:a16="http://schemas.microsoft.com/office/drawing/2014/main" xmlns="" id="{473DBD1C-7BD3-CDEC-72AC-85A1B68DD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1575" y="3124200"/>
          <a:ext cx="3346450" cy="647700"/>
        </p:xfrm>
        <a:graphic>
          <a:graphicData uri="http://schemas.openxmlformats.org/presentationml/2006/ole">
            <p:oleObj spid="_x0000_s33796" name="Equation" r:id="rId6" imgW="2552400" imgH="419040" progId="">
              <p:embed/>
            </p:oleObj>
          </a:graphicData>
        </a:graphic>
      </p:graphicFrame>
      <p:graphicFrame>
        <p:nvGraphicFramePr>
          <p:cNvPr id="33798" name="Object 10">
            <a:extLst>
              <a:ext uri="{FF2B5EF4-FFF2-40B4-BE49-F238E27FC236}">
                <a16:creationId xmlns:a16="http://schemas.microsoft.com/office/drawing/2014/main" xmlns="" id="{E84AAA4E-6792-F43B-753E-9E0C016F5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191000"/>
          <a:ext cx="3851275" cy="646113"/>
        </p:xfrm>
        <a:graphic>
          <a:graphicData uri="http://schemas.openxmlformats.org/presentationml/2006/ole">
            <p:oleObj spid="_x0000_s33797" name="Equation" r:id="rId7" imgW="3429000" imgH="431640" progId="">
              <p:embed/>
            </p:oleObj>
          </a:graphicData>
        </a:graphic>
      </p:graphicFrame>
      <p:graphicFrame>
        <p:nvGraphicFramePr>
          <p:cNvPr id="33799" name="Object 11">
            <a:extLst>
              <a:ext uri="{FF2B5EF4-FFF2-40B4-BE49-F238E27FC236}">
                <a16:creationId xmlns:a16="http://schemas.microsoft.com/office/drawing/2014/main" xmlns="" id="{EF6025EF-814F-E8C6-E505-4020489AB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105400"/>
          <a:ext cx="4432300" cy="982663"/>
        </p:xfrm>
        <a:graphic>
          <a:graphicData uri="http://schemas.openxmlformats.org/presentationml/2006/ole">
            <p:oleObj spid="_x0000_s33798" name="Equation" r:id="rId8" imgW="2920680" imgH="647640" progId="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Text Box 4">
            <a:extLst>
              <a:ext uri="{FF2B5EF4-FFF2-40B4-BE49-F238E27FC236}">
                <a16:creationId xmlns:a16="http://schemas.microsoft.com/office/drawing/2014/main" xmlns="" id="{7ED0A465-8D12-2F42-ED54-FF2E74DB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12750"/>
            <a:ext cx="771842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71475" indent="-3714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 u="sng">
                <a:solidFill>
                  <a:srgbClr val="FF0000"/>
                </a:solidFill>
              </a:rPr>
              <a:t>Problem:</a:t>
            </a:r>
            <a:r>
              <a:rPr lang="en-US" altLang="en-US"/>
              <a:t>  A business man goes to hotels X,Y and Z, 20%, 50%,</a:t>
            </a:r>
          </a:p>
          <a:p>
            <a:r>
              <a:rPr lang="en-US" altLang="en-US"/>
              <a:t>and 30% of the time respectively.  It is known that 5%,4%,8%</a:t>
            </a:r>
          </a:p>
          <a:p>
            <a:r>
              <a:rPr lang="en-US" altLang="en-US"/>
              <a:t>of the rooms in X,Y,Z hotels have faulty plumbing</a:t>
            </a:r>
          </a:p>
          <a:p>
            <a:endParaRPr lang="en-US" altLang="en-US"/>
          </a:p>
          <a:p>
            <a:pPr>
              <a:buFontTx/>
              <a:buAutoNum type="romanLcParenBoth"/>
            </a:pPr>
            <a:r>
              <a:rPr lang="en-US" altLang="en-US"/>
              <a:t>Determine the probability that the businessman goes to hotel</a:t>
            </a:r>
          </a:p>
          <a:p>
            <a:r>
              <a:rPr lang="en-US" altLang="en-US"/>
              <a:t>     with faulty plumbing?</a:t>
            </a:r>
          </a:p>
          <a:p>
            <a:endParaRPr lang="en-US" altLang="en-US"/>
          </a:p>
          <a:p>
            <a:pPr>
              <a:buFontTx/>
              <a:buAutoNum type="romanLcParenBoth" startAt="2"/>
            </a:pPr>
            <a:r>
              <a:rPr lang="en-US" altLang="en-US"/>
              <a:t>What is the probability that businessman’s room having faulty</a:t>
            </a:r>
          </a:p>
          <a:p>
            <a:r>
              <a:rPr lang="en-US" altLang="en-US"/>
              <a:t>     plumbing is assigned to hotel Z?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FF33CC"/>
                </a:solidFill>
              </a:rPr>
              <a:t>Solution:</a:t>
            </a:r>
            <a:r>
              <a:rPr lang="en-US" altLang="en-US"/>
              <a:t>  Let  A = event of faulty plumbing</a:t>
            </a:r>
          </a:p>
          <a:p>
            <a:endParaRPr lang="en-US" altLang="en-US"/>
          </a:p>
          <a:p>
            <a:r>
              <a:rPr lang="en-US" altLang="en-US"/>
              <a:t>B1= business man goes to hotel X, P(B1)=     =0.2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B2= business man goes to hotel Y, P(B2)=     =0.5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B3= business man goes to hotel Z, P(B3)=     =0.3</a:t>
            </a:r>
          </a:p>
          <a:p>
            <a:endParaRPr lang="en-US" altLang="en-US"/>
          </a:p>
        </p:txBody>
      </p:sp>
      <p:graphicFrame>
        <p:nvGraphicFramePr>
          <p:cNvPr id="34818" name="Object 5">
            <a:extLst>
              <a:ext uri="{FF2B5EF4-FFF2-40B4-BE49-F238E27FC236}">
                <a16:creationId xmlns:a16="http://schemas.microsoft.com/office/drawing/2014/main" xmlns="" id="{1A081F21-ACC3-1B28-E8C0-AACAE891C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257800"/>
          <a:ext cx="279400" cy="609600"/>
        </p:xfrm>
        <a:graphic>
          <a:graphicData uri="http://schemas.openxmlformats.org/presentationml/2006/ole">
            <p:oleObj spid="_x0000_s34817" name="Equation" r:id="rId3" imgW="279360" imgH="393480" progId="">
              <p:embed/>
            </p:oleObj>
          </a:graphicData>
        </a:graphic>
      </p:graphicFrame>
      <p:graphicFrame>
        <p:nvGraphicFramePr>
          <p:cNvPr id="34819" name="Object 6">
            <a:extLst>
              <a:ext uri="{FF2B5EF4-FFF2-40B4-BE49-F238E27FC236}">
                <a16:creationId xmlns:a16="http://schemas.microsoft.com/office/drawing/2014/main" xmlns="" id="{0A0F8F4F-B7A2-1D8A-3832-F98318D86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419600"/>
          <a:ext cx="279400" cy="609600"/>
        </p:xfrm>
        <a:graphic>
          <a:graphicData uri="http://schemas.openxmlformats.org/presentationml/2006/ole">
            <p:oleObj spid="_x0000_s34818" name="Equation" r:id="rId4" imgW="279360" imgH="393480" progId="">
              <p:embed/>
            </p:oleObj>
          </a:graphicData>
        </a:graphic>
      </p:graphicFrame>
      <p:graphicFrame>
        <p:nvGraphicFramePr>
          <p:cNvPr id="34820" name="Object 7">
            <a:extLst>
              <a:ext uri="{FF2B5EF4-FFF2-40B4-BE49-F238E27FC236}">
                <a16:creationId xmlns:a16="http://schemas.microsoft.com/office/drawing/2014/main" xmlns="" id="{2DC1B036-EE44-637C-AC3F-F2BF18A490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581400"/>
          <a:ext cx="279400" cy="609600"/>
        </p:xfrm>
        <a:graphic>
          <a:graphicData uri="http://schemas.openxmlformats.org/presentationml/2006/ole">
            <p:oleObj spid="_x0000_s34819" name="Equation" r:id="rId5" imgW="27936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Text Box 4">
            <a:extLst>
              <a:ext uri="{FF2B5EF4-FFF2-40B4-BE49-F238E27FC236}">
                <a16:creationId xmlns:a16="http://schemas.microsoft.com/office/drawing/2014/main" xmlns="" id="{305D710E-30B4-88A4-ED0C-CC024EC9A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12750"/>
            <a:ext cx="80168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71475" indent="-3714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Tx/>
              <a:buAutoNum type="romanLcParenBoth"/>
            </a:pPr>
            <a:r>
              <a:rPr lang="en-US" altLang="en-US"/>
              <a:t>By using the theorem of total probability</a:t>
            </a:r>
          </a:p>
          <a:p>
            <a:r>
              <a:rPr lang="en-US" altLang="en-US"/>
              <a:t>     </a:t>
            </a:r>
          </a:p>
          <a:p>
            <a:r>
              <a:rPr lang="en-US" altLang="en-US"/>
              <a:t>                      P(A) = P(B1)P(A/B1)+P(B2).P(A/B2)+P(B3).P(A/B3)</a:t>
            </a:r>
          </a:p>
          <a:p>
            <a:r>
              <a:rPr lang="en-US" altLang="en-US"/>
              <a:t>                             = (0.2) (0.05)+ (0.5) (0.04)+ (0.3) (0.08)</a:t>
            </a:r>
          </a:p>
          <a:p>
            <a:r>
              <a:rPr lang="en-US" altLang="en-US"/>
              <a:t>                             =  0.054</a:t>
            </a:r>
          </a:p>
          <a:p>
            <a:endParaRPr lang="en-US" altLang="en-US"/>
          </a:p>
          <a:p>
            <a:r>
              <a:rPr lang="en-US" altLang="en-US"/>
              <a:t>There fore P(faulty plumbing)=0.054</a:t>
            </a:r>
          </a:p>
          <a:p>
            <a:endParaRPr lang="en-US" altLang="en-US"/>
          </a:p>
          <a:p>
            <a:endParaRPr lang="en-US" altLang="en-US"/>
          </a:p>
          <a:p>
            <a:pPr>
              <a:buFontTx/>
              <a:buAutoNum type="romanLcParenBoth" startAt="2"/>
            </a:pPr>
            <a:r>
              <a:rPr lang="en-US" altLang="en-US"/>
              <a:t>P(business man assigned to hotel Z and that room has faulty</a:t>
            </a:r>
          </a:p>
          <a:p>
            <a:r>
              <a:rPr lang="en-US" altLang="en-US"/>
              <a:t>        plumbing) = P(B3/A)</a:t>
            </a:r>
          </a:p>
          <a:p>
            <a:endParaRPr lang="en-US" altLang="en-US"/>
          </a:p>
          <a:p>
            <a:r>
              <a:rPr lang="en-US" altLang="en-US"/>
              <a:t>Therefore from Baye’s theorem 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35842" name="Object 6">
            <a:extLst>
              <a:ext uri="{FF2B5EF4-FFF2-40B4-BE49-F238E27FC236}">
                <a16:creationId xmlns:a16="http://schemas.microsoft.com/office/drawing/2014/main" xmlns="" id="{6A9D1B95-6E33-316B-2234-618A954A06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6138" y="4495800"/>
          <a:ext cx="4989512" cy="723900"/>
        </p:xfrm>
        <a:graphic>
          <a:graphicData uri="http://schemas.openxmlformats.org/presentationml/2006/ole">
            <p:oleObj spid="_x0000_s35841" name="Equation" r:id="rId3" imgW="3682800" imgH="419040" progId="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Text Box 4">
            <a:extLst>
              <a:ext uri="{FF2B5EF4-FFF2-40B4-BE49-F238E27FC236}">
                <a16:creationId xmlns:a16="http://schemas.microsoft.com/office/drawing/2014/main" xmlns="" id="{969F1772-DE26-7E63-3531-D62CAD19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88913"/>
            <a:ext cx="8286750" cy="58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>
                <a:latin typeface="Arial" panose="020B0604020202020204" pitchFamily="34" charset="0"/>
              </a:rPr>
              <a:t>  (2) Throwing  an unbiased die (R.E.)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Sample space S={1,2,3,4,5,6}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E1= getting even number ={2,4,6}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E2= getting odd number ={1,3,5}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Impossible event:</a:t>
            </a:r>
            <a:r>
              <a:rPr lang="en-US" altLang="en-US">
                <a:latin typeface="Arial" panose="020B0604020202020204" pitchFamily="34" charset="0"/>
              </a:rPr>
              <a:t>  Let S be the sample space. Since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ø (null set) is subset of 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so ‘</a:t>
            </a:r>
            <a:r>
              <a:rPr lang="en-US" altLang="en-US">
                <a:latin typeface="Arial" panose="020B0604020202020204" pitchFamily="34" charset="0"/>
              </a:rPr>
              <a:t>ø’ is called an impossible event.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>
                <a:latin typeface="Arial" panose="020B0604020202020204" pitchFamily="34" charset="0"/>
              </a:rPr>
              <a:t>  In throwing an unbiased die (R.E)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E1 = getting the positive integer more than 7 = ø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E2 = getting the positive integer less than 1   = ø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Sure event:</a:t>
            </a:r>
            <a:r>
              <a:rPr lang="en-US" altLang="en-US">
                <a:latin typeface="Arial" panose="020B0604020202020204" pitchFamily="34" charset="0"/>
              </a:rPr>
              <a:t> Let S be the sample space. Since S is subset of S. so the event S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is called an impossible event.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Text Box 4">
            <a:extLst>
              <a:ext uri="{FF2B5EF4-FFF2-40B4-BE49-F238E27FC236}">
                <a16:creationId xmlns:a16="http://schemas.microsoft.com/office/drawing/2014/main" xmlns="" id="{73F5CCF2-C2EC-EE8E-6959-8E84FFF86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69913"/>
            <a:ext cx="76898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>
                <a:latin typeface="Arial" panose="020B0604020202020204" pitchFamily="34" charset="0"/>
              </a:rPr>
              <a:t>  In throwing an unbiased die (R.E)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E= getting the positive integer less than 7 = S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Elementary event:</a:t>
            </a:r>
            <a:r>
              <a:rPr lang="en-US" altLang="en-US">
                <a:latin typeface="Arial" panose="020B0604020202020204" pitchFamily="34" charset="0"/>
              </a:rPr>
              <a:t>  An event containing a single sample point is called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        elementary event or simple event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Events other than elementary are called compound events.</a:t>
            </a:r>
          </a:p>
          <a:p>
            <a:pPr eaLnBrk="1" hangingPunct="1">
              <a:buFontTx/>
              <a:buChar char="•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Examples:</a:t>
            </a:r>
            <a:r>
              <a:rPr lang="en-US" altLang="en-US">
                <a:latin typeface="Arial" panose="020B0604020202020204" pitchFamily="34" charset="0"/>
              </a:rPr>
              <a:t> In a simultaneous throw of two coins (R.E.)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Sample space S={HH,HT,TH,TT}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E= getting tail on both the coins = {TT}, E is </a:t>
            </a:r>
            <a:r>
              <a:rPr lang="en-US" altLang="en-US" i="1" u="sng">
                <a:latin typeface="Arial" panose="020B0604020202020204" pitchFamily="34" charset="0"/>
              </a:rPr>
              <a:t>elementary event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F=getting at least one tail ={HT,TH,TT}, F is </a:t>
            </a:r>
            <a:r>
              <a:rPr lang="en-US" altLang="en-US" i="1" u="sng">
                <a:latin typeface="Arial" panose="020B0604020202020204" pitchFamily="34" charset="0"/>
              </a:rPr>
              <a:t>compound event</a:t>
            </a:r>
            <a:r>
              <a:rPr lang="en-US" altLang="en-US">
                <a:latin typeface="Arial" panose="020B0604020202020204" pitchFamily="34" charset="0"/>
              </a:rPr>
              <a:t>.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4">
            <a:extLst>
              <a:ext uri="{FF2B5EF4-FFF2-40B4-BE49-F238E27FC236}">
                <a16:creationId xmlns:a16="http://schemas.microsoft.com/office/drawing/2014/main" xmlns="" id="{1F913901-51DC-0AB6-1D43-F41410759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41313"/>
            <a:ext cx="83375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b="1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Equally likely events:</a:t>
            </a:r>
            <a:r>
              <a:rPr lang="en-US" altLang="en-US">
                <a:latin typeface="Arial" panose="020B0604020202020204" pitchFamily="34" charset="0"/>
              </a:rPr>
              <a:t>  The given events are said to be equally likely if none of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them is expected to occur in preference to other.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>
                <a:latin typeface="Arial" panose="020B0604020202020204" pitchFamily="34" charset="0"/>
              </a:rPr>
              <a:t> In tossing a coin (R.E)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E=getting head = {H}  ,  F= getting tail= {T}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E and F are equally likely events.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Complementary event:</a:t>
            </a:r>
            <a:r>
              <a:rPr lang="en-US" altLang="en-US">
                <a:latin typeface="Arial" panose="020B0604020202020204" pitchFamily="34" charset="0"/>
              </a:rPr>
              <a:t>  In a R.E., let S be the sample space and E be an event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then               clearly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is also an event of S.  This event is called complementary event of E.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*It is denoted by          or         or </a:t>
            </a:r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xmlns="" id="{DDEF8AD1-5116-C67C-E724-E65BBD958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886200"/>
          <a:ext cx="685800" cy="381000"/>
        </p:xfrm>
        <a:graphic>
          <a:graphicData uri="http://schemas.openxmlformats.org/presentationml/2006/ole">
            <p:oleObj spid="_x0000_s2049" name="Equation" r:id="rId3" imgW="457200" imgH="203040" progId="">
              <p:embed/>
            </p:oleObj>
          </a:graphicData>
        </a:graphic>
      </p:graphicFrame>
      <p:graphicFrame>
        <p:nvGraphicFramePr>
          <p:cNvPr id="2051" name="Object 7">
            <a:extLst>
              <a:ext uri="{FF2B5EF4-FFF2-40B4-BE49-F238E27FC236}">
                <a16:creationId xmlns:a16="http://schemas.microsoft.com/office/drawing/2014/main" xmlns="" id="{2E265A9F-C12B-9EF3-9894-447449E2A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886200"/>
          <a:ext cx="762000" cy="381000"/>
        </p:xfrm>
        <a:graphic>
          <a:graphicData uri="http://schemas.openxmlformats.org/presentationml/2006/ole">
            <p:oleObj spid="_x0000_s2050" name="Equation" r:id="rId4" imgW="520560" imgH="228600" progId="">
              <p:embed/>
            </p:oleObj>
          </a:graphicData>
        </a:graphic>
      </p:graphicFrame>
      <p:graphicFrame>
        <p:nvGraphicFramePr>
          <p:cNvPr id="2052" name="Object 8">
            <a:extLst>
              <a:ext uri="{FF2B5EF4-FFF2-40B4-BE49-F238E27FC236}">
                <a16:creationId xmlns:a16="http://schemas.microsoft.com/office/drawing/2014/main" xmlns="" id="{E52BBAD6-B4E5-8E29-81E5-2A030E284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257800"/>
          <a:ext cx="385763" cy="420688"/>
        </p:xfrm>
        <a:graphic>
          <a:graphicData uri="http://schemas.openxmlformats.org/presentationml/2006/ole">
            <p:oleObj spid="_x0000_s2051" name="Equation" r:id="rId5" imgW="203040" imgH="190440" progId="">
              <p:embed/>
            </p:oleObj>
          </a:graphicData>
        </a:graphic>
      </p:graphicFrame>
      <p:graphicFrame>
        <p:nvGraphicFramePr>
          <p:cNvPr id="2053" name="Object 10">
            <a:extLst>
              <a:ext uri="{FF2B5EF4-FFF2-40B4-BE49-F238E27FC236}">
                <a16:creationId xmlns:a16="http://schemas.microsoft.com/office/drawing/2014/main" xmlns="" id="{D4587F8E-E213-5AE5-7FDE-E124BAB5E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181600"/>
          <a:ext cx="288925" cy="447675"/>
        </p:xfrm>
        <a:graphic>
          <a:graphicData uri="http://schemas.openxmlformats.org/presentationml/2006/ole">
            <p:oleObj spid="_x0000_s2052" name="Equation" r:id="rId6" imgW="152280" imgH="203040" progId="">
              <p:embed/>
            </p:oleObj>
          </a:graphicData>
        </a:graphic>
      </p:graphicFrame>
      <p:graphicFrame>
        <p:nvGraphicFramePr>
          <p:cNvPr id="2054" name="Object 11">
            <a:extLst>
              <a:ext uri="{FF2B5EF4-FFF2-40B4-BE49-F238E27FC236}">
                <a16:creationId xmlns:a16="http://schemas.microsoft.com/office/drawing/2014/main" xmlns="" id="{188B11E2-5B0B-7818-1A18-3D6AAAD17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257800"/>
          <a:ext cx="361950" cy="420688"/>
        </p:xfrm>
        <a:graphic>
          <a:graphicData uri="http://schemas.openxmlformats.org/presentationml/2006/ole">
            <p:oleObj spid="_x0000_s2053" name="Equation" r:id="rId7" imgW="190440" imgH="190440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4">
            <a:extLst>
              <a:ext uri="{FF2B5EF4-FFF2-40B4-BE49-F238E27FC236}">
                <a16:creationId xmlns:a16="http://schemas.microsoft.com/office/drawing/2014/main" xmlns="" id="{9268CF81-D79A-21B2-329A-FECD5A508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722313"/>
            <a:ext cx="76771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>
                <a:latin typeface="Arial" panose="020B0604020202020204" pitchFamily="34" charset="0"/>
              </a:rPr>
              <a:t> In a simultaneous throw of two coins (R.E.)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Sample space S = {HH,HT,TH,TT}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E= getting tail on both the coins = {TT} </a:t>
            </a:r>
            <a:endParaRPr lang="en-US" altLang="en-US" i="1" u="sng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= not getting tail on both coins ={HT,TH,HH}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Mutually Exclusive events:</a:t>
            </a:r>
            <a:r>
              <a:rPr lang="en-US" altLang="en-US">
                <a:latin typeface="Arial" panose="020B0604020202020204" pitchFamily="34" charset="0"/>
              </a:rPr>
              <a:t>  Two events E and F are said to be mutually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exclusive events if </a:t>
            </a:r>
          </a:p>
          <a:p>
            <a:pPr eaLnBrk="1" hangingPunct="1"/>
            <a:endParaRPr lang="en-US" altLang="en-US" i="1" u="sng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>
                <a:latin typeface="Arial" panose="020B0604020202020204" pitchFamily="34" charset="0"/>
              </a:rPr>
              <a:t>    Throwing  an unbiased die (R.E.)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Sample space S={1,2,3,4,5,6}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E= getting even number ={2,4,6}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F= getting odd number ={1,3,5}, 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There fore E and F are mutually exclusive events.</a:t>
            </a:r>
          </a:p>
        </p:txBody>
      </p:sp>
      <p:graphicFrame>
        <p:nvGraphicFramePr>
          <p:cNvPr id="3074" name="Object 6">
            <a:extLst>
              <a:ext uri="{FF2B5EF4-FFF2-40B4-BE49-F238E27FC236}">
                <a16:creationId xmlns:a16="http://schemas.microsoft.com/office/drawing/2014/main" xmlns="" id="{33EE2720-FB7C-F1F7-120F-6B66C1809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362200"/>
          <a:ext cx="385763" cy="381000"/>
        </p:xfrm>
        <a:graphic>
          <a:graphicData uri="http://schemas.openxmlformats.org/presentationml/2006/ole">
            <p:oleObj spid="_x0000_s3073" name="Equation" r:id="rId3" imgW="203040" imgH="190440" progId="">
              <p:embed/>
            </p:oleObj>
          </a:graphicData>
        </a:graphic>
      </p:graphicFrame>
      <p:graphicFrame>
        <p:nvGraphicFramePr>
          <p:cNvPr id="3075" name="Object 7">
            <a:extLst>
              <a:ext uri="{FF2B5EF4-FFF2-40B4-BE49-F238E27FC236}">
                <a16:creationId xmlns:a16="http://schemas.microsoft.com/office/drawing/2014/main" xmlns="" id="{6E1B615B-5DD8-3EE6-3C33-D797CD66D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3249613"/>
          <a:ext cx="700088" cy="296862"/>
        </p:xfrm>
        <a:graphic>
          <a:graphicData uri="http://schemas.openxmlformats.org/presentationml/2006/ole">
            <p:oleObj spid="_x0000_s3074" name="Equation" r:id="rId4" imgW="660240" imgH="203040" progId="">
              <p:embed/>
            </p:oleObj>
          </a:graphicData>
        </a:graphic>
      </p:graphicFrame>
      <p:graphicFrame>
        <p:nvGraphicFramePr>
          <p:cNvPr id="3076" name="Object 8">
            <a:extLst>
              <a:ext uri="{FF2B5EF4-FFF2-40B4-BE49-F238E27FC236}">
                <a16:creationId xmlns:a16="http://schemas.microsoft.com/office/drawing/2014/main" xmlns="" id="{1EBDB258-3B5C-9A93-39F3-71354DCA0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5410200"/>
          <a:ext cx="700088" cy="296863"/>
        </p:xfrm>
        <a:graphic>
          <a:graphicData uri="http://schemas.openxmlformats.org/presentationml/2006/ole">
            <p:oleObj spid="_x0000_s3075" name="Equation" r:id="rId5" imgW="660240" imgH="203040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4">
            <a:extLst>
              <a:ext uri="{FF2B5EF4-FFF2-40B4-BE49-F238E27FC236}">
                <a16:creationId xmlns:a16="http://schemas.microsoft.com/office/drawing/2014/main" xmlns="" id="{ABCD6FF0-C220-95AE-E3F2-6091D961B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93713"/>
            <a:ext cx="8439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Mutually Exclusive and Exhaustive events:</a:t>
            </a:r>
            <a:r>
              <a:rPr lang="en-US" altLang="en-US">
                <a:latin typeface="Arial" panose="020B0604020202020204" pitchFamily="34" charset="0"/>
              </a:rPr>
              <a:t>  Two events E and F are said to be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mutually exclusive and exhaustive  events if                   and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>
                <a:latin typeface="Arial" panose="020B0604020202020204" pitchFamily="34" charset="0"/>
              </a:rPr>
              <a:t>    Throwing  an unbiased die (R.E.)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Sample space S={1,2,3,4,5,6}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E= getting even number ={2,4,6}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F= getting odd number ={1,3,5},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                  and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So E and F are mutually exclusive and exhaustive events.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G= getting odd prime number = {3,5}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                 E and G are mutually exclusive but  not exhaustive events.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4098" name="Object 5">
            <a:extLst>
              <a:ext uri="{FF2B5EF4-FFF2-40B4-BE49-F238E27FC236}">
                <a16:creationId xmlns:a16="http://schemas.microsoft.com/office/drawing/2014/main" xmlns="" id="{E5F93431-8DF3-0A2B-DB88-8296E37C2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8950" y="838200"/>
          <a:ext cx="831850" cy="296863"/>
        </p:xfrm>
        <a:graphic>
          <a:graphicData uri="http://schemas.openxmlformats.org/presentationml/2006/ole">
            <p:oleObj spid="_x0000_s4097" name="Equation" r:id="rId3" imgW="647640" imgH="203040" progId="">
              <p:embed/>
            </p:oleObj>
          </a:graphicData>
        </a:graphic>
      </p:graphicFrame>
      <p:graphicFrame>
        <p:nvGraphicFramePr>
          <p:cNvPr id="4099" name="Object 6">
            <a:extLst>
              <a:ext uri="{FF2B5EF4-FFF2-40B4-BE49-F238E27FC236}">
                <a16:creationId xmlns:a16="http://schemas.microsoft.com/office/drawing/2014/main" xmlns="" id="{AE985FF0-3E4C-5DE1-95C5-F3E11BCFE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838200"/>
          <a:ext cx="939800" cy="295275"/>
        </p:xfrm>
        <a:graphic>
          <a:graphicData uri="http://schemas.openxmlformats.org/presentationml/2006/ole">
            <p:oleObj spid="_x0000_s4098" name="Equation" r:id="rId4" imgW="660240" imgH="190440" progId="">
              <p:embed/>
            </p:oleObj>
          </a:graphicData>
        </a:graphic>
      </p:graphicFrame>
      <p:graphicFrame>
        <p:nvGraphicFramePr>
          <p:cNvPr id="4100" name="Object 7">
            <a:extLst>
              <a:ext uri="{FF2B5EF4-FFF2-40B4-BE49-F238E27FC236}">
                <a16:creationId xmlns:a16="http://schemas.microsoft.com/office/drawing/2014/main" xmlns="" id="{E425B088-B9F2-B018-8C3B-4CCAE4EB6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581400"/>
          <a:ext cx="831850" cy="296863"/>
        </p:xfrm>
        <a:graphic>
          <a:graphicData uri="http://schemas.openxmlformats.org/presentationml/2006/ole">
            <p:oleObj spid="_x0000_s4099" name="Equation" r:id="rId5" imgW="647640" imgH="203040" progId="">
              <p:embed/>
            </p:oleObj>
          </a:graphicData>
        </a:graphic>
      </p:graphicFrame>
      <p:graphicFrame>
        <p:nvGraphicFramePr>
          <p:cNvPr id="4101" name="Object 8">
            <a:extLst>
              <a:ext uri="{FF2B5EF4-FFF2-40B4-BE49-F238E27FC236}">
                <a16:creationId xmlns:a16="http://schemas.microsoft.com/office/drawing/2014/main" xmlns="" id="{C4A9E112-C1C0-04B3-9CBC-DB09B52AA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581400"/>
          <a:ext cx="939800" cy="295275"/>
        </p:xfrm>
        <a:graphic>
          <a:graphicData uri="http://schemas.openxmlformats.org/presentationml/2006/ole">
            <p:oleObj spid="_x0000_s4100" name="Equation" r:id="rId6" imgW="660240" imgH="190440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771</TotalTime>
  <Words>4260</Words>
  <Application>Microsoft Office PowerPoint</Application>
  <PresentationFormat>On-screen Show (4:3)</PresentationFormat>
  <Paragraphs>781</Paragraphs>
  <Slides>43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Balloons</vt:lpstr>
      <vt:lpstr>Equation</vt:lpstr>
      <vt:lpstr>PROBABILITY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Company>snist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administratar</dc:creator>
  <cp:lastModifiedBy>Admin</cp:lastModifiedBy>
  <cp:revision>131</cp:revision>
  <dcterms:created xsi:type="dcterms:W3CDTF">2009-06-30T04:44:23Z</dcterms:created>
  <dcterms:modified xsi:type="dcterms:W3CDTF">2023-05-23T05:04:27Z</dcterms:modified>
</cp:coreProperties>
</file>