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7" r:id="rId3"/>
    <p:sldId id="269" r:id="rId4"/>
    <p:sldId id="268" r:id="rId5"/>
    <p:sldId id="270" r:id="rId6"/>
    <p:sldId id="272" r:id="rId7"/>
    <p:sldId id="277" r:id="rId8"/>
    <p:sldId id="278" r:id="rId9"/>
    <p:sldId id="279" r:id="rId10"/>
    <p:sldId id="280" r:id="rId11"/>
    <p:sldId id="2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054DE3A-E563-7C43-B342-C59EBB72C2C5}">
          <p14:sldIdLst>
            <p14:sldId id="256"/>
          </p14:sldIdLst>
        </p14:section>
        <p14:section name="Final 2017" id="{DDCEA0AC-1142-6B43-9285-F16D4C3EA011}">
          <p14:sldIdLst>
            <p14:sldId id="267"/>
            <p14:sldId id="269"/>
            <p14:sldId id="268"/>
            <p14:sldId id="270"/>
          </p14:sldIdLst>
        </p14:section>
        <p14:section name="Fall 2016" id="{CD4BA4EA-A8BB-764C-93CF-A6706F49894B}">
          <p14:sldIdLst>
            <p14:sldId id="272"/>
          </p14:sldIdLst>
        </p14:section>
        <p14:section name="FALL 2015" id="{08A2ABDD-7762-DB4D-BDF8-74E67E61F901}">
          <p14:sldIdLst>
            <p14:sldId id="277"/>
            <p14:sldId id="278"/>
            <p14:sldId id="279"/>
          </p14:sldIdLst>
        </p14:section>
        <p14:section name="Quiz4" id="{2AE9A0A8-5591-154C-A796-09277AB55FF6}">
          <p14:sldIdLst>
            <p14:sldId id="280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/>
    <p:restoredTop sz="87249"/>
  </p:normalViewPr>
  <p:slideViewPr>
    <p:cSldViewPr snapToGrid="0" snapToObjects="1">
      <p:cViewPr varScale="1">
        <p:scale>
          <a:sx n="92" d="100"/>
          <a:sy n="92" d="100"/>
        </p:scale>
        <p:origin x="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640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8B4B8-240F-9443-9DAB-4B67BA3DC8AE}" type="datetimeFigureOut">
              <a:rPr lang="en-US" smtClean="0"/>
              <a:t>12/7/18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357AE-0210-DE4C-93E5-AE88AE310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75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AE090-F455-5241-A44E-ECD30139F4BE}" type="datetimeFigureOut">
              <a:rPr lang="en-US" smtClean="0"/>
              <a:t>12/7/18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C3755-38F2-6B4F-981E-279625650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9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Relationship Id="rId3" Type="http://schemas.openxmlformats.org/officeDocument/2006/relationships/hyperlink" Target="http://en.wikipedia.org/wiki/Gaussian_process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C3755-38F2-6B4F-981E-2796256508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19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C3755-38F2-6B4F-981E-2796256508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23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C3755-38F2-6B4F-981E-2796256508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6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C3755-38F2-6B4F-981E-2796256508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41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C3755-38F2-6B4F-981E-2796256508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70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C3755-38F2-6B4F-981E-2796256508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69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C3755-38F2-6B4F-981E-2796256508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26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C3755-38F2-6B4F-981E-2796256508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24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math.stackexchange.com</a:t>
            </a:r>
            <a:r>
              <a:rPr lang="en-US" dirty="0" smtClean="0"/>
              <a:t>/questions/570858/integral-of-a-</a:t>
            </a:r>
            <a:r>
              <a:rPr lang="en-US" dirty="0" err="1" smtClean="0"/>
              <a:t>gaussian</a:t>
            </a:r>
            <a:r>
              <a:rPr lang="en-US" dirty="0" smtClean="0"/>
              <a:t>-process-has-</a:t>
            </a:r>
            <a:r>
              <a:rPr lang="en-US" dirty="0" err="1" smtClean="0"/>
              <a:t>gaussian</a:t>
            </a:r>
            <a:r>
              <a:rPr lang="en-US" dirty="0" smtClean="0"/>
              <a:t>-distribution/1129990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think the object you really want to be integrating is a 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Gaussian process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some specified mean and covariance function. And you'll probably want the covariance function to have some regularity to it (e.g. continuous) in order to guarantee that the integral exists.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C3755-38F2-6B4F-981E-2796256508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2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3C68-23DA-4147-AB12-2DE1150CAED8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1C3E-6DEC-BB44-ACA8-570D3C01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4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3C68-23DA-4147-AB12-2DE1150CAED8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1C3E-6DEC-BB44-ACA8-570D3C01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19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3C68-23DA-4147-AB12-2DE1150CAED8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1C3E-6DEC-BB44-ACA8-570D3C01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58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3C68-23DA-4147-AB12-2DE1150CAED8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1C3E-6DEC-BB44-ACA8-570D3C01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89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3C68-23DA-4147-AB12-2DE1150CAED8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1C3E-6DEC-BB44-ACA8-570D3C01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7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3C68-23DA-4147-AB12-2DE1150CAED8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1C3E-6DEC-BB44-ACA8-570D3C01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3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3C68-23DA-4147-AB12-2DE1150CAED8}" type="datetimeFigureOut">
              <a:rPr lang="en-US" smtClean="0"/>
              <a:t>12/7/18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1C3E-6DEC-BB44-ACA8-570D3C01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18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3C68-23DA-4147-AB12-2DE1150CAED8}" type="datetimeFigureOut">
              <a:rPr lang="en-US" smtClean="0"/>
              <a:t>12/7/18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1C3E-6DEC-BB44-ACA8-570D3C01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9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3C68-23DA-4147-AB12-2DE1150CAED8}" type="datetimeFigureOut">
              <a:rPr lang="en-US" smtClean="0"/>
              <a:t>12/7/18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1C3E-6DEC-BB44-ACA8-570D3C01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7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3C68-23DA-4147-AB12-2DE1150CAED8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1C3E-6DEC-BB44-ACA8-570D3C01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20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3C68-23DA-4147-AB12-2DE1150CAED8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1C3E-6DEC-BB44-ACA8-570D3C01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1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73C68-23DA-4147-AB12-2DE1150CAED8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61C3E-6DEC-BB44-ACA8-570D3C01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9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hyperlink" Target="https://en.wikipedia.org/wiki/Statistical_independence" TargetMode="External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0149" y="1664669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Recitation 10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4294908"/>
            <a:ext cx="9496301" cy="1714005"/>
          </a:xfrm>
        </p:spPr>
        <p:txBody>
          <a:bodyPr>
            <a:normAutofit/>
          </a:bodyPr>
          <a:lstStyle/>
          <a:p>
            <a:r>
              <a:rPr lang="en-US" dirty="0" smtClean="0"/>
              <a:t>Final Exam 2015,2016,2017 </a:t>
            </a:r>
          </a:p>
          <a:p>
            <a:r>
              <a:rPr lang="en-US" dirty="0"/>
              <a:t>Linan Huang</a:t>
            </a:r>
          </a:p>
        </p:txBody>
      </p:sp>
    </p:spTree>
    <p:extLst>
      <p:ext uri="{BB962C8B-B14F-4D97-AF65-F5344CB8AC3E}">
        <p14:creationId xmlns:p14="http://schemas.microsoft.com/office/powerpoint/2010/main" val="73839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9535" y="1626985"/>
            <a:ext cx="8806423" cy="523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9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64" y="138545"/>
            <a:ext cx="11796446" cy="562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88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8432" y="-5655"/>
            <a:ext cx="6388925" cy="69036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166" y="17181"/>
            <a:ext cx="5885834" cy="685800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-45490" y="-89624"/>
            <a:ext cx="79701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cap="none" spc="0" dirty="0" smtClean="0">
                <a:ln/>
                <a:solidFill>
                  <a:schemeClr val="accent4"/>
                </a:solidFill>
                <a:effectLst/>
              </a:rPr>
              <a:t>Q1</a:t>
            </a:r>
            <a:endParaRPr lang="en-US" sz="40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4124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0040" y="0"/>
            <a:ext cx="4835165" cy="68243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2700" y="365125"/>
            <a:ext cx="60325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93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6786" y="0"/>
            <a:ext cx="9158427" cy="62289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45490" y="-89624"/>
            <a:ext cx="79701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cap="none" spc="0" dirty="0" smtClean="0">
                <a:ln/>
                <a:solidFill>
                  <a:schemeClr val="accent4"/>
                </a:solidFill>
                <a:effectLst/>
              </a:rPr>
              <a:t>Q2</a:t>
            </a:r>
            <a:endParaRPr lang="en-US" sz="40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3866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38319" y="160599"/>
            <a:ext cx="6253681" cy="43513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12" y="0"/>
            <a:ext cx="57215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19848" y="287633"/>
            <a:ext cx="9507287" cy="57567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0978" y="77491"/>
            <a:ext cx="79701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cap="none" spc="0" smtClean="0">
                <a:ln/>
                <a:solidFill>
                  <a:schemeClr val="accent4"/>
                </a:solidFill>
                <a:effectLst/>
              </a:rPr>
              <a:t>Q3</a:t>
            </a:r>
            <a:endParaRPr lang="en-US" sz="40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433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91831" y="-1"/>
            <a:ext cx="9890684" cy="68580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5480" y="77491"/>
            <a:ext cx="79701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cap="none" spc="0" dirty="0" smtClean="0">
                <a:ln/>
                <a:solidFill>
                  <a:schemeClr val="accent4"/>
                </a:solidFill>
                <a:effectLst/>
              </a:rPr>
              <a:t>Q4</a:t>
            </a:r>
            <a:endParaRPr lang="en-US" sz="40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9907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9991" y="0"/>
            <a:ext cx="11926001" cy="66364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484" y="113117"/>
            <a:ext cx="79701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cap="none" spc="0" smtClean="0">
                <a:ln/>
                <a:solidFill>
                  <a:schemeClr val="accent4"/>
                </a:solidFill>
                <a:effectLst/>
              </a:rPr>
              <a:t>Q5</a:t>
            </a:r>
            <a:endParaRPr lang="en-US" sz="40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7371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252" y="177836"/>
            <a:ext cx="12063748" cy="23173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60993" y="1488520"/>
            <a:ext cx="950275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dirty="0" smtClean="0">
                <a:ln/>
                <a:solidFill>
                  <a:schemeClr val="accent4"/>
                </a:solidFill>
              </a:rPr>
              <a:t>P176: T</a:t>
            </a:r>
            <a:r>
              <a:rPr lang="en-US" sz="4000" b="1" cap="none" spc="0" dirty="0" smtClean="0">
                <a:ln/>
                <a:solidFill>
                  <a:schemeClr val="accent4"/>
                </a:solidFill>
                <a:effectLst/>
              </a:rPr>
              <a:t>wo </a:t>
            </a:r>
            <a:r>
              <a:rPr lang="en-US" sz="4000" b="1" cap="none" spc="0" dirty="0" err="1" smtClean="0">
                <a:ln/>
                <a:solidFill>
                  <a:schemeClr val="accent4"/>
                </a:solidFill>
                <a:effectLst/>
              </a:rPr>
              <a:t>r.v</a:t>
            </a:r>
            <a:r>
              <a:rPr lang="en-US" sz="4000" b="1" cap="none" spc="0" dirty="0" smtClean="0">
                <a:ln/>
                <a:solidFill>
                  <a:schemeClr val="accent4"/>
                </a:solidFill>
                <a:effectLst/>
              </a:rPr>
              <a:t>. x and y are jointly normal if the sum </a:t>
            </a:r>
            <a:r>
              <a:rPr lang="en-US" sz="4000" b="1" cap="none" spc="0" dirty="0" err="1" smtClean="0">
                <a:ln/>
                <a:solidFill>
                  <a:schemeClr val="accent4"/>
                </a:solidFill>
                <a:effectLst/>
              </a:rPr>
              <a:t>ax+by</a:t>
            </a:r>
            <a:r>
              <a:rPr lang="en-US" sz="4000" b="1" cap="none" spc="0" dirty="0" smtClean="0">
                <a:ln/>
                <a:solidFill>
                  <a:schemeClr val="accent4"/>
                </a:solidFill>
                <a:effectLst/>
              </a:rPr>
              <a:t> is normal for every a and b. </a:t>
            </a:r>
            <a:endParaRPr lang="en-US" sz="4000" b="1" cap="none" spc="0" dirty="0">
              <a:ln/>
              <a:solidFill>
                <a:schemeClr val="accent4"/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76173" y="4193245"/>
                <a:ext cx="10716126" cy="15265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rgbClr val="222222"/>
                    </a:solidFill>
                    <a:latin typeface="Arial" charset="0"/>
                  </a:rPr>
                  <a:t>If </a:t>
                </a:r>
                <a:r>
                  <a:rPr lang="en-US" i="1" dirty="0">
                    <a:solidFill>
                      <a:srgbClr val="222222"/>
                    </a:solidFill>
                    <a:latin typeface="Arial" charset="0"/>
                  </a:rPr>
                  <a:t>X</a:t>
                </a:r>
                <a:r>
                  <a:rPr lang="en-US" dirty="0">
                    <a:solidFill>
                      <a:srgbClr val="222222"/>
                    </a:solidFill>
                    <a:latin typeface="Arial" charset="0"/>
                  </a:rPr>
                  <a:t> and </a:t>
                </a:r>
                <a:r>
                  <a:rPr lang="en-US" i="1" dirty="0">
                    <a:solidFill>
                      <a:srgbClr val="222222"/>
                    </a:solidFill>
                    <a:latin typeface="Arial" charset="0"/>
                  </a:rPr>
                  <a:t>Y</a:t>
                </a:r>
                <a:r>
                  <a:rPr lang="en-US" dirty="0">
                    <a:solidFill>
                      <a:srgbClr val="222222"/>
                    </a:solidFill>
                    <a:latin typeface="Arial" charset="0"/>
                  </a:rPr>
                  <a:t> are normally distributed and </a:t>
                </a:r>
                <a:r>
                  <a:rPr lang="en-US" dirty="0">
                    <a:solidFill>
                      <a:srgbClr val="0B0080"/>
                    </a:solidFill>
                    <a:latin typeface="Arial" charset="0"/>
                    <a:hlinkClick r:id="rId4" tooltip="Statistical independence"/>
                  </a:rPr>
                  <a:t>independent</a:t>
                </a:r>
                <a:r>
                  <a:rPr lang="en-US" dirty="0">
                    <a:solidFill>
                      <a:srgbClr val="222222"/>
                    </a:solidFill>
                    <a:latin typeface="Arial" charset="0"/>
                  </a:rPr>
                  <a:t>, this implies they are "jointly normally </a:t>
                </a:r>
                <a:r>
                  <a:rPr lang="en-US" dirty="0" smtClean="0">
                    <a:solidFill>
                      <a:srgbClr val="222222"/>
                    </a:solidFill>
                    <a:latin typeface="Arial" charset="0"/>
                  </a:rPr>
                  <a:t>distributed”. </a:t>
                </a:r>
              </a:p>
              <a:p>
                <a:r>
                  <a:rPr lang="en-US" altLang="en-US" dirty="0" smtClean="0">
                    <a:latin typeface="Arial" charset="0"/>
                  </a:rPr>
                  <a:t>However</a:t>
                </a:r>
                <a:r>
                  <a:rPr lang="en-US" altLang="en-US" dirty="0">
                    <a:latin typeface="Arial" charset="0"/>
                  </a:rPr>
                  <a:t>, a pair of jointly normally distributed variables need not be independent (would only be so if uncorrelated, 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charset="0"/>
                      </a:rPr>
                      <m:t>𝜌</m:t>
                    </m:r>
                    <m:r>
                      <a:rPr lang="en-US" altLang="en-US" i="1" dirty="0">
                        <a:latin typeface="Cambria Math" charset="0"/>
                      </a:rPr>
                      <m:t>=0</m:t>
                    </m:r>
                    <m:r>
                      <a:rPr lang="en-US" altLang="en-US" b="0" i="1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altLang="en-US" dirty="0" smtClean="0">
                    <a:latin typeface="Arial" charset="0"/>
                  </a:rPr>
                  <a:t>)</a:t>
                </a:r>
                <a:endParaRPr lang="en-US" altLang="en-US" dirty="0">
                  <a:latin typeface="Arial" charset="0"/>
                </a:endParaRP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73" y="4193245"/>
                <a:ext cx="10716126" cy="1526508"/>
              </a:xfrm>
              <a:prstGeom prst="rect">
                <a:avLst/>
              </a:prstGeom>
              <a:blipFill rotWithShape="0">
                <a:blip r:embed="rId5"/>
                <a:stretch>
                  <a:fillRect l="-455" t="-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utoShape 10" descr="\rho = 0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257800"/>
            <a:ext cx="12166600" cy="160020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18" name="Rectangle 17"/>
          <p:cNvSpPr/>
          <p:nvPr/>
        </p:nvSpPr>
        <p:spPr>
          <a:xfrm>
            <a:off x="152400" y="3159581"/>
            <a:ext cx="11790947" cy="646331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charset="0"/>
              </a:rPr>
              <a:t>In general, random variables may be uncorrelated but statistically dependent. But if a random vector has a </a:t>
            </a:r>
            <a:r>
              <a:rPr lang="en-US" b="1" dirty="0">
                <a:solidFill>
                  <a:schemeClr val="accent6"/>
                </a:solidFill>
                <a:latin typeface="Arial" charset="0"/>
              </a:rPr>
              <a:t>multivariate</a:t>
            </a:r>
            <a:r>
              <a:rPr lang="en-US" dirty="0">
                <a:solidFill>
                  <a:srgbClr val="222222"/>
                </a:solidFill>
                <a:latin typeface="Arial" charset="0"/>
              </a:rPr>
              <a:t> normal distribution then any two or more of its components that are uncorrelated are </a:t>
            </a:r>
            <a:r>
              <a:rPr lang="en-US" dirty="0">
                <a:solidFill>
                  <a:srgbClr val="0B0080"/>
                </a:solidFill>
                <a:latin typeface="Arial" charset="0"/>
                <a:hlinkClick r:id="rId4" tooltip="Statistical independence"/>
              </a:rPr>
              <a:t>independent</a:t>
            </a:r>
            <a:r>
              <a:rPr lang="en-US" dirty="0">
                <a:solidFill>
                  <a:srgbClr val="222222"/>
                </a:solidFill>
                <a:latin typeface="Arial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84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95</Words>
  <Application>Microsoft Macintosh PowerPoint</Application>
  <PresentationFormat>Widescreen</PresentationFormat>
  <Paragraphs>26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Cambria Math</vt:lpstr>
      <vt:lpstr>Arial</vt:lpstr>
      <vt:lpstr>Office Theme</vt:lpstr>
      <vt:lpstr>Recitation 10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Quiz4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10</dc:title>
  <dc:creator>Linan Huang</dc:creator>
  <cp:lastModifiedBy>Linan Huang</cp:lastModifiedBy>
  <cp:revision>50</cp:revision>
  <cp:lastPrinted>2018-12-06T04:06:35Z</cp:lastPrinted>
  <dcterms:created xsi:type="dcterms:W3CDTF">2018-12-03T02:45:31Z</dcterms:created>
  <dcterms:modified xsi:type="dcterms:W3CDTF">2018-12-07T17:10:31Z</dcterms:modified>
</cp:coreProperties>
</file>