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96" r:id="rId10"/>
    <p:sldId id="297" r:id="rId11"/>
    <p:sldId id="287" r:id="rId12"/>
    <p:sldId id="267" r:id="rId13"/>
    <p:sldId id="268" r:id="rId14"/>
    <p:sldId id="269" r:id="rId15"/>
    <p:sldId id="298" r:id="rId16"/>
    <p:sldId id="272" r:id="rId17"/>
    <p:sldId id="276" r:id="rId18"/>
    <p:sldId id="277" r:id="rId19"/>
    <p:sldId id="279" r:id="rId20"/>
    <p:sldId id="263" r:id="rId21"/>
    <p:sldId id="299" r:id="rId22"/>
    <p:sldId id="290" r:id="rId23"/>
    <p:sldId id="291" r:id="rId24"/>
    <p:sldId id="300" r:id="rId25"/>
    <p:sldId id="2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B9E4E-6263-844F-B399-80BD87A7ACB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Estimation" id="{84AE9BEC-01C6-6E4B-AB68-D8920032D7D2}">
          <p14:sldIdLst>
            <p14:sldId id="295"/>
            <p14:sldId id="296"/>
            <p14:sldId id="297"/>
            <p14:sldId id="287"/>
          </p14:sldIdLst>
        </p14:section>
        <p14:section name="convergence" id="{7357C9B1-8B49-BF46-AD0F-CB21C9F636FC}">
          <p14:sldIdLst>
            <p14:sldId id="267"/>
            <p14:sldId id="268"/>
            <p14:sldId id="269"/>
            <p14:sldId id="298"/>
            <p14:sldId id="272"/>
            <p14:sldId id="276"/>
            <p14:sldId id="277"/>
            <p14:sldId id="279"/>
          </p14:sldIdLst>
        </p14:section>
        <p14:section name="Exercise" id="{A3B6307D-62A2-3143-9BCF-CCF956D941C2}">
          <p14:sldIdLst>
            <p14:sldId id="263"/>
          </p14:sldIdLst>
        </p14:section>
        <p14:section name="Expectation" id="{EBD1147F-2FAE-C847-A283-1E26933F8125}">
          <p14:sldIdLst>
            <p14:sldId id="299"/>
            <p14:sldId id="290"/>
            <p14:sldId id="291"/>
            <p14:sldId id="30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595"/>
  </p:normalViewPr>
  <p:slideViewPr>
    <p:cSldViewPr snapToGrid="0" snapToObjects="1">
      <p:cViewPr varScale="1">
        <p:scale>
          <a:sx n="94" d="100"/>
          <a:sy n="94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8B653-BE9D-C241-BD45-564E4A915EC6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AB1BA-1E67-9747-AE84-8B0ADC13D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6" Type="http://schemas.openxmlformats.org/officeDocument/2006/relationships/image" Target="../media/image6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5.emf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445" y="9151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Recitation 8</a:t>
            </a:r>
            <a:br>
              <a:rPr lang="en-US" dirty="0" smtClean="0"/>
            </a:br>
            <a:r>
              <a:rPr lang="en-US" sz="4900" dirty="0" smtClean="0"/>
              <a:t>Linan Huang</a:t>
            </a:r>
            <a:br>
              <a:rPr lang="en-US" sz="49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442" y="3725839"/>
            <a:ext cx="10022006" cy="2470244"/>
          </a:xfrm>
        </p:spPr>
        <p:txBody>
          <a:bodyPr>
            <a:normAutofit/>
          </a:bodyPr>
          <a:lstStyle/>
          <a:p>
            <a:r>
              <a:rPr lang="en-US" dirty="0"/>
              <a:t>Independence, Correlation, </a:t>
            </a:r>
            <a:r>
              <a:rPr lang="en-US" dirty="0" err="1"/>
              <a:t>Orthogonality</a:t>
            </a:r>
            <a:r>
              <a:rPr lang="en-US" dirty="0"/>
              <a:t>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MMSE/LMSE</a:t>
            </a:r>
          </a:p>
          <a:p>
            <a:endParaRPr lang="en-US" dirty="0" smtClean="0"/>
          </a:p>
          <a:p>
            <a:r>
              <a:rPr lang="en-US" dirty="0" smtClean="0"/>
              <a:t>Convergence of random variable: Intuition and counterexamples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00" y="361751"/>
            <a:ext cx="9842500" cy="223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8232" y="3234520"/>
                <a:ext cx="6675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Function g is a function of random vector Y, i.e., a function of n </a:t>
                </a:r>
                <a:r>
                  <a:rPr lang="en-US" dirty="0" err="1" smtClean="0"/>
                  <a:t>r.v.s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32" y="3234520"/>
                <a:ext cx="66756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3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83" y="5227092"/>
            <a:ext cx="10080799" cy="634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65315" y="4848442"/>
                <a:ext cx="7721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315" y="4848442"/>
                <a:ext cx="7721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299" t="-2174" r="-102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1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96" y="1132764"/>
            <a:ext cx="6627092" cy="2647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30" y="4085798"/>
            <a:ext cx="6193052" cy="19874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723" y="1132764"/>
            <a:ext cx="841373" cy="191068"/>
          </a:xfrm>
        </p:spPr>
        <p:txBody>
          <a:bodyPr>
            <a:noAutofit/>
          </a:bodyPr>
          <a:lstStyle/>
          <a:p>
            <a:r>
              <a:rPr lang="en-US" sz="2800" dirty="0" smtClean="0"/>
              <a:t>Q3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783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49" y="365125"/>
            <a:ext cx="7366000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448331"/>
            <a:ext cx="8610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857"/>
          <a:stretch/>
        </p:blipFill>
        <p:spPr>
          <a:xfrm>
            <a:off x="1337481" y="95534"/>
            <a:ext cx="10659397" cy="61677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3359" y="95534"/>
            <a:ext cx="854122" cy="573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Q4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824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362" y="271950"/>
            <a:ext cx="10611222" cy="60929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9295" y="896471"/>
            <a:ext cx="3045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sure converge?</a:t>
            </a:r>
          </a:p>
          <a:p>
            <a:r>
              <a:rPr lang="en-US" dirty="0" smtClean="0"/>
              <a:t>Some weaker sense converge?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83359" y="95534"/>
            <a:ext cx="854122" cy="573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Q5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334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03" y="0"/>
            <a:ext cx="8342521" cy="3998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0" y="4067315"/>
            <a:ext cx="10117099" cy="236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16008"/>
          <a:stretch/>
        </p:blipFill>
        <p:spPr>
          <a:xfrm>
            <a:off x="1629785" y="0"/>
            <a:ext cx="8593409" cy="63828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894398" y="2268104"/>
            <a:ext cx="1303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A.S?</a:t>
            </a:r>
          </a:p>
          <a:p>
            <a:r>
              <a:rPr lang="en-US" dirty="0" smtClean="0"/>
              <a:t>Probability?</a:t>
            </a:r>
          </a:p>
          <a:p>
            <a:r>
              <a:rPr lang="en-US" dirty="0" smtClean="0"/>
              <a:t>MS?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83359" y="95534"/>
            <a:ext cx="854122" cy="573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Q6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84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78" y="185101"/>
            <a:ext cx="8334531" cy="649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308" y="217423"/>
            <a:ext cx="10848377" cy="2256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93" y="2609355"/>
            <a:ext cx="10515806" cy="3235633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/>
        </p:nvSpPr>
        <p:spPr>
          <a:xfrm>
            <a:off x="558192" y="217423"/>
            <a:ext cx="854122" cy="573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Q7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894398" y="2268104"/>
            <a:ext cx="161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A.S?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Probability?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Distribution?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0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0877"/>
          <a:stretch/>
        </p:blipFill>
        <p:spPr>
          <a:xfrm>
            <a:off x="1175154" y="460418"/>
            <a:ext cx="10105222" cy="902217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/>
        </p:nvSpPr>
        <p:spPr>
          <a:xfrm>
            <a:off x="321032" y="460418"/>
            <a:ext cx="854122" cy="573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smtClean="0"/>
              <a:t>Q8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8" y="3101787"/>
            <a:ext cx="11867778" cy="30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067" y="689548"/>
            <a:ext cx="976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910" y="454770"/>
            <a:ext cx="10957089" cy="5589596"/>
          </a:xfrm>
          <a:prstGeom prst="rect">
            <a:avLst/>
          </a:prstGeom>
        </p:spPr>
      </p:pic>
      <p:sp>
        <p:nvSpPr>
          <p:cNvPr id="4" name="Title 2"/>
          <p:cNvSpPr>
            <a:spLocks noGrp="1"/>
          </p:cNvSpPr>
          <p:nvPr/>
        </p:nvSpPr>
        <p:spPr>
          <a:xfrm>
            <a:off x="321032" y="460418"/>
            <a:ext cx="854122" cy="5732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Q9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29853"/>
          <a:stretch/>
        </p:blipFill>
        <p:spPr>
          <a:xfrm>
            <a:off x="788328" y="648707"/>
            <a:ext cx="11378793" cy="20376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777" y="5820744"/>
            <a:ext cx="4697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expectation is reasonable.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174960" y="5820744"/>
            <a:ext cx="750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Would you agree to pay $25 to play that game?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77777" y="453151"/>
            <a:ext cx="11492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Some Remarks on why expectation may not be aligned with the human </a:t>
            </a:r>
            <a:r>
              <a:rPr lang="en-US" sz="4000" dirty="0" err="1" smtClean="0"/>
              <a:t>judgement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54" y="1498092"/>
            <a:ext cx="6274948" cy="693017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Decreasing Marginal Utility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46954" y="2191109"/>
            <a:ext cx="11445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2. Upper bound on utility: too much money make it a signal.  Infinite value?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456" y="2674686"/>
            <a:ext cx="5542891" cy="41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Some Remarks on why expectation may not be aligned with the human </a:t>
            </a:r>
            <a:r>
              <a:rPr lang="en-US" sz="4000" dirty="0" err="1" smtClean="0"/>
              <a:t>judgement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092"/>
            <a:ext cx="813825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Risk aversion:</a:t>
            </a:r>
            <a:r>
              <a:rPr lang="en-US" b="1" dirty="0" smtClean="0"/>
              <a:t>  </a:t>
            </a:r>
            <a:r>
              <a:rPr lang="en-US" dirty="0"/>
              <a:t>A person is given the choice between two scenarios, one with a guaranteed payoff and one without. In the guaranteed scenario, the person receives $50. In the uncertain scenario, a coin is flipped to decide whether the person receives $100 or nothing. The expected payoff for both scenarios is $50, meaning that an individual who was insensitive to risk would not care whether they took the guaranteed payment or the gamble. However, individuals may have different </a:t>
            </a:r>
            <a:r>
              <a:rPr lang="en-US" b="1" dirty="0"/>
              <a:t>risk attitudes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49441" y="2037996"/>
            <a:ext cx="208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 $50000?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9441" y="2902498"/>
            <a:ext cx="2307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real life, what you could do? Find enough people to participant and you share the uncertain benefit to achieve the expectation.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838200" y="58372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r>
              <a:rPr lang="en-US" dirty="0" smtClean="0"/>
              <a:t>. You have to play repeatedly for a huge times to achieve the expectation.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0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joke god give me a dollar in a minuteâçå¾çæç´¢ç»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459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83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Martingale </a:t>
            </a:r>
            <a:r>
              <a:rPr lang="en-US" dirty="0" smtClean="0"/>
              <a:t>betting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334"/>
            <a:ext cx="10515600" cy="27525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flip a fair coin, first you bet $c. If +, you win $c; if -, you lose $c. </a:t>
            </a:r>
          </a:p>
          <a:p>
            <a:r>
              <a:rPr lang="en-US" altLang="zh-CN" dirty="0" smtClean="0"/>
              <a:t>Propose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en-US" dirty="0" smtClean="0"/>
              <a:t> </a:t>
            </a:r>
            <a:r>
              <a:rPr lang="en-US" altLang="zh-CN" dirty="0" smtClean="0"/>
              <a:t>strategy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$c: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lose,</a:t>
            </a:r>
            <a:r>
              <a:rPr lang="zh-CN" altLang="en-US" dirty="0" smtClean="0"/>
              <a:t> 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flip</a:t>
            </a:r>
            <a:r>
              <a:rPr lang="zh-CN" altLang="en-US" dirty="0" smtClean="0"/>
              <a:t> </a:t>
            </a:r>
            <a:r>
              <a:rPr lang="en-US" altLang="zh-CN" dirty="0" smtClean="0"/>
              <a:t>again.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endParaRPr lang="en-US" dirty="0" smtClean="0"/>
          </a:p>
          <a:p>
            <a:pPr>
              <a:tabLst>
                <a:tab pos="4513263" algn="l"/>
              </a:tabLst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infinite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money,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yes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(Yet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 </a:t>
            </a:r>
            <a:r>
              <a:rPr lang="en-US" altLang="zh-CN" dirty="0" smtClean="0"/>
              <a:t>$c=1).</a:t>
            </a:r>
            <a:r>
              <a:rPr lang="zh-CN" altLang="en-US" dirty="0" smtClean="0"/>
              <a:t> 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0.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683" y="41959"/>
            <a:ext cx="11492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13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6898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1018" y="3237267"/>
            <a:ext cx="815771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i="0" dirty="0" smtClean="0">
                <a:solidFill>
                  <a:srgbClr val="FF0000"/>
                </a:solidFill>
                <a:effectLst/>
                <a:latin typeface="Helvetica" charset="0"/>
              </a:rPr>
              <a:t>Stay away from gambling</a:t>
            </a:r>
            <a:r>
              <a:rPr lang="en-US" altLang="zh-CN" sz="4800" b="1" i="0" dirty="0" smtClean="0">
                <a:solidFill>
                  <a:srgbClr val="FF0000"/>
                </a:solidFill>
                <a:effectLst/>
                <a:latin typeface="Helvetica" charset="0"/>
              </a:rPr>
              <a:t>!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436282" y="427795"/>
                <a:ext cx="9144000" cy="168312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000" dirty="0" smtClean="0"/>
                  <a:t>Two random variables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sz="40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latin typeface="Cambria Math" charset="0"/>
                      </a:rPr>
                      <m:t>Y</m:t>
                    </m:r>
                    <m:r>
                      <a:rPr lang="en-US" sz="4000" b="0" i="0" dirty="0" smtClean="0">
                        <a:latin typeface="Cambria Math" charset="0"/>
                      </a:rPr>
                      <m:t>=</m:t>
                    </m:r>
                    <m:r>
                      <a:rPr lang="en-US" sz="4000" b="0" i="1" dirty="0" smtClean="0">
                        <a:latin typeface="Cambria Math" charset="0"/>
                      </a:rPr>
                      <m:t>h</m:t>
                    </m:r>
                    <m:r>
                      <a:rPr lang="en-US" sz="4000" i="1" dirty="0" smtClean="0">
                        <a:latin typeface="Cambria Math" charset="0"/>
                      </a:rPr>
                      <m:t>(</m:t>
                    </m:r>
                    <m:r>
                      <a:rPr lang="en-US" sz="4000" b="0" i="1" dirty="0" smtClean="0">
                        <a:latin typeface="Cambria Math" charset="0"/>
                      </a:rPr>
                      <m:t>𝑋</m:t>
                    </m:r>
                    <m:r>
                      <a:rPr lang="en-US" sz="40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4000" dirty="0" smtClean="0"/>
                  <a:t>:</a:t>
                </a:r>
                <a:br>
                  <a:rPr lang="en-US" sz="4000" dirty="0" smtClean="0"/>
                </a:br>
                <a:r>
                  <a:rPr lang="en-US" sz="4000" dirty="0" smtClean="0"/>
                  <a:t>Independence, Correlation, </a:t>
                </a:r>
                <a:r>
                  <a:rPr lang="en-US" sz="4000" dirty="0" err="1" smtClean="0"/>
                  <a:t>Orthogonality</a:t>
                </a:r>
                <a:r>
                  <a:rPr lang="en-US" sz="4000" dirty="0" smtClean="0"/>
                  <a:t> </a:t>
                </a:r>
                <a:br>
                  <a:rPr lang="en-US" sz="4000" dirty="0" smtClean="0"/>
                </a:b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436282" y="427795"/>
                <a:ext cx="9144000" cy="1683122"/>
              </a:xfrm>
              <a:blipFill rotWithShape="0"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1804" y="5059462"/>
                <a:ext cx="9682302" cy="1644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Definition of independence: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r>
                      <a:rPr lang="en-US" sz="2000" b="0" i="1" smtClean="0">
                        <a:latin typeface="Cambria Math" charset="0"/>
                      </a:rPr>
                      <m:t>𝑦</m:t>
                    </m:r>
                    <m:r>
                      <a:rPr lang="en-US" sz="2000" b="0" i="1" smtClean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𝑌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(</m:t>
                    </m:r>
                    <m:r>
                      <a:rPr lang="en-US" sz="2000" b="0" i="1" smtClean="0">
                        <a:latin typeface="Cambria Math" charset="0"/>
                      </a:rPr>
                      <m:t>𝑦</m:t>
                    </m:r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every realization of the random variable X, we know the realization of Y. </a:t>
                </a:r>
              </a:p>
              <a:p>
                <a:r>
                  <a:rPr lang="en-US" sz="2000" dirty="0" smtClean="0"/>
                  <a:t>Knowing X provides us extra information about Y, so X </a:t>
                </a:r>
                <a:r>
                  <a:rPr lang="en-US" sz="2000" dirty="0"/>
                  <a:t>and Y are dependent for any given function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sz="2000" dirty="0"/>
                  <a:t> and any feasible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4" y="5059462"/>
                <a:ext cx="9682302" cy="1644617"/>
              </a:xfrm>
              <a:prstGeom prst="rect">
                <a:avLst/>
              </a:prstGeom>
              <a:blipFill rotWithShape="0">
                <a:blip r:embed="rId4"/>
                <a:stretch>
                  <a:fillRect l="-629" t="-185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89588" y="1693934"/>
            <a:ext cx="777875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X and h(X) are not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Correlation (weaker) of X and h(X)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Orthogonal is not a stronger concept of 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uncorrelated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Correlation means the </a:t>
            </a:r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linear </a:t>
            </a: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charset="0"/>
                <a:ea typeface="Arial" charset="0"/>
                <a:cs typeface="Arial" charset="0"/>
              </a:rPr>
              <a:t>dependency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8344" y="2552891"/>
            <a:ext cx="4107542" cy="1054148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013" y="4049013"/>
            <a:ext cx="2833987" cy="18327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121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88259" y="1314216"/>
                <a:ext cx="7985236" cy="3591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en-US" dirty="0" smtClean="0"/>
                  <a:t>Q1: Suppose we have a random variable X with a uniform distribution[-1,2], then is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𝑌</m:t>
                    </m:r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𝑘𝑋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correlated to X? </a:t>
                </a:r>
              </a:p>
              <a:p>
                <a:pPr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i="1" dirty="0">
                        <a:latin typeface="Cambria Math" charset="0"/>
                      </a:rPr>
                      <m:t>,</m:t>
                    </m:r>
                    <m:r>
                      <a:rPr lang="en-US" b="0" i="1" dirty="0" smtClean="0">
                        <a:latin typeface="Cambria Math" charset="0"/>
                      </a:rPr>
                      <m:t>    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=9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so they are correlated.</a:t>
                </a:r>
              </a:p>
              <a:p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Q2: </a:t>
                </a:r>
                <a:r>
                  <a:rPr lang="en-US" dirty="0"/>
                  <a:t>Suppose we have a random variable</a:t>
                </a:r>
                <a:r>
                  <a:rPr lang="en-US" dirty="0" smtClean="0"/>
                  <a:t> </a:t>
                </a:r>
                <a:r>
                  <a:rPr lang="en-US" dirty="0"/>
                  <a:t>X with a uniform distribution[-</a:t>
                </a:r>
                <a:r>
                  <a:rPr lang="en-US" dirty="0" smtClean="0"/>
                  <a:t>1,1], then </a:t>
                </a:r>
                <a:r>
                  <a:rPr lang="en-US" dirty="0"/>
                  <a:t>is the random variable 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𝑘𝑋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correlated to x? </a:t>
                </a:r>
                <a:endParaRPr lang="en-US" dirty="0" smtClean="0"/>
              </a:p>
              <a:p>
                <a:pPr indent="0">
                  <a:buNone/>
                </a:pPr>
                <a:endParaRPr lang="en-US" i="1" dirty="0">
                  <a:latin typeface="Cambria Math" charset="0"/>
                </a:endParaRP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</a:rPr>
                      <m:t>,</m:t>
                    </m:r>
                    <m:r>
                      <a:rPr lang="en-US" i="1" dirty="0">
                        <a:latin typeface="Cambria Math" charset="0"/>
                      </a:rPr>
                      <m:t>    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so they are </a:t>
                </a:r>
                <a:r>
                  <a:rPr lang="en-US" dirty="0" smtClean="0"/>
                  <a:t>uncorrelated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259" y="1314216"/>
                <a:ext cx="7985236" cy="3591432"/>
              </a:xfrm>
              <a:prstGeom prst="rect">
                <a:avLst/>
              </a:prstGeom>
              <a:blipFill rotWithShape="0">
                <a:blip r:embed="rId3"/>
                <a:stretch>
                  <a:fillRect l="-687" t="-3905" b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495" y="1023581"/>
            <a:ext cx="3609071" cy="46417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3084" y="4752517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"Uncorrelated" means that as one of the two variables increases, on </a:t>
            </a:r>
            <a:r>
              <a:rPr lang="en-US" b="1" dirty="0" smtClean="0"/>
              <a:t>average</a:t>
            </a:r>
            <a:r>
              <a:rPr lang="en-US" dirty="0" smtClean="0"/>
              <a:t> the other one does not increase or decrease.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4800" y="92863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Definition: </a:t>
                </a:r>
              </a:p>
              <a:p>
                <a:pPr marL="114300" indent="-342900">
                  <a:buFont typeface="+mj-lt"/>
                  <a:buAutoNum type="arabicPeriod"/>
                </a:pPr>
                <a:r>
                  <a:rPr lang="en-US" dirty="0" smtClean="0"/>
                  <a:t>Two random variables are uncorrelated if their covariance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𝑐𝑜𝑣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 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2863"/>
                <a:ext cx="6096000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8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14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88259" y="2149122"/>
                <a:ext cx="7985236" cy="4571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>
                  <a:buNone/>
                </a:pPr>
                <a:r>
                  <a:rPr lang="en-US" dirty="0" smtClean="0"/>
                  <a:t>Q1: Suppose we have a random variable X with a uniform distribution[-1,2], then is the random variable 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𝑘𝑋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correlated to X? orthogonal to X?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i="1" dirty="0">
                        <a:latin typeface="Cambria Math" charset="0"/>
                      </a:rPr>
                      <m:t>,</m:t>
                    </m:r>
                    <m:r>
                      <a:rPr lang="en-US" b="0" i="1" dirty="0" smtClean="0">
                        <a:latin typeface="Cambria Math" charset="0"/>
                      </a:rPr>
                      <m:t>    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=9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, so they are correlated but not orthogonal.</a:t>
                </a:r>
                <a:endParaRPr lang="en-US" dirty="0"/>
              </a:p>
              <a:p>
                <a:pPr indent="0">
                  <a:buNone/>
                </a:pPr>
                <a:r>
                  <a:rPr lang="en-US" dirty="0" smtClean="0"/>
                  <a:t>Q2: </a:t>
                </a:r>
                <a:r>
                  <a:rPr lang="en-US" dirty="0"/>
                  <a:t>Suppose we have a random variable</a:t>
                </a:r>
                <a:r>
                  <a:rPr lang="en-US" dirty="0" smtClean="0"/>
                  <a:t> </a:t>
                </a:r>
                <a:r>
                  <a:rPr lang="en-US" dirty="0"/>
                  <a:t>X with a uniform distribution[-</a:t>
                </a:r>
                <a:r>
                  <a:rPr lang="en-US" dirty="0" smtClean="0"/>
                  <a:t>1,1], then </a:t>
                </a:r>
                <a:r>
                  <a:rPr lang="en-US" dirty="0"/>
                  <a:t>is the random variable </a:t>
                </a:r>
                <a:r>
                  <a:rPr lang="en-US" dirty="0" smtClean="0"/>
                  <a:t>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  <m:r>
                      <a:rPr lang="en-US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 smtClean="0">
                        <a:latin typeface="Cambria Math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𝑘𝑋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correlated to </a:t>
                </a:r>
                <a:r>
                  <a:rPr lang="en-US" dirty="0" smtClean="0"/>
                  <a:t>X? </a:t>
                </a:r>
                <a:r>
                  <a:rPr lang="en-US" dirty="0"/>
                  <a:t>orthogonal to </a:t>
                </a:r>
                <a:r>
                  <a:rPr lang="en-US" dirty="0" smtClean="0"/>
                  <a:t>X?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>, </a:t>
                </a:r>
                <a:r>
                  <a:rPr lang="en-US" dirty="0"/>
                  <a:t>so they are orthogonal</a:t>
                </a:r>
                <a:r>
                  <a:rPr lang="en-US" dirty="0" smtClean="0"/>
                  <a:t>.</a:t>
                </a:r>
                <a:endParaRPr 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</a:rPr>
                      <m:t>,</m:t>
                    </m:r>
                    <m:r>
                      <a:rPr lang="en-US" i="1" dirty="0">
                        <a:latin typeface="Cambria Math" charset="0"/>
                      </a:rPr>
                      <m:t>    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so they are </a:t>
                </a:r>
                <a:r>
                  <a:rPr lang="en-US" dirty="0" smtClean="0"/>
                  <a:t>uncorrelated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pPr indent="0">
                  <a:buNone/>
                </a:pPr>
                <a:r>
                  <a:rPr lang="en-US" dirty="0" smtClean="0"/>
                  <a:t>Q3: </a:t>
                </a:r>
                <a:r>
                  <a:rPr lang="en-US" dirty="0"/>
                  <a:t>Suppose we have a random variable X with a uniform distribution[-</a:t>
                </a:r>
                <a:r>
                  <a:rPr lang="en-US" dirty="0" smtClean="0"/>
                  <a:t>1,2], then </a:t>
                </a:r>
                <a:r>
                  <a:rPr lang="en-US" dirty="0"/>
                  <a:t>is the random variable </a:t>
                </a:r>
                <a:r>
                  <a:rPr lang="en-US" dirty="0" smtClean="0"/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i="1" dirty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𝑘𝑋</m:t>
                        </m:r>
                      </m:e>
                      <m:sup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</a:rPr>
                      <m:t>+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</m:oMath>
                </a14:m>
                <a:r>
                  <a:rPr lang="en-US" dirty="0"/>
                  <a:t> correlated to </a:t>
                </a:r>
                <a:r>
                  <a:rPr lang="en-US" dirty="0" smtClean="0"/>
                  <a:t>X? </a:t>
                </a:r>
                <a:r>
                  <a:rPr lang="en-US" dirty="0"/>
                  <a:t>orthogonal to X</a:t>
                </a:r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h𝑋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i="1" dirty="0" smtClean="0">
                    <a:latin typeface="Cambria Math" charset="0"/>
                  </a:rPr>
                  <a:t>, </a:t>
                </a:r>
                <a:r>
                  <a:rPr lang="en-US" dirty="0" smtClean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h</m:t>
                    </m:r>
                    <m:r>
                      <a:rPr lang="en-US" b="0" i="1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dirty="0" smtClean="0"/>
                  <a:t>, they </a:t>
                </a:r>
                <a:r>
                  <a:rPr lang="en-US" dirty="0"/>
                  <a:t>are orthogonal.</a:t>
                </a:r>
                <a:endParaRPr lang="en-US" i="1" dirty="0">
                  <a:latin typeface="Cambria Math" charset="0"/>
                </a:endParaRPr>
              </a:p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≠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  <m:r>
                      <m:rPr>
                        <m:nor/>
                      </m:rPr>
                      <a:rPr lang="en-US" i="1" dirty="0">
                        <a:latin typeface="Cambria Math" charset="0"/>
                      </a:rPr>
                      <m:t>,</m:t>
                    </m:r>
                    <m:r>
                      <a:rPr lang="en-US" i="1" dirty="0">
                        <a:latin typeface="Cambria Math" charset="0"/>
                      </a:rPr>
                      <m:t>    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≠0</m:t>
                    </m:r>
                  </m:oMath>
                </a14:m>
                <a:r>
                  <a:rPr lang="en-US" dirty="0"/>
                  <a:t>, so they are </a:t>
                </a:r>
                <a:r>
                  <a:rPr lang="en-US" dirty="0" smtClean="0"/>
                  <a:t>correlated.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259" y="2149122"/>
                <a:ext cx="7985236" cy="4571316"/>
              </a:xfrm>
              <a:prstGeom prst="rect">
                <a:avLst/>
              </a:prstGeom>
              <a:blipFill rotWithShape="0">
                <a:blip r:embed="rId3"/>
                <a:stretch>
                  <a:fillRect l="-687" t="-3071" b="-9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929" y="2149122"/>
            <a:ext cx="3609071" cy="4641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92863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Definition: </a:t>
                </a:r>
              </a:p>
              <a:p>
                <a:pPr marL="114300" indent="-342900">
                  <a:buFont typeface="+mj-lt"/>
                  <a:buAutoNum type="arabicPeriod"/>
                </a:pPr>
                <a:r>
                  <a:rPr lang="en-US" dirty="0" smtClean="0"/>
                  <a:t>Two random variables are uncorrelated if their covariance is 0,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114300" indent="-342900">
                  <a:buFont typeface="+mj-lt"/>
                  <a:buAutoNum type="arabicPeriod"/>
                </a:pPr>
                <a:r>
                  <a:rPr lang="en-US" b="0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𝑋𝑌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 smtClean="0"/>
                  <a:t>, they are called orthogonal,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114300" indent="-342900">
                  <a:buFont typeface="+mj-lt"/>
                  <a:buAutoNum type="arabicPeriod"/>
                </a:pPr>
                <a:r>
                  <a:rPr lang="en-US" dirty="0" smtClean="0"/>
                  <a:t>If X and Y are uncorrelated,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X</m:t>
                    </m:r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⊥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114300" indent="-3429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2863"/>
                <a:ext cx="60960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800" t="-1736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257373" y="0"/>
            <a:ext cx="1709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Orthogonal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929687" y="788667"/>
            <a:ext cx="222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Non-orthogonal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0131141" y="788667"/>
            <a:ext cx="1826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uncorrelated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86279" y="-1"/>
            <a:ext cx="1496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correlated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1"/>
          </p:cNvCxnSpPr>
          <p:nvPr/>
        </p:nvCxnSpPr>
        <p:spPr>
          <a:xfrm flipV="1">
            <a:off x="9153822" y="230832"/>
            <a:ext cx="1032457" cy="7886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9022082" y="257654"/>
            <a:ext cx="1109059" cy="76184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73762" y="1515061"/>
            <a:ext cx="5134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Orthogonal is not a stronger concept of uncorrelated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153822" y="230832"/>
            <a:ext cx="7722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270127" y="1105127"/>
            <a:ext cx="77223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695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233439" y="2637873"/>
                <a:ext cx="3006655" cy="589547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/>
                  <a:t>From perspective of data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33439" y="2637873"/>
                <a:ext cx="3006655" cy="589547"/>
              </a:xfrm>
              <a:blipFill rotWithShape="0">
                <a:blip r:embed="rId3"/>
                <a:stretch>
                  <a:fillRect l="-4260" t="-40625" b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7652"/>
            <a:ext cx="7856858" cy="46518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20525" y="202104"/>
            <a:ext cx="3737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Correlation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coefficient i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  <a:ea typeface="Arial" charset="0"/>
                <a:cs typeface="Arial" charset="0"/>
              </a:rPr>
              <a:t>s a measure of the strength and direction of the linear relationship between two variables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985" y="114782"/>
                <a:ext cx="6681773" cy="1365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Q4: </a:t>
                </a:r>
                <a:r>
                  <a:rPr lang="en-US" dirty="0"/>
                  <a:t>Suppose we have a random variable X with </a:t>
                </a:r>
                <a:r>
                  <a:rPr lang="en-US" dirty="0" smtClean="0"/>
                  <a:t>any feasible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is the random variable </a:t>
                </a:r>
                <a:r>
                  <a:rPr lang="en-US" dirty="0" smtClean="0"/>
                  <a:t>Y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  <m:r>
                      <a:rPr lang="en-US" i="1" dirty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𝑋</m:t>
                    </m:r>
                    <m:r>
                      <a:rPr lang="en-US" i="1" dirty="0">
                        <a:latin typeface="Cambria Math" charset="0"/>
                      </a:rPr>
                      <m:t>)=</m:t>
                    </m:r>
                    <m:r>
                      <a:rPr lang="en-US" b="0" i="1" dirty="0" smtClean="0">
                        <a:latin typeface="Cambria Math" charset="0"/>
                      </a:rPr>
                      <m:t>𝑘𝑋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correlated to </a:t>
                </a:r>
                <a:r>
                  <a:rPr lang="en-US" dirty="0" smtClean="0"/>
                  <a:t>X? How about Y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′</m:t>
                    </m:r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h</m:t>
                    </m:r>
                    <m:d>
                      <m:dPr>
                        <m:ctrlPr>
                          <a:rPr lang="en-US" b="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charset="0"/>
                      </a:rPr>
                      <m:t>=</m:t>
                    </m:r>
                    <m:r>
                      <a:rPr lang="en-US" b="0" i="1" dirty="0" smtClean="0">
                        <a:latin typeface="Cambria Math" charset="0"/>
                      </a:rPr>
                      <m:t>−</m:t>
                    </m:r>
                    <m:r>
                      <a:rPr lang="en-US" b="0" i="1" dirty="0" smtClean="0">
                        <a:latin typeface="Cambria Math" charset="0"/>
                      </a:rPr>
                      <m:t>𝑘𝑋</m:t>
                    </m:r>
                    <m:r>
                      <a:rPr 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charset="0"/>
                          </a:rPr>
                          <m:t>𝑐𝑜𝑣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]</m:t>
                        </m:r>
                      </m:num>
                      <m:den>
                        <m:r>
                          <a:rPr lang="en-US" b="0" i="1" dirty="0" smtClean="0">
                            <a:latin typeface="Cambria Math" charset="0"/>
                          </a:rPr>
                          <m:t>𝑣𝑎𝑟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dirty="0" smtClean="0">
                            <a:latin typeface="Cambria Math" charset="0"/>
                          </a:rPr>
                          <m:t>𝑣𝑎𝑟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]</m:t>
                        </m:r>
                      </m:den>
                    </m:f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" y="114782"/>
                <a:ext cx="6681773" cy="1365374"/>
              </a:xfrm>
              <a:prstGeom prst="rect">
                <a:avLst/>
              </a:prstGeom>
              <a:blipFill rotWithShape="0">
                <a:blip r:embed="rId5"/>
                <a:stretch>
                  <a:fillRect l="-730" t="-2679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555768" y="3838581"/>
            <a:ext cx="4563980" cy="12485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9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34" y="2462984"/>
            <a:ext cx="3627476" cy="27166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503" y="270210"/>
            <a:ext cx="38340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n</a:t>
            </a:r>
            <a:r>
              <a:rPr lang="mr-IN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=1000000;</a:t>
            </a:r>
          </a:p>
          <a:p>
            <a:r>
              <a:rPr lang="mr-IN" b="0" i="0" u="sng" strike="noStrike" baseline="0" dirty="0" err="1" smtClean="0">
                <a:solidFill>
                  <a:srgbClr val="FF0000"/>
                </a:solidFill>
                <a:latin typeface="courier" charset="0"/>
              </a:rPr>
              <a:t>a</a:t>
            </a:r>
            <a:r>
              <a:rPr lang="mr-IN" b="0" i="0" u="sng" strike="noStrike" baseline="0" dirty="0" smtClean="0">
                <a:solidFill>
                  <a:srgbClr val="FF0000"/>
                </a:solidFill>
                <a:latin typeface="courier" charset="0"/>
              </a:rPr>
              <a:t>=-1;b=1;</a:t>
            </a:r>
          </a:p>
          <a:p>
            <a:r>
              <a:rPr lang="mr-IN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x</a:t>
            </a:r>
            <a:r>
              <a:rPr lang="mr-IN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 = </a:t>
            </a:r>
            <a:r>
              <a:rPr lang="mr-IN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a</a:t>
            </a:r>
            <a:r>
              <a:rPr lang="mr-IN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 + (</a:t>
            </a:r>
            <a:r>
              <a:rPr lang="mr-IN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b-a</a:t>
            </a:r>
            <a:r>
              <a:rPr lang="mr-IN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).*</a:t>
            </a:r>
            <a:r>
              <a:rPr lang="mr-IN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rand</a:t>
            </a:r>
            <a:r>
              <a:rPr lang="mr-IN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(n,1); </a:t>
            </a:r>
          </a:p>
          <a:p>
            <a:r>
              <a:rPr lang="mr-IN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y</a:t>
            </a:r>
            <a:r>
              <a:rPr lang="mr-IN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=x.^2;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R = 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corrcoef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x,y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)</a:t>
            </a:r>
          </a:p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scatter(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" charset="0"/>
              </a:rPr>
              <a:t>x,y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6359" y="5698776"/>
                <a:ext cx="147283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0.0001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359" y="5698776"/>
                <a:ext cx="1472839" cy="391261"/>
              </a:xfrm>
              <a:prstGeom prst="rect">
                <a:avLst/>
              </a:prstGeom>
              <a:blipFill rotWithShape="0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25" y="2462984"/>
            <a:ext cx="3729789" cy="27973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330162" y="5698775"/>
                <a:ext cx="159627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mr-IN" i="1" dirty="0" smtClean="0"/>
                        <m:t>−0.9670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162" y="5698775"/>
                <a:ext cx="1596271" cy="391261"/>
              </a:xfrm>
              <a:prstGeom prst="rect">
                <a:avLst/>
              </a:prstGeom>
              <a:blipFill rotWithShape="0"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57674" y="5698774"/>
                <a:ext cx="1519326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i="1" dirty="0" smtClean="0"/>
                        <m:t>0.9670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74" y="5698774"/>
                <a:ext cx="1519326" cy="391261"/>
              </a:xfrm>
              <a:prstGeom prst="rect">
                <a:avLst/>
              </a:prstGeom>
              <a:blipFill rotWithShape="0"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2925" y="2462984"/>
            <a:ext cx="3749075" cy="2811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08862" y="284673"/>
                <a:ext cx="383406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n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=1000000;</a:t>
                </a:r>
              </a:p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a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=-1;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r-IN" b="1" i="1" u="sng" strike="noStrike" baseline="0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𝒃</m:t>
                    </m:r>
                    <m:r>
                      <a:rPr lang="mr-IN" b="1" i="1" u="sng" strike="noStrike" baseline="0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mr-IN" b="1" i="1" u="sng" strike="noStrike" baseline="0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𝟏𝟎𝟎</m:t>
                    </m:r>
                  </m:oMath>
                </a14:m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 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;</a:t>
                </a:r>
              </a:p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x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 = 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a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 + (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b-a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).*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rand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(n,1); </a:t>
                </a:r>
              </a:p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y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=x.^2;</a:t>
                </a:r>
              </a:p>
              <a:p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R = </a:t>
                </a:r>
                <a:r>
                  <a:rPr lang="en-US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corrcoef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(</a:t>
                </a:r>
                <a:r>
                  <a:rPr lang="en-US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x,y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)</a:t>
                </a:r>
              </a:p>
              <a:p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scatter(</a:t>
                </a:r>
                <a:r>
                  <a:rPr lang="en-US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x,y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862" y="284673"/>
                <a:ext cx="3834063" cy="1754326"/>
              </a:xfrm>
              <a:prstGeom prst="rect">
                <a:avLst/>
              </a:prstGeom>
              <a:blipFill rotWithShape="0">
                <a:blip r:embed="rId8"/>
                <a:stretch>
                  <a:fillRect l="-1272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634987" y="270210"/>
                <a:ext cx="383406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n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=1000000;</a:t>
                </a:r>
              </a:p>
              <a:p>
                <a14:m>
                  <m:oMath xmlns:m="http://schemas.openxmlformats.org/officeDocument/2006/math">
                    <m:r>
                      <a:rPr lang="mr-IN" b="1" i="1" u="sng" strike="noStrike" baseline="0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𝒂</m:t>
                    </m:r>
                    <m:r>
                      <a:rPr lang="mr-IN" b="1" i="1" u="sng" strike="noStrike" baseline="0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=−</m:t>
                    </m:r>
                    <m:r>
                      <a:rPr lang="mr-IN" b="1" i="1" u="sng" strike="noStrike" baseline="0" dirty="0" smtClean="0">
                        <a:solidFill>
                          <a:srgbClr val="FF0000"/>
                        </a:solidFill>
                        <a:latin typeface="Cambria Math" charset="0"/>
                      </a:rPr>
                      <m:t>𝟏𝟎𝟎</m:t>
                    </m:r>
                  </m:oMath>
                </a14:m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+mj-lt"/>
                  </a:rPr>
                  <a:t>;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+mj-lt"/>
                  </a:rPr>
                  <a:t>b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+mj-lt"/>
                  </a:rPr>
                  <a:t>=1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;</a:t>
                </a:r>
              </a:p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x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 = 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a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 + (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b-a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).*</a:t>
                </a:r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rand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(n,1); </a:t>
                </a:r>
              </a:p>
              <a:p>
                <a:r>
                  <a:rPr lang="mr-IN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y</a:t>
                </a:r>
                <a:r>
                  <a:rPr lang="mr-IN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=x.^2;</a:t>
                </a:r>
              </a:p>
              <a:p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R = </a:t>
                </a:r>
                <a:r>
                  <a:rPr lang="en-US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corrcoef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(</a:t>
                </a:r>
                <a:r>
                  <a:rPr lang="en-US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x,y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)</a:t>
                </a:r>
              </a:p>
              <a:p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scatter(</a:t>
                </a:r>
                <a:r>
                  <a:rPr lang="en-US" b="0" i="0" u="none" strike="noStrike" baseline="0" dirty="0" err="1" smtClean="0">
                    <a:solidFill>
                      <a:srgbClr val="000000"/>
                    </a:solidFill>
                    <a:latin typeface="courier" charset="0"/>
                  </a:rPr>
                  <a:t>x,y</a:t>
                </a:r>
                <a:r>
                  <a:rPr lang="en-US" b="0" i="0" u="none" strike="noStrike" baseline="0" dirty="0" smtClean="0">
                    <a:solidFill>
                      <a:srgbClr val="000000"/>
                    </a:solidFill>
                    <a:latin typeface="couri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987" y="270210"/>
                <a:ext cx="3834063" cy="1754326"/>
              </a:xfrm>
              <a:prstGeom prst="rect">
                <a:avLst/>
              </a:prstGeom>
              <a:blipFill rotWithShape="0">
                <a:blip r:embed="rId9"/>
                <a:stretch>
                  <a:fillRect l="-1433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267" y="0"/>
            <a:ext cx="7794109" cy="6685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195" y="324191"/>
            <a:ext cx="319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Is random variable a variable?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195" y="2650430"/>
            <a:ext cx="514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Random vector: a vector of </a:t>
            </a:r>
            <a:r>
              <a:rPr lang="en-US" b="1" dirty="0" err="1" smtClean="0">
                <a:solidFill>
                  <a:srgbClr val="FF0000"/>
                </a:solidFill>
              </a:rPr>
              <a:t>r.v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2. A sequence of </a:t>
            </a:r>
            <a:r>
              <a:rPr lang="en-US" b="1" dirty="0" err="1" smtClean="0">
                <a:solidFill>
                  <a:srgbClr val="FF0000"/>
                </a:solidFill>
              </a:rPr>
              <a:t>r.v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3. Estimation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76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452" y="3070746"/>
            <a:ext cx="10401096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6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0.1|0.1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664</Words>
  <Application>Microsoft Macintosh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Calibri Light</vt:lpstr>
      <vt:lpstr>Cambria Math</vt:lpstr>
      <vt:lpstr>courier</vt:lpstr>
      <vt:lpstr>DengXian</vt:lpstr>
      <vt:lpstr>DengXian Light</vt:lpstr>
      <vt:lpstr>Helvetica</vt:lpstr>
      <vt:lpstr>Mangal</vt:lpstr>
      <vt:lpstr>Arial</vt:lpstr>
      <vt:lpstr>Office Theme</vt:lpstr>
      <vt:lpstr>Recitation 8 Linan Huang </vt:lpstr>
      <vt:lpstr>PowerPoint Presentation</vt:lpstr>
      <vt:lpstr>Two random variables X and Y=h(X): Independence, Correlation, Orthogonality  </vt:lpstr>
      <vt:lpstr>PowerPoint Presentation</vt:lpstr>
      <vt:lpstr>PowerPoint Presentation</vt:lpstr>
      <vt:lpstr>From perspective of data (x_i,y_i)</vt:lpstr>
      <vt:lpstr>PowerPoint Presentation</vt:lpstr>
      <vt:lpstr>PowerPoint Presentation</vt:lpstr>
      <vt:lpstr>PowerPoint Presentation</vt:lpstr>
      <vt:lpstr>PowerPoint Presentation</vt:lpstr>
      <vt:lpstr>Q3</vt:lpstr>
      <vt:lpstr>PowerPoint Presentation</vt:lpstr>
      <vt:lpstr>Q4</vt:lpstr>
      <vt:lpstr>Q5</vt:lpstr>
      <vt:lpstr>PowerPoint Presentation</vt:lpstr>
      <vt:lpstr>Q6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Remarks on why expectation may not be aligned with the human judgement</vt:lpstr>
      <vt:lpstr>Some Remarks on why expectation may not be aligned with the human judgement</vt:lpstr>
      <vt:lpstr>PowerPoint Presentation</vt:lpstr>
      <vt:lpstr>Martingale betting strategy</vt:lpstr>
      <vt:lpstr>Stay away from gambling!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8 </dc:title>
  <dc:creator>Linan Huang</dc:creator>
  <cp:lastModifiedBy>Linan Huang</cp:lastModifiedBy>
  <cp:revision>117</cp:revision>
  <dcterms:created xsi:type="dcterms:W3CDTF">2018-11-07T23:06:29Z</dcterms:created>
  <dcterms:modified xsi:type="dcterms:W3CDTF">2018-11-16T05:01:25Z</dcterms:modified>
</cp:coreProperties>
</file>