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7" r:id="rId6"/>
    <p:sldId id="258" r:id="rId7"/>
    <p:sldId id="316" r:id="rId8"/>
    <p:sldId id="332" r:id="rId9"/>
    <p:sldId id="315" r:id="rId10"/>
    <p:sldId id="295" r:id="rId11"/>
    <p:sldId id="318" r:id="rId12"/>
    <p:sldId id="302" r:id="rId13"/>
    <p:sldId id="296" r:id="rId14"/>
    <p:sldId id="300" r:id="rId15"/>
    <p:sldId id="327" r:id="rId16"/>
    <p:sldId id="320" r:id="rId17"/>
    <p:sldId id="333" r:id="rId18"/>
    <p:sldId id="313" r:id="rId19"/>
    <p:sldId id="335" r:id="rId20"/>
    <p:sldId id="334" r:id="rId21"/>
    <p:sldId id="306" r:id="rId22"/>
    <p:sldId id="336" r:id="rId23"/>
    <p:sldId id="298" r:id="rId24"/>
    <p:sldId id="328" r:id="rId25"/>
    <p:sldId id="329" r:id="rId26"/>
    <p:sldId id="308" r:id="rId27"/>
    <p:sldId id="311" r:id="rId28"/>
    <p:sldId id="337" r:id="rId29"/>
    <p:sldId id="309" r:id="rId30"/>
    <p:sldId id="331" r:id="rId31"/>
    <p:sldId id="276" r:id="rId3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C6BFAA"/>
    <a:srgbClr val="F7F6F3"/>
    <a:srgbClr val="E9E6DF"/>
    <a:srgbClr val="FFFFFF"/>
    <a:srgbClr val="C9C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789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8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08/11/2024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:</a:t>
            </a:r>
          </a:p>
          <a:p>
            <a:pPr marL="171450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chez Academia qui propose des formations en ligne.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 exploratoire sur un jeu de données.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Démographic</a:t>
            </a:r>
            <a:r>
              <a:rPr lang="fr-FR" dirty="0"/>
              <a:t> : </a:t>
            </a:r>
          </a:p>
          <a:p>
            <a:r>
              <a:rPr lang="fr-FR" dirty="0"/>
              <a:t>Principalement </a:t>
            </a:r>
            <a:r>
              <a:rPr lang="fr-FR" dirty="0" err="1"/>
              <a:t>Secondary</a:t>
            </a:r>
            <a:r>
              <a:rPr lang="fr-FR" dirty="0"/>
              <a:t> et </a:t>
            </a:r>
            <a:r>
              <a:rPr lang="fr-FR" dirty="0" err="1"/>
              <a:t>Tertiary</a:t>
            </a:r>
            <a:r>
              <a:rPr lang="fr-FR" dirty="0"/>
              <a:t> (collège lycée université)</a:t>
            </a:r>
          </a:p>
          <a:p>
            <a:r>
              <a:rPr lang="fr-FR" dirty="0"/>
              <a:t>+ Reconversions</a:t>
            </a:r>
          </a:p>
          <a:p>
            <a:endParaRPr lang="fr-FR" dirty="0"/>
          </a:p>
          <a:p>
            <a:r>
              <a:rPr lang="fr-FR" dirty="0" err="1"/>
              <a:t>Economic</a:t>
            </a:r>
            <a:r>
              <a:rPr lang="fr-FR" dirty="0"/>
              <a:t> :</a:t>
            </a:r>
          </a:p>
          <a:p>
            <a:r>
              <a:rPr lang="fr-FR" dirty="0"/>
              <a:t>Classique PIB et PIB par habitant</a:t>
            </a:r>
          </a:p>
          <a:p>
            <a:r>
              <a:rPr lang="fr-FR" dirty="0"/>
              <a:t>Peut-être plus adapté de s’intéresser à d’autres indicateurs qui représente mieux le pouvoir d’achat (PIB par habitant, </a:t>
            </a:r>
            <a:r>
              <a:rPr lang="fr-FR" dirty="0" err="1"/>
              <a:t>Purchasing</a:t>
            </a:r>
            <a:r>
              <a:rPr lang="fr-FR" dirty="0"/>
              <a:t> Power </a:t>
            </a:r>
            <a:r>
              <a:rPr lang="fr-FR" dirty="0" err="1"/>
              <a:t>Parity</a:t>
            </a:r>
            <a:r>
              <a:rPr lang="fr-FR" dirty="0"/>
              <a:t>)</a:t>
            </a:r>
          </a:p>
          <a:p>
            <a:r>
              <a:rPr lang="fr-FR" dirty="0"/>
              <a:t>Semble ne pas y avoir d’indicateurs pour les dépenses des ménages dans l’éducation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45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 le rouge = Impact positif des valeurs extrêmes sur la corrélation</a:t>
            </a:r>
          </a:p>
          <a:p>
            <a:r>
              <a:rPr lang="fr-FR" dirty="0"/>
              <a:t>Vers le bleu = Impact négatif des valeurs extrêmes sur la corrélation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454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03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UIS.E.3 : </a:t>
            </a:r>
            <a:r>
              <a:rPr lang="en-US" sz="1200" dirty="0">
                <a:effectLst/>
              </a:rPr>
              <a:t>Enrolment in upper secondary education, both sexes (number)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84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4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UIS.E.3.GPV.F :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Inscription dans l'enseignement secondaire supérieur général, femmes (nombre)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1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0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48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1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65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68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777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025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05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41059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vides : </a:t>
            </a:r>
          </a:p>
          <a:p>
            <a:pPr marL="171450" indent="-171450">
              <a:buFontTx/>
              <a:buChar char="-"/>
            </a:pPr>
            <a:r>
              <a:rPr lang="fr-FR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Unnamed</a:t>
            </a:r>
            <a:r>
              <a:rPr lang="fr-F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EdStatsSeries</a:t>
            </a:r>
            <a:r>
              <a:rPr lang="fr-F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Plusieurs colonnes totalement vides (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"Unit of measure", "Notes from original source", "Other web links", "Related indicators", "License Type”)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Agrégats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East Asia &amp; Pacific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 East &amp; North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Africa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Europe &amp; Central Asia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Latin America &amp; Caribbean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Sub-Saharan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Africa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Variables communes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Code des pays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Codes des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indicateurs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874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année:</a:t>
            </a:r>
          </a:p>
          <a:p>
            <a:r>
              <a:rPr lang="fr-FR" dirty="0"/>
              <a:t>Patterns qui semblent se répéter tous les 5 ans</a:t>
            </a:r>
          </a:p>
          <a:p>
            <a:r>
              <a:rPr lang="fr-FR" dirty="0"/>
              <a:t>Barro-Lee + prédictions (Niveau académique atteint par la population d’une tranche d’âge donnée)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dirty="0"/>
              <a:t>Pas utilisés dans cette analyse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fr-FR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fr-FR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424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Plus de données entre 1999 et 2015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15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7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12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filtrées :</a:t>
            </a:r>
          </a:p>
          <a:p>
            <a:pPr marL="171450" indent="-171450">
              <a:buFontTx/>
              <a:buChar char="-"/>
            </a:pPr>
            <a:r>
              <a:rPr lang="fr-FR" dirty="0"/>
              <a:t>Années pertinentes</a:t>
            </a:r>
          </a:p>
          <a:p>
            <a:pPr marL="171450" indent="-171450">
              <a:buFontTx/>
              <a:buChar char="-"/>
            </a:pPr>
            <a:r>
              <a:rPr lang="fr-FR" dirty="0"/>
              <a:t>Indicateurs avec suffisamment de données (au moins 10% (24 pays) des pays sur au moins 3 années)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Pays avec suffisamment de données (au moins 2% (soit 25 indicateurs) des indicateurs sur 3 années)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9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E9BD5E-BD24-B8FC-2C21-B5EAC8C7FE9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9" y="6492875"/>
            <a:ext cx="3243942" cy="365125"/>
          </a:xfrm>
          <a:solidFill>
            <a:srgbClr val="F7F6F3"/>
          </a:solidFill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F7F6F3"/>
          </a:solidFill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9133C239-8560-358A-B0C3-737829B1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43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56019714-0242-CA02-FCA2-115D4F18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31DFC94E-91D7-424F-9021-2864F0D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43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72CC-E5A4-3EAF-4774-AF7CB74D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F7F6F3"/>
          </a:solidFill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 dirty="0"/>
              <a:t>Analyse de donnée de systèmes éducatifs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id="{C16C39F1-475B-E2A5-A58E-0B52E81E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7319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7319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pied de page 7">
            <a:extLst>
              <a:ext uri="{FF2B5EF4-FFF2-40B4-BE49-F238E27FC236}">
                <a16:creationId xmlns:a16="http://schemas.microsoft.com/office/drawing/2014/main" id="{746653E9-110E-85A9-AE91-6A07E075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5221" y="6492874"/>
            <a:ext cx="2661557" cy="365125"/>
          </a:xfrm>
          <a:solidFill>
            <a:srgbClr val="F7F6F3"/>
          </a:solidFill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 dirty="0"/>
              <a:t>Analyse de donnée de systèmes éducatifs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7629" y="6492875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492874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D543AE20-8F36-4D8A-8B8D-0FCD78AF85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9" y="6492875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1" name="Espace réservé du numéro de diapositive 4">
            <a:extLst>
              <a:ext uri="{FF2B5EF4-FFF2-40B4-BE49-F238E27FC236}">
                <a16:creationId xmlns:a16="http://schemas.microsoft.com/office/drawing/2014/main" id="{D193FF5E-2D0F-AB65-4FE4-8BC3DDC6AC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38857" y="6492875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solidFill>
            <a:srgbClr val="F7F6F3"/>
          </a:solidFill>
        </p:spPr>
        <p:txBody>
          <a:bodyPr rtlCol="0"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44FB4AE9-943D-4925-220C-B6F7B5E7C02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9" y="6492875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36B52154-C549-FFAA-557A-70076914A54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38857" y="6492875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90FA8-ED06-E94E-FAA5-EB066F5756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9" y="6492875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0BBB65-E1EB-E018-7E5A-C4CACF55D09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38857" y="6492875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2A203-9861-C4EF-4FD6-2D15ADFE6E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16563" y="6553200"/>
            <a:ext cx="1128712" cy="304800"/>
          </a:xfrm>
          <a:solidFill>
            <a:srgbClr val="F7F6F3"/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4"/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4029" y="6492875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38857" y="6492875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324FE-AD0A-AEA8-45E6-564CDDAEA3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Analyse de donnée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204" y="1381695"/>
            <a:ext cx="4404360" cy="622846"/>
          </a:xfrm>
        </p:spPr>
        <p:txBody>
          <a:bodyPr lIns="90000" rtlCol="0"/>
          <a:lstStyle/>
          <a:p>
            <a:pPr rtl="0"/>
            <a:br>
              <a:rPr lang="fr-FR" sz="4400" dirty="0"/>
            </a:br>
            <a:r>
              <a:rPr lang="fr-FR" sz="4400" dirty="0"/>
              <a:t>Data </a:t>
            </a:r>
            <a:r>
              <a:rPr lang="fr-FR" sz="4400" dirty="0" err="1"/>
              <a:t>Scientist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1064" y="2156358"/>
            <a:ext cx="4762500" cy="445776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Analyse de donnée de systèmes éducatifs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1A401A-CAB5-A7E2-1BA7-94F985687F4F}"/>
              </a:ext>
            </a:extLst>
          </p:cNvPr>
          <p:cNvSpPr txBox="1"/>
          <p:nvPr/>
        </p:nvSpPr>
        <p:spPr>
          <a:xfrm>
            <a:off x="10823864" y="1006990"/>
            <a:ext cx="1368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Projet 2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CA4BA55-7E5D-8BD7-7D3D-4AA4C902A08C}"/>
              </a:ext>
            </a:extLst>
          </p:cNvPr>
          <p:cNvCxnSpPr>
            <a:cxnSpLocks/>
          </p:cNvCxnSpPr>
          <p:nvPr/>
        </p:nvCxnSpPr>
        <p:spPr>
          <a:xfrm>
            <a:off x="7429500" y="2007113"/>
            <a:ext cx="4762500" cy="0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0EB7E12-959B-4C90-AFA7-79B1A02617A8}"/>
              </a:ext>
            </a:extLst>
          </p:cNvPr>
          <p:cNvSpPr txBox="1"/>
          <p:nvPr/>
        </p:nvSpPr>
        <p:spPr>
          <a:xfrm>
            <a:off x="1880841" y="5582985"/>
            <a:ext cx="8558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Ce jeu de donnée peut-il informer les décisions d'ouverture vers de nouveaux pays ?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687D08-A95E-885E-4775-3B324DD9CA96}"/>
              </a:ext>
            </a:extLst>
          </p:cNvPr>
          <p:cNvCxnSpPr>
            <a:cxnSpLocks/>
          </p:cNvCxnSpPr>
          <p:nvPr/>
        </p:nvCxnSpPr>
        <p:spPr>
          <a:xfrm>
            <a:off x="1783080" y="5970610"/>
            <a:ext cx="8823960" cy="0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C3EAFDF8-6614-5C79-C0D4-D355FD88CFEF}"/>
              </a:ext>
            </a:extLst>
          </p:cNvPr>
          <p:cNvSpPr txBox="1">
            <a:spLocks/>
          </p:cNvSpPr>
          <p:nvPr/>
        </p:nvSpPr>
        <p:spPr>
          <a:xfrm>
            <a:off x="478866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A7AAB43-7BBF-8E6C-9474-0E9E6D4A487D}"/>
              </a:ext>
            </a:extLst>
          </p:cNvPr>
          <p:cNvSpPr txBox="1"/>
          <p:nvPr/>
        </p:nvSpPr>
        <p:spPr>
          <a:xfrm>
            <a:off x="5840730" y="-867192"/>
            <a:ext cx="616458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9600" cap="all" spc="150" dirty="0">
                <a:solidFill>
                  <a:srgbClr val="C6BFAA">
                    <a:alpha val="25000"/>
                  </a:srgbClr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III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6BBB05D-5683-776B-4D08-2A4901EBE05F}"/>
              </a:ext>
            </a:extLst>
          </p:cNvPr>
          <p:cNvSpPr txBox="1">
            <a:spLocks/>
          </p:cNvSpPr>
          <p:nvPr/>
        </p:nvSpPr>
        <p:spPr>
          <a:xfrm>
            <a:off x="6301740" y="2571234"/>
            <a:ext cx="569214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Choix des années et des indicateurs pertinents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AA8A1B18-A5BF-A80C-D82A-B2A29984DFB1}"/>
              </a:ext>
            </a:extLst>
          </p:cNvPr>
          <p:cNvSpPr txBox="1">
            <a:spLocks/>
          </p:cNvSpPr>
          <p:nvPr/>
        </p:nvSpPr>
        <p:spPr>
          <a:xfrm>
            <a:off x="541731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4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FFFFFF"/>
          </a:solidFill>
        </p:spPr>
        <p:txBody>
          <a:bodyPr rtlCol="0"/>
          <a:lstStyle/>
          <a:p>
            <a:pPr algn="ctr" rtl="0"/>
            <a:r>
              <a:rPr lang="fr-FR" sz="900" dirty="0"/>
              <a:t>Analyse de donnée de systèmes éducatifs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FB3C6765-F4FD-DDEC-0D22-87BF91880312}"/>
              </a:ext>
            </a:extLst>
          </p:cNvPr>
          <p:cNvSpPr txBox="1">
            <a:spLocks/>
          </p:cNvSpPr>
          <p:nvPr/>
        </p:nvSpPr>
        <p:spPr>
          <a:xfrm>
            <a:off x="3269311" y="187932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Années pertinentes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F5A613A8-3A5A-7CCD-6A64-885BBDC57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"/>
          <a:stretch/>
        </p:blipFill>
        <p:spPr>
          <a:xfrm>
            <a:off x="1550202" y="914400"/>
            <a:ext cx="9664088" cy="543644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C771167-5AA4-E9B8-390C-7ABE2FFE9470}"/>
              </a:ext>
            </a:extLst>
          </p:cNvPr>
          <p:cNvSpPr/>
          <p:nvPr/>
        </p:nvSpPr>
        <p:spPr>
          <a:xfrm>
            <a:off x="2194560" y="1129085"/>
            <a:ext cx="540689" cy="49551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57B126C-1E73-50E9-C9B2-7BE9A97E409D}"/>
              </a:ext>
            </a:extLst>
          </p:cNvPr>
          <p:cNvSpPr txBox="1"/>
          <p:nvPr/>
        </p:nvSpPr>
        <p:spPr>
          <a:xfrm>
            <a:off x="1550202" y="815799"/>
            <a:ext cx="840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48,37%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66623DE-1BB3-FCFD-D009-8BDC2BCA255C}"/>
              </a:ext>
            </a:extLst>
          </p:cNvPr>
          <p:cNvSpPr txBox="1"/>
          <p:nvPr/>
        </p:nvSpPr>
        <p:spPr>
          <a:xfrm>
            <a:off x="2178658" y="815799"/>
            <a:ext cx="840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48,27%</a:t>
            </a:r>
          </a:p>
        </p:txBody>
      </p:sp>
    </p:spTree>
    <p:extLst>
      <p:ext uri="{BB962C8B-B14F-4D97-AF65-F5344CB8AC3E}">
        <p14:creationId xmlns:p14="http://schemas.microsoft.com/office/powerpoint/2010/main" val="40317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C02DEED-BF84-A39F-6C14-89DD9765E9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9CF3EE-CDB8-C7D9-39DA-531E9BD3D2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FF2E68D-FB75-328D-86FA-D5F162E428C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1BDEC1D-25E7-B431-8F11-B112A73FA7C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362CF23-59B0-C7E2-15C5-9E5929D89803}"/>
              </a:ext>
            </a:extLst>
          </p:cNvPr>
          <p:cNvSpPr txBox="1">
            <a:spLocks/>
          </p:cNvSpPr>
          <p:nvPr/>
        </p:nvSpPr>
        <p:spPr>
          <a:xfrm>
            <a:off x="5350359" y="113388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enorite" panose="00000500000000000000" pitchFamily="2" charset="0"/>
                <a:ea typeface="+mj-ea"/>
                <a:cs typeface="+mj-cs"/>
              </a:rPr>
              <a:t>Demographic</a:t>
            </a:r>
            <a:r>
              <a:rPr kumimoji="0" lang="fr-FR" sz="20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enorite" panose="00000500000000000000" pitchFamily="2" charset="0"/>
                <a:ea typeface="+mj-ea"/>
                <a:cs typeface="+mj-cs"/>
              </a:rPr>
              <a:t> score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C1D1D494-0DC8-BCBF-6BB4-D276980A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065"/>
              </p:ext>
            </p:extLst>
          </p:nvPr>
        </p:nvGraphicFramePr>
        <p:xfrm>
          <a:off x="2814762" y="1667204"/>
          <a:ext cx="8839422" cy="185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481">
                  <a:extLst>
                    <a:ext uri="{9D8B030D-6E8A-4147-A177-3AD203B41FA5}">
                      <a16:colId xmlns:a16="http://schemas.microsoft.com/office/drawing/2014/main" val="883076169"/>
                    </a:ext>
                  </a:extLst>
                </a:gridCol>
                <a:gridCol w="1160574">
                  <a:extLst>
                    <a:ext uri="{9D8B030D-6E8A-4147-A177-3AD203B41FA5}">
                      <a16:colId xmlns:a16="http://schemas.microsoft.com/office/drawing/2014/main" val="482067393"/>
                    </a:ext>
                  </a:extLst>
                </a:gridCol>
                <a:gridCol w="5961367">
                  <a:extLst>
                    <a:ext uri="{9D8B030D-6E8A-4147-A177-3AD203B41FA5}">
                      <a16:colId xmlns:a16="http://schemas.microsoft.com/office/drawing/2014/main" val="1843188626"/>
                    </a:ext>
                  </a:extLst>
                </a:gridCol>
              </a:tblGrid>
              <a:tr h="191316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Code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Topic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536442996"/>
                  </a:ext>
                </a:extLst>
              </a:tr>
              <a:tr h="223771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SE.SEC.ENRL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Enrolment in secondary education, both sexes (number)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574872301"/>
                  </a:ext>
                </a:extLst>
              </a:tr>
              <a:tr h="223771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SE.TER.ENRL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effectLst/>
                        </a:rPr>
                        <a:t>Tertiary</a:t>
                      </a:r>
                      <a:endParaRPr lang="fr-FR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Enrolment in tertiary education, all </a:t>
                      </a:r>
                      <a:r>
                        <a:rPr lang="en-US" sz="1400" dirty="0" err="1">
                          <a:effectLst/>
                        </a:rPr>
                        <a:t>programmes</a:t>
                      </a:r>
                      <a:r>
                        <a:rPr lang="en-US" sz="1400" dirty="0">
                          <a:effectLst/>
                        </a:rPr>
                        <a:t>, both sexes (number)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12237791"/>
                  </a:ext>
                </a:extLst>
              </a:tr>
              <a:tr h="257879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UIS.E.3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Secondary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Enrolment in upper secondary education, both sexes (number)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61820675"/>
                  </a:ext>
                </a:extLst>
              </a:tr>
              <a:tr h="257879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UIS.E.5.B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Tertiary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Enrolment in tertiary education, ISCED 5 </a:t>
                      </a:r>
                      <a:r>
                        <a:rPr lang="en-US" sz="1400" dirty="0" err="1">
                          <a:effectLst/>
                        </a:rPr>
                        <a:t>programmes</a:t>
                      </a:r>
                      <a:r>
                        <a:rPr lang="en-US" sz="1400" dirty="0">
                          <a:effectLst/>
                        </a:rPr>
                        <a:t>, both sexes (number)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48207388"/>
                  </a:ext>
                </a:extLst>
              </a:tr>
              <a:tr h="455403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UIS.EA.3T6.AG25T99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Attainment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UIS: Percentage of population age 25+ with at least completed upper secondary education (ISCED 3 or higher). Total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22932596"/>
                  </a:ext>
                </a:extLst>
              </a:tr>
            </a:tbl>
          </a:graphicData>
        </a:graphic>
      </p:graphicFrame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8EFD6E67-2B1C-F401-911D-A9D7C436A95F}"/>
              </a:ext>
            </a:extLst>
          </p:cNvPr>
          <p:cNvSpPr txBox="1">
            <a:spLocks/>
          </p:cNvSpPr>
          <p:nvPr/>
        </p:nvSpPr>
        <p:spPr>
          <a:xfrm>
            <a:off x="5350359" y="413445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Economic</a:t>
            </a:r>
            <a:r>
              <a:rPr lang="fr-FR" dirty="0"/>
              <a:t> score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4DAFAF2B-19E1-F277-ED84-219117F33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75743"/>
              </p:ext>
            </p:extLst>
          </p:nvPr>
        </p:nvGraphicFramePr>
        <p:xfrm>
          <a:off x="2830664" y="4667781"/>
          <a:ext cx="8823520" cy="124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9531">
                  <a:extLst>
                    <a:ext uri="{9D8B030D-6E8A-4147-A177-3AD203B41FA5}">
                      <a16:colId xmlns:a16="http://schemas.microsoft.com/office/drawing/2014/main" val="883076169"/>
                    </a:ext>
                  </a:extLst>
                </a:gridCol>
                <a:gridCol w="1152622">
                  <a:extLst>
                    <a:ext uri="{9D8B030D-6E8A-4147-A177-3AD203B41FA5}">
                      <a16:colId xmlns:a16="http://schemas.microsoft.com/office/drawing/2014/main" val="482067393"/>
                    </a:ext>
                  </a:extLst>
                </a:gridCol>
                <a:gridCol w="5961367">
                  <a:extLst>
                    <a:ext uri="{9D8B030D-6E8A-4147-A177-3AD203B41FA5}">
                      <a16:colId xmlns:a16="http://schemas.microsoft.com/office/drawing/2014/main" val="1843188626"/>
                    </a:ext>
                  </a:extLst>
                </a:gridCol>
              </a:tblGrid>
              <a:tr h="191316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Code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Topic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536442996"/>
                  </a:ext>
                </a:extLst>
              </a:tr>
              <a:tr h="191316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NY.GDP.MKTP.CD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Economic Policy &amp; Debt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GDP (</a:t>
                      </a:r>
                      <a:r>
                        <a:rPr lang="fr-FR" sz="1400" dirty="0" err="1">
                          <a:effectLst/>
                        </a:rPr>
                        <a:t>current</a:t>
                      </a:r>
                      <a:r>
                        <a:rPr lang="fr-FR" sz="1400" dirty="0">
                          <a:effectLst/>
                        </a:rPr>
                        <a:t> US$)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11162391"/>
                  </a:ext>
                </a:extLst>
              </a:tr>
              <a:tr h="223771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NY.GDP.PCAP.CD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Economic Policy &amp; Debt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GDP per capita (</a:t>
                      </a:r>
                      <a:r>
                        <a:rPr lang="fr-FR" sz="1400" dirty="0" err="1">
                          <a:effectLst/>
                        </a:rPr>
                        <a:t>current</a:t>
                      </a:r>
                      <a:r>
                        <a:rPr lang="fr-FR" sz="1400" dirty="0">
                          <a:effectLst/>
                        </a:rPr>
                        <a:t> US$)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12237791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14FFDC4-38E6-B62B-A2F0-087BFA19ED70}"/>
              </a:ext>
            </a:extLst>
          </p:cNvPr>
          <p:cNvSpPr txBox="1">
            <a:spLocks/>
          </p:cNvSpPr>
          <p:nvPr/>
        </p:nvSpPr>
        <p:spPr>
          <a:xfrm>
            <a:off x="3269311" y="187932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Indicateurs pertinents</a:t>
            </a:r>
          </a:p>
        </p:txBody>
      </p:sp>
    </p:spTree>
    <p:extLst>
      <p:ext uri="{BB962C8B-B14F-4D97-AF65-F5344CB8AC3E}">
        <p14:creationId xmlns:p14="http://schemas.microsoft.com/office/powerpoint/2010/main" val="359078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A2B4074-AB16-9AA3-2DCC-C7309275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4FC6654-24C3-0FB3-C354-7F4A8E7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B7A9940-D942-3AC3-1DC9-9071F0332D71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Influence des valeurs extrêmes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BAB5AB1-3A83-29B7-8798-E9EBA6FF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33" y="773720"/>
            <a:ext cx="7646610" cy="57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599" y="6492875"/>
            <a:ext cx="4114800" cy="365125"/>
          </a:xfrm>
          <a:solidFill>
            <a:srgbClr val="F7F6F3"/>
          </a:solidFill>
        </p:spPr>
        <p:txBody>
          <a:bodyPr rtlCol="0"/>
          <a:lstStyle/>
          <a:p>
            <a:pPr rtl="0"/>
            <a:r>
              <a:rPr lang="fr-FR" dirty="0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50880" y="6492875"/>
            <a:ext cx="134112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/>
              <a:pPr rtl="0"/>
              <a:t>14</a:t>
            </a:fld>
            <a:endParaRPr lang="fr-FR" dirty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6392B299-2C95-FD18-D4E9-F3492CBCD18A}"/>
              </a:ext>
            </a:extLst>
          </p:cNvPr>
          <p:cNvSpPr txBox="1">
            <a:spLocks/>
          </p:cNvSpPr>
          <p:nvPr/>
        </p:nvSpPr>
        <p:spPr>
          <a:xfrm>
            <a:off x="2357535" y="187932"/>
            <a:ext cx="7476930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Estimation des données manquantes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8E95D03-5231-7FD9-A84D-33195DE801FC}"/>
              </a:ext>
            </a:extLst>
          </p:cNvPr>
          <p:cNvGrpSpPr/>
          <p:nvPr/>
        </p:nvGrpSpPr>
        <p:grpSpPr>
          <a:xfrm>
            <a:off x="581533" y="2075329"/>
            <a:ext cx="3449055" cy="4013481"/>
            <a:chOff x="1483830" y="2446240"/>
            <a:chExt cx="2434084" cy="3146825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22A6554-8B6C-6C4A-3780-712E64850EB8}"/>
                </a:ext>
              </a:extLst>
            </p:cNvPr>
            <p:cNvSpPr/>
            <p:nvPr/>
          </p:nvSpPr>
          <p:spPr>
            <a:xfrm>
              <a:off x="1483830" y="2446240"/>
              <a:ext cx="2134903" cy="876936"/>
            </a:xfrm>
            <a:custGeom>
              <a:avLst/>
              <a:gdLst>
                <a:gd name="connsiteX0" fmla="*/ 0 w 1587460"/>
                <a:gd name="connsiteY0" fmla="*/ 130932 h 1309322"/>
                <a:gd name="connsiteX1" fmla="*/ 130932 w 1587460"/>
                <a:gd name="connsiteY1" fmla="*/ 0 h 1309322"/>
                <a:gd name="connsiteX2" fmla="*/ 1456528 w 1587460"/>
                <a:gd name="connsiteY2" fmla="*/ 0 h 1309322"/>
                <a:gd name="connsiteX3" fmla="*/ 1587460 w 1587460"/>
                <a:gd name="connsiteY3" fmla="*/ 130932 h 1309322"/>
                <a:gd name="connsiteX4" fmla="*/ 1587460 w 1587460"/>
                <a:gd name="connsiteY4" fmla="*/ 1178390 h 1309322"/>
                <a:gd name="connsiteX5" fmla="*/ 1456528 w 1587460"/>
                <a:gd name="connsiteY5" fmla="*/ 1309322 h 1309322"/>
                <a:gd name="connsiteX6" fmla="*/ 130932 w 1587460"/>
                <a:gd name="connsiteY6" fmla="*/ 1309322 h 1309322"/>
                <a:gd name="connsiteX7" fmla="*/ 0 w 1587460"/>
                <a:gd name="connsiteY7" fmla="*/ 1178390 h 1309322"/>
                <a:gd name="connsiteX8" fmla="*/ 0 w 1587460"/>
                <a:gd name="connsiteY8" fmla="*/ 130932 h 130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60" h="1309322">
                  <a:moveTo>
                    <a:pt x="0" y="130932"/>
                  </a:moveTo>
                  <a:cubicBezTo>
                    <a:pt x="0" y="58620"/>
                    <a:pt x="58620" y="0"/>
                    <a:pt x="130932" y="0"/>
                  </a:cubicBezTo>
                  <a:lnTo>
                    <a:pt x="1456528" y="0"/>
                  </a:lnTo>
                  <a:cubicBezTo>
                    <a:pt x="1528840" y="0"/>
                    <a:pt x="1587460" y="58620"/>
                    <a:pt x="1587460" y="130932"/>
                  </a:cubicBezTo>
                  <a:lnTo>
                    <a:pt x="1587460" y="1178390"/>
                  </a:lnTo>
                  <a:cubicBezTo>
                    <a:pt x="1587460" y="1250702"/>
                    <a:pt x="1528840" y="1309322"/>
                    <a:pt x="1456528" y="1309322"/>
                  </a:cubicBezTo>
                  <a:lnTo>
                    <a:pt x="130932" y="1309322"/>
                  </a:lnTo>
                  <a:cubicBezTo>
                    <a:pt x="58620" y="1309322"/>
                    <a:pt x="0" y="1250702"/>
                    <a:pt x="0" y="1178390"/>
                  </a:cubicBezTo>
                  <a:lnTo>
                    <a:pt x="0" y="1309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71" tIns="83471" rIns="83471" bIns="364040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fr-FR" sz="1400" kern="1200" dirty="0"/>
                <a:t>Corrélation importante (R² &gt; 0.5)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fr-FR" sz="1400" dirty="0"/>
                <a:t>Données sur au moins 5 ans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E2CEE7DD-0567-44C3-4FC6-A94A92181CC2}"/>
                </a:ext>
              </a:extLst>
            </p:cNvPr>
            <p:cNvSpPr/>
            <p:nvPr/>
          </p:nvSpPr>
          <p:spPr>
            <a:xfrm>
              <a:off x="1836603" y="3061422"/>
              <a:ext cx="2066320" cy="561138"/>
            </a:xfrm>
            <a:custGeom>
              <a:avLst/>
              <a:gdLst>
                <a:gd name="connsiteX0" fmla="*/ 0 w 1411075"/>
                <a:gd name="connsiteY0" fmla="*/ 56114 h 561138"/>
                <a:gd name="connsiteX1" fmla="*/ 56114 w 1411075"/>
                <a:gd name="connsiteY1" fmla="*/ 0 h 561138"/>
                <a:gd name="connsiteX2" fmla="*/ 1354961 w 1411075"/>
                <a:gd name="connsiteY2" fmla="*/ 0 h 561138"/>
                <a:gd name="connsiteX3" fmla="*/ 1411075 w 1411075"/>
                <a:gd name="connsiteY3" fmla="*/ 56114 h 561138"/>
                <a:gd name="connsiteX4" fmla="*/ 1411075 w 1411075"/>
                <a:gd name="connsiteY4" fmla="*/ 505024 h 561138"/>
                <a:gd name="connsiteX5" fmla="*/ 1354961 w 1411075"/>
                <a:gd name="connsiteY5" fmla="*/ 561138 h 561138"/>
                <a:gd name="connsiteX6" fmla="*/ 56114 w 1411075"/>
                <a:gd name="connsiteY6" fmla="*/ 561138 h 561138"/>
                <a:gd name="connsiteX7" fmla="*/ 0 w 1411075"/>
                <a:gd name="connsiteY7" fmla="*/ 505024 h 561138"/>
                <a:gd name="connsiteX8" fmla="*/ 0 w 1411075"/>
                <a:gd name="connsiteY8" fmla="*/ 56114 h 5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075" h="561138">
                  <a:moveTo>
                    <a:pt x="0" y="56114"/>
                  </a:moveTo>
                  <a:cubicBezTo>
                    <a:pt x="0" y="25123"/>
                    <a:pt x="25123" y="0"/>
                    <a:pt x="56114" y="0"/>
                  </a:cubicBezTo>
                  <a:lnTo>
                    <a:pt x="1354961" y="0"/>
                  </a:lnTo>
                  <a:cubicBezTo>
                    <a:pt x="1385952" y="0"/>
                    <a:pt x="1411075" y="25123"/>
                    <a:pt x="1411075" y="56114"/>
                  </a:cubicBezTo>
                  <a:lnTo>
                    <a:pt x="1411075" y="505024"/>
                  </a:lnTo>
                  <a:cubicBezTo>
                    <a:pt x="1411075" y="536015"/>
                    <a:pt x="1385952" y="561138"/>
                    <a:pt x="1354961" y="561138"/>
                  </a:cubicBezTo>
                  <a:lnTo>
                    <a:pt x="56114" y="561138"/>
                  </a:lnTo>
                  <a:cubicBezTo>
                    <a:pt x="25123" y="561138"/>
                    <a:pt x="0" y="536015"/>
                    <a:pt x="0" y="505024"/>
                  </a:cubicBezTo>
                  <a:lnTo>
                    <a:pt x="0" y="56114"/>
                  </a:lnTo>
                  <a:close/>
                </a:path>
              </a:pathLst>
            </a:custGeom>
            <a:solidFill>
              <a:srgbClr val="61616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85" tIns="29135" rIns="35485" bIns="291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Estimer par régression linéaire en fonction du temps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FF46F79-8842-9549-BFB2-8B6FE08FC774}"/>
                </a:ext>
              </a:extLst>
            </p:cNvPr>
            <p:cNvSpPr/>
            <p:nvPr/>
          </p:nvSpPr>
          <p:spPr>
            <a:xfrm>
              <a:off x="1483830" y="4414143"/>
              <a:ext cx="2134903" cy="876936"/>
            </a:xfrm>
            <a:custGeom>
              <a:avLst/>
              <a:gdLst>
                <a:gd name="connsiteX0" fmla="*/ 0 w 1587460"/>
                <a:gd name="connsiteY0" fmla="*/ 130932 h 1309322"/>
                <a:gd name="connsiteX1" fmla="*/ 130932 w 1587460"/>
                <a:gd name="connsiteY1" fmla="*/ 0 h 1309322"/>
                <a:gd name="connsiteX2" fmla="*/ 1456528 w 1587460"/>
                <a:gd name="connsiteY2" fmla="*/ 0 h 1309322"/>
                <a:gd name="connsiteX3" fmla="*/ 1587460 w 1587460"/>
                <a:gd name="connsiteY3" fmla="*/ 130932 h 1309322"/>
                <a:gd name="connsiteX4" fmla="*/ 1587460 w 1587460"/>
                <a:gd name="connsiteY4" fmla="*/ 1178390 h 1309322"/>
                <a:gd name="connsiteX5" fmla="*/ 1456528 w 1587460"/>
                <a:gd name="connsiteY5" fmla="*/ 1309322 h 1309322"/>
                <a:gd name="connsiteX6" fmla="*/ 130932 w 1587460"/>
                <a:gd name="connsiteY6" fmla="*/ 1309322 h 1309322"/>
                <a:gd name="connsiteX7" fmla="*/ 0 w 1587460"/>
                <a:gd name="connsiteY7" fmla="*/ 1178390 h 1309322"/>
                <a:gd name="connsiteX8" fmla="*/ 0 w 1587460"/>
                <a:gd name="connsiteY8" fmla="*/ 130932 h 130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60" h="1309322">
                  <a:moveTo>
                    <a:pt x="0" y="130932"/>
                  </a:moveTo>
                  <a:cubicBezTo>
                    <a:pt x="0" y="58620"/>
                    <a:pt x="58620" y="0"/>
                    <a:pt x="130932" y="0"/>
                  </a:cubicBezTo>
                  <a:lnTo>
                    <a:pt x="1456528" y="0"/>
                  </a:lnTo>
                  <a:cubicBezTo>
                    <a:pt x="1528840" y="0"/>
                    <a:pt x="1587460" y="58620"/>
                    <a:pt x="1587460" y="130932"/>
                  </a:cubicBezTo>
                  <a:lnTo>
                    <a:pt x="1587460" y="1178390"/>
                  </a:lnTo>
                  <a:cubicBezTo>
                    <a:pt x="1587460" y="1250702"/>
                    <a:pt x="1528840" y="1309322"/>
                    <a:pt x="1456528" y="1309322"/>
                  </a:cubicBezTo>
                  <a:lnTo>
                    <a:pt x="130932" y="1309322"/>
                  </a:lnTo>
                  <a:cubicBezTo>
                    <a:pt x="58620" y="1309322"/>
                    <a:pt x="0" y="1250702"/>
                    <a:pt x="0" y="1178390"/>
                  </a:cubicBezTo>
                  <a:lnTo>
                    <a:pt x="0" y="1309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71" tIns="82800" rIns="83471" bIns="83471" numCol="1" spcCol="1270" anchor="t" anchorCtr="0">
              <a:noAutofit/>
            </a:bodyPr>
            <a:lstStyle/>
            <a:p>
              <a:pPr marL="285750" lvl="1" indent="-285750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fr-FR" sz="1400" dirty="0"/>
                <a:t>Variation faible (CV &lt; 0.3)</a:t>
              </a:r>
            </a:p>
            <a:p>
              <a:pPr marL="285750" lvl="1" indent="-285750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fr-FR" sz="1400" dirty="0"/>
                <a:t>Données sur au moins 5 ans</a:t>
              </a:r>
            </a:p>
            <a:p>
              <a:pPr marL="0" lvl="1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fr-FR" sz="14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1400" kern="1200" dirty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D925AE2-18F3-6409-D1E8-3E56FBFE8BDB}"/>
                </a:ext>
              </a:extLst>
            </p:cNvPr>
            <p:cNvSpPr/>
            <p:nvPr/>
          </p:nvSpPr>
          <p:spPr>
            <a:xfrm>
              <a:off x="1836603" y="5031927"/>
              <a:ext cx="2081311" cy="561138"/>
            </a:xfrm>
            <a:custGeom>
              <a:avLst/>
              <a:gdLst>
                <a:gd name="connsiteX0" fmla="*/ 0 w 1411075"/>
                <a:gd name="connsiteY0" fmla="*/ 56114 h 561138"/>
                <a:gd name="connsiteX1" fmla="*/ 56114 w 1411075"/>
                <a:gd name="connsiteY1" fmla="*/ 0 h 561138"/>
                <a:gd name="connsiteX2" fmla="*/ 1354961 w 1411075"/>
                <a:gd name="connsiteY2" fmla="*/ 0 h 561138"/>
                <a:gd name="connsiteX3" fmla="*/ 1411075 w 1411075"/>
                <a:gd name="connsiteY3" fmla="*/ 56114 h 561138"/>
                <a:gd name="connsiteX4" fmla="*/ 1411075 w 1411075"/>
                <a:gd name="connsiteY4" fmla="*/ 505024 h 561138"/>
                <a:gd name="connsiteX5" fmla="*/ 1354961 w 1411075"/>
                <a:gd name="connsiteY5" fmla="*/ 561138 h 561138"/>
                <a:gd name="connsiteX6" fmla="*/ 56114 w 1411075"/>
                <a:gd name="connsiteY6" fmla="*/ 561138 h 561138"/>
                <a:gd name="connsiteX7" fmla="*/ 0 w 1411075"/>
                <a:gd name="connsiteY7" fmla="*/ 505024 h 561138"/>
                <a:gd name="connsiteX8" fmla="*/ 0 w 1411075"/>
                <a:gd name="connsiteY8" fmla="*/ 56114 h 5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075" h="561138">
                  <a:moveTo>
                    <a:pt x="0" y="56114"/>
                  </a:moveTo>
                  <a:cubicBezTo>
                    <a:pt x="0" y="25123"/>
                    <a:pt x="25123" y="0"/>
                    <a:pt x="56114" y="0"/>
                  </a:cubicBezTo>
                  <a:lnTo>
                    <a:pt x="1354961" y="0"/>
                  </a:lnTo>
                  <a:cubicBezTo>
                    <a:pt x="1385952" y="0"/>
                    <a:pt x="1411075" y="25123"/>
                    <a:pt x="1411075" y="56114"/>
                  </a:cubicBezTo>
                  <a:lnTo>
                    <a:pt x="1411075" y="505024"/>
                  </a:lnTo>
                  <a:cubicBezTo>
                    <a:pt x="1411075" y="536015"/>
                    <a:pt x="1385952" y="561138"/>
                    <a:pt x="1354961" y="561138"/>
                  </a:cubicBezTo>
                  <a:lnTo>
                    <a:pt x="56114" y="561138"/>
                  </a:lnTo>
                  <a:cubicBezTo>
                    <a:pt x="25123" y="561138"/>
                    <a:pt x="0" y="536015"/>
                    <a:pt x="0" y="505024"/>
                  </a:cubicBezTo>
                  <a:lnTo>
                    <a:pt x="0" y="56114"/>
                  </a:lnTo>
                  <a:close/>
                </a:path>
              </a:pathLst>
            </a:custGeom>
            <a:solidFill>
              <a:srgbClr val="61616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85" tIns="29135" rIns="35485" bIns="291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Estimer par imputation avec les valeurs des autres années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F6788F6-67B8-2C87-68A9-EE2CAC34DCCC}"/>
              </a:ext>
            </a:extLst>
          </p:cNvPr>
          <p:cNvGrpSpPr/>
          <p:nvPr/>
        </p:nvGrpSpPr>
        <p:grpSpPr>
          <a:xfrm>
            <a:off x="4754877" y="1545595"/>
            <a:ext cx="3944512" cy="4546534"/>
            <a:chOff x="1134174" y="2028293"/>
            <a:chExt cx="2783740" cy="3564772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EE1F7EC-E1EE-3EC0-AE3E-03EF5F9230D2}"/>
                </a:ext>
              </a:extLst>
            </p:cNvPr>
            <p:cNvSpPr/>
            <p:nvPr/>
          </p:nvSpPr>
          <p:spPr>
            <a:xfrm>
              <a:off x="1134174" y="2028293"/>
              <a:ext cx="2682265" cy="1309322"/>
            </a:xfrm>
            <a:custGeom>
              <a:avLst/>
              <a:gdLst>
                <a:gd name="connsiteX0" fmla="*/ 0 w 1587460"/>
                <a:gd name="connsiteY0" fmla="*/ 130932 h 1309322"/>
                <a:gd name="connsiteX1" fmla="*/ 130932 w 1587460"/>
                <a:gd name="connsiteY1" fmla="*/ 0 h 1309322"/>
                <a:gd name="connsiteX2" fmla="*/ 1456528 w 1587460"/>
                <a:gd name="connsiteY2" fmla="*/ 0 h 1309322"/>
                <a:gd name="connsiteX3" fmla="*/ 1587460 w 1587460"/>
                <a:gd name="connsiteY3" fmla="*/ 130932 h 1309322"/>
                <a:gd name="connsiteX4" fmla="*/ 1587460 w 1587460"/>
                <a:gd name="connsiteY4" fmla="*/ 1178390 h 1309322"/>
                <a:gd name="connsiteX5" fmla="*/ 1456528 w 1587460"/>
                <a:gd name="connsiteY5" fmla="*/ 1309322 h 1309322"/>
                <a:gd name="connsiteX6" fmla="*/ 130932 w 1587460"/>
                <a:gd name="connsiteY6" fmla="*/ 1309322 h 1309322"/>
                <a:gd name="connsiteX7" fmla="*/ 0 w 1587460"/>
                <a:gd name="connsiteY7" fmla="*/ 1178390 h 1309322"/>
                <a:gd name="connsiteX8" fmla="*/ 0 w 1587460"/>
                <a:gd name="connsiteY8" fmla="*/ 130932 h 130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60" h="1309322">
                  <a:moveTo>
                    <a:pt x="0" y="130932"/>
                  </a:moveTo>
                  <a:cubicBezTo>
                    <a:pt x="0" y="58620"/>
                    <a:pt x="58620" y="0"/>
                    <a:pt x="130932" y="0"/>
                  </a:cubicBezTo>
                  <a:lnTo>
                    <a:pt x="1456528" y="0"/>
                  </a:lnTo>
                  <a:cubicBezTo>
                    <a:pt x="1528840" y="0"/>
                    <a:pt x="1587460" y="58620"/>
                    <a:pt x="1587460" y="130932"/>
                  </a:cubicBezTo>
                  <a:lnTo>
                    <a:pt x="1587460" y="1178390"/>
                  </a:lnTo>
                  <a:cubicBezTo>
                    <a:pt x="1587460" y="1250702"/>
                    <a:pt x="1528840" y="1309322"/>
                    <a:pt x="1456528" y="1309322"/>
                  </a:cubicBezTo>
                  <a:lnTo>
                    <a:pt x="130932" y="1309322"/>
                  </a:lnTo>
                  <a:cubicBezTo>
                    <a:pt x="58620" y="1309322"/>
                    <a:pt x="0" y="1250702"/>
                    <a:pt x="0" y="1178390"/>
                  </a:cubicBezTo>
                  <a:lnTo>
                    <a:pt x="0" y="1309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71" tIns="83471" rIns="83471" bIns="364040" numCol="1" spcCol="1270" anchor="t" anchorCtr="0">
              <a:noAutofit/>
            </a:bodyPr>
            <a:lstStyle/>
            <a:p>
              <a:pPr marL="285750" indent="-285750" algn="just" rtl="0">
                <a:buFontTx/>
                <a:buChar char="-"/>
              </a:pPr>
              <a:r>
                <a:rPr lang="fr-FR" sz="1400" dirty="0"/>
                <a:t>Minimiser l'influence des valeurs extrêmes sur le coefficient de corrélation R²</a:t>
              </a:r>
            </a:p>
            <a:p>
              <a:pPr marL="285750" indent="-285750" algn="just" rtl="0">
                <a:buFontTx/>
                <a:buChar char="-"/>
              </a:pPr>
              <a:r>
                <a:rPr lang="fr-FR" sz="1400" dirty="0"/>
                <a:t>Maximiser le coefficient de corrélation R²</a:t>
              </a:r>
            </a:p>
            <a:p>
              <a:pPr marL="285750" indent="-285750" algn="just" rtl="0">
                <a:buFontTx/>
                <a:buChar char="-"/>
              </a:pPr>
              <a:r>
                <a:rPr lang="fr-FR" sz="1400" dirty="0"/>
                <a:t>Nombre d’individus &gt; 20</a:t>
              </a:r>
            </a:p>
            <a:p>
              <a:pPr marL="285750" indent="-285750" rtl="0">
                <a:buFontTx/>
                <a:buChar char="-"/>
              </a:pPr>
              <a:r>
                <a:rPr lang="fr-FR" sz="1400" dirty="0"/>
                <a:t>Maximiser la quantité de données estimées</a:t>
              </a:r>
              <a:endParaRPr lang="fr-FR" sz="14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1400" kern="1200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C33A2F-5B17-073A-EF76-3BF7B60243DB}"/>
                </a:ext>
              </a:extLst>
            </p:cNvPr>
            <p:cNvSpPr/>
            <p:nvPr/>
          </p:nvSpPr>
          <p:spPr>
            <a:xfrm>
              <a:off x="1836603" y="3061422"/>
              <a:ext cx="2066320" cy="561138"/>
            </a:xfrm>
            <a:custGeom>
              <a:avLst/>
              <a:gdLst>
                <a:gd name="connsiteX0" fmla="*/ 0 w 1411075"/>
                <a:gd name="connsiteY0" fmla="*/ 56114 h 561138"/>
                <a:gd name="connsiteX1" fmla="*/ 56114 w 1411075"/>
                <a:gd name="connsiteY1" fmla="*/ 0 h 561138"/>
                <a:gd name="connsiteX2" fmla="*/ 1354961 w 1411075"/>
                <a:gd name="connsiteY2" fmla="*/ 0 h 561138"/>
                <a:gd name="connsiteX3" fmla="*/ 1411075 w 1411075"/>
                <a:gd name="connsiteY3" fmla="*/ 56114 h 561138"/>
                <a:gd name="connsiteX4" fmla="*/ 1411075 w 1411075"/>
                <a:gd name="connsiteY4" fmla="*/ 505024 h 561138"/>
                <a:gd name="connsiteX5" fmla="*/ 1354961 w 1411075"/>
                <a:gd name="connsiteY5" fmla="*/ 561138 h 561138"/>
                <a:gd name="connsiteX6" fmla="*/ 56114 w 1411075"/>
                <a:gd name="connsiteY6" fmla="*/ 561138 h 561138"/>
                <a:gd name="connsiteX7" fmla="*/ 0 w 1411075"/>
                <a:gd name="connsiteY7" fmla="*/ 505024 h 561138"/>
                <a:gd name="connsiteX8" fmla="*/ 0 w 1411075"/>
                <a:gd name="connsiteY8" fmla="*/ 56114 h 5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075" h="561138">
                  <a:moveTo>
                    <a:pt x="0" y="56114"/>
                  </a:moveTo>
                  <a:cubicBezTo>
                    <a:pt x="0" y="25123"/>
                    <a:pt x="25123" y="0"/>
                    <a:pt x="56114" y="0"/>
                  </a:cubicBezTo>
                  <a:lnTo>
                    <a:pt x="1354961" y="0"/>
                  </a:lnTo>
                  <a:cubicBezTo>
                    <a:pt x="1385952" y="0"/>
                    <a:pt x="1411075" y="25123"/>
                    <a:pt x="1411075" y="56114"/>
                  </a:cubicBezTo>
                  <a:lnTo>
                    <a:pt x="1411075" y="505024"/>
                  </a:lnTo>
                  <a:cubicBezTo>
                    <a:pt x="1411075" y="536015"/>
                    <a:pt x="1385952" y="561138"/>
                    <a:pt x="1354961" y="561138"/>
                  </a:cubicBezTo>
                  <a:lnTo>
                    <a:pt x="56114" y="561138"/>
                  </a:lnTo>
                  <a:cubicBezTo>
                    <a:pt x="25123" y="561138"/>
                    <a:pt x="0" y="536015"/>
                    <a:pt x="0" y="505024"/>
                  </a:cubicBezTo>
                  <a:lnTo>
                    <a:pt x="0" y="56114"/>
                  </a:lnTo>
                  <a:close/>
                </a:path>
              </a:pathLst>
            </a:custGeom>
            <a:solidFill>
              <a:srgbClr val="61616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85" tIns="29135" rIns="35485" bIns="291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Identifier le meilleur indicateur pour la régression linéaire</a:t>
              </a: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ABE0E5C1-7F6B-3C1E-4273-8DB44CC6E840}"/>
                </a:ext>
              </a:extLst>
            </p:cNvPr>
            <p:cNvSpPr/>
            <p:nvPr/>
          </p:nvSpPr>
          <p:spPr>
            <a:xfrm>
              <a:off x="1134174" y="4094242"/>
              <a:ext cx="2682265" cy="1309322"/>
            </a:xfrm>
            <a:custGeom>
              <a:avLst/>
              <a:gdLst>
                <a:gd name="connsiteX0" fmla="*/ 0 w 1587460"/>
                <a:gd name="connsiteY0" fmla="*/ 130932 h 1309322"/>
                <a:gd name="connsiteX1" fmla="*/ 130932 w 1587460"/>
                <a:gd name="connsiteY1" fmla="*/ 0 h 1309322"/>
                <a:gd name="connsiteX2" fmla="*/ 1456528 w 1587460"/>
                <a:gd name="connsiteY2" fmla="*/ 0 h 1309322"/>
                <a:gd name="connsiteX3" fmla="*/ 1587460 w 1587460"/>
                <a:gd name="connsiteY3" fmla="*/ 130932 h 1309322"/>
                <a:gd name="connsiteX4" fmla="*/ 1587460 w 1587460"/>
                <a:gd name="connsiteY4" fmla="*/ 1178390 h 1309322"/>
                <a:gd name="connsiteX5" fmla="*/ 1456528 w 1587460"/>
                <a:gd name="connsiteY5" fmla="*/ 1309322 h 1309322"/>
                <a:gd name="connsiteX6" fmla="*/ 130932 w 1587460"/>
                <a:gd name="connsiteY6" fmla="*/ 1309322 h 1309322"/>
                <a:gd name="connsiteX7" fmla="*/ 0 w 1587460"/>
                <a:gd name="connsiteY7" fmla="*/ 1178390 h 1309322"/>
                <a:gd name="connsiteX8" fmla="*/ 0 w 1587460"/>
                <a:gd name="connsiteY8" fmla="*/ 130932 h 130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60" h="1309322">
                  <a:moveTo>
                    <a:pt x="0" y="130932"/>
                  </a:moveTo>
                  <a:cubicBezTo>
                    <a:pt x="0" y="58620"/>
                    <a:pt x="58620" y="0"/>
                    <a:pt x="130932" y="0"/>
                  </a:cubicBezTo>
                  <a:lnTo>
                    <a:pt x="1456528" y="0"/>
                  </a:lnTo>
                  <a:cubicBezTo>
                    <a:pt x="1528840" y="0"/>
                    <a:pt x="1587460" y="58620"/>
                    <a:pt x="1587460" y="130932"/>
                  </a:cubicBezTo>
                  <a:lnTo>
                    <a:pt x="1587460" y="1178390"/>
                  </a:lnTo>
                  <a:cubicBezTo>
                    <a:pt x="1587460" y="1250702"/>
                    <a:pt x="1528840" y="1309322"/>
                    <a:pt x="1456528" y="1309322"/>
                  </a:cubicBezTo>
                  <a:lnTo>
                    <a:pt x="130932" y="1309322"/>
                  </a:lnTo>
                  <a:cubicBezTo>
                    <a:pt x="58620" y="1309322"/>
                    <a:pt x="0" y="1250702"/>
                    <a:pt x="0" y="1178390"/>
                  </a:cubicBezTo>
                  <a:lnTo>
                    <a:pt x="0" y="1309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71" tIns="82800" rIns="83471" bIns="83471" numCol="1" spcCol="1270" anchor="t" anchorCtr="0">
              <a:noAutofit/>
            </a:bodyPr>
            <a:lstStyle/>
            <a:p>
              <a:pPr marL="285750" indent="-285750" algn="l">
                <a:buFontTx/>
                <a:buChar char="-"/>
              </a:pPr>
              <a:r>
                <a:rPr lang="fr-FR" sz="1400" dirty="0"/>
                <a:t>Faire l’ANOVA par ‘</a:t>
              </a:r>
              <a:r>
                <a:rPr lang="fr-FR" sz="1400" dirty="0" err="1"/>
                <a:t>Income</a:t>
              </a:r>
              <a:r>
                <a:rPr lang="fr-FR" sz="1400" dirty="0"/>
                <a:t> Group’ et par ‘</a:t>
              </a:r>
              <a:r>
                <a:rPr lang="fr-FR" sz="1400" dirty="0" err="1"/>
                <a:t>Region</a:t>
              </a:r>
              <a:r>
                <a:rPr lang="fr-FR" sz="1400" dirty="0"/>
                <a:t>’</a:t>
              </a:r>
            </a:p>
            <a:p>
              <a:pPr marL="285750" indent="-285750" algn="l">
                <a:buFontTx/>
                <a:buChar char="-"/>
              </a:pPr>
              <a:r>
                <a:rPr lang="fr-FR" sz="1400" dirty="0"/>
                <a:t>Choisir la catégorie présentant le plus important </a:t>
              </a:r>
              <a:r>
                <a:rPr lang="el-GR" sz="1400" dirty="0"/>
                <a:t>η²</a:t>
              </a:r>
              <a:endParaRPr lang="fr-FR" sz="1400" dirty="0"/>
            </a:p>
            <a:p>
              <a:pPr marL="0" lvl="1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fr-FR" sz="14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1400" kern="1200" dirty="0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D1EC6C1F-6778-EE35-AFF3-11D8A130F5F9}"/>
                </a:ext>
              </a:extLst>
            </p:cNvPr>
            <p:cNvSpPr/>
            <p:nvPr/>
          </p:nvSpPr>
          <p:spPr>
            <a:xfrm>
              <a:off x="1836603" y="5031927"/>
              <a:ext cx="2081311" cy="561138"/>
            </a:xfrm>
            <a:custGeom>
              <a:avLst/>
              <a:gdLst>
                <a:gd name="connsiteX0" fmla="*/ 0 w 1411075"/>
                <a:gd name="connsiteY0" fmla="*/ 56114 h 561138"/>
                <a:gd name="connsiteX1" fmla="*/ 56114 w 1411075"/>
                <a:gd name="connsiteY1" fmla="*/ 0 h 561138"/>
                <a:gd name="connsiteX2" fmla="*/ 1354961 w 1411075"/>
                <a:gd name="connsiteY2" fmla="*/ 0 h 561138"/>
                <a:gd name="connsiteX3" fmla="*/ 1411075 w 1411075"/>
                <a:gd name="connsiteY3" fmla="*/ 56114 h 561138"/>
                <a:gd name="connsiteX4" fmla="*/ 1411075 w 1411075"/>
                <a:gd name="connsiteY4" fmla="*/ 505024 h 561138"/>
                <a:gd name="connsiteX5" fmla="*/ 1354961 w 1411075"/>
                <a:gd name="connsiteY5" fmla="*/ 561138 h 561138"/>
                <a:gd name="connsiteX6" fmla="*/ 56114 w 1411075"/>
                <a:gd name="connsiteY6" fmla="*/ 561138 h 561138"/>
                <a:gd name="connsiteX7" fmla="*/ 0 w 1411075"/>
                <a:gd name="connsiteY7" fmla="*/ 505024 h 561138"/>
                <a:gd name="connsiteX8" fmla="*/ 0 w 1411075"/>
                <a:gd name="connsiteY8" fmla="*/ 56114 h 5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075" h="561138">
                  <a:moveTo>
                    <a:pt x="0" y="56114"/>
                  </a:moveTo>
                  <a:cubicBezTo>
                    <a:pt x="0" y="25123"/>
                    <a:pt x="25123" y="0"/>
                    <a:pt x="56114" y="0"/>
                  </a:cubicBezTo>
                  <a:lnTo>
                    <a:pt x="1354961" y="0"/>
                  </a:lnTo>
                  <a:cubicBezTo>
                    <a:pt x="1385952" y="0"/>
                    <a:pt x="1411075" y="25123"/>
                    <a:pt x="1411075" y="56114"/>
                  </a:cubicBezTo>
                  <a:lnTo>
                    <a:pt x="1411075" y="505024"/>
                  </a:lnTo>
                  <a:cubicBezTo>
                    <a:pt x="1411075" y="536015"/>
                    <a:pt x="1385952" y="561138"/>
                    <a:pt x="1354961" y="561138"/>
                  </a:cubicBezTo>
                  <a:lnTo>
                    <a:pt x="56114" y="561138"/>
                  </a:lnTo>
                  <a:cubicBezTo>
                    <a:pt x="25123" y="561138"/>
                    <a:pt x="0" y="536015"/>
                    <a:pt x="0" y="505024"/>
                  </a:cubicBezTo>
                  <a:lnTo>
                    <a:pt x="0" y="56114"/>
                  </a:lnTo>
                  <a:close/>
                </a:path>
              </a:pathLst>
            </a:custGeom>
            <a:solidFill>
              <a:srgbClr val="61616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85" tIns="29135" rIns="35485" bIns="291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Identifier la meilleure catégorie avec l’ANOVA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57B00822-6116-C318-36E0-F0F6D2062F87}"/>
              </a:ext>
            </a:extLst>
          </p:cNvPr>
          <p:cNvGrpSpPr/>
          <p:nvPr/>
        </p:nvGrpSpPr>
        <p:grpSpPr>
          <a:xfrm>
            <a:off x="8815918" y="1884459"/>
            <a:ext cx="3175006" cy="4204351"/>
            <a:chOff x="8815918" y="1884459"/>
            <a:chExt cx="3175006" cy="4204351"/>
          </a:xfrm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E466B81B-3437-F964-6B87-A678C0D127FB}"/>
                </a:ext>
              </a:extLst>
            </p:cNvPr>
            <p:cNvSpPr/>
            <p:nvPr/>
          </p:nvSpPr>
          <p:spPr>
            <a:xfrm>
              <a:off x="8821975" y="1884459"/>
              <a:ext cx="3025121" cy="1335516"/>
            </a:xfrm>
            <a:custGeom>
              <a:avLst/>
              <a:gdLst>
                <a:gd name="connsiteX0" fmla="*/ 0 w 1587460"/>
                <a:gd name="connsiteY0" fmla="*/ 130932 h 1309322"/>
                <a:gd name="connsiteX1" fmla="*/ 130932 w 1587460"/>
                <a:gd name="connsiteY1" fmla="*/ 0 h 1309322"/>
                <a:gd name="connsiteX2" fmla="*/ 1456528 w 1587460"/>
                <a:gd name="connsiteY2" fmla="*/ 0 h 1309322"/>
                <a:gd name="connsiteX3" fmla="*/ 1587460 w 1587460"/>
                <a:gd name="connsiteY3" fmla="*/ 130932 h 1309322"/>
                <a:gd name="connsiteX4" fmla="*/ 1587460 w 1587460"/>
                <a:gd name="connsiteY4" fmla="*/ 1178390 h 1309322"/>
                <a:gd name="connsiteX5" fmla="*/ 1456528 w 1587460"/>
                <a:gd name="connsiteY5" fmla="*/ 1309322 h 1309322"/>
                <a:gd name="connsiteX6" fmla="*/ 130932 w 1587460"/>
                <a:gd name="connsiteY6" fmla="*/ 1309322 h 1309322"/>
                <a:gd name="connsiteX7" fmla="*/ 0 w 1587460"/>
                <a:gd name="connsiteY7" fmla="*/ 1178390 h 1309322"/>
                <a:gd name="connsiteX8" fmla="*/ 0 w 1587460"/>
                <a:gd name="connsiteY8" fmla="*/ 130932 h 130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60" h="1309322">
                  <a:moveTo>
                    <a:pt x="0" y="130932"/>
                  </a:moveTo>
                  <a:cubicBezTo>
                    <a:pt x="0" y="58620"/>
                    <a:pt x="58620" y="0"/>
                    <a:pt x="130932" y="0"/>
                  </a:cubicBezTo>
                  <a:lnTo>
                    <a:pt x="1456528" y="0"/>
                  </a:lnTo>
                  <a:cubicBezTo>
                    <a:pt x="1528840" y="0"/>
                    <a:pt x="1587460" y="58620"/>
                    <a:pt x="1587460" y="130932"/>
                  </a:cubicBezTo>
                  <a:lnTo>
                    <a:pt x="1587460" y="1178390"/>
                  </a:lnTo>
                  <a:cubicBezTo>
                    <a:pt x="1587460" y="1250702"/>
                    <a:pt x="1528840" y="1309322"/>
                    <a:pt x="1456528" y="1309322"/>
                  </a:cubicBezTo>
                  <a:lnTo>
                    <a:pt x="130932" y="1309322"/>
                  </a:lnTo>
                  <a:cubicBezTo>
                    <a:pt x="58620" y="1309322"/>
                    <a:pt x="0" y="1250702"/>
                    <a:pt x="0" y="1178390"/>
                  </a:cubicBezTo>
                  <a:lnTo>
                    <a:pt x="0" y="1309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71" tIns="83471" rIns="83471" bIns="364040" numCol="1" spcCol="1270" anchor="t" anchorCtr="0">
              <a:noAutofit/>
            </a:bodyPr>
            <a:lstStyle/>
            <a:p>
              <a:pPr marL="285750" indent="-285750" algn="l" rtl="0">
                <a:buFontTx/>
                <a:buChar char="-"/>
              </a:pPr>
              <a:r>
                <a:rPr lang="fr-FR" sz="1400" dirty="0"/>
                <a:t>Déterminer l’équation de la droite de régression linéaire</a:t>
              </a:r>
            </a:p>
            <a:p>
              <a:pPr marL="285750" indent="-285750" algn="l" rtl="0">
                <a:buFontTx/>
                <a:buChar char="-"/>
              </a:pPr>
              <a:r>
                <a:rPr lang="fr-FR" sz="1400" dirty="0"/>
                <a:t>Calculer les valeurs manquantes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14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1400" kern="1200" dirty="0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AABCEB7F-17A9-E158-F624-42EF97A52732}"/>
                </a:ext>
              </a:extLst>
            </p:cNvPr>
            <p:cNvSpPr/>
            <p:nvPr/>
          </p:nvSpPr>
          <p:spPr>
            <a:xfrm>
              <a:off x="9062984" y="2859936"/>
              <a:ext cx="2927940" cy="715679"/>
            </a:xfrm>
            <a:custGeom>
              <a:avLst/>
              <a:gdLst>
                <a:gd name="connsiteX0" fmla="*/ 0 w 1411075"/>
                <a:gd name="connsiteY0" fmla="*/ 56114 h 561138"/>
                <a:gd name="connsiteX1" fmla="*/ 56114 w 1411075"/>
                <a:gd name="connsiteY1" fmla="*/ 0 h 561138"/>
                <a:gd name="connsiteX2" fmla="*/ 1354961 w 1411075"/>
                <a:gd name="connsiteY2" fmla="*/ 0 h 561138"/>
                <a:gd name="connsiteX3" fmla="*/ 1411075 w 1411075"/>
                <a:gd name="connsiteY3" fmla="*/ 56114 h 561138"/>
                <a:gd name="connsiteX4" fmla="*/ 1411075 w 1411075"/>
                <a:gd name="connsiteY4" fmla="*/ 505024 h 561138"/>
                <a:gd name="connsiteX5" fmla="*/ 1354961 w 1411075"/>
                <a:gd name="connsiteY5" fmla="*/ 561138 h 561138"/>
                <a:gd name="connsiteX6" fmla="*/ 56114 w 1411075"/>
                <a:gd name="connsiteY6" fmla="*/ 561138 h 561138"/>
                <a:gd name="connsiteX7" fmla="*/ 0 w 1411075"/>
                <a:gd name="connsiteY7" fmla="*/ 505024 h 561138"/>
                <a:gd name="connsiteX8" fmla="*/ 0 w 1411075"/>
                <a:gd name="connsiteY8" fmla="*/ 56114 h 5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075" h="561138">
                  <a:moveTo>
                    <a:pt x="0" y="56114"/>
                  </a:moveTo>
                  <a:cubicBezTo>
                    <a:pt x="0" y="25123"/>
                    <a:pt x="25123" y="0"/>
                    <a:pt x="56114" y="0"/>
                  </a:cubicBezTo>
                  <a:lnTo>
                    <a:pt x="1354961" y="0"/>
                  </a:lnTo>
                  <a:cubicBezTo>
                    <a:pt x="1385952" y="0"/>
                    <a:pt x="1411075" y="25123"/>
                    <a:pt x="1411075" y="56114"/>
                  </a:cubicBezTo>
                  <a:lnTo>
                    <a:pt x="1411075" y="505024"/>
                  </a:lnTo>
                  <a:cubicBezTo>
                    <a:pt x="1411075" y="536015"/>
                    <a:pt x="1385952" y="561138"/>
                    <a:pt x="1354961" y="561138"/>
                  </a:cubicBezTo>
                  <a:lnTo>
                    <a:pt x="56114" y="561138"/>
                  </a:lnTo>
                  <a:cubicBezTo>
                    <a:pt x="25123" y="561138"/>
                    <a:pt x="0" y="536015"/>
                    <a:pt x="0" y="505024"/>
                  </a:cubicBezTo>
                  <a:lnTo>
                    <a:pt x="0" y="56114"/>
                  </a:lnTo>
                  <a:close/>
                </a:path>
              </a:pathLst>
            </a:custGeom>
            <a:solidFill>
              <a:srgbClr val="61616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85" tIns="29135" rIns="35485" bIns="291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Estimer par régression linéaire avec l’indicateur choisi</a:t>
              </a:r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710FD287-63A4-FD0D-F820-D7EDB68F1A10}"/>
                </a:ext>
              </a:extLst>
            </p:cNvPr>
            <p:cNvSpPr/>
            <p:nvPr/>
          </p:nvSpPr>
          <p:spPr>
            <a:xfrm>
              <a:off x="8815918" y="4585205"/>
              <a:ext cx="3025121" cy="1145772"/>
            </a:xfrm>
            <a:custGeom>
              <a:avLst/>
              <a:gdLst>
                <a:gd name="connsiteX0" fmla="*/ 0 w 1587460"/>
                <a:gd name="connsiteY0" fmla="*/ 130932 h 1309322"/>
                <a:gd name="connsiteX1" fmla="*/ 130932 w 1587460"/>
                <a:gd name="connsiteY1" fmla="*/ 0 h 1309322"/>
                <a:gd name="connsiteX2" fmla="*/ 1456528 w 1587460"/>
                <a:gd name="connsiteY2" fmla="*/ 0 h 1309322"/>
                <a:gd name="connsiteX3" fmla="*/ 1587460 w 1587460"/>
                <a:gd name="connsiteY3" fmla="*/ 130932 h 1309322"/>
                <a:gd name="connsiteX4" fmla="*/ 1587460 w 1587460"/>
                <a:gd name="connsiteY4" fmla="*/ 1178390 h 1309322"/>
                <a:gd name="connsiteX5" fmla="*/ 1456528 w 1587460"/>
                <a:gd name="connsiteY5" fmla="*/ 1309322 h 1309322"/>
                <a:gd name="connsiteX6" fmla="*/ 130932 w 1587460"/>
                <a:gd name="connsiteY6" fmla="*/ 1309322 h 1309322"/>
                <a:gd name="connsiteX7" fmla="*/ 0 w 1587460"/>
                <a:gd name="connsiteY7" fmla="*/ 1178390 h 1309322"/>
                <a:gd name="connsiteX8" fmla="*/ 0 w 1587460"/>
                <a:gd name="connsiteY8" fmla="*/ 130932 h 130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60" h="1309322">
                  <a:moveTo>
                    <a:pt x="0" y="130932"/>
                  </a:moveTo>
                  <a:cubicBezTo>
                    <a:pt x="0" y="58620"/>
                    <a:pt x="58620" y="0"/>
                    <a:pt x="130932" y="0"/>
                  </a:cubicBezTo>
                  <a:lnTo>
                    <a:pt x="1456528" y="0"/>
                  </a:lnTo>
                  <a:cubicBezTo>
                    <a:pt x="1528840" y="0"/>
                    <a:pt x="1587460" y="58620"/>
                    <a:pt x="1587460" y="130932"/>
                  </a:cubicBezTo>
                  <a:lnTo>
                    <a:pt x="1587460" y="1178390"/>
                  </a:lnTo>
                  <a:cubicBezTo>
                    <a:pt x="1587460" y="1250702"/>
                    <a:pt x="1528840" y="1309322"/>
                    <a:pt x="1456528" y="1309322"/>
                  </a:cubicBezTo>
                  <a:lnTo>
                    <a:pt x="130932" y="1309322"/>
                  </a:lnTo>
                  <a:cubicBezTo>
                    <a:pt x="58620" y="1309322"/>
                    <a:pt x="0" y="1250702"/>
                    <a:pt x="0" y="1178390"/>
                  </a:cubicBezTo>
                  <a:lnTo>
                    <a:pt x="0" y="1309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71" tIns="83471" rIns="83471" bIns="364040" numCol="1" spcCol="1270" anchor="t" anchorCtr="0">
              <a:noAutofit/>
            </a:bodyPr>
            <a:lstStyle/>
            <a:p>
              <a:pPr marL="285750" indent="-285750" algn="l">
                <a:buFontTx/>
                <a:buChar char="-"/>
              </a:pPr>
              <a:r>
                <a:rPr lang="fr-FR" sz="1400" dirty="0"/>
                <a:t>Imputation par la moyenne / médiane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734108D0-FC74-7997-6BA4-CCCCDAE545A8}"/>
                </a:ext>
              </a:extLst>
            </p:cNvPr>
            <p:cNvSpPr/>
            <p:nvPr/>
          </p:nvSpPr>
          <p:spPr>
            <a:xfrm>
              <a:off x="9062984" y="5373131"/>
              <a:ext cx="2927940" cy="715679"/>
            </a:xfrm>
            <a:custGeom>
              <a:avLst/>
              <a:gdLst>
                <a:gd name="connsiteX0" fmla="*/ 0 w 1411075"/>
                <a:gd name="connsiteY0" fmla="*/ 56114 h 561138"/>
                <a:gd name="connsiteX1" fmla="*/ 56114 w 1411075"/>
                <a:gd name="connsiteY1" fmla="*/ 0 h 561138"/>
                <a:gd name="connsiteX2" fmla="*/ 1354961 w 1411075"/>
                <a:gd name="connsiteY2" fmla="*/ 0 h 561138"/>
                <a:gd name="connsiteX3" fmla="*/ 1411075 w 1411075"/>
                <a:gd name="connsiteY3" fmla="*/ 56114 h 561138"/>
                <a:gd name="connsiteX4" fmla="*/ 1411075 w 1411075"/>
                <a:gd name="connsiteY4" fmla="*/ 505024 h 561138"/>
                <a:gd name="connsiteX5" fmla="*/ 1354961 w 1411075"/>
                <a:gd name="connsiteY5" fmla="*/ 561138 h 561138"/>
                <a:gd name="connsiteX6" fmla="*/ 56114 w 1411075"/>
                <a:gd name="connsiteY6" fmla="*/ 561138 h 561138"/>
                <a:gd name="connsiteX7" fmla="*/ 0 w 1411075"/>
                <a:gd name="connsiteY7" fmla="*/ 505024 h 561138"/>
                <a:gd name="connsiteX8" fmla="*/ 0 w 1411075"/>
                <a:gd name="connsiteY8" fmla="*/ 56114 h 5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075" h="561138">
                  <a:moveTo>
                    <a:pt x="0" y="56114"/>
                  </a:moveTo>
                  <a:cubicBezTo>
                    <a:pt x="0" y="25123"/>
                    <a:pt x="25123" y="0"/>
                    <a:pt x="56114" y="0"/>
                  </a:cubicBezTo>
                  <a:lnTo>
                    <a:pt x="1354961" y="0"/>
                  </a:lnTo>
                  <a:cubicBezTo>
                    <a:pt x="1385952" y="0"/>
                    <a:pt x="1411075" y="25123"/>
                    <a:pt x="1411075" y="56114"/>
                  </a:cubicBezTo>
                  <a:lnTo>
                    <a:pt x="1411075" y="505024"/>
                  </a:lnTo>
                  <a:cubicBezTo>
                    <a:pt x="1411075" y="536015"/>
                    <a:pt x="1385952" y="561138"/>
                    <a:pt x="1354961" y="561138"/>
                  </a:cubicBezTo>
                  <a:lnTo>
                    <a:pt x="56114" y="561138"/>
                  </a:lnTo>
                  <a:cubicBezTo>
                    <a:pt x="25123" y="561138"/>
                    <a:pt x="0" y="536015"/>
                    <a:pt x="0" y="505024"/>
                  </a:cubicBezTo>
                  <a:lnTo>
                    <a:pt x="0" y="56114"/>
                  </a:lnTo>
                  <a:close/>
                </a:path>
              </a:pathLst>
            </a:custGeom>
            <a:solidFill>
              <a:srgbClr val="61616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85" tIns="29135" rIns="35485" bIns="2913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/>
                <a:t>Estimer les valeurs restantes par imputation</a:t>
              </a:r>
            </a:p>
          </p:txBody>
        </p:sp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C42EBF08-4BD9-4DBD-7A81-3208E093DF06}"/>
              </a:ext>
            </a:extLst>
          </p:cNvPr>
          <p:cNvSpPr txBox="1"/>
          <p:nvPr/>
        </p:nvSpPr>
        <p:spPr>
          <a:xfrm>
            <a:off x="581533" y="1733423"/>
            <a:ext cx="4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6BFAA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11E3322-76C2-1985-8CAF-F06A5CC8321B}"/>
              </a:ext>
            </a:extLst>
          </p:cNvPr>
          <p:cNvSpPr txBox="1"/>
          <p:nvPr/>
        </p:nvSpPr>
        <p:spPr>
          <a:xfrm>
            <a:off x="581532" y="4180520"/>
            <a:ext cx="4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6BFAA"/>
                </a:solidFill>
              </a:rPr>
              <a:t>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3D148D-D534-F5F0-A686-B3CDA5ADD3C3}"/>
              </a:ext>
            </a:extLst>
          </p:cNvPr>
          <p:cNvSpPr txBox="1"/>
          <p:nvPr/>
        </p:nvSpPr>
        <p:spPr>
          <a:xfrm>
            <a:off x="4754877" y="1182174"/>
            <a:ext cx="4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6BFAA"/>
                </a:solidFill>
              </a:rPr>
              <a:t>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B8600E5-407C-2165-7DD7-29CF26AB7535}"/>
              </a:ext>
            </a:extLst>
          </p:cNvPr>
          <p:cNvSpPr txBox="1"/>
          <p:nvPr/>
        </p:nvSpPr>
        <p:spPr>
          <a:xfrm>
            <a:off x="4754876" y="3809038"/>
            <a:ext cx="4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6BFAA"/>
                </a:solidFill>
              </a:rPr>
              <a:t>5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F0399FC-2F42-BCCB-C93E-549682224F9D}"/>
              </a:ext>
            </a:extLst>
          </p:cNvPr>
          <p:cNvSpPr txBox="1"/>
          <p:nvPr/>
        </p:nvSpPr>
        <p:spPr>
          <a:xfrm>
            <a:off x="8815918" y="4215873"/>
            <a:ext cx="4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6BFAA"/>
                </a:solidFill>
              </a:rPr>
              <a:t>6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0947ADA-DE7E-1B3D-1939-6457EFABA43F}"/>
              </a:ext>
            </a:extLst>
          </p:cNvPr>
          <p:cNvSpPr txBox="1"/>
          <p:nvPr/>
        </p:nvSpPr>
        <p:spPr>
          <a:xfrm>
            <a:off x="8813047" y="1509557"/>
            <a:ext cx="4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6BFAA"/>
                </a:solidFill>
              </a:rPr>
              <a:t>4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2E2EAFC-E3E1-2B11-4F64-D21A19F7B4E9}"/>
              </a:ext>
            </a:extLst>
          </p:cNvPr>
          <p:cNvSpPr txBox="1"/>
          <p:nvPr/>
        </p:nvSpPr>
        <p:spPr>
          <a:xfrm>
            <a:off x="236388" y="825618"/>
            <a:ext cx="3715410" cy="369332"/>
          </a:xfrm>
          <a:prstGeom prst="rect">
            <a:avLst/>
          </a:prstGeom>
          <a:solidFill>
            <a:srgbClr val="F7F6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l’aide d’autres années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4D1F1D9-4A88-9DE9-340F-36214CDF8F4B}"/>
              </a:ext>
            </a:extLst>
          </p:cNvPr>
          <p:cNvSpPr txBox="1"/>
          <p:nvPr/>
        </p:nvSpPr>
        <p:spPr>
          <a:xfrm>
            <a:off x="5954200" y="826942"/>
            <a:ext cx="439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l’aide d’un autre indicateur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360B312F-BC81-F417-4E6D-6EE50E44F476}"/>
              </a:ext>
            </a:extLst>
          </p:cNvPr>
          <p:cNvCxnSpPr>
            <a:cxnSpLocks/>
          </p:cNvCxnSpPr>
          <p:nvPr/>
        </p:nvCxnSpPr>
        <p:spPr>
          <a:xfrm>
            <a:off x="4325509" y="1630017"/>
            <a:ext cx="0" cy="5251836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0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4004" y="739138"/>
            <a:ext cx="7620000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kern="1200" dirty="0"/>
              <a:t>Estimer par régression linéaire en fonction du temps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504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 : « UIS.E.3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12A0DD-FC38-3C81-1F8C-7FFA9832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64" y="1936035"/>
            <a:ext cx="8059275" cy="41820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717D841-58A0-D77E-DDB1-4F2EE76BF70B}"/>
              </a:ext>
            </a:extLst>
          </p:cNvPr>
          <p:cNvSpPr txBox="1"/>
          <p:nvPr/>
        </p:nvSpPr>
        <p:spPr>
          <a:xfrm>
            <a:off x="2064364" y="1209459"/>
            <a:ext cx="81997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Données insuffisantes : 13</a:t>
            </a:r>
          </a:p>
          <a:p>
            <a:r>
              <a:rPr lang="fr-FR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Corrélation insuffisante : 8</a:t>
            </a:r>
          </a:p>
          <a:p>
            <a:r>
              <a:rPr lang="fr-FR" sz="1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Données estimées : 21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A41CDFD-832B-0481-582C-8A8B9FE24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6035"/>
            <a:ext cx="1566407" cy="327945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727742C-97DB-5FCA-9AC8-17A9EDF0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936034"/>
            <a:ext cx="1566407" cy="3279457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BBACE240-0832-A711-E5F7-CA8533AC55C5}"/>
              </a:ext>
            </a:extLst>
          </p:cNvPr>
          <p:cNvSpPr txBox="1"/>
          <p:nvPr/>
        </p:nvSpPr>
        <p:spPr>
          <a:xfrm>
            <a:off x="217714" y="5303578"/>
            <a:ext cx="1091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616161"/>
                </a:solidFill>
                <a:latin typeface="Segoe WPC"/>
              </a:rPr>
              <a:t>Donnée :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64D76F-B60E-EDCE-B25C-50B647644ECB}"/>
              </a:ext>
            </a:extLst>
          </p:cNvPr>
          <p:cNvSpPr txBox="1"/>
          <p:nvPr/>
        </p:nvSpPr>
        <p:spPr>
          <a:xfrm>
            <a:off x="217714" y="5579089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74.02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08ACF35-FFB4-3C33-FE39-9AC75E476493}"/>
              </a:ext>
            </a:extLst>
          </p:cNvPr>
          <p:cNvSpPr txBox="1"/>
          <p:nvPr/>
        </p:nvSpPr>
        <p:spPr>
          <a:xfrm>
            <a:off x="217714" y="5854600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616161"/>
                </a:solidFill>
                <a:latin typeface="Segoe WPC"/>
              </a:rPr>
              <a:t>84.31</a:t>
            </a:r>
            <a:r>
              <a:rPr lang="fr-FR" b="1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b="1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4192" y="739138"/>
            <a:ext cx="8119624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kern="1200" dirty="0"/>
              <a:t>Estimer par imputation avec les valeurs des autres années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504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 : « UIS.E.3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48CEB5-C767-E65E-9797-BB386E5C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73" y="1936035"/>
            <a:ext cx="5630061" cy="417253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E1910F-28B7-9DE8-BE7B-59861DF43961}"/>
              </a:ext>
            </a:extLst>
          </p:cNvPr>
          <p:cNvSpPr txBox="1"/>
          <p:nvPr/>
        </p:nvSpPr>
        <p:spPr>
          <a:xfrm>
            <a:off x="2064364" y="1209459"/>
            <a:ext cx="81997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Données insuffisantes : 20</a:t>
            </a:r>
          </a:p>
          <a:p>
            <a:r>
              <a:rPr lang="fr-FR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Corrélation insuffisante : 0</a:t>
            </a:r>
          </a:p>
          <a:p>
            <a:r>
              <a:rPr lang="fr-FR" sz="1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Données estimées : 13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AA82DAE-C316-38E0-2EA9-7E4BB307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36034"/>
            <a:ext cx="1566407" cy="32794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CACA55B-40AB-F123-7AE2-DE1FD273C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" y="1936033"/>
            <a:ext cx="1566407" cy="327945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37D6EE-7179-4989-92B9-0E54293B16A0}"/>
              </a:ext>
            </a:extLst>
          </p:cNvPr>
          <p:cNvSpPr txBox="1"/>
          <p:nvPr/>
        </p:nvSpPr>
        <p:spPr>
          <a:xfrm>
            <a:off x="217714" y="5303578"/>
            <a:ext cx="1091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616161"/>
                </a:solidFill>
                <a:latin typeface="Segoe WPC"/>
              </a:rPr>
              <a:t>Donnée :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CD1E22E-42A8-74A1-F38E-C889AB4C5F9C}"/>
              </a:ext>
            </a:extLst>
          </p:cNvPr>
          <p:cNvSpPr txBox="1"/>
          <p:nvPr/>
        </p:nvSpPr>
        <p:spPr>
          <a:xfrm>
            <a:off x="217714" y="5579089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74.02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5806FD7-AC2B-EFCD-74D3-10C7DDCAB7CB}"/>
              </a:ext>
            </a:extLst>
          </p:cNvPr>
          <p:cNvSpPr txBox="1"/>
          <p:nvPr/>
        </p:nvSpPr>
        <p:spPr>
          <a:xfrm>
            <a:off x="217714" y="5854600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84.31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CF62C1-6FA4-7647-5EA7-1E419DF050EB}"/>
              </a:ext>
            </a:extLst>
          </p:cNvPr>
          <p:cNvSpPr txBox="1"/>
          <p:nvPr/>
        </p:nvSpPr>
        <p:spPr>
          <a:xfrm>
            <a:off x="217714" y="6118172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616161"/>
                </a:solidFill>
                <a:latin typeface="Segoe WPC"/>
              </a:rPr>
              <a:t>90.20</a:t>
            </a:r>
            <a:r>
              <a:rPr lang="fr-FR" b="1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b="1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4004" y="739138"/>
            <a:ext cx="7620000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Identifier le meilleur indicateur pour la régression linéaire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504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 : « UIS.E.3 »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0EB2DD1-2727-A475-9782-3045344C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71175"/>
              </p:ext>
            </p:extLst>
          </p:nvPr>
        </p:nvGraphicFramePr>
        <p:xfrm>
          <a:off x="1744253" y="1307460"/>
          <a:ext cx="8699501" cy="3150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7415">
                  <a:extLst>
                    <a:ext uri="{9D8B030D-6E8A-4147-A177-3AD203B41FA5}">
                      <a16:colId xmlns:a16="http://schemas.microsoft.com/office/drawing/2014/main" val="2971925565"/>
                    </a:ext>
                  </a:extLst>
                </a:gridCol>
                <a:gridCol w="787680">
                  <a:extLst>
                    <a:ext uri="{9D8B030D-6E8A-4147-A177-3AD203B41FA5}">
                      <a16:colId xmlns:a16="http://schemas.microsoft.com/office/drawing/2014/main" val="3770605485"/>
                    </a:ext>
                  </a:extLst>
                </a:gridCol>
                <a:gridCol w="1381579">
                  <a:extLst>
                    <a:ext uri="{9D8B030D-6E8A-4147-A177-3AD203B41FA5}">
                      <a16:colId xmlns:a16="http://schemas.microsoft.com/office/drawing/2014/main" val="2648943278"/>
                    </a:ext>
                  </a:extLst>
                </a:gridCol>
                <a:gridCol w="1381579">
                  <a:extLst>
                    <a:ext uri="{9D8B030D-6E8A-4147-A177-3AD203B41FA5}">
                      <a16:colId xmlns:a16="http://schemas.microsoft.com/office/drawing/2014/main" val="4098495265"/>
                    </a:ext>
                  </a:extLst>
                </a:gridCol>
                <a:gridCol w="1495906">
                  <a:extLst>
                    <a:ext uri="{9D8B030D-6E8A-4147-A177-3AD203B41FA5}">
                      <a16:colId xmlns:a16="http://schemas.microsoft.com/office/drawing/2014/main" val="3605089745"/>
                    </a:ext>
                  </a:extLst>
                </a:gridCol>
                <a:gridCol w="1395342">
                  <a:extLst>
                    <a:ext uri="{9D8B030D-6E8A-4147-A177-3AD203B41FA5}">
                      <a16:colId xmlns:a16="http://schemas.microsoft.com/office/drawing/2014/main" val="3213972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R²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Confidence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 err="1">
                          <a:effectLst/>
                        </a:rPr>
                        <a:t>Efficiency</a:t>
                      </a:r>
                      <a:endParaRPr lang="fr-FR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Outliers </a:t>
                      </a:r>
                      <a:r>
                        <a:rPr lang="fr-FR" dirty="0" err="1">
                          <a:effectLst/>
                        </a:rPr>
                        <a:t>robustness</a:t>
                      </a:r>
                      <a:endParaRPr lang="fr-FR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 err="1">
                          <a:effectLst/>
                        </a:rPr>
                        <a:t>Interest</a:t>
                      </a:r>
                      <a:r>
                        <a:rPr lang="fr-FR" dirty="0">
                          <a:effectLst/>
                        </a:rPr>
                        <a:t> Score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33500783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effectLst/>
                        </a:rPr>
                        <a:t>SP.POP.1564.MA.IN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0.76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0.95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0.59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3.30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52305524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effectLst/>
                        </a:rPr>
                        <a:t>SP.POP.1564.TO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0.74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0.95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0.60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3.29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23516592"/>
                  </a:ext>
                </a:extLst>
              </a:tr>
              <a:tr h="243366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effectLst/>
                        </a:rPr>
                        <a:t>SP.POP.TOTL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0.69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1.00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0.46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3.15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70464012"/>
                  </a:ext>
                </a:extLst>
              </a:tr>
              <a:tr h="243366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effectLst/>
                        </a:rPr>
                        <a:t>NY.GNP.MKTP.PP.CD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0.45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0.75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0.92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3.12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21616170"/>
                  </a:ext>
                </a:extLst>
              </a:tr>
              <a:tr h="400053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effectLst/>
                        </a:rPr>
                        <a:t>SL.TLF.TOTL.IN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0.80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0.58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3.04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740743927"/>
                  </a:ext>
                </a:extLst>
              </a:tr>
              <a:tr h="243366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solidFill>
                            <a:srgbClr val="C00000"/>
                          </a:solidFill>
                          <a:effectLst/>
                        </a:rPr>
                        <a:t>UIS.E.3.GPV.F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00000"/>
                          </a:solidFill>
                          <a:effectLst/>
                        </a:rPr>
                        <a:t>0.90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3.03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805891"/>
                  </a:ext>
                </a:extLst>
              </a:tr>
              <a:tr h="243366">
                <a:tc>
                  <a:txBody>
                    <a:bodyPr/>
                    <a:lstStyle/>
                    <a:p>
                      <a:pPr algn="l" fontAlgn="ctr"/>
                      <a:r>
                        <a:rPr lang="fr-FR" b="0" dirty="0">
                          <a:effectLst/>
                        </a:rPr>
                        <a:t>SP.POP.TOTL.MA.IN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0.67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0.95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0.38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3.01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69086756"/>
                  </a:ext>
                </a:extLst>
              </a:tr>
            </a:tbl>
          </a:graphicData>
        </a:graphic>
      </p:graphicFrame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53B2ABB-3B33-22C5-9112-2D1E194D19B6}"/>
              </a:ext>
            </a:extLst>
          </p:cNvPr>
          <p:cNvSpPr txBox="1">
            <a:spLocks/>
          </p:cNvSpPr>
          <p:nvPr/>
        </p:nvSpPr>
        <p:spPr>
          <a:xfrm>
            <a:off x="423636" y="470139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cap="small" dirty="0"/>
              <a:t>Confidence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FF32D21-6717-9E3F-F94C-D099E756CF68}"/>
              </a:ext>
            </a:extLst>
          </p:cNvPr>
          <p:cNvSpPr txBox="1">
            <a:spLocks/>
          </p:cNvSpPr>
          <p:nvPr/>
        </p:nvSpPr>
        <p:spPr>
          <a:xfrm>
            <a:off x="1490436" y="521574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cap="small" dirty="0" err="1"/>
              <a:t>Efficiency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589855F-D44A-D44C-1F42-F36B6943DCD2}"/>
              </a:ext>
            </a:extLst>
          </p:cNvPr>
          <p:cNvSpPr txBox="1">
            <a:spLocks/>
          </p:cNvSpPr>
          <p:nvPr/>
        </p:nvSpPr>
        <p:spPr>
          <a:xfrm>
            <a:off x="2544536" y="5739724"/>
            <a:ext cx="2141764" cy="61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cap="small" dirty="0"/>
              <a:t>Outliers </a:t>
            </a:r>
            <a:r>
              <a:rPr lang="fr-FR" sz="1800" cap="small" dirty="0" err="1"/>
              <a:t>robustness</a:t>
            </a:r>
            <a:endParaRPr lang="fr-FR" sz="18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7B27AF9-ABB7-5066-3C28-A944CFCA34B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5400" y="4958571"/>
            <a:ext cx="1697807" cy="0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74FB15C-1173-E41C-3A6F-38AA07CA8D4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32200" y="5472923"/>
            <a:ext cx="1689100" cy="0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6E90024-1826-5196-BC7A-162ABCF749E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6300" y="6044862"/>
            <a:ext cx="1689100" cy="0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95128DD7-2616-44D4-CA29-3A259A602724}"/>
              </a:ext>
            </a:extLst>
          </p:cNvPr>
          <p:cNvSpPr txBox="1">
            <a:spLocks/>
          </p:cNvSpPr>
          <p:nvPr/>
        </p:nvSpPr>
        <p:spPr>
          <a:xfrm>
            <a:off x="4957020" y="4773341"/>
            <a:ext cx="2141764" cy="3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Nombre d’individus &gt; 20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6190A5FF-1EEF-B7B1-0FCC-CCC013548989}"/>
              </a:ext>
            </a:extLst>
          </p:cNvPr>
          <p:cNvSpPr txBox="1">
            <a:spLocks/>
          </p:cNvSpPr>
          <p:nvPr/>
        </p:nvSpPr>
        <p:spPr>
          <a:xfrm>
            <a:off x="6027902" y="5290359"/>
            <a:ext cx="4779798" cy="3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Proportion de données manquantes pouvant être estimée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1B22B34-2A2B-B686-0511-17FC2A5CD45A}"/>
              </a:ext>
            </a:extLst>
          </p:cNvPr>
          <p:cNvSpPr txBox="1">
            <a:spLocks/>
          </p:cNvSpPr>
          <p:nvPr/>
        </p:nvSpPr>
        <p:spPr>
          <a:xfrm>
            <a:off x="6968005" y="5739725"/>
            <a:ext cx="4017495" cy="61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Indicateur qualitatif calculé à partir de la différence de corrélation avec et sans outliers</a:t>
            </a:r>
          </a:p>
        </p:txBody>
      </p:sp>
    </p:spTree>
    <p:extLst>
      <p:ext uri="{BB962C8B-B14F-4D97-AF65-F5344CB8AC3E}">
        <p14:creationId xmlns:p14="http://schemas.microsoft.com/office/powerpoint/2010/main" val="144044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391F71-8026-43A0-3E1C-12617705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" y="1936033"/>
            <a:ext cx="1566407" cy="327945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4004" y="739138"/>
            <a:ext cx="7620000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Estimer avec la régression linéaire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504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 : « UIS.E.3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C7E01BB-70C4-8351-4C03-E7925FF480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57892" y="2013671"/>
            <a:ext cx="10233096" cy="31241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D7276E-D7B1-0654-61F8-3A41011BFC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3" y="1936033"/>
            <a:ext cx="1566406" cy="3279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B6B470-8D9B-785A-00A9-E1E84C75EB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57894" y="2013671"/>
            <a:ext cx="10233092" cy="312418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4BB024-54A6-06AF-FB7F-C7FD29C26C6E}"/>
              </a:ext>
            </a:extLst>
          </p:cNvPr>
          <p:cNvSpPr txBox="1"/>
          <p:nvPr/>
        </p:nvSpPr>
        <p:spPr>
          <a:xfrm>
            <a:off x="217714" y="5303578"/>
            <a:ext cx="1091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616161"/>
                </a:solidFill>
                <a:latin typeface="Segoe WPC"/>
              </a:rPr>
              <a:t>Donnée :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C02AE6-AA19-A8DB-79B6-58487D4FBCFF}"/>
              </a:ext>
            </a:extLst>
          </p:cNvPr>
          <p:cNvSpPr txBox="1"/>
          <p:nvPr/>
        </p:nvSpPr>
        <p:spPr>
          <a:xfrm>
            <a:off x="217714" y="5579089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74.02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E4FAAD-4040-898C-8D4D-1CF22F00A908}"/>
              </a:ext>
            </a:extLst>
          </p:cNvPr>
          <p:cNvSpPr txBox="1"/>
          <p:nvPr/>
        </p:nvSpPr>
        <p:spPr>
          <a:xfrm>
            <a:off x="217714" y="5854600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84.31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472593-F5F2-E9F9-E0A5-BF7ABF968C0C}"/>
              </a:ext>
            </a:extLst>
          </p:cNvPr>
          <p:cNvSpPr txBox="1"/>
          <p:nvPr/>
        </p:nvSpPr>
        <p:spPr>
          <a:xfrm>
            <a:off x="217714" y="6118172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90.20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94DA31-F695-9A9B-F20D-3BB960091330}"/>
              </a:ext>
            </a:extLst>
          </p:cNvPr>
          <p:cNvSpPr txBox="1"/>
          <p:nvPr/>
        </p:nvSpPr>
        <p:spPr>
          <a:xfrm>
            <a:off x="217714" y="6393683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616161"/>
                </a:solidFill>
                <a:latin typeface="Segoe WPC"/>
              </a:rPr>
              <a:t>92.16</a:t>
            </a:r>
            <a:r>
              <a:rPr lang="fr-FR" b="1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b="1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4004" y="739138"/>
            <a:ext cx="7620000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kern="1200" dirty="0"/>
              <a:t>Identifier la meilleure catégorie avec l’ANOVA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504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 : « UIS.E.3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42106E-F0A2-EFC4-ED3C-18BFFDA2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63" y="1168500"/>
            <a:ext cx="9080682" cy="25968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C4AEC5-ABCE-EA22-9F17-389D53DB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663" y="3871416"/>
            <a:ext cx="9080682" cy="261608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6B7D703-7C48-BCEB-E8E1-E1BBFCEF7FE4}"/>
              </a:ext>
            </a:extLst>
          </p:cNvPr>
          <p:cNvSpPr txBox="1"/>
          <p:nvPr/>
        </p:nvSpPr>
        <p:spPr>
          <a:xfrm>
            <a:off x="217714" y="5303578"/>
            <a:ext cx="1091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616161"/>
                </a:solidFill>
                <a:latin typeface="Segoe WPC"/>
              </a:rPr>
              <a:t>Donnée :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DA9E66-4356-F24D-FE02-37465DA5F93F}"/>
              </a:ext>
            </a:extLst>
          </p:cNvPr>
          <p:cNvSpPr txBox="1"/>
          <p:nvPr/>
        </p:nvSpPr>
        <p:spPr>
          <a:xfrm>
            <a:off x="217714" y="5579089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74.02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A57F4B-B465-F967-F6B0-9165F28CA82D}"/>
              </a:ext>
            </a:extLst>
          </p:cNvPr>
          <p:cNvSpPr txBox="1"/>
          <p:nvPr/>
        </p:nvSpPr>
        <p:spPr>
          <a:xfrm>
            <a:off x="217714" y="5854600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84.31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B87120-B576-A496-7D77-E0E257D6CBA2}"/>
              </a:ext>
            </a:extLst>
          </p:cNvPr>
          <p:cNvSpPr txBox="1"/>
          <p:nvPr/>
        </p:nvSpPr>
        <p:spPr>
          <a:xfrm>
            <a:off x="217714" y="6118172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16161"/>
                </a:solidFill>
                <a:latin typeface="Segoe WPC"/>
              </a:rPr>
              <a:t>90.20</a:t>
            </a:r>
            <a:r>
              <a:rPr lang="fr-FR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dirty="0">
              <a:solidFill>
                <a:srgbClr val="61616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86ECC0-7BC4-AC6E-AF85-D55AD4E75CF4}"/>
              </a:ext>
            </a:extLst>
          </p:cNvPr>
          <p:cNvSpPr txBox="1"/>
          <p:nvPr/>
        </p:nvSpPr>
        <p:spPr>
          <a:xfrm>
            <a:off x="217714" y="6393683"/>
            <a:ext cx="109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616161"/>
                </a:solidFill>
                <a:latin typeface="Segoe WPC"/>
              </a:rPr>
              <a:t>92.16</a:t>
            </a:r>
            <a:r>
              <a:rPr lang="fr-FR" b="1" i="0" dirty="0">
                <a:solidFill>
                  <a:srgbClr val="616161"/>
                </a:solidFill>
                <a:effectLst/>
                <a:latin typeface="Segoe WPC"/>
              </a:rPr>
              <a:t>%</a:t>
            </a:r>
            <a:endParaRPr lang="fr-FR" b="1" dirty="0">
              <a:solidFill>
                <a:srgbClr val="616161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AAEA7BD-15E2-A58F-723E-CF2B320A58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3" y="1936033"/>
            <a:ext cx="1566406" cy="32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A7FD0C-40C9-F75F-B180-1F2ADF1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1C2D8-D677-2E12-AB2A-DB9378C9D2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448" y="6492875"/>
            <a:ext cx="987552" cy="365125"/>
          </a:xfrm>
        </p:spPr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57005B8-FAFB-97A5-DC08-FB80CC965B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43161"/>
            <a:ext cx="3171825" cy="1325563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BFB25A8A-1EC6-0BC4-E64B-2EBCB184E0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75" y="2718898"/>
            <a:ext cx="4590661" cy="2913381"/>
          </a:xfrm>
        </p:spPr>
        <p:txBody>
          <a:bodyPr rtlCol="0">
            <a:normAutofit/>
          </a:bodyPr>
          <a:lstStyle/>
          <a:p>
            <a:pPr rtl="0"/>
            <a:r>
              <a:rPr lang="fr-FR" sz="1600" dirty="0"/>
              <a:t>I. Exploration des données</a:t>
            </a:r>
          </a:p>
          <a:p>
            <a:pPr rtl="0"/>
            <a:r>
              <a:rPr lang="fr-FR" sz="1600" dirty="0"/>
              <a:t>II. Stratégie</a:t>
            </a:r>
          </a:p>
          <a:p>
            <a:pPr rtl="0"/>
            <a:r>
              <a:rPr lang="fr-FR" sz="1600" dirty="0"/>
              <a:t>III. Choix des années et des indicateurs pertinents</a:t>
            </a:r>
          </a:p>
          <a:p>
            <a:pPr rtl="0"/>
            <a:r>
              <a:rPr lang="fr-FR" sz="1600" dirty="0"/>
              <a:t>IV. Calcul des scores pour une année</a:t>
            </a:r>
          </a:p>
          <a:p>
            <a:pPr rtl="0"/>
            <a:r>
              <a:rPr lang="fr-FR" sz="1600" dirty="0"/>
              <a:t>V. Prédictions pour 2025</a:t>
            </a:r>
          </a:p>
          <a:p>
            <a:pPr rtl="0"/>
            <a:r>
              <a:rPr lang="fr-FR" sz="1600" dirty="0"/>
              <a:t>VI. Conclusion de l’analyse pré-exploratoire</a:t>
            </a:r>
          </a:p>
        </p:txBody>
      </p:sp>
    </p:spTree>
    <p:extLst>
      <p:ext uri="{BB962C8B-B14F-4D97-AF65-F5344CB8AC3E}">
        <p14:creationId xmlns:p14="http://schemas.microsoft.com/office/powerpoint/2010/main" val="177832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FCC1AC0-1C87-8A9F-A883-FF73B9EDB95E}"/>
              </a:ext>
            </a:extLst>
          </p:cNvPr>
          <p:cNvSpPr txBox="1"/>
          <p:nvPr/>
        </p:nvSpPr>
        <p:spPr>
          <a:xfrm>
            <a:off x="5667375" y="-867192"/>
            <a:ext cx="6524625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9600" cap="all" spc="150" dirty="0">
                <a:solidFill>
                  <a:srgbClr val="C6BFAA">
                    <a:alpha val="25000"/>
                  </a:srgbClr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IV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5AD102A-3997-B01E-F06D-095E4F348B38}"/>
              </a:ext>
            </a:extLst>
          </p:cNvPr>
          <p:cNvSpPr txBox="1">
            <a:spLocks/>
          </p:cNvSpPr>
          <p:nvPr/>
        </p:nvSpPr>
        <p:spPr>
          <a:xfrm>
            <a:off x="5928360" y="2571234"/>
            <a:ext cx="617220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Calcul des scores pour une année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4DCF41D-5492-57BD-14D8-DDB41DBCC0FD}"/>
              </a:ext>
            </a:extLst>
          </p:cNvPr>
          <p:cNvSpPr txBox="1">
            <a:spLocks/>
          </p:cNvSpPr>
          <p:nvPr/>
        </p:nvSpPr>
        <p:spPr>
          <a:xfrm>
            <a:off x="541731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6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95E525D0-0C75-62E2-42C1-7864B659684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C534D77-7033-33F7-D578-B55BDEE2127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258A6C0-94B0-5DF1-D114-D038DA596697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Méthode de calcul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C76DA29-E61E-1A4B-6672-BC0959468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49" y="1492751"/>
            <a:ext cx="4031945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Assignation d’un poids à chaque indicateur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3365A2FB-B6C6-8626-C481-D1F403CE3749}"/>
              </a:ext>
            </a:extLst>
          </p:cNvPr>
          <p:cNvSpPr txBox="1">
            <a:spLocks/>
          </p:cNvSpPr>
          <p:nvPr/>
        </p:nvSpPr>
        <p:spPr>
          <a:xfrm>
            <a:off x="6594627" y="1498588"/>
            <a:ext cx="4031945" cy="68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Normalisation avec les centiles (classement)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A48050F6-2BC3-AF0F-B99B-1FC3F64FA376}"/>
              </a:ext>
            </a:extLst>
          </p:cNvPr>
          <p:cNvSpPr txBox="1">
            <a:spLocks/>
          </p:cNvSpPr>
          <p:nvPr/>
        </p:nvSpPr>
        <p:spPr>
          <a:xfrm>
            <a:off x="6672228" y="3781172"/>
            <a:ext cx="4031945" cy="570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Calcul du score total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6613E951-7DFA-1129-D73A-9BE15F726823}"/>
              </a:ext>
            </a:extLst>
          </p:cNvPr>
          <p:cNvSpPr txBox="1">
            <a:spLocks/>
          </p:cNvSpPr>
          <p:nvPr/>
        </p:nvSpPr>
        <p:spPr>
          <a:xfrm>
            <a:off x="1483834" y="3725979"/>
            <a:ext cx="4031945" cy="68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Calcul de chaque score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B90B6220-8DD4-8219-2BC6-67E20CA293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4749" y="2228979"/>
            <a:ext cx="4031030" cy="775475"/>
          </a:xfrm>
        </p:spPr>
        <p:txBody>
          <a:bodyPr rtlCol="0">
            <a:normAutofit/>
          </a:bodyPr>
          <a:lstStyle/>
          <a:p>
            <a:pPr marL="285750" indent="-285750" algn="just" rtl="0">
              <a:buFontTx/>
              <a:buChar char="-"/>
            </a:pPr>
            <a:r>
              <a:rPr lang="fr-FR" dirty="0"/>
              <a:t>Permet de donner plus ou moins d’importance à certains indicateurs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AC2B6D6D-FE00-BC7B-E5E8-E537E4149937}"/>
              </a:ext>
            </a:extLst>
          </p:cNvPr>
          <p:cNvSpPr txBox="1">
            <a:spLocks/>
          </p:cNvSpPr>
          <p:nvPr/>
        </p:nvSpPr>
        <p:spPr>
          <a:xfrm>
            <a:off x="6672769" y="2155377"/>
            <a:ext cx="4031030" cy="1070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 dirty="0"/>
              <a:t>Permet d’obtenir une valeur entre 0 et 1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Réduite grandement l’influence des valeurs extrêmes</a:t>
            </a:r>
          </a:p>
          <a:p>
            <a:pPr algn="l"/>
            <a:endParaRPr lang="fr-FR" dirty="0"/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BF65672-8690-AB53-2833-5F3579AB1D3E}"/>
              </a:ext>
            </a:extLst>
          </p:cNvPr>
          <p:cNvSpPr txBox="1">
            <a:spLocks/>
          </p:cNvSpPr>
          <p:nvPr/>
        </p:nvSpPr>
        <p:spPr>
          <a:xfrm>
            <a:off x="1486412" y="4355744"/>
            <a:ext cx="4031030" cy="140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 dirty="0"/>
              <a:t>Moyenne pondérée de chaque indicateur (valeur normalisée)</a:t>
            </a:r>
          </a:p>
          <a:p>
            <a:endParaRPr lang="fr-FR" dirty="0"/>
          </a:p>
        </p:txBody>
      </p:sp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1EB7CCFC-547F-CA32-2A72-1EA0C019EF11}"/>
              </a:ext>
            </a:extLst>
          </p:cNvPr>
          <p:cNvSpPr txBox="1">
            <a:spLocks/>
          </p:cNvSpPr>
          <p:nvPr/>
        </p:nvSpPr>
        <p:spPr>
          <a:xfrm>
            <a:off x="6673143" y="4355745"/>
            <a:ext cx="4031030" cy="140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 dirty="0"/>
              <a:t>Somme simple des scores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Score de confiance met en évidence les valeurs manquantes pour chaque pays</a:t>
            </a:r>
          </a:p>
        </p:txBody>
      </p:sp>
    </p:spTree>
    <p:extLst>
      <p:ext uri="{BB962C8B-B14F-4D97-AF65-F5344CB8AC3E}">
        <p14:creationId xmlns:p14="http://schemas.microsoft.com/office/powerpoint/2010/main" val="359647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DC52A8DC-A6F1-8564-6303-D366441F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64FC781-9D0F-239A-19EC-ED3DB2F1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6B3AD55-91A2-6BF6-5069-18EB3A8E014D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Résultats pour 2012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B373F5-E641-F308-4B69-89CDF10B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422" y="1427584"/>
            <a:ext cx="12061156" cy="40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0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FCC1AC0-1C87-8A9F-A883-FF73B9EDB95E}"/>
              </a:ext>
            </a:extLst>
          </p:cNvPr>
          <p:cNvSpPr txBox="1"/>
          <p:nvPr/>
        </p:nvSpPr>
        <p:spPr>
          <a:xfrm>
            <a:off x="5667375" y="-867192"/>
            <a:ext cx="6524625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9600" cap="all" spc="150" dirty="0">
                <a:solidFill>
                  <a:srgbClr val="C6BFAA">
                    <a:alpha val="25000"/>
                  </a:srgbClr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V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5AD102A-3997-B01E-F06D-095E4F348B38}"/>
              </a:ext>
            </a:extLst>
          </p:cNvPr>
          <p:cNvSpPr txBox="1">
            <a:spLocks/>
          </p:cNvSpPr>
          <p:nvPr/>
        </p:nvSpPr>
        <p:spPr>
          <a:xfrm>
            <a:off x="5928360" y="2571234"/>
            <a:ext cx="617220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Prédictions pour 2025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4DCF41D-5492-57BD-14D8-DDB41DBCC0FD}"/>
              </a:ext>
            </a:extLst>
          </p:cNvPr>
          <p:cNvSpPr txBox="1">
            <a:spLocks/>
          </p:cNvSpPr>
          <p:nvPr/>
        </p:nvSpPr>
        <p:spPr>
          <a:xfrm>
            <a:off x="541731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7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823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Méthodologie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C0E41A3-F38C-71A0-CCC7-5A0D13674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49" y="2089703"/>
            <a:ext cx="4031945" cy="65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Régression linéaire</a:t>
            </a:r>
          </a:p>
        </p:txBody>
      </p:sp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3FEB263A-3C84-98FB-C87B-28766A0760F9}"/>
              </a:ext>
            </a:extLst>
          </p:cNvPr>
          <p:cNvSpPr txBox="1">
            <a:spLocks/>
          </p:cNvSpPr>
          <p:nvPr/>
        </p:nvSpPr>
        <p:spPr>
          <a:xfrm>
            <a:off x="6594627" y="2095540"/>
            <a:ext cx="4031945" cy="68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Imputation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5F396610-B88E-17BB-2902-77DF453A5C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4749" y="2825931"/>
            <a:ext cx="4031030" cy="1710509"/>
          </a:xfrm>
        </p:spPr>
        <p:txBody>
          <a:bodyPr rtlCol="0">
            <a:normAutofit/>
          </a:bodyPr>
          <a:lstStyle/>
          <a:p>
            <a:pPr marL="285750" indent="-285750" algn="just" rtl="0">
              <a:buFontTx/>
              <a:buChar char="-"/>
            </a:pPr>
            <a:r>
              <a:rPr lang="fr-FR" dirty="0"/>
              <a:t>Si la quantité de donnée est suffisante (au moins 5 individus)</a:t>
            </a:r>
          </a:p>
          <a:p>
            <a:pPr marL="285750" indent="-285750" algn="just" rtl="0">
              <a:buFontTx/>
              <a:buChar char="-"/>
            </a:pPr>
            <a:r>
              <a:rPr lang="fr-FR" dirty="0"/>
              <a:t>Si le coefficient de corrélation est suffisant (supérieur à 0.5)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5AF10B4C-30E2-2F04-2E63-3999B12445E5}"/>
              </a:ext>
            </a:extLst>
          </p:cNvPr>
          <p:cNvSpPr txBox="1">
            <a:spLocks/>
          </p:cNvSpPr>
          <p:nvPr/>
        </p:nvSpPr>
        <p:spPr>
          <a:xfrm>
            <a:off x="6672769" y="2752328"/>
            <a:ext cx="4031030" cy="152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 dirty="0"/>
              <a:t>Si la régression linéaire n’est pas possible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Si le coefficient de variation est inférieur à 0.3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Imputation par la moyenne des valeurs disponibles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99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487505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448800" y="6487823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C09AEA8-951A-C5A6-DF01-6DC58B929689}"/>
              </a:ext>
            </a:extLst>
          </p:cNvPr>
          <p:cNvSpPr txBox="1">
            <a:spLocks/>
          </p:cNvSpPr>
          <p:nvPr/>
        </p:nvSpPr>
        <p:spPr>
          <a:xfrm>
            <a:off x="2793557" y="187932"/>
            <a:ext cx="660488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Résultats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884D42F-6B48-49E0-3C12-E957A898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895" y="1287624"/>
            <a:ext cx="12064208" cy="42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FCC1AC0-1C87-8A9F-A883-FF73B9EDB95E}"/>
              </a:ext>
            </a:extLst>
          </p:cNvPr>
          <p:cNvSpPr txBox="1"/>
          <p:nvPr/>
        </p:nvSpPr>
        <p:spPr>
          <a:xfrm>
            <a:off x="5667375" y="-867192"/>
            <a:ext cx="6524625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9600" cap="all" spc="150" dirty="0">
                <a:solidFill>
                  <a:srgbClr val="C6BFAA">
                    <a:alpha val="25000"/>
                  </a:srgbClr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VI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5AD102A-3997-B01E-F06D-095E4F348B38}"/>
              </a:ext>
            </a:extLst>
          </p:cNvPr>
          <p:cNvSpPr txBox="1">
            <a:spLocks/>
          </p:cNvSpPr>
          <p:nvPr/>
        </p:nvSpPr>
        <p:spPr>
          <a:xfrm>
            <a:off x="5928360" y="2571234"/>
            <a:ext cx="617220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Conclusion de l’analyse pré-exploratoire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4DCF41D-5492-57BD-14D8-DDB41DBCC0FD}"/>
              </a:ext>
            </a:extLst>
          </p:cNvPr>
          <p:cNvSpPr txBox="1">
            <a:spLocks/>
          </p:cNvSpPr>
          <p:nvPr/>
        </p:nvSpPr>
        <p:spPr>
          <a:xfrm>
            <a:off x="541731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FFE3E585-944F-2EC8-939B-1584750B1B1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147DDF6-065D-850E-6629-516185DF752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27</a:t>
            </a:fld>
            <a:endParaRPr lang="fr-FR" noProof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C9A4732F-494B-00DB-CCDF-7718FE1C4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6" y="183017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dirty="0"/>
              <a:t>Utiliser les indicateurs de projections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3A6653C0-24F6-E1B3-1B4A-C5A24D1FE5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2159603"/>
            <a:ext cx="5431971" cy="36512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Pour le score démographique notamment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D3F4EEF6-56B2-DFAE-D278-8F98E1FEE6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8185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Combiner des indicateurs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7F685C1E-2776-3EF9-7A60-954872BBC7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011278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Créer de nouveaux indicateurs à partir d’opérations sur les indicateurs existants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id="{DF6BFF43-FF06-E6FE-C6EE-334204EC4F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81649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Adapter les scores et les poids 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0B288F1D-D878-1AD2-C56A-518BFA55DB5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111074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Need score (nombre d’enseignants par étudiant, …) ou </a:t>
            </a:r>
            <a:r>
              <a:rPr lang="fr-FR" dirty="0" err="1"/>
              <a:t>ease</a:t>
            </a:r>
            <a:r>
              <a:rPr lang="fr-FR" dirty="0"/>
              <a:t>-of-entry score (nombre d’étudiants au sein d’établissements privés, …)</a:t>
            </a:r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A50631C0-C766-F873-428A-9722CA768E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81446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Améliorer le score de confiance</a:t>
            </a:r>
          </a:p>
        </p:txBody>
      </p:sp>
      <p:sp>
        <p:nvSpPr>
          <p:cNvPr id="30" name="Espace réservé du texte 9">
            <a:extLst>
              <a:ext uri="{FF2B5EF4-FFF2-40B4-BE49-F238E27FC236}">
                <a16:creationId xmlns:a16="http://schemas.microsoft.com/office/drawing/2014/main" id="{1E76125F-F9E7-0EEF-EC8C-4C08A6A23D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210871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Si une donnée a été estimée, alors prendre en compte le coefficient de corrélation correspondant dans le score de confiance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A30416-26CB-76B8-FE90-A09BA4FCF1C9}"/>
              </a:ext>
            </a:extLst>
          </p:cNvPr>
          <p:cNvSpPr txBox="1">
            <a:spLocks/>
          </p:cNvSpPr>
          <p:nvPr/>
        </p:nvSpPr>
        <p:spPr>
          <a:xfrm>
            <a:off x="1802703" y="3150025"/>
            <a:ext cx="2153478" cy="557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497A6-CF29-FEBF-F606-A74B111C0971}"/>
              </a:ext>
            </a:extLst>
          </p:cNvPr>
          <p:cNvSpPr txBox="1">
            <a:spLocks/>
          </p:cNvSpPr>
          <p:nvPr/>
        </p:nvSpPr>
        <p:spPr>
          <a:xfrm>
            <a:off x="838201" y="4150899"/>
            <a:ext cx="4670798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noProof="1"/>
              <a:t>Résultats obtenus plutôt cohérents</a:t>
            </a:r>
          </a:p>
          <a:p>
            <a:pPr marL="285750" indent="-285750">
              <a:buFontTx/>
              <a:buChar char="-"/>
            </a:pPr>
            <a:r>
              <a:rPr lang="fr-FR" noProof="1"/>
              <a:t>Semble possible de mener une analyse plus poussée</a:t>
            </a:r>
          </a:p>
          <a:p>
            <a:r>
              <a:rPr lang="fr-FR" noProof="1"/>
              <a:t>MAIS</a:t>
            </a:r>
          </a:p>
          <a:p>
            <a:pPr marL="285750" indent="-285750">
              <a:buFontTx/>
              <a:buChar char="-"/>
            </a:pPr>
            <a:r>
              <a:rPr lang="fr-FR" noProof="1"/>
              <a:t>Beaucoup de valeurs manquantes, donc beaucoup d’estimations</a:t>
            </a:r>
          </a:p>
          <a:p>
            <a:endParaRPr lang="fr-FR" noProof="1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20062DD-00EA-27B9-4FCD-DF87CD562DCA}"/>
              </a:ext>
            </a:extLst>
          </p:cNvPr>
          <p:cNvSpPr txBox="1">
            <a:spLocks/>
          </p:cNvSpPr>
          <p:nvPr/>
        </p:nvSpPr>
        <p:spPr>
          <a:xfrm>
            <a:off x="5892293" y="187931"/>
            <a:ext cx="5285780" cy="90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/>
              <a:t>Alternatives &amp; 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42173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Maxime Carré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5221" y="6492875"/>
            <a:ext cx="2661557" cy="365125"/>
          </a:xfrm>
        </p:spPr>
        <p:txBody>
          <a:bodyPr rtlCol="0"/>
          <a:lstStyle/>
          <a:p>
            <a:pPr rtl="0"/>
            <a:r>
              <a:rPr lang="fr-FR"/>
              <a:t>Analyse de donnée de systèmes éducatifs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7629" y="6492874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C9C9F5D-5DC7-8848-C7B6-819308F64349}"/>
              </a:ext>
            </a:extLst>
          </p:cNvPr>
          <p:cNvSpPr txBox="1"/>
          <p:nvPr/>
        </p:nvSpPr>
        <p:spPr>
          <a:xfrm>
            <a:off x="6301740" y="-867192"/>
            <a:ext cx="569214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9600" cap="all" spc="150" dirty="0">
                <a:solidFill>
                  <a:srgbClr val="C6BFAA">
                    <a:alpha val="25000"/>
                  </a:srgbClr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3FCC5DD-D6D1-A94A-4AC7-793652EA486F}"/>
              </a:ext>
            </a:extLst>
          </p:cNvPr>
          <p:cNvSpPr txBox="1">
            <a:spLocks/>
          </p:cNvSpPr>
          <p:nvPr/>
        </p:nvSpPr>
        <p:spPr>
          <a:xfrm>
            <a:off x="6301740" y="2571234"/>
            <a:ext cx="569214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Exploration des données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BABE3A5A-0D32-AA25-9A71-454FDBD6800A}"/>
              </a:ext>
            </a:extLst>
          </p:cNvPr>
          <p:cNvSpPr txBox="1">
            <a:spLocks/>
          </p:cNvSpPr>
          <p:nvPr/>
        </p:nvSpPr>
        <p:spPr>
          <a:xfrm>
            <a:off x="541731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70C92E21-15D0-2693-E257-3C16A29D8DB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899265" y="6492875"/>
            <a:ext cx="2393470" cy="365125"/>
          </a:xfrm>
        </p:spPr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DBEDBF9-679B-0E23-C465-CAF2B8BCCA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49075" y="6491175"/>
            <a:ext cx="542925" cy="365125"/>
          </a:xfrm>
        </p:spPr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BAAEC0-24CF-7C72-F56A-9E496F884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cap="small" dirty="0" err="1"/>
              <a:t>EdStatsCountry</a:t>
            </a:r>
            <a:endParaRPr lang="fr-FR" dirty="0"/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2DED60EF-493D-BF75-4CAF-8684D13EF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fr-FR" cap="small" dirty="0" err="1"/>
              <a:t>EdStatsSeries</a:t>
            </a:r>
            <a:endParaRPr lang="fr-FR" cap="small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2942687C-4C9F-C829-AA07-50C679126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fr-FR" cap="small" dirty="0" err="1"/>
              <a:t>EdStatsData</a:t>
            </a: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9EAF5A1-C4B8-E665-5BF5-3F571033D36F}"/>
              </a:ext>
            </a:extLst>
          </p:cNvPr>
          <p:cNvSpPr txBox="1">
            <a:spLocks/>
          </p:cNvSpPr>
          <p:nvPr/>
        </p:nvSpPr>
        <p:spPr>
          <a:xfrm>
            <a:off x="4401535" y="159447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sur 241 pays (région, catégorie économique, …)</a:t>
            </a:r>
          </a:p>
          <a:p>
            <a:endParaRPr lang="fr-FR" dirty="0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A4A4A480-AEC4-C4C8-E748-33E714A77E7E}"/>
              </a:ext>
            </a:extLst>
          </p:cNvPr>
          <p:cNvSpPr txBox="1">
            <a:spLocks/>
          </p:cNvSpPr>
          <p:nvPr/>
        </p:nvSpPr>
        <p:spPr>
          <a:xfrm>
            <a:off x="4986028" y="2682564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sur 3665 indicateurs généraux ou relatifs à l’éducation (définition, sources, …)</a:t>
            </a:r>
          </a:p>
          <a:p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6D8BDC43-B9DB-2E6C-1545-0BE9E9985653}"/>
              </a:ext>
            </a:extLst>
          </p:cNvPr>
          <p:cNvSpPr txBox="1">
            <a:spLocks/>
          </p:cNvSpPr>
          <p:nvPr/>
        </p:nvSpPr>
        <p:spPr>
          <a:xfrm>
            <a:off x="5576937" y="3755394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Valeurs de 3665 indicateurs pour 242 pays de 1970 à 2100. Beaucoup de valeurs manquantes.</a:t>
            </a:r>
          </a:p>
          <a:p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DF6A13-F7C8-9FE5-7280-9A9F4C917F2A}"/>
              </a:ext>
            </a:extLst>
          </p:cNvPr>
          <p:cNvSpPr/>
          <p:nvPr/>
        </p:nvSpPr>
        <p:spPr>
          <a:xfrm>
            <a:off x="4174435" y="4882101"/>
            <a:ext cx="1921565" cy="302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E6DA425-69D9-6EAD-91A8-96E15D04BB3F}"/>
              </a:ext>
            </a:extLst>
          </p:cNvPr>
          <p:cNvSpPr txBox="1">
            <a:spLocks/>
          </p:cNvSpPr>
          <p:nvPr/>
        </p:nvSpPr>
        <p:spPr>
          <a:xfrm>
            <a:off x="1144988" y="5242983"/>
            <a:ext cx="2254193" cy="44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cap="small" dirty="0"/>
              <a:t>Remarques diverses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BA9B3AA-65EB-42B8-DE95-81E901713C8B}"/>
              </a:ext>
            </a:extLst>
          </p:cNvPr>
          <p:cNvSpPr txBox="1"/>
          <p:nvPr/>
        </p:nvSpPr>
        <p:spPr>
          <a:xfrm>
            <a:off x="4174435" y="4889557"/>
            <a:ext cx="71478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</a:pPr>
            <a:r>
              <a:rPr lang="fr-FR" sz="1400" cap="none" dirty="0"/>
              <a:t>- Colonnes vides ou inutiles</a:t>
            </a:r>
          </a:p>
          <a:p>
            <a:pPr algn="just">
              <a:spcBef>
                <a:spcPts val="400"/>
              </a:spcBef>
            </a:pPr>
            <a:r>
              <a:rPr lang="fr-FR" sz="1400" cap="none" dirty="0"/>
              <a:t>- Présence d’agrégats de pays (géographiques et économiques)</a:t>
            </a:r>
          </a:p>
          <a:p>
            <a:pPr algn="just">
              <a:spcBef>
                <a:spcPts val="400"/>
              </a:spcBef>
            </a:pPr>
            <a:r>
              <a:rPr lang="fr-FR" sz="1400" cap="none" dirty="0"/>
              <a:t>- Indicateurs basés sur le standard ISDEC </a:t>
            </a:r>
            <a:r>
              <a:rPr lang="fr-FR" sz="1400" dirty="0"/>
              <a:t>→ ISDEC 3 (lycée) + ISDEC 4/5/6/7 (université)</a:t>
            </a:r>
          </a:p>
          <a:p>
            <a:pPr algn="just">
              <a:spcBef>
                <a:spcPts val="400"/>
              </a:spcBef>
            </a:pPr>
            <a:r>
              <a:rPr lang="fr-FR" sz="1400" cap="none" dirty="0"/>
              <a:t>- Variables communes entre certains fichiers </a:t>
            </a:r>
            <a:r>
              <a:rPr lang="fr-FR" sz="1400" dirty="0"/>
              <a:t>→ Quelques différences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E93D0F-BA75-6177-0AF0-037FEF456A1D}"/>
              </a:ext>
            </a:extLst>
          </p:cNvPr>
          <p:cNvCxnSpPr>
            <a:cxnSpLocks/>
          </p:cNvCxnSpPr>
          <p:nvPr/>
        </p:nvCxnSpPr>
        <p:spPr>
          <a:xfrm>
            <a:off x="0" y="4615141"/>
            <a:ext cx="12192000" cy="0"/>
          </a:xfrm>
          <a:prstGeom prst="line">
            <a:avLst/>
          </a:prstGeom>
          <a:ln w="9525">
            <a:solidFill>
              <a:srgbClr val="C9C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42A1DC9-CDB3-6DCF-8300-06FF521DBF80}"/>
              </a:ext>
            </a:extLst>
          </p:cNvPr>
          <p:cNvSpPr txBox="1">
            <a:spLocks/>
          </p:cNvSpPr>
          <p:nvPr/>
        </p:nvSpPr>
        <p:spPr>
          <a:xfrm>
            <a:off x="3269311" y="187932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Description des fichiers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09501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70C92E21-15D0-2693-E257-3C16A29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DBEDBF9-679B-0E23-C465-CAF2B8BC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5</a:t>
            </a:fld>
            <a:endParaRPr lang="fr-FR" noProof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0804442-CF1B-396B-845E-58AD5894C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5"/>
          <a:stretch/>
        </p:blipFill>
        <p:spPr>
          <a:xfrm>
            <a:off x="363894" y="1167464"/>
            <a:ext cx="11464210" cy="47738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684C9E4-A01F-5621-0306-0F6F0DD3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86" y="1781406"/>
            <a:ext cx="4372944" cy="25806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07A31F-BDDE-1AEF-F39C-AB3759178643}"/>
              </a:ext>
            </a:extLst>
          </p:cNvPr>
          <p:cNvSpPr txBox="1">
            <a:spLocks/>
          </p:cNvSpPr>
          <p:nvPr/>
        </p:nvSpPr>
        <p:spPr>
          <a:xfrm>
            <a:off x="3269311" y="187932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ZOOM sur </a:t>
            </a:r>
            <a:r>
              <a:rPr lang="fr-FR" cap="small" dirty="0" err="1"/>
              <a:t>EdStatsData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684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761C97-41C2-E520-F573-837BD233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8017A-F9F7-B6BB-D816-5289FFDE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0663A9B-3607-68B7-E932-F113C5792198}"/>
              </a:ext>
            </a:extLst>
          </p:cNvPr>
          <p:cNvSpPr txBox="1">
            <a:spLocks/>
          </p:cNvSpPr>
          <p:nvPr/>
        </p:nvSpPr>
        <p:spPr>
          <a:xfrm>
            <a:off x="3269310" y="101600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Valeurs manquantes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CF1139-21E9-F8E0-49B6-E6B52EF58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"/>
          <a:stretch/>
        </p:blipFill>
        <p:spPr>
          <a:xfrm>
            <a:off x="1174142" y="697858"/>
            <a:ext cx="9843715" cy="54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0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9F132E7-D19E-09F3-A440-D81F7693E883}"/>
              </a:ext>
            </a:extLst>
          </p:cNvPr>
          <p:cNvSpPr txBox="1"/>
          <p:nvPr/>
        </p:nvSpPr>
        <p:spPr>
          <a:xfrm>
            <a:off x="6301740" y="-867192"/>
            <a:ext cx="569214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9600" cap="all" spc="150" dirty="0">
                <a:solidFill>
                  <a:srgbClr val="C6BFAA">
                    <a:alpha val="25000"/>
                  </a:srgbClr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II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CF96235-FDB6-F6E6-BBB3-35FDBEDA13A6}"/>
              </a:ext>
            </a:extLst>
          </p:cNvPr>
          <p:cNvSpPr txBox="1">
            <a:spLocks/>
          </p:cNvSpPr>
          <p:nvPr/>
        </p:nvSpPr>
        <p:spPr>
          <a:xfrm>
            <a:off x="6301740" y="2571234"/>
            <a:ext cx="5692140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stratégie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AB09F7DD-8F1C-7084-693C-8E95768F1BFE}"/>
              </a:ext>
            </a:extLst>
          </p:cNvPr>
          <p:cNvSpPr txBox="1">
            <a:spLocks/>
          </p:cNvSpPr>
          <p:nvPr/>
        </p:nvSpPr>
        <p:spPr>
          <a:xfrm>
            <a:off x="5417310" y="6492875"/>
            <a:ext cx="2482842" cy="365125"/>
          </a:xfrm>
          <a:prstGeom prst="rect">
            <a:avLst/>
          </a:prstGeom>
          <a:solidFill>
            <a:srgbClr val="F7F6F3"/>
          </a:solidFill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9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5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39206B1-DE18-0529-ED73-6EEEFD3BD28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/>
              <a:t>Analyse de donnée de systèmes éducatifs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913E586-BA66-FE60-71CD-30C0C15D38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F9C4C2F-8FEF-31F6-0922-4EA9ECDF3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4605" y="165292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Demographic</a:t>
            </a:r>
            <a:r>
              <a:rPr lang="fr-FR" dirty="0"/>
              <a:t> score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B9EA9531-6473-A5BB-05D8-F6D7DFD26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4369" y="2160149"/>
            <a:ext cx="4031030" cy="1057308"/>
          </a:xfrm>
        </p:spPr>
        <p:txBody>
          <a:bodyPr rtlCol="0"/>
          <a:lstStyle/>
          <a:p>
            <a:pPr rtl="0"/>
            <a:r>
              <a:rPr lang="en-US" dirty="0"/>
              <a:t>Quelle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quantité</a:t>
            </a:r>
            <a:r>
              <a:rPr lang="en-US" dirty="0"/>
              <a:t> de </a:t>
            </a:r>
            <a:r>
              <a:rPr lang="en-US" dirty="0" err="1"/>
              <a:t>potentiels</a:t>
            </a:r>
            <a:r>
              <a:rPr lang="en-US" dirty="0"/>
              <a:t> clients ?</a:t>
            </a:r>
            <a:endParaRPr lang="fr-FR" dirty="0"/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8423E7C8-CFF7-8F71-A175-B59936A8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94946" y="1652924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Economic</a:t>
            </a:r>
            <a:r>
              <a:rPr lang="fr-FR" dirty="0"/>
              <a:t> score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31239F64-667B-AB03-0617-98BAB44CE2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95085" y="2160149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La population a-t-elle les moyens de payer pour des formations en ligne ?</a:t>
            </a:r>
          </a:p>
          <a:p>
            <a:pPr rtl="0"/>
            <a:endParaRPr lang="fr-FR" dirty="0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id="{ED3D7DE5-C456-DDE2-9630-BEDCB12504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80027" y="374935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Autres scores possibles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5979A107-FC12-7250-7718-94FD453FFF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80027" y="4280240"/>
            <a:ext cx="4031030" cy="1529694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Ease</a:t>
            </a:r>
            <a:r>
              <a:rPr lang="fr-FR" dirty="0"/>
              <a:t>-of-entry score</a:t>
            </a:r>
          </a:p>
          <a:p>
            <a:pPr rtl="0"/>
            <a:r>
              <a:rPr lang="fr-FR" dirty="0"/>
              <a:t>Need score</a:t>
            </a:r>
          </a:p>
          <a:p>
            <a:pPr rtl="0"/>
            <a:r>
              <a:rPr lang="fr-FR" dirty="0" err="1"/>
              <a:t>Ability</a:t>
            </a:r>
            <a:r>
              <a:rPr lang="fr-FR" dirty="0"/>
              <a:t> score</a:t>
            </a:r>
          </a:p>
          <a:p>
            <a:pPr rtl="0"/>
            <a:r>
              <a:rPr lang="fr-FR" dirty="0"/>
              <a:t>…</a:t>
            </a:r>
          </a:p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15F67F-8D81-068F-AF82-A3FCBAECA4E1}"/>
              </a:ext>
            </a:extLst>
          </p:cNvPr>
          <p:cNvSpPr txBox="1">
            <a:spLocks/>
          </p:cNvSpPr>
          <p:nvPr/>
        </p:nvSpPr>
        <p:spPr>
          <a:xfrm>
            <a:off x="3269311" y="187932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396932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2289" y="113766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Années pertinentes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2053" y="1644889"/>
            <a:ext cx="4031030" cy="1057308"/>
          </a:xfrm>
        </p:spPr>
        <p:txBody>
          <a:bodyPr rtlCol="0"/>
          <a:lstStyle/>
          <a:p>
            <a:pPr marL="285750" indent="-285750" algn="l" rtl="0">
              <a:buFontTx/>
              <a:buChar char="-"/>
            </a:pPr>
            <a:r>
              <a:rPr lang="fr-FR" dirty="0"/>
              <a:t>Déterminer en visualisant la quantité de donnée disponible par année</a:t>
            </a:r>
          </a:p>
          <a:p>
            <a:pPr marL="285750" indent="-285750" algn="l" rtl="0">
              <a:buFontTx/>
              <a:buChar char="-"/>
            </a:pPr>
            <a:r>
              <a:rPr lang="fr-FR" dirty="0"/>
              <a:t>Déterminer l’année la plus pertinente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30" y="1137664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Indicateurs pertinents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2769" y="1644888"/>
            <a:ext cx="4031030" cy="1529695"/>
          </a:xfrm>
        </p:spPr>
        <p:txBody>
          <a:bodyPr rtlCol="0">
            <a:normAutofit/>
          </a:bodyPr>
          <a:lstStyle/>
          <a:p>
            <a:pPr marL="285750" indent="-285750" algn="l" rtl="0">
              <a:buFontTx/>
              <a:buChar char="-"/>
            </a:pPr>
            <a:r>
              <a:rPr lang="fr-FR" dirty="0"/>
              <a:t>Choisir des indicateurs pertinents sur la base de leur définition</a:t>
            </a:r>
          </a:p>
          <a:p>
            <a:pPr marL="285750" indent="-285750" algn="l" rtl="0">
              <a:buFontTx/>
              <a:buChar char="-"/>
            </a:pPr>
            <a:r>
              <a:rPr lang="fr-FR" dirty="0"/>
              <a:t>Estimer les données manquantes à l'aide de la régression linéaire et de l'imputation</a:t>
            </a:r>
          </a:p>
          <a:p>
            <a:pPr algn="l"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3699228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Scores pour une année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206453"/>
            <a:ext cx="4031030" cy="1057308"/>
          </a:xfrm>
        </p:spPr>
        <p:txBody>
          <a:bodyPr rtlCol="0">
            <a:normAutofit lnSpcReduction="10000"/>
          </a:bodyPr>
          <a:lstStyle/>
          <a:p>
            <a:pPr marL="285750" indent="-285750" algn="l" rtl="0">
              <a:buFontTx/>
              <a:buChar char="-"/>
            </a:pPr>
            <a:r>
              <a:rPr lang="fr-FR" dirty="0"/>
              <a:t>Calculer le score de chaque pays sur l’année la plus pertinente</a:t>
            </a:r>
          </a:p>
          <a:p>
            <a:pPr marL="285750" indent="-285750" algn="l" rtl="0">
              <a:buFontTx/>
              <a:buChar char="-"/>
            </a:pPr>
            <a:r>
              <a:rPr lang="fr-FR" dirty="0"/>
              <a:t>Accompagner chaque score d’un score de confiance</a:t>
            </a:r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59903" y="3699227"/>
            <a:ext cx="4856761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Prédictions des scores pour 2025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206453"/>
            <a:ext cx="4031030" cy="1057308"/>
          </a:xfrm>
        </p:spPr>
        <p:txBody>
          <a:bodyPr rtlCol="0"/>
          <a:lstStyle/>
          <a:p>
            <a:pPr marL="285750" indent="-285750" algn="l" rtl="0">
              <a:buFontTx/>
              <a:buChar char="-"/>
            </a:pPr>
            <a:r>
              <a:rPr lang="fr-FR" dirty="0"/>
              <a:t>Les données des indicateurs retenus pour les pays les plus prometteurs seront prédites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599" y="6492875"/>
            <a:ext cx="4114800" cy="365125"/>
          </a:xfrm>
          <a:solidFill>
            <a:srgbClr val="F7F6F3"/>
          </a:solidFill>
        </p:spPr>
        <p:txBody>
          <a:bodyPr rtlCol="0"/>
          <a:lstStyle/>
          <a:p>
            <a:pPr rtl="0"/>
            <a:r>
              <a:rPr lang="fr-FR" dirty="0"/>
              <a:t>Analyse de donnée de systèmes éducatifs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50880" y="6492875"/>
            <a:ext cx="134112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/>
              <a:pPr rtl="0"/>
              <a:t>9</a:t>
            </a:fld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1F59EE3-F64E-F418-E337-6F054850BC1A}"/>
              </a:ext>
            </a:extLst>
          </p:cNvPr>
          <p:cNvSpPr txBox="1">
            <a:spLocks/>
          </p:cNvSpPr>
          <p:nvPr/>
        </p:nvSpPr>
        <p:spPr>
          <a:xfrm>
            <a:off x="3269311" y="187932"/>
            <a:ext cx="5653377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protocole</a:t>
            </a:r>
          </a:p>
        </p:txBody>
      </p:sp>
    </p:spTree>
    <p:extLst>
      <p:ext uri="{BB962C8B-B14F-4D97-AF65-F5344CB8AC3E}">
        <p14:creationId xmlns:p14="http://schemas.microsoft.com/office/powerpoint/2010/main" val="61521954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2940</TotalTime>
  <Words>1591</Words>
  <Application>Microsoft Office PowerPoint</Application>
  <PresentationFormat>Grand écran</PresentationFormat>
  <Paragraphs>351</Paragraphs>
  <Slides>28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PMingLiU-ExtB</vt:lpstr>
      <vt:lpstr>Arial</vt:lpstr>
      <vt:lpstr>Calibri</vt:lpstr>
      <vt:lpstr>Consolas</vt:lpstr>
      <vt:lpstr>Helvetica 75 Bold</vt:lpstr>
      <vt:lpstr>Segoe WPC</vt:lpstr>
      <vt:lpstr>Tenorite</vt:lpstr>
      <vt:lpstr>Wingdings</vt:lpstr>
      <vt:lpstr>Monoligne</vt:lpstr>
      <vt:lpstr> Data Scientist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</dc:title>
  <dc:creator>CARRE Maxime OBS/MKT</dc:creator>
  <cp:lastModifiedBy>CARRE Maxime OBS/MKT</cp:lastModifiedBy>
  <cp:revision>60</cp:revision>
  <dcterms:created xsi:type="dcterms:W3CDTF">2024-10-14T22:18:41Z</dcterms:created>
  <dcterms:modified xsi:type="dcterms:W3CDTF">2024-11-09T00:40:49Z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Monoligne:8</vt:lpwstr>
  </property>
  <property fmtid="{D5CDD505-2E9C-101B-9397-08002B2CF9AE}" pid="4" name="ClassificationContentMarkingFooterText">
    <vt:lpwstr>Orange Restricted</vt:lpwstr>
  </property>
</Properties>
</file>