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7-09T05:00:49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19808 16192 0,'71'0'94,"17"0"-94,36 0 0,17 0 0,35 0 16,230 0 15,17 0-15,-105 0-1,-54 0 1,-70 0-1,-70 0 1,35 0 0,-18-17-1,-53-1 1,124 18 0,-124 0-16,35 0 15,1 0-15,52-17 0,-88 17 16,159 0-1,-18 0 17,71 0-17,53 0 1,35 0 0,-35 0-1,-53 0 1,-36 0-1,36 0 1,-35 0 0,-124 0-16,18 0 15,17 0-15,0 0 0,19 0 16,157 0 0,-17 0 15,-17 0-16,35 0 1,-1 0 0,37 0-1,-54 0 1,-18 0 0,1 0-1,105 0 1,71 0-1,-230 0-15,177 0 16,-264 0-16,-36 0 16,124 0-1,-71 0 1,-106 0 0,-53 0-1</inkml:trace>
  <inkml:trace contextRef="#ctx0" brushRef="#br0" timeOffset="1663.4808">32473 16016 0,'0'18'94,"18"-1"-79,-1 1 1,36 0-16,53 35 16,18-36-1,-18 1 1,-71-18-1,-18 0 1,-17 17 328,0 1-313,0 0-31,-35-1 16,-35 36-1,-19 0 1,54-35 0,17-18-1,1 0-15</inkml:trace>
  <inkml:trace contextRef="#ctx0" brushRef="#br0" timeOffset="7199.7412">19756 8343 0,'0'35'0,"0"-17"0,0 17 15,0 36 1,0-18 0,0 17-1,0-34 1,17 34 0,1-17-16,-1 0 15,-17-35 1,0-1-16,0 54 31,18-53-31,0 70 16,-18-53 15,35 53-15,-35-17-1,18-18 1,-1 35-1,1-35 1,-18 35 0,0-35-1,18 0-15,-1 35 16,-17-53 0,0-17-16,0 35 15,0 0 1,0 0 15,0-18-15,0 71-1,0-36 1,0-17 0,0 0-1,0 35 1,0-70-16,0 35 15,0 0-15,0-18 16,0 18-16,0 35 16,0 36-1,0-36 1,0 0 15,0 36-15,0-19-1,0-16 1,0-1 0,0 0-1,0 0 1,0 18 0,0-71-16,0 71 15,0-88-15,0 35 16,0 17-1,0 36 1,0-18 15,0 0-15,0 36 0,0-18-1,0 17 1,0 1-1,0-54 1,0 18 0,0-70-16,0 53 15,0-18-15,0-1 16,0 19 0,0 0-1,0-18 16,18 17-15,-18 36 0,0 0-1,0 0 1,35-1 0,-35-34-1,0-36 1,0-17-16,0 35 15,0-18 1,0 0 0,0 1-16,0 52 0,0 18 31,0-71-15,18 0-1,-18 0 1,0 18-1,0 36 1,0-1 15,0-53-15,0-17-16,0 52 16,0-52-16,0 17 15,0 18 1,0 35-1,0 0 1,0-17 0,0 0-1,0 17 1,0-18 0,0 1-1,0-18 16,0 0-15,0-18 0,0-17-1,0 17 1,0-17 0,-18 17-1,0-35 1,18 53-1,0 17 1,0-52 0,0 0-1,0-1 1,0 1 0,0 0-1,0-1 1,-35 54-1,35-54 1,0 19 15,-17 17-15,17-36 31,0 18-32,0-17 1,0 0-16,0-1 16,0 1 187,0 17-188,0-17 1,0 0-16,0 52 16,0 1-1,-18-54 95,0-17-95,1-35 1</inkml:trace>
  <inkml:trace contextRef="#ctx0" brushRef="#br0" timeOffset="8469.9014">19703 8378 0,'-36'0'63,"19"53"-48,-1-17-15,-17-1 16,17 18-16,1 17 16,-19 36-1,36-70 1,0-19-1</inkml:trace>
  <inkml:trace contextRef="#ctx0" brushRef="#br0" timeOffset="9695.9118">19808 8326 0,'18'17'109,"17"36"-93,-17-18-16,0 18 15,-1 18 1,1-71-1,-18 17 220,18 19-220,-1-19 1,-17 1 0,0 0-1</inkml:trace>
  <inkml:trace contextRef="#ctx0" brushRef="#br0" timeOffset="37960.3293">20585 13159 0,'17'-18'16,"1"36"-1,-1-18-15,19 88 32,17-18-17,-18-17-15,-17 0 16,17-18-16,-17-17 0,17 17 15,18 36 1,-36-89 172</inkml:trace>
  <inkml:trace contextRef="#ctx0" brushRef="#br0" timeOffset="38666.6095">21008 13141 0,'0'-18'47,"-18"54"-32,-17-19 1,17 1-16,-17 17 16,-35 0-1,17 36 1,0-18-1,0 17 1,35-34 0,0-19-1</inkml:trace>
  <inkml:trace contextRef="#ctx0" brushRef="#br0" timeOffset="39938.689">21061 12294 0,'17'0'15,"19"18"-15,-1 0 16,0 34 0,53 54-1,-35-53-15,0 0 16,-35 0-16,17-18 0,18-17 15,0 35 17,-53-35-17,0-36 95,0 0-95</inkml:trace>
  <inkml:trace contextRef="#ctx0" brushRef="#br0" timeOffset="40538.4369">21449 12365 0,'-18'-18'31,"1"36"-31,-19-1 15,-17 89 17,-17 18-17,17-54 1,18 1 0,17-18-1,53-71 157,18 1-172,0-36 16</inkml:trace>
  <inkml:trace contextRef="#ctx0" brushRef="#br0" timeOffset="43002.8252">22102 12224 0,'17'35'47,"1"18"-47,17 0 15,0 17-15,1 1 16,17 17 0,-18 0 15,-35-70-15,17 17-1,19-17 1</inkml:trace>
  <inkml:trace contextRef="#ctx0" brushRef="#br0" timeOffset="43685.4874">22490 12277 0,'0'0'0,"-18"0"0,-17 35 0,-1-17 16,-17 17-16,1-18 15,16 1 1,1 17-16,-18 18 0,-17 18 31,17-18-15,17 17-1,-17-17 1,18-17 0,0 34-1,17-35 16,1-17-15,17 0-16,17-36 125,1-35-109,35 0-16</inkml:trace>
  <inkml:trace contextRef="#ctx0" brushRef="#br0" timeOffset="44987.6445">22754 11730 0,'0'17'31,"0"1"-15,0 17-16,35 36 31,89 88-16,-1 52 1,-87-140-16,34 52 16,-52-105-16,-1 17 15,1-17 1,-18-36 125,0-52-126</inkml:trace>
  <inkml:trace contextRef="#ctx0" brushRef="#br0" timeOffset="45515.8969">23248 11906 0,'-35'0'15,"-18"18"-15,-35 52 16,17 54 15,-17 35-15,17-71 0,54-18-16,17-52 15,0 0 1,0-36 124</inkml:trace>
  <inkml:trace contextRef="#ctx0" brushRef="#br0" timeOffset="46514.6692">23107 11183 0,'35'0'78,"-17"0"-62,35 35-16,-18 1 16,0-1-1,71 71 1,18-36-1,-54-17-15,-35-18 16</inkml:trace>
  <inkml:trace contextRef="#ctx0" brushRef="#br0" timeOffset="47036.3773">23618 11024 0,'0'0'0,"-17"36"16,-89 52 0,-17 53-1,-1 0 1,36 18 0,-18 17-1,35-105 1,54-18-1,-1-18 1,1 0 0,17-17-1,-18-18 17</inkml:trace>
  <inkml:trace contextRef="#ctx0" brushRef="#br0" timeOffset="47904.9543">24218 11095 0,'0'0'0,"35"17"0,1 19 16,17 52 0,17 53-1,18-17 1,-17 17 15,0-36-15,-54-69-16,1-1 15,-1-17-15</inkml:trace>
  <inkml:trace contextRef="#ctx0" brushRef="#br0" timeOffset="48309.9609">24712 11342 0,'-18'35'0,"-17"18"16,-18 18-16,0 17 15,-17-18 1,17 36 0,0-53-1,18 18 1,35-54 0</inkml:trace>
  <inkml:trace contextRef="#ctx0" brushRef="#br0" timeOffset="49136.1615">24853 10089 0,'18'0'31,"17"36"-15,-17-1-16,17 18 16,53 88-1,-35-70-15,71 87 31,-71-52-31,17 0 16,1-18 0,-54-53-1,-17-52 63</inkml:trace>
  <inkml:trace contextRef="#ctx0" brushRef="#br0" timeOffset="49584.9471">25347 10336 0,'-18'0'16,"-17"36"-16,0 17 15,-89 70 1,71-35-16,-52 53 16,69-70-16,1-18 15,0 35 1,35-70 125</inkml:trace>
  <inkml:trace contextRef="#ctx0" brushRef="#br0" timeOffset="50378.5836">26282 10636 0,'18'0'31,"-1"53"-15,18 18-16,-17-1 16,0 1-16,35 52 15,-18-87 1,-35-19 15</inkml:trace>
  <inkml:trace contextRef="#ctx0" brushRef="#br0" timeOffset="50837.2792">26564 10795 0,'0'-18'15,"0"36"-15,-53 17 16,-88 53 0,-71 36-1,89-36 1,70-35 0,0-18-1</inkml:trace>
  <inkml:trace contextRef="#ctx0" brushRef="#br0" timeOffset="51607.9582">26194 9543 0,'0'0'0,"35"35"16,0 18-16,18 106 15,18-1 17,-18-87-17,-36-1 16,1-70-31</inkml:trace>
  <inkml:trace contextRef="#ctx0" brushRef="#br0" timeOffset="51982.6945">26511 9525 0,'0'0'0,"-106"35"0,-123 71 16,-18 53 0,53-18-1,124-88 1,34-18-1</inkml:trace>
  <inkml:trace contextRef="#ctx0" brushRef="#br0" timeOffset="53138.3626">27658 9684 0,'0'0'0,"35"70"0,36 36 15,-18 0-15,70 70 31,-70-105-31,0-18 16,0 0-16,-36 0 0,-17-36 16,18-17-1,-53 0 63</inkml:trace>
  <inkml:trace contextRef="#ctx0" brushRef="#br0" timeOffset="53530.9605">27975 9825 0,'0'0'0,"-53"17"0,0 19 16,-17 17-1,-107 35 1,107-18-16,-18-17 16,52 18-16,1-18 0,35-36 0,-17-17 78</inkml:trace>
  <inkml:trace contextRef="#ctx0" brushRef="#br0" timeOffset="54135.7577">27040 9190 0,'0'0'0,"18"88"16,17-17-16,18 34 16,18 72-1,-18-71 1,-18-53-16,0 17 15,-17-17-15,17 0 16,0 0-16,18 0 16,-70-53 77</inkml:trace>
  <inkml:trace contextRef="#ctx0" brushRef="#br0" timeOffset="54554.5244">27164 9384 0,'-35'0'15,"-1"35"-15,-34 18 16,-107 88 0,72-53-16,-37 71 15,90-88-15,-1-18 16,0 0 0</inkml:trace>
  <inkml:trace contextRef="#ctx0" brushRef="#br0" timeOffset="55769.9442">27076 10689 0,'0'-17'16,"0"34"-16,17 18 15,19 1 1,17 34-16,105 124 15,-87-88-15,-1-35 16,19 17 0,-54-70-1,-53-36 63</inkml:trace>
  <inkml:trace contextRef="#ctx0" brushRef="#br0" timeOffset="56101.0866">27323 10883 0,'0'0'15,"-53"71"-15,0 35 16,-35 52 15,35-87-15,53-53-16,-18-18 47,0 0-32</inkml:trace>
  <inkml:trace contextRef="#ctx0" brushRef="#br0" timeOffset="57317.5869">28346 9172 0,'0'0'0,"35"71"0,53-1 15,18 54 1,0-1 0,-53-70-1,0 0 1,-36-18 0,1 1-16</inkml:trace>
  <inkml:trace contextRef="#ctx0" brushRef="#br0" timeOffset="57759.8109">28557 9313 0,'0'0'0,"-70"71"15,-18-18 1,-71 123-1,88-35-15,-17 0 16,53-88-16,17-17 0</inkml:trace>
  <inkml:trace contextRef="#ctx0" brushRef="#br0" timeOffset="62482.4449">21661 13229 0,'-18'0'62,"0"18"-46,1-1-16,-19 19 15,19-1-15,-19-17 16,-16 52 0,34-35-1,0-35 1,1 18 171,-1 17-171,18-17-16,-18 17 16,-17-35-1,0 53 1,17-35-16,0-18 234,1 0-234</inkml:trace>
  <inkml:trace contextRef="#ctx0" brushRef="#br0" timeOffset="63015.3489">21272 13088 0,'18'-18'0,"35"36"15,-35 0 1,52 123 15,107 106-15,17 70 0,-71-70-1,-70-141-15,18 17 16,-54-87-16,1-19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7-09T05:04:52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12100 0,'0'-17'31,"18"17"-15,17 0-1,-18 0 32,1-18-31,0 0-1,-1 18 32,1 0-47</inkml:trace>
  <inkml:trace contextRef="#ctx0" brushRef="#br0" timeOffset="1435.3835">3351 12030 0,'-17'0'47,"17"17"-31,-18 19-16,18-1 15,0-17 1,-35 52 0,35-35-1,0 1-15,0-19 16,0 19 0,-18-19-16,1 1 15,17-1 1,0 1-1,-18 35 1,18-18 0,-18 18-1,18-35 1,0 35 0,-17-18-1,17 0 16,0-17-31,-36 35 16,36-35 0,0 17-1,-17 18 1,17-18 0,0 0 15,-18-17-16,0 35 1,1-18 0,17-17-1,-18 17 1,1-17 0,-1 17-1,0-35 1,1 18-1,-1-1 1,18 1 15,-18-18-31,1 0 16,-19 18 0,19-18 62,-1 0-78,0 0 15,-17-18 1,-18-35 0,18 35-1,17-17 1,1 0-1,-1 17 1,0 0 0,18 1 15,0-1-31,0 1 16,0-19 15,0 19 156</inkml:trace>
  <inkml:trace contextRef="#ctx0" brushRef="#br0" timeOffset="3874.4188">4004 12206 0,'-35'0'78,"17"35"-62,18-17-1,0 17-15,-18 1 31,1-1-15,-1 18 0,1-36-16,-1 54 15,0-36 1,18 1 0,-17 16 15,17-16-16,-36 70 1,36-71 0,0 35-1,-17-17 1,17-17 15,0-1-15,0 0-16,0-17 15,0 17 1,0-17 0,0-1 15,0 1-15,0 17-16,17-17 46,1-18 17,0 18-16,-1-18 203,-17 17 62</inkml:trace>
  <inkml:trace contextRef="#ctx0" brushRef="#br0" timeOffset="26030.2307">4392 12188 0,'0'53'47,"0"0"-47,0 35 32,0 18-32,0 0 15,0 176 1,0-141-1,0-17 1,0-71 0,0-35-1</inkml:trace>
  <inkml:trace contextRef="#ctx0" brushRef="#br0" timeOffset="27263.8727">4762 12577 0,'0'17'15,"-17"1"1,-1 17-16,1-17 16,-1-1-1,18 1 1,-18 0 15,1-1-15,-19 19-1,1-1 1,35 0 46,-53-17-46,36-1-16,-1-17 16,-53 0-1,54 0 1,17 36 125,0-19-126,35-17 16,-17 18-31,-18 0 16,35-1 15,-17-17-15,-1 35 0,1-17 30,-1-18-14,1 0-32</inkml:trace>
  <inkml:trace contextRef="#ctx0" brushRef="#br0" timeOffset="27773.8403">4851 12929 0,'0'36'0,"0"16"16,0-16-16,0 87 15,0-52 17,0-54-17,0 1 79</inkml:trace>
  <inkml:trace contextRef="#ctx0" brushRef="#br0" timeOffset="28511.6827">5415 13123 0,'-18'18'94,"1"0"-94,17 17 16,0-17-1,-35 17 1,17-35 15,0 0 1,1 0-32,-1 0 31</inkml:trace>
  <inkml:trace contextRef="#ctx0" brushRef="#br0" timeOffset="29205.3101">5944 12206 0,'0'0'0,"18"106"15,-18-36-15,35 160 16,-35-19-1,0-34 17,0 17-17,0-88 1,0-36-16,-17-52 16</inkml:trace>
  <inkml:trace contextRef="#ctx0" brushRef="#br0" timeOffset="30205.3603">6350 12665 0,'0'-18'15,"-18"18"17,-17 0-17,0 18 1,0-1-1,17 1 1,0 0 0,1-18 62,17 17-78,-18 1 15,0 0-15,1 17 32,-1 0-17,18 0 1,0-17 93,18-18-77,-1 18-32,1-1 15,17 1 1,-17-18-1,17 18 1,18-1 0,-18 1-1</inkml:trace>
  <inkml:trace contextRef="#ctx0" brushRef="#br0" timeOffset="31030.6394">6526 12965 0,'36'0'0,"-19"17"31,-17 1 47,0-1-47,0 36-15,-17-17 0,-1-19-16,18 1 93,0 0-93</inkml:trace>
  <inkml:trace contextRef="#ctx0" brushRef="#br0" timeOffset="33630.3035">6491 12982 0,'18'0'78,"-1"0"-46,1 0-1,0 0 0,-1 0 16,1 0-31,0 0-1,-18 18 48,0-1-16,0 1-16,0 17-31,-18-17 31,0 0-31,18-1 94,-17-17-78,-19 18 15,36 0 31,-17-1-62,-1-17 16,0 18-16,18 0 16,0-1 218,18-17-172,0 0-62,-1 0 16,1 0 0,0 0-1,-1 0 17,1 0 14,0 0 1,-1 0-47,1 0 203</inkml:trace>
  <inkml:trace contextRef="#ctx0" brushRef="#br0" timeOffset="34508.5045">6897 12118 0,'17'53'31,"1"0"-15,17 35-16,36 106 15,17 71 1,-35-54 0,-35-140-16,-1-1 15,-17-34 1,0-1-16,36 71 16,-36-53 15,0 17-16,-18-35 1,0 54 0,-17-1-1,0-18 1,-18 19 0,18-36-1,-18-1 1,53-34-1,-18-18 64,0 0-79,18-53 15,0 18 1,36-142-1</inkml:trace>
  <inkml:trace contextRef="#ctx0" brushRef="#br0" timeOffset="35189.9652">7814 12735 0,'0'-17'62,"53"17"-46,-35 0-16,34 0 16,54 17-16,0 1 15,88 17 1,-88-17-1,-88-18 1</inkml:trace>
  <inkml:trace contextRef="#ctx0" brushRef="#br0" timeOffset="37365.7773">7920 12859 0,'17'0'219,"36"0"-219,-17 0 0,-1 0 15,0 0 1,-17 0 0,0 0 46,-1 0 110,18 17-141,-17-17-31,17 18 16,1 0-16,-19-18 78,1 0-47,0 0-15,-1 0 187,1 0 344,-1 0-531</inkml:trace>
  <inkml:trace contextRef="#ctx0" brushRef="#br0" timeOffset="39178.9519">8714 13353 0,'0'-18'141,"17"18"-126,1 0 1,35 0-16,-18 18 16,18-18-1,18 17 1,-54-17 62,18 18-16,-35 0 17,0-1-64,0 1-15,-17 70 16,-18-53-1,17 1 1,0-1 0,1-18-1,-1 19 1,0-19 0,18 1 15,-53 0-16,1 17 1,-19 18 15,53-53-15,36 0 109,0 0-125,17 0 16,18-18-1,-18 18 16,18-17-15,-18 17 0,71-18-1,-18-17 1,-17 35 0,-36 0-1</inkml:trace>
  <inkml:trace contextRef="#ctx0" brushRef="#br0" timeOffset="40795.4655">9384 13458 0,'0'36'31,"0"-1"-31,0 18 0,0 17 32,0 54-32,0-18 15,0-71-15,0 18 31,-35-53 63,17-35-78,18 17-1,0-35-15,0-53 16,0 0 0,0 71-1,0 18-15,18-36 16,-1 17 0,1 36-16,0-53 15,-1 53 63,18 0-62,-17 18-16,0 0 16,17-18-1,0 35 1,-17-17-1,17 35 1,0-1 0,1 19-1,-1 0 1,-35-36 15,0 0-15,0 0-1,0-17 1,0-53 109,0-36-125,18-17 16,-1 17-16,1 19 31,17-19-15,-35 36-1,18-1 1,17 19-1,18-1 1,-35 1 0,-1 17 62,1 35-78,17 18 0,-17-18 15,0 0 1,-1 71 0,1-18-1,-18-17 1,17 52 15,1-87-15,-18 34-1,0-35-15,0 1 16,0-19 62,-35-17-62,17-17-1,-35-36 1,-17-35-16</inkml:trace>
  <inkml:trace contextRef="#ctx0" brushRef="#br0" timeOffset="41863.185">8872 13000 0,'18'0'47,"35"17"-47,17 1 16,19 0-16,34-18 16,230 0 15,0 0-16,-195 0-15,-52 0 16,-88 0-16</inkml:trace>
  <inkml:trace contextRef="#ctx0" brushRef="#br0" timeOffset="42974.873">9684 11853 0,'17'36'62,"-17"17"-46,0-18 0,0 88-1,0 36 1,0-18 0,0 53-1,0-123 1,0-1-1,0 18 1,0-52 0,0-19-1,0 19 17,0-19-32,0 19 15,-17-19 79,34-17-63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65B10-A3DD-4C7E-8FE7-48DB655CE7F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0C226-BDD7-4CBE-B9AB-AD65A4050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6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1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1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8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0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1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8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3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083C-6188-4343-B710-BFD463919124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9AA3-1F40-494D-805D-DC860A8A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3.png"/><Relationship Id="rId3" Type="http://schemas.openxmlformats.org/officeDocument/2006/relationships/tags" Target="../tags/tag15.xml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17.xml"/><Relationship Id="rId10" Type="http://schemas.openxmlformats.org/officeDocument/2006/relationships/image" Target="../media/image28.png"/><Relationship Id="rId4" Type="http://schemas.openxmlformats.org/officeDocument/2006/relationships/tags" Target="../tags/tag16.xm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22.xml"/><Relationship Id="rId7" Type="http://schemas.openxmlformats.org/officeDocument/2006/relationships/image" Target="../media/image3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8.xml"/><Relationship Id="rId10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7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特征值缩放</a:t>
            </a:r>
            <a:endParaRPr lang="en-US" altLang="zh-CN" dirty="0" smtClean="0"/>
          </a:p>
          <a:p>
            <a:r>
              <a:rPr lang="zh-CN" altLang="en-US" dirty="0" smtClean="0"/>
              <a:t>学习速率</a:t>
            </a:r>
            <a:endParaRPr lang="en-US" altLang="zh-CN" dirty="0" smtClean="0"/>
          </a:p>
          <a:p>
            <a:r>
              <a:rPr lang="zh-CN" altLang="en-US" dirty="0" smtClean="0"/>
              <a:t>多项式回归</a:t>
            </a:r>
            <a:endParaRPr lang="en-US" altLang="zh-CN" dirty="0" smtClean="0"/>
          </a:p>
          <a:p>
            <a:r>
              <a:rPr lang="zh-CN" altLang="en-US" dirty="0" smtClean="0"/>
              <a:t>方程法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3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特征值缩放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特征值差距较大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72" y="2635683"/>
            <a:ext cx="3628982" cy="3553980"/>
          </a:xfrm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特征值均匀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5"/>
            <a:ext cx="3648167" cy="3684588"/>
          </a:xfrm>
        </p:spPr>
      </p:pic>
    </p:spTree>
    <p:extLst>
      <p:ext uri="{BB962C8B-B14F-4D97-AF65-F5344CB8AC3E}">
        <p14:creationId xmlns:p14="http://schemas.microsoft.com/office/powerpoint/2010/main" val="33741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学习速率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9" y="1461957"/>
            <a:ext cx="3220217" cy="2398844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53" y="491266"/>
            <a:ext cx="4164394" cy="23988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56" y="3016251"/>
            <a:ext cx="5082980" cy="20956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12" y="4215673"/>
            <a:ext cx="3522834" cy="21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当不是线性的时候，我们可以采取换元法：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等等。将原来的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换成的数，就可以变成原来推出的方程的形式。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8" y="2495801"/>
            <a:ext cx="9169393" cy="692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41" y="3574260"/>
            <a:ext cx="9200550" cy="7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对于前面的求导的方法，是有公式可以直接算的。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3" y="1948870"/>
            <a:ext cx="7393876" cy="43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简单的说，逻辑回归就是你要预测的值是离散的。对于只有两个简单结果的，那就是非黑即白，例子就可以举预测肿瘤是良性还是恶性，只有两个结果。还有结果是多种的，比如邮件的分类，是工作邮件，还是家人，朋友，或者垃圾邮件等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28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36" y="24295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510" y="119929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这里我们先尝试继续使用前面的递归下降的办法。我们以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为界，大于它的按照</a:t>
            </a:r>
            <a:r>
              <a:rPr lang="en-US" altLang="zh-CN" dirty="0" smtClean="0"/>
              <a:t>1</a:t>
            </a:r>
            <a:r>
              <a:rPr lang="zh-CN" altLang="en-US" dirty="0" smtClean="0"/>
              <a:t>来算，小于它的按照</a:t>
            </a:r>
            <a:r>
              <a:rPr lang="en-US" altLang="zh-CN" dirty="0" smtClean="0"/>
              <a:t>1</a:t>
            </a:r>
            <a:r>
              <a:rPr lang="zh-CN" altLang="en-US" dirty="0"/>
              <a:t>来</a:t>
            </a:r>
            <a:r>
              <a:rPr lang="zh-CN" altLang="en-US" dirty="0" smtClean="0"/>
              <a:t>算。那么我么们将得到：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看起来是可行的，但其实，并不可行。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3"/>
          <p:cNvSpPr txBox="1"/>
          <p:nvPr/>
        </p:nvSpPr>
        <p:spPr>
          <a:xfrm>
            <a:off x="1494230" y="3948178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5" name="Straight Connector 30"/>
          <p:cNvCxnSpPr/>
          <p:nvPr/>
        </p:nvCxnSpPr>
        <p:spPr>
          <a:xfrm>
            <a:off x="1384796" y="3942221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6"/>
          <p:cNvCxnSpPr/>
          <p:nvPr/>
        </p:nvCxnSpPr>
        <p:spPr>
          <a:xfrm flipV="1">
            <a:off x="1494230" y="2401643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7"/>
          <p:cNvCxnSpPr/>
          <p:nvPr/>
        </p:nvCxnSpPr>
        <p:spPr>
          <a:xfrm>
            <a:off x="1384796" y="3942221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1494230" y="3948178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9" name="Cross 34"/>
          <p:cNvSpPr/>
          <p:nvPr/>
        </p:nvSpPr>
        <p:spPr>
          <a:xfrm rot="2734294">
            <a:off x="1639595" y="381940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35"/>
          <p:cNvSpPr/>
          <p:nvPr/>
        </p:nvSpPr>
        <p:spPr>
          <a:xfrm rot="2734294">
            <a:off x="1944396" y="381940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36"/>
          <p:cNvSpPr/>
          <p:nvPr/>
        </p:nvSpPr>
        <p:spPr>
          <a:xfrm rot="2734294">
            <a:off x="2265983" y="381940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37"/>
          <p:cNvSpPr/>
          <p:nvPr/>
        </p:nvSpPr>
        <p:spPr>
          <a:xfrm rot="2734294">
            <a:off x="2646983" y="381940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38"/>
          <p:cNvSpPr/>
          <p:nvPr/>
        </p:nvSpPr>
        <p:spPr>
          <a:xfrm rot="2734294">
            <a:off x="3392196" y="255371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40"/>
          <p:cNvSpPr/>
          <p:nvPr/>
        </p:nvSpPr>
        <p:spPr>
          <a:xfrm rot="2734294">
            <a:off x="3789983" y="255371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41"/>
          <p:cNvSpPr/>
          <p:nvPr/>
        </p:nvSpPr>
        <p:spPr>
          <a:xfrm rot="2734294">
            <a:off x="4170983" y="255371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42"/>
          <p:cNvSpPr/>
          <p:nvPr/>
        </p:nvSpPr>
        <p:spPr>
          <a:xfrm rot="2734294">
            <a:off x="4611396" y="255371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48"/>
          <p:cNvCxnSpPr/>
          <p:nvPr/>
        </p:nvCxnSpPr>
        <p:spPr>
          <a:xfrm>
            <a:off x="1384796" y="2682484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g(x)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造成刚刚的情况不成立的原因就是线性已经无发拟合了，我们需要再复合一层函数，新的函数的值域需要在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&gt;=0.5</a:t>
            </a:r>
            <a:r>
              <a:rPr lang="zh-CN" altLang="en-US" dirty="0" smtClean="0"/>
              <a:t>时取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；在</a:t>
            </a:r>
            <a:r>
              <a:rPr lang="en-US" altLang="zh-CN" dirty="0" smtClean="0"/>
              <a:t>&lt;0.5</a:t>
            </a:r>
            <a:r>
              <a:rPr lang="zh-CN" altLang="en-US" dirty="0" smtClean="0"/>
              <a:t>时取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即，      也就是我们用原来的回归方程。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        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5" y="3070803"/>
            <a:ext cx="2322957" cy="384048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5" y="3724203"/>
            <a:ext cx="1981581" cy="458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80" y="4780414"/>
            <a:ext cx="518205" cy="457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53" y="5237654"/>
            <a:ext cx="518205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两个例子</a:t>
            </a:r>
            <a:endParaRPr lang="zh-CN" altLang="en-US" dirty="0"/>
          </a:p>
        </p:txBody>
      </p:sp>
      <p:pic>
        <p:nvPicPr>
          <p:cNvPr id="4" name="Picture 50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7" y="5059163"/>
            <a:ext cx="4842163" cy="403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12" y="1546386"/>
            <a:ext cx="3543607" cy="2933954"/>
          </a:xfrm>
          <a:prstGeom prst="rect">
            <a:avLst/>
          </a:prstGeom>
        </p:spPr>
      </p:pic>
      <p:pic>
        <p:nvPicPr>
          <p:cNvPr id="6" name="Picture 5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25" y="5863061"/>
            <a:ext cx="4147185" cy="357378"/>
          </a:xfrm>
          <a:prstGeom prst="rect">
            <a:avLst/>
          </a:prstGeom>
        </p:spPr>
      </p:pic>
      <p:pic>
        <p:nvPicPr>
          <p:cNvPr id="7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41" y="5836391"/>
            <a:ext cx="2168271" cy="384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71" y="2090822"/>
            <a:ext cx="3254022" cy="2857748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13" y="693467"/>
            <a:ext cx="2322957" cy="384048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13" y="1346867"/>
            <a:ext cx="1981581" cy="4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0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代价函数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09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显然原来的代价函数不能继续使用了，但我们还是要看一下，为什么，然后来进行修正。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如果还是原来的代价函数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我们将得到类似左下这种的图像。但我们想要的是右下角的这种。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14" y="2506229"/>
            <a:ext cx="4219956" cy="651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4" y="3857906"/>
            <a:ext cx="3485862" cy="24539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7906"/>
            <a:ext cx="3894157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监督学习从</a:t>
            </a:r>
            <a:r>
              <a:rPr lang="zh-CN" altLang="en-US" dirty="0"/>
              <a:t>给定的训练数据集中学习出一个函数，当新的数据到来时，可以根据这个函数预测结果。监督学习的训练集要求是包括输入和输出，也可以说是特征和目标。训练集中的目标是由人标注的。常见的监督学习算法包括回归分析和统计分类。</a:t>
            </a:r>
          </a:p>
          <a:p>
            <a:r>
              <a:rPr lang="zh-CN" altLang="en-US" dirty="0"/>
              <a:t>无监督学习与监督学习相比，训练集没有人为标注的结果。常见的无监督学习算法有聚类。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9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新的代价函数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显然对数函数可以满足我们的需要。修正后的代价函数就变成了这个样子：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刚刚看到会比较迷下面看看函数的图像就很清晰楚了。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601768"/>
            <a:ext cx="6030468" cy="731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9" y="3841478"/>
            <a:ext cx="2910073" cy="24704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60" y="3637699"/>
            <a:ext cx="2959542" cy="28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代价函数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和并之后的代价函数就变成了这样：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我再次搬上刚刚的分段函数，看一下是不是一样。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0" y="2367612"/>
            <a:ext cx="6809130" cy="514133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9" y="3432074"/>
            <a:ext cx="6030468" cy="73152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" y="4518768"/>
            <a:ext cx="4169664" cy="651510"/>
          </a:xfrm>
          <a:prstGeom prst="rect">
            <a:avLst/>
          </a:prstGeom>
        </p:spPr>
      </p:pic>
      <p:pic>
        <p:nvPicPr>
          <p:cNvPr id="7" name="Picture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14" y="5377285"/>
            <a:ext cx="7214616" cy="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继续使用前面的梯度下降的方法。得到我们的梯度下降的算法，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求过倒数之后，是这样的：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回到第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会发现，这个公式和以前的是一样的。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74" y="2507355"/>
            <a:ext cx="4627509" cy="7807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74" y="3859370"/>
            <a:ext cx="6044809" cy="8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高级优化</a:t>
            </a:r>
            <a:endParaRPr lang="zh-CN" altLang="en-US" dirty="0"/>
          </a:p>
        </p:txBody>
      </p:sp>
      <p:sp>
        <p:nvSpPr>
          <p:cNvPr id="4" name="TextBox 13"/>
          <p:cNvSpPr txBox="1"/>
          <p:nvPr/>
        </p:nvSpPr>
        <p:spPr>
          <a:xfrm>
            <a:off x="439843" y="1868214"/>
            <a:ext cx="5813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en-US" sz="3600" dirty="0" smtClean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3600" dirty="0" smtClean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3600" dirty="0" smtClean="0"/>
              <a:t>L-BFGS</a:t>
            </a:r>
          </a:p>
        </p:txBody>
      </p:sp>
    </p:spTree>
    <p:extLst>
      <p:ext uri="{BB962C8B-B14F-4D97-AF65-F5344CB8AC3E}">
        <p14:creationId xmlns:p14="http://schemas.microsoft.com/office/powerpoint/2010/main" val="26162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开头提到过一对多的请况，那么该怎么拓展。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其实很简单，先选出一种设为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（或者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）将剩下的设为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0774"/>
            <a:ext cx="3452159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监督学习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4644"/>
            <a:ext cx="10515600" cy="154564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线性回归 </a:t>
            </a:r>
            <a:endParaRPr lang="en-US" altLang="zh-CN" sz="2400" dirty="0" smtClean="0"/>
          </a:p>
          <a:p>
            <a:r>
              <a:rPr lang="zh-CN" altLang="en-US" sz="2400" dirty="0" smtClean="0"/>
              <a:t>逻辑</a:t>
            </a:r>
            <a:r>
              <a:rPr lang="zh-CN" altLang="en-US" sz="2400" dirty="0" smtClean="0"/>
              <a:t>回归</a:t>
            </a:r>
            <a:endParaRPr lang="en-US" altLang="zh-CN" sz="2400" dirty="0" smtClean="0"/>
          </a:p>
          <a:p>
            <a:r>
              <a:rPr lang="zh-CN" altLang="en-US" sz="2400" dirty="0" smtClean="0"/>
              <a:t>神经网络</a:t>
            </a:r>
            <a:endParaRPr lang="en-US" altLang="zh-CN" sz="2400" dirty="0" smtClean="0"/>
          </a:p>
          <a:p>
            <a:r>
              <a:rPr lang="zh-CN" altLang="en-US" sz="2400" dirty="0" smtClean="0"/>
              <a:t>支持向量机</a:t>
            </a:r>
            <a:endParaRPr lang="en-US" altLang="zh-CN" sz="2400" dirty="0" smtClean="0"/>
          </a:p>
          <a:p>
            <a:r>
              <a:rPr lang="en-US" altLang="zh-CN" sz="1800" dirty="0" smtClean="0"/>
              <a:t>……</a:t>
            </a:r>
            <a:endParaRPr lang="zh-CN" altLang="en-US" sz="18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520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非监督学习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5155334"/>
            <a:ext cx="10515600" cy="154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聚类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17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假设房价和面积有着一定的关系，</a:t>
            </a:r>
            <a:r>
              <a:rPr lang="en-US" altLang="zh-CN" dirty="0" smtClean="0"/>
              <a:t>y=k1x+k2 </a:t>
            </a:r>
            <a:r>
              <a:rPr lang="zh-CN" altLang="en-US" dirty="0" smtClean="0"/>
              <a:t>。给你一定量的数据，让你返回一条直线，来拟合这些数据。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就</a:t>
            </a:r>
            <a:r>
              <a:rPr lang="zh-CN" altLang="en-US" dirty="0" smtClean="0"/>
              <a:t>像右边的图。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也就是说，我要找出一组</a:t>
            </a:r>
            <a:r>
              <a:rPr lang="en-US" altLang="zh-CN" dirty="0" smtClean="0"/>
              <a:t>k1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k2</a:t>
            </a:r>
            <a:r>
              <a:rPr lang="zh-CN" altLang="en-US" dirty="0" smtClean="0"/>
              <a:t>，让误差最小。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定义代价函数：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接下来就通过代价函数来求得最优解。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7029360" y="2997360"/>
              <a:ext cx="4832640" cy="289584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00" y="2988000"/>
                <a:ext cx="4851360" cy="29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958680" y="4267080"/>
              <a:ext cx="2718360" cy="8258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320" y="4257720"/>
                <a:ext cx="2737080" cy="8445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0" y="4267080"/>
            <a:ext cx="5632882" cy="9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再次看我们的代价函数，可以发现这是一个二元二次的方程，我们可以从函数的图形入手。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下面介绍，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梯度下降法：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想象一下你正站立在山的这一点上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站立</a:t>
            </a:r>
            <a:r>
              <a:rPr lang="zh-CN" altLang="en-US" sz="2000" dirty="0"/>
              <a:t>在你想象的公园这座红色山上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梯度</a:t>
            </a:r>
            <a:r>
              <a:rPr lang="zh-CN" altLang="en-US" sz="2000" dirty="0" smtClean="0"/>
              <a:t>下降算法</a:t>
            </a:r>
            <a:r>
              <a:rPr lang="zh-CN" altLang="en-US" sz="2000" dirty="0"/>
              <a:t>中，我们要做的</a:t>
            </a:r>
            <a:r>
              <a:rPr lang="zh-CN" altLang="en-US" sz="2000" dirty="0" smtClean="0"/>
              <a:t>就是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旋转 </a:t>
            </a:r>
            <a:r>
              <a:rPr lang="en-US" altLang="zh-CN" sz="2000" dirty="0"/>
              <a:t>360 </a:t>
            </a:r>
            <a:r>
              <a:rPr lang="zh-CN" altLang="en-US" sz="2000" dirty="0"/>
              <a:t>度，看看我们的周围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并</a:t>
            </a:r>
            <a:r>
              <a:rPr lang="zh-CN" altLang="en-US" sz="2000" dirty="0"/>
              <a:t>问自己要在某个方向上，用小碎步</a:t>
            </a:r>
          </a:p>
          <a:p>
            <a:pPr marL="0" indent="0">
              <a:buNone/>
            </a:pPr>
            <a:r>
              <a:rPr lang="zh-CN" altLang="en-US" sz="2000" dirty="0"/>
              <a:t>尽快</a:t>
            </a:r>
            <a:r>
              <a:rPr lang="zh-CN" altLang="en-US" sz="2000" dirty="0" smtClean="0"/>
              <a:t>下山。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525050"/>
            <a:ext cx="6257768" cy="100571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842" y="2144316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将</a:t>
            </a:r>
            <a:r>
              <a:rPr lang="zh-CN" altLang="en-US" dirty="0" smtClean="0"/>
              <a:t>刚刚的下山过程转化为数学问题，其实就是函数沿哪个方向下降最快的问题，由微积分的知识很容易知道，函数沿梯度的方向下降最快。所以，我们就很自然的得出了梯度下降的公式。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</a:t>
            </a:r>
            <a:r>
              <a:rPr lang="zh-CN" altLang="en-US" dirty="0" smtClean="0"/>
              <a:t>其中的    是学习速率。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24" y="3146425"/>
            <a:ext cx="5206613" cy="28387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63" y="5747058"/>
            <a:ext cx="388654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梯度下降需要注意的问题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同时更新 两个参数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89" y="3030311"/>
            <a:ext cx="2964485" cy="119237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10" y="3030311"/>
            <a:ext cx="2964485" cy="11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36" y="798377"/>
            <a:ext cx="9334107" cy="53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类比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同样构造代价函数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 </a:t>
            </a:r>
            <a:r>
              <a:rPr lang="en-US" altLang="zh-CN" dirty="0"/>
              <a:t>  </a:t>
            </a:r>
            <a:endParaRPr lang="zh-CN" altLang="en-US" dirty="0"/>
          </a:p>
        </p:txBody>
      </p:sp>
      <p:pic>
        <p:nvPicPr>
          <p:cNvPr id="8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6" y="2606773"/>
            <a:ext cx="4897470" cy="8291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6" y="3484660"/>
            <a:ext cx="3660458" cy="624078"/>
          </a:xfrm>
          <a:prstGeom prst="rect">
            <a:avLst/>
          </a:prstGeom>
        </p:spPr>
      </p:pic>
      <p:pic>
        <p:nvPicPr>
          <p:cNvPr id="13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6" y="4380227"/>
            <a:ext cx="3660458" cy="624078"/>
          </a:xfrm>
          <a:prstGeom prst="rect">
            <a:avLst/>
          </a:prstGeom>
        </p:spPr>
      </p:pic>
      <p:pic>
        <p:nvPicPr>
          <p:cNvPr id="14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6" y="5139242"/>
            <a:ext cx="3660458" cy="624078"/>
          </a:xfrm>
          <a:prstGeom prst="rect">
            <a:avLst/>
          </a:prstGeom>
        </p:spPr>
      </p:pic>
      <p:pic>
        <p:nvPicPr>
          <p:cNvPr id="15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72" y="1639732"/>
            <a:ext cx="5655564" cy="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815</Words>
  <Application>Microsoft Office PowerPoint</Application>
  <PresentationFormat>宽屏</PresentationFormat>
  <Paragraphs>117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机器学习</vt:lpstr>
      <vt:lpstr>机器学习分类</vt:lpstr>
      <vt:lpstr>监督学习</vt:lpstr>
      <vt:lpstr>线性回归</vt:lpstr>
      <vt:lpstr>PowerPoint 演示文稿</vt:lpstr>
      <vt:lpstr>梯度下降法</vt:lpstr>
      <vt:lpstr>梯度下降需要注意的问题</vt:lpstr>
      <vt:lpstr>PowerPoint 演示文稿</vt:lpstr>
      <vt:lpstr>类比</vt:lpstr>
      <vt:lpstr>梯度下降优化</vt:lpstr>
      <vt:lpstr>特征值缩放</vt:lpstr>
      <vt:lpstr>学习速率</vt:lpstr>
      <vt:lpstr>多项式回归</vt:lpstr>
      <vt:lpstr>方程法</vt:lpstr>
      <vt:lpstr>逻辑回归</vt:lpstr>
      <vt:lpstr>解决办法</vt:lpstr>
      <vt:lpstr>引入g(x)</vt:lpstr>
      <vt:lpstr>两个例子</vt:lpstr>
      <vt:lpstr>代价函数</vt:lpstr>
      <vt:lpstr>新的代价函数</vt:lpstr>
      <vt:lpstr>代价函数</vt:lpstr>
      <vt:lpstr>梯度下降</vt:lpstr>
      <vt:lpstr>高级优化</vt:lpstr>
      <vt:lpstr>推广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王志浩</dc:creator>
  <cp:lastModifiedBy>王志浩</cp:lastModifiedBy>
  <cp:revision>27</cp:revision>
  <dcterms:created xsi:type="dcterms:W3CDTF">2017-07-09T04:47:19Z</dcterms:created>
  <dcterms:modified xsi:type="dcterms:W3CDTF">2017-07-14T12:47:44Z</dcterms:modified>
</cp:coreProperties>
</file>