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56" r:id="rId3"/>
    <p:sldId id="257" r:id="rId4"/>
    <p:sldId id="306" r:id="rId5"/>
    <p:sldId id="283" r:id="rId6"/>
    <p:sldId id="308" r:id="rId7"/>
    <p:sldId id="288" r:id="rId8"/>
    <p:sldId id="310" r:id="rId9"/>
    <p:sldId id="311" r:id="rId10"/>
    <p:sldId id="312" r:id="rId11"/>
    <p:sldId id="313" r:id="rId12"/>
    <p:sldId id="314" r:id="rId13"/>
    <p:sldId id="295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6780A8"/>
    <a:srgbClr val="FFFFFF"/>
    <a:srgbClr val="F6F4F2"/>
    <a:srgbClr val="F2F2F2"/>
    <a:srgbClr val="F1EFEE"/>
    <a:srgbClr val="F5F3F1"/>
    <a:srgbClr val="F8F5F3"/>
    <a:srgbClr val="F5F2F1"/>
    <a:srgbClr val="F4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7" autoAdjust="0"/>
    <p:restoredTop sz="95559" autoAdjust="0"/>
  </p:normalViewPr>
  <p:slideViewPr>
    <p:cSldViewPr snapToGrid="0">
      <p:cViewPr varScale="1">
        <p:scale>
          <a:sx n="83" d="100"/>
          <a:sy n="83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6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2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3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1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8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7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2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7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37034" y="1978036"/>
            <a:ext cx="8832142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72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分布式</a:t>
            </a:r>
            <a:r>
              <a:rPr lang="en-US" altLang="zh-CN" sz="7200" spc="1500" dirty="0" err="1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minisql</a:t>
            </a:r>
            <a:endParaRPr lang="en-US" altLang="zh-CN" sz="7200" spc="15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30495" y="3854753"/>
            <a:ext cx="4968027" cy="87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成员：陈云奇 严昕辰 朱亦陈 钱星屹 王晨璐</a:t>
            </a: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4FF77-7DBC-F849-BFD8-A6F474661D4E}"/>
              </a:ext>
            </a:extLst>
          </p:cNvPr>
          <p:cNvSpPr txBox="1"/>
          <p:nvPr/>
        </p:nvSpPr>
        <p:spPr>
          <a:xfrm>
            <a:off x="4726530" y="3598098"/>
            <a:ext cx="3639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大程展示</a:t>
            </a:r>
          </a:p>
        </p:txBody>
      </p:sp>
    </p:spTree>
    <p:extLst>
      <p:ext uri="{BB962C8B-B14F-4D97-AF65-F5344CB8AC3E}">
        <p14:creationId xmlns:p14="http://schemas.microsoft.com/office/powerpoint/2010/main" val="19478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F86E1A2-65B4-614C-8B88-2FCE1AF361C0}"/>
              </a:ext>
            </a:extLst>
          </p:cNvPr>
          <p:cNvSpPr/>
          <p:nvPr/>
        </p:nvSpPr>
        <p:spPr>
          <a:xfrm>
            <a:off x="689548" y="429576"/>
            <a:ext cx="3786622" cy="473892"/>
          </a:xfrm>
          <a:prstGeom prst="rect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E364D-4124-AF61-F1F2-72450DB01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t="2147" r="1439" b="2411"/>
          <a:stretch/>
        </p:blipFill>
        <p:spPr bwMode="auto">
          <a:xfrm>
            <a:off x="689547" y="131811"/>
            <a:ext cx="10820113" cy="65987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4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F86E1A2-65B4-614C-8B88-2FCE1AF361C0}"/>
              </a:ext>
            </a:extLst>
          </p:cNvPr>
          <p:cNvSpPr/>
          <p:nvPr/>
        </p:nvSpPr>
        <p:spPr>
          <a:xfrm>
            <a:off x="644577" y="429576"/>
            <a:ext cx="10996891" cy="473892"/>
          </a:xfrm>
          <a:prstGeom prst="rect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97B57-1F1B-00F1-4EB2-FA7DCB1DA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2" y="1038380"/>
            <a:ext cx="9095550" cy="5524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2372E0-E9A0-DD90-5266-86905048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70" y="903468"/>
            <a:ext cx="3374002" cy="53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F86E1A2-65B4-614C-8B88-2FCE1AF361C0}"/>
              </a:ext>
            </a:extLst>
          </p:cNvPr>
          <p:cNvSpPr/>
          <p:nvPr/>
        </p:nvSpPr>
        <p:spPr>
          <a:xfrm>
            <a:off x="644577" y="429576"/>
            <a:ext cx="10996891" cy="473892"/>
          </a:xfrm>
          <a:prstGeom prst="rect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98EEF5-44CE-4828-8FCD-B51B3300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02" y="1302327"/>
            <a:ext cx="5236595" cy="47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4903" y="107450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rgbClr val="6780A8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4</a:t>
            </a:r>
            <a:endParaRPr lang="zh-CN" altLang="en-US" sz="30000" dirty="0">
              <a:solidFill>
                <a:srgbClr val="6780A8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5520" y="2335191"/>
            <a:ext cx="5409303" cy="2200150"/>
            <a:chOff x="4305782" y="2128782"/>
            <a:chExt cx="5409303" cy="2200150"/>
          </a:xfrm>
        </p:grpSpPr>
        <p:sp>
          <p:nvSpPr>
            <p:cNvPr id="5" name="矩形 4"/>
            <p:cNvSpPr/>
            <p:nvPr/>
          </p:nvSpPr>
          <p:spPr>
            <a:xfrm>
              <a:off x="4448604" y="2232954"/>
              <a:ext cx="5266481" cy="1979271"/>
            </a:xfrm>
            <a:prstGeom prst="rect">
              <a:avLst/>
            </a:prstGeom>
            <a:solidFill>
              <a:srgbClr val="F5F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05782" y="2128782"/>
              <a:ext cx="5177809" cy="2200150"/>
            </a:xfrm>
            <a:prstGeom prst="rect">
              <a:avLst/>
            </a:prstGeom>
            <a:noFill/>
            <a:ln>
              <a:solidFill>
                <a:srgbClr val="F4F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03302" y="2844222"/>
            <a:ext cx="2839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spc="2000" dirty="0">
                <a:solidFill>
                  <a:srgbClr val="6780A8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系统测试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F491F0-A82D-443C-AEF9-DCEB04A7B33D}"/>
              </a:ext>
            </a:extLst>
          </p:cNvPr>
          <p:cNvSpPr/>
          <p:nvPr/>
        </p:nvSpPr>
        <p:spPr>
          <a:xfrm>
            <a:off x="0" y="-493487"/>
            <a:ext cx="4848580" cy="7351487"/>
          </a:xfrm>
          <a:custGeom>
            <a:avLst/>
            <a:gdLst>
              <a:gd name="connsiteX0" fmla="*/ 0 w 4848580"/>
              <a:gd name="connsiteY0" fmla="*/ 0 h 6858001"/>
              <a:gd name="connsiteX1" fmla="*/ 4848580 w 4848580"/>
              <a:gd name="connsiteY1" fmla="*/ 0 h 6858001"/>
              <a:gd name="connsiteX2" fmla="*/ 4848580 w 4848580"/>
              <a:gd name="connsiteY2" fmla="*/ 6858001 h 6858001"/>
              <a:gd name="connsiteX3" fmla="*/ 0 w 4848580"/>
              <a:gd name="connsiteY3" fmla="*/ 6858001 h 6858001"/>
              <a:gd name="connsiteX4" fmla="*/ 0 w 4848580"/>
              <a:gd name="connsiteY4" fmla="*/ 0 h 6858001"/>
              <a:gd name="connsiteX0" fmla="*/ 0 w 4848580"/>
              <a:gd name="connsiteY0" fmla="*/ 493486 h 7351487"/>
              <a:gd name="connsiteX1" fmla="*/ 1524809 w 4848580"/>
              <a:gd name="connsiteY1" fmla="*/ 0 h 7351487"/>
              <a:gd name="connsiteX2" fmla="*/ 4848580 w 4848580"/>
              <a:gd name="connsiteY2" fmla="*/ 7351487 h 7351487"/>
              <a:gd name="connsiteX3" fmla="*/ 0 w 4848580"/>
              <a:gd name="connsiteY3" fmla="*/ 7351487 h 7351487"/>
              <a:gd name="connsiteX4" fmla="*/ 0 w 4848580"/>
              <a:gd name="connsiteY4" fmla="*/ 493486 h 735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8580" h="7351487">
                <a:moveTo>
                  <a:pt x="0" y="493486"/>
                </a:moveTo>
                <a:lnTo>
                  <a:pt x="1524809" y="0"/>
                </a:lnTo>
                <a:lnTo>
                  <a:pt x="4848580" y="7351487"/>
                </a:lnTo>
                <a:lnTo>
                  <a:pt x="0" y="7351487"/>
                </a:lnTo>
                <a:lnTo>
                  <a:pt x="0" y="493486"/>
                </a:lnTo>
                <a:close/>
              </a:path>
            </a:pathLst>
          </a:custGeom>
          <a:solidFill>
            <a:srgbClr val="6780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24566" y="2008914"/>
            <a:ext cx="4552369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72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感谢聆听</a:t>
            </a: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52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4848580" cy="6858001"/>
          </a:xfrm>
          <a:prstGeom prst="rect">
            <a:avLst/>
          </a:prstGeom>
          <a:solidFill>
            <a:srgbClr val="6780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44116" y="1420958"/>
            <a:ext cx="2560347" cy="2560347"/>
          </a:xfrm>
          <a:prstGeom prst="ellipse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65019" y="473812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00788" y="5666077"/>
            <a:ext cx="1974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lt"/>
                <a:ea typeface="Kozuka Gothic Pro B" panose="020B0800000000000000" pitchFamily="34" charset="-128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+mj-lt"/>
              <a:ea typeface="Kozuka Gothic Pro B" panose="020B0800000000000000" pitchFamily="34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697103" y="5929890"/>
            <a:ext cx="767652" cy="58085"/>
            <a:chOff x="2782883" y="4944533"/>
            <a:chExt cx="637650" cy="4824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2806654" y="4968657"/>
              <a:ext cx="6138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 flipH="1">
              <a:off x="2782883" y="4944533"/>
              <a:ext cx="53139" cy="48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86669" y="5929890"/>
            <a:ext cx="767652" cy="58085"/>
            <a:chOff x="2782883" y="4944533"/>
            <a:chExt cx="637650" cy="48248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806654" y="4968657"/>
              <a:ext cx="6138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flipH="1">
              <a:off x="2782883" y="4944533"/>
              <a:ext cx="53139" cy="48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1" y="1853433"/>
            <a:ext cx="1695396" cy="169539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5C8502-1303-4E8B-80AA-B76E91F3D9AE}"/>
              </a:ext>
            </a:extLst>
          </p:cNvPr>
          <p:cNvGrpSpPr/>
          <p:nvPr/>
        </p:nvGrpSpPr>
        <p:grpSpPr>
          <a:xfrm>
            <a:off x="6974029" y="1422414"/>
            <a:ext cx="3351481" cy="4593647"/>
            <a:chOff x="6964944" y="978835"/>
            <a:chExt cx="3351481" cy="4593647"/>
          </a:xfrm>
        </p:grpSpPr>
        <p:sp>
          <p:nvSpPr>
            <p:cNvPr id="25" name="文本框 24"/>
            <p:cNvSpPr txBox="1"/>
            <p:nvPr/>
          </p:nvSpPr>
          <p:spPr>
            <a:xfrm>
              <a:off x="8387692" y="1168048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600" dirty="0">
                  <a:solidFill>
                    <a:srgbClr val="6780A8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项目需求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3CC9768-942D-49F0-BD54-5E8C682811DE}"/>
                </a:ext>
              </a:extLst>
            </p:cNvPr>
            <p:cNvSpPr txBox="1"/>
            <p:nvPr/>
          </p:nvSpPr>
          <p:spPr>
            <a:xfrm>
              <a:off x="8387692" y="2398350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600" dirty="0">
                  <a:solidFill>
                    <a:srgbClr val="6780A8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总体设计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24B31-8431-42DB-8605-5320C051321A}"/>
                </a:ext>
              </a:extLst>
            </p:cNvPr>
            <p:cNvSpPr txBox="1"/>
            <p:nvPr/>
          </p:nvSpPr>
          <p:spPr>
            <a:xfrm>
              <a:off x="8387692" y="3628652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600" dirty="0">
                  <a:solidFill>
                    <a:srgbClr val="6780A8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模块设计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0F95576-056E-493C-BA21-0176742B3018}"/>
                </a:ext>
              </a:extLst>
            </p:cNvPr>
            <p:cNvSpPr/>
            <p:nvPr/>
          </p:nvSpPr>
          <p:spPr>
            <a:xfrm>
              <a:off x="6964944" y="4666453"/>
              <a:ext cx="906029" cy="906029"/>
            </a:xfrm>
            <a:prstGeom prst="ellipse">
              <a:avLst/>
            </a:prstGeom>
            <a:solidFill>
              <a:srgbClr val="678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a typeface="汉仪菱心体简" panose="02010609000101010101" pitchFamily="49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汉仪菱心体简" panose="02010609000101010101" pitchFamily="49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CE7B0F7-0B26-491A-9281-64D0C70F5F33}"/>
                </a:ext>
              </a:extLst>
            </p:cNvPr>
            <p:cNvSpPr txBox="1"/>
            <p:nvPr/>
          </p:nvSpPr>
          <p:spPr>
            <a:xfrm>
              <a:off x="8387692" y="4858954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600" dirty="0">
                  <a:solidFill>
                    <a:srgbClr val="6780A8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系统测试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CE89786-E1E5-471E-93C0-A66EAFF22C53}"/>
                </a:ext>
              </a:extLst>
            </p:cNvPr>
            <p:cNvSpPr/>
            <p:nvPr/>
          </p:nvSpPr>
          <p:spPr>
            <a:xfrm>
              <a:off x="6964944" y="3437247"/>
              <a:ext cx="906029" cy="906029"/>
            </a:xfrm>
            <a:prstGeom prst="ellipse">
              <a:avLst/>
            </a:prstGeom>
            <a:solidFill>
              <a:srgbClr val="678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a typeface="汉仪菱心体简" panose="02010609000101010101" pitchFamily="49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汉仪菱心体简" panose="02010609000101010101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7321801-142C-4E2A-B8D3-B509F4DBB950}"/>
                </a:ext>
              </a:extLst>
            </p:cNvPr>
            <p:cNvSpPr/>
            <p:nvPr/>
          </p:nvSpPr>
          <p:spPr>
            <a:xfrm>
              <a:off x="6964944" y="2208041"/>
              <a:ext cx="906029" cy="906029"/>
            </a:xfrm>
            <a:prstGeom prst="ellipse">
              <a:avLst/>
            </a:prstGeom>
            <a:solidFill>
              <a:srgbClr val="678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a typeface="汉仪菱心体简" panose="02010609000101010101" pitchFamily="49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汉仪菱心体简" panose="02010609000101010101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34DA403-BA02-4B6A-9BF5-5B402C125BCE}"/>
                </a:ext>
              </a:extLst>
            </p:cNvPr>
            <p:cNvSpPr/>
            <p:nvPr/>
          </p:nvSpPr>
          <p:spPr>
            <a:xfrm>
              <a:off x="6964944" y="978835"/>
              <a:ext cx="906029" cy="906029"/>
            </a:xfrm>
            <a:prstGeom prst="ellipse">
              <a:avLst/>
            </a:prstGeom>
            <a:solidFill>
              <a:srgbClr val="678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a typeface="汉仪菱心体简" panose="02010609000101010101" pitchFamily="49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4903" y="107450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rgbClr val="6780A8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</a:t>
            </a:r>
            <a:endParaRPr lang="zh-CN" altLang="en-US" sz="30000" dirty="0">
              <a:solidFill>
                <a:srgbClr val="6780A8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5520" y="2335191"/>
            <a:ext cx="5409303" cy="2200150"/>
            <a:chOff x="4305782" y="2128782"/>
            <a:chExt cx="5409303" cy="2200150"/>
          </a:xfrm>
        </p:grpSpPr>
        <p:sp>
          <p:nvSpPr>
            <p:cNvPr id="5" name="矩形 4"/>
            <p:cNvSpPr/>
            <p:nvPr/>
          </p:nvSpPr>
          <p:spPr>
            <a:xfrm>
              <a:off x="4448604" y="2232954"/>
              <a:ext cx="5266481" cy="1979271"/>
            </a:xfrm>
            <a:prstGeom prst="rect">
              <a:avLst/>
            </a:prstGeom>
            <a:solidFill>
              <a:srgbClr val="F5F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05782" y="2128782"/>
              <a:ext cx="5177809" cy="2200150"/>
            </a:xfrm>
            <a:prstGeom prst="rect">
              <a:avLst/>
            </a:prstGeom>
            <a:noFill/>
            <a:ln>
              <a:solidFill>
                <a:srgbClr val="F4F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03302" y="2844222"/>
            <a:ext cx="2839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spc="2000" dirty="0">
                <a:solidFill>
                  <a:srgbClr val="6780A8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项目需求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F491F0-A82D-443C-AEF9-DCEB04A7B33D}"/>
              </a:ext>
            </a:extLst>
          </p:cNvPr>
          <p:cNvSpPr/>
          <p:nvPr/>
        </p:nvSpPr>
        <p:spPr>
          <a:xfrm>
            <a:off x="0" y="-493487"/>
            <a:ext cx="4848580" cy="7351487"/>
          </a:xfrm>
          <a:custGeom>
            <a:avLst/>
            <a:gdLst>
              <a:gd name="connsiteX0" fmla="*/ 0 w 4848580"/>
              <a:gd name="connsiteY0" fmla="*/ 0 h 6858001"/>
              <a:gd name="connsiteX1" fmla="*/ 4848580 w 4848580"/>
              <a:gd name="connsiteY1" fmla="*/ 0 h 6858001"/>
              <a:gd name="connsiteX2" fmla="*/ 4848580 w 4848580"/>
              <a:gd name="connsiteY2" fmla="*/ 6858001 h 6858001"/>
              <a:gd name="connsiteX3" fmla="*/ 0 w 4848580"/>
              <a:gd name="connsiteY3" fmla="*/ 6858001 h 6858001"/>
              <a:gd name="connsiteX4" fmla="*/ 0 w 4848580"/>
              <a:gd name="connsiteY4" fmla="*/ 0 h 6858001"/>
              <a:gd name="connsiteX0" fmla="*/ 0 w 4848580"/>
              <a:gd name="connsiteY0" fmla="*/ 493486 h 7351487"/>
              <a:gd name="connsiteX1" fmla="*/ 1524809 w 4848580"/>
              <a:gd name="connsiteY1" fmla="*/ 0 h 7351487"/>
              <a:gd name="connsiteX2" fmla="*/ 4848580 w 4848580"/>
              <a:gd name="connsiteY2" fmla="*/ 7351487 h 7351487"/>
              <a:gd name="connsiteX3" fmla="*/ 0 w 4848580"/>
              <a:gd name="connsiteY3" fmla="*/ 7351487 h 7351487"/>
              <a:gd name="connsiteX4" fmla="*/ 0 w 4848580"/>
              <a:gd name="connsiteY4" fmla="*/ 493486 h 735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8580" h="7351487">
                <a:moveTo>
                  <a:pt x="0" y="493486"/>
                </a:moveTo>
                <a:lnTo>
                  <a:pt x="1524809" y="0"/>
                </a:lnTo>
                <a:lnTo>
                  <a:pt x="4848580" y="7351487"/>
                </a:lnTo>
                <a:lnTo>
                  <a:pt x="0" y="7351487"/>
                </a:lnTo>
                <a:lnTo>
                  <a:pt x="0" y="493486"/>
                </a:lnTo>
                <a:close/>
              </a:path>
            </a:pathLst>
          </a:custGeom>
          <a:solidFill>
            <a:srgbClr val="6780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9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>
            <a:extLst>
              <a:ext uri="{FF2B5EF4-FFF2-40B4-BE49-F238E27FC236}">
                <a16:creationId xmlns:a16="http://schemas.microsoft.com/office/drawing/2014/main" id="{D78D7FE2-6756-BD4F-A1A1-FB951B6DF0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56704" y="2369171"/>
            <a:ext cx="5284620" cy="3336534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C43254C5-EE1A-4D87-8160-63924B1CB595}"/>
              </a:ext>
            </a:extLst>
          </p:cNvPr>
          <p:cNvGrpSpPr/>
          <p:nvPr/>
        </p:nvGrpSpPr>
        <p:grpSpPr>
          <a:xfrm>
            <a:off x="2537659" y="325146"/>
            <a:ext cx="7116682" cy="461665"/>
            <a:chOff x="2339067" y="325146"/>
            <a:chExt cx="7116682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339067" y="457843"/>
              <a:ext cx="7116682" cy="166589"/>
              <a:chOff x="2339067" y="457843"/>
              <a:chExt cx="7116682" cy="166589"/>
            </a:xfrm>
            <a:solidFill>
              <a:srgbClr val="6780A8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5" name="椭圆 4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2" name="椭圆 11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/>
            <p:cNvSpPr txBox="1"/>
            <p:nvPr/>
          </p:nvSpPr>
          <p:spPr>
            <a:xfrm>
              <a:off x="5035633" y="32514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6780A8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项目需求</a:t>
              </a:r>
            </a:p>
          </p:txBody>
        </p:sp>
      </p:grpSp>
      <p:sp>
        <p:nvSpPr>
          <p:cNvPr id="64" name="椭圆 63"/>
          <p:cNvSpPr/>
          <p:nvPr/>
        </p:nvSpPr>
        <p:spPr>
          <a:xfrm>
            <a:off x="2705709" y="2205518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218006" y="2163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</a:t>
            </a:r>
            <a:endParaRPr lang="en-US" altLang="zh-CN" dirty="0">
              <a:solidFill>
                <a:srgbClr val="6780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13492" y="2638319"/>
            <a:ext cx="1601968" cy="369332"/>
            <a:chOff x="466244" y="3038824"/>
            <a:chExt cx="1601968" cy="369332"/>
          </a:xfrm>
        </p:grpSpPr>
        <p:sp>
          <p:nvSpPr>
            <p:cNvPr id="65" name="椭圆 64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60216" y="30388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678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集群管理</a:t>
              </a:r>
              <a:endParaRPr lang="en-US" altLang="zh-CN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椭圆 65"/>
          <p:cNvSpPr/>
          <p:nvPr/>
        </p:nvSpPr>
        <p:spPr>
          <a:xfrm>
            <a:off x="2735078" y="3155612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3247375" y="31075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分布式查询</a:t>
            </a:r>
            <a:endParaRPr lang="en-US" altLang="zh-CN" dirty="0">
              <a:solidFill>
                <a:srgbClr val="6780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C223EFC-98DB-B745-8290-341F174917E8}"/>
              </a:ext>
            </a:extLst>
          </p:cNvPr>
          <p:cNvGrpSpPr/>
          <p:nvPr/>
        </p:nvGrpSpPr>
        <p:grpSpPr>
          <a:xfrm>
            <a:off x="2735078" y="3576839"/>
            <a:ext cx="1601968" cy="369332"/>
            <a:chOff x="466244" y="3038824"/>
            <a:chExt cx="1601968" cy="3693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66360F0-697F-DF4B-B752-99A12763AAAB}"/>
                </a:ext>
              </a:extLst>
            </p:cNvPr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A2978DA-0649-8640-8065-D1B417BF139D}"/>
                </a:ext>
              </a:extLst>
            </p:cNvPr>
            <p:cNvSpPr txBox="1"/>
            <p:nvPr/>
          </p:nvSpPr>
          <p:spPr>
            <a:xfrm>
              <a:off x="960216" y="30388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678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副本管理</a:t>
              </a:r>
              <a:endParaRPr lang="en-US" altLang="zh-CN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7DFD060C-8984-4544-9855-95F0A4F60BFC}"/>
              </a:ext>
            </a:extLst>
          </p:cNvPr>
          <p:cNvSpPr/>
          <p:nvPr/>
        </p:nvSpPr>
        <p:spPr>
          <a:xfrm>
            <a:off x="2735078" y="4094132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BF2E69-9E1E-DA44-B897-74B05BCE16CC}"/>
              </a:ext>
            </a:extLst>
          </p:cNvPr>
          <p:cNvSpPr txBox="1"/>
          <p:nvPr/>
        </p:nvSpPr>
        <p:spPr>
          <a:xfrm>
            <a:off x="3247375" y="4046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容错容灾</a:t>
            </a:r>
            <a:endParaRPr lang="en-US" altLang="zh-CN" dirty="0">
              <a:solidFill>
                <a:srgbClr val="6780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442E0A2-8AA1-5A45-BB14-83FE1FCEA8B0}"/>
              </a:ext>
            </a:extLst>
          </p:cNvPr>
          <p:cNvGrpSpPr/>
          <p:nvPr/>
        </p:nvGrpSpPr>
        <p:grpSpPr>
          <a:xfrm>
            <a:off x="2732568" y="4515359"/>
            <a:ext cx="1601968" cy="369332"/>
            <a:chOff x="466244" y="3038824"/>
            <a:chExt cx="1601968" cy="36933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2275FB6-4CB5-2540-B03B-72973513E835}"/>
                </a:ext>
              </a:extLst>
            </p:cNvPr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2603939-6A14-B741-93D2-E19176DB75B9}"/>
                </a:ext>
              </a:extLst>
            </p:cNvPr>
            <p:cNvSpPr txBox="1"/>
            <p:nvPr/>
          </p:nvSpPr>
          <p:spPr>
            <a:xfrm>
              <a:off x="960216" y="30388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6780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负载均衡</a:t>
              </a:r>
              <a:endParaRPr lang="en-US" altLang="zh-CN" dirty="0">
                <a:solidFill>
                  <a:srgbClr val="6780A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A581E96E-53B0-6ABF-B564-19BFCC67C38B}"/>
              </a:ext>
            </a:extLst>
          </p:cNvPr>
          <p:cNvSpPr/>
          <p:nvPr/>
        </p:nvSpPr>
        <p:spPr>
          <a:xfrm>
            <a:off x="6921969" y="2205518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8004882-8FF9-8880-42DC-9B979B96EBFE}"/>
              </a:ext>
            </a:extLst>
          </p:cNvPr>
          <p:cNvSpPr txBox="1"/>
          <p:nvPr/>
        </p:nvSpPr>
        <p:spPr>
          <a:xfrm>
            <a:off x="7434266" y="21639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数据采取分布式存储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321D47F-C7AA-5910-BF12-E0F8939F19ED}"/>
              </a:ext>
            </a:extLst>
          </p:cNvPr>
          <p:cNvGrpSpPr/>
          <p:nvPr/>
        </p:nvGrpSpPr>
        <p:grpSpPr>
          <a:xfrm>
            <a:off x="6929752" y="2638319"/>
            <a:ext cx="2074789" cy="369332"/>
            <a:chOff x="466244" y="3038824"/>
            <a:chExt cx="2074789" cy="369332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E68293D-EC90-B19F-9045-3A3743824628}"/>
                </a:ext>
              </a:extLst>
            </p:cNvPr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ADA5130-A6B8-6850-C54E-CF4350FCF347}"/>
                </a:ext>
              </a:extLst>
            </p:cNvPr>
            <p:cNvSpPr txBox="1"/>
            <p:nvPr/>
          </p:nvSpPr>
          <p:spPr>
            <a:xfrm>
              <a:off x="960216" y="3038824"/>
              <a:ext cx="158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集群管理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FA90ABE7-171B-2A60-01FF-0FA8FE06BCA9}"/>
              </a:ext>
            </a:extLst>
          </p:cNvPr>
          <p:cNvSpPr/>
          <p:nvPr/>
        </p:nvSpPr>
        <p:spPr>
          <a:xfrm>
            <a:off x="6951338" y="3155612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212E2D5-2D28-887C-7CB9-C91FAF3608BA}"/>
              </a:ext>
            </a:extLst>
          </p:cNvPr>
          <p:cNvSpPr txBox="1"/>
          <p:nvPr/>
        </p:nvSpPr>
        <p:spPr>
          <a:xfrm>
            <a:off x="7463635" y="31075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查询数据来自不同数据源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59129D1-7FCA-0959-FEFD-22D66BFF7D23}"/>
              </a:ext>
            </a:extLst>
          </p:cNvPr>
          <p:cNvGrpSpPr/>
          <p:nvPr/>
        </p:nvGrpSpPr>
        <p:grpSpPr>
          <a:xfrm>
            <a:off x="6951338" y="3576839"/>
            <a:ext cx="3910292" cy="369332"/>
            <a:chOff x="466244" y="3038824"/>
            <a:chExt cx="3910292" cy="36933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7510C0E-3851-D10A-4FDC-B32586FD5CA6}"/>
                </a:ext>
              </a:extLst>
            </p:cNvPr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5D84E53-31D5-28F4-C45A-161B4B4E8570}"/>
                </a:ext>
              </a:extLst>
            </p:cNvPr>
            <p:cNvSpPr txBox="1"/>
            <p:nvPr/>
          </p:nvSpPr>
          <p:spPr>
            <a:xfrm>
              <a:off x="960216" y="303882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一个表至少保存在两个从节点上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椭圆 132">
            <a:extLst>
              <a:ext uri="{FF2B5EF4-FFF2-40B4-BE49-F238E27FC236}">
                <a16:creationId xmlns:a16="http://schemas.microsoft.com/office/drawing/2014/main" id="{23CE65D1-E993-7908-FB9E-03FDBF1AB397}"/>
              </a:ext>
            </a:extLst>
          </p:cNvPr>
          <p:cNvSpPr/>
          <p:nvPr/>
        </p:nvSpPr>
        <p:spPr>
          <a:xfrm>
            <a:off x="6951338" y="4094132"/>
            <a:ext cx="286273" cy="286273"/>
          </a:xfrm>
          <a:prstGeom prst="ellipse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D39D831-D193-1325-DD7C-A44FCF935379}"/>
              </a:ext>
            </a:extLst>
          </p:cNvPr>
          <p:cNvSpPr txBox="1"/>
          <p:nvPr/>
        </p:nvSpPr>
        <p:spPr>
          <a:xfrm>
            <a:off x="7463635" y="40460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节点下线时进行数据迁移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6B9688B-A37B-6779-A05B-B063B3DE3134}"/>
              </a:ext>
            </a:extLst>
          </p:cNvPr>
          <p:cNvGrpSpPr/>
          <p:nvPr/>
        </p:nvGrpSpPr>
        <p:grpSpPr>
          <a:xfrm>
            <a:off x="6948828" y="4515359"/>
            <a:ext cx="3448627" cy="369332"/>
            <a:chOff x="466244" y="3038824"/>
            <a:chExt cx="3448627" cy="369332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38346249-74A7-9C88-6E0A-CDF20C91923D}"/>
                </a:ext>
              </a:extLst>
            </p:cNvPr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A8152AF-BB60-EC56-77A7-3FA08093A253}"/>
                </a:ext>
              </a:extLst>
            </p:cNvPr>
            <p:cNvSpPr txBox="1"/>
            <p:nvPr/>
          </p:nvSpPr>
          <p:spPr>
            <a:xfrm>
              <a:off x="960216" y="3038824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建表时选择相对空闲的节点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0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4903" y="107450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rgbClr val="6780A8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2</a:t>
            </a:r>
            <a:endParaRPr lang="zh-CN" altLang="en-US" sz="30000" dirty="0">
              <a:solidFill>
                <a:srgbClr val="6780A8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5520" y="2335191"/>
            <a:ext cx="5409303" cy="2200150"/>
            <a:chOff x="4305782" y="2128782"/>
            <a:chExt cx="5409303" cy="2200150"/>
          </a:xfrm>
        </p:grpSpPr>
        <p:sp>
          <p:nvSpPr>
            <p:cNvPr id="5" name="矩形 4"/>
            <p:cNvSpPr/>
            <p:nvPr/>
          </p:nvSpPr>
          <p:spPr>
            <a:xfrm>
              <a:off x="4448604" y="2232954"/>
              <a:ext cx="5266481" cy="1979271"/>
            </a:xfrm>
            <a:prstGeom prst="rect">
              <a:avLst/>
            </a:prstGeom>
            <a:solidFill>
              <a:srgbClr val="F5F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05782" y="2128782"/>
              <a:ext cx="5177809" cy="2200150"/>
            </a:xfrm>
            <a:prstGeom prst="rect">
              <a:avLst/>
            </a:prstGeom>
            <a:noFill/>
            <a:ln>
              <a:solidFill>
                <a:srgbClr val="F4F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03303" y="2844222"/>
            <a:ext cx="327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spc="2000" dirty="0">
                <a:solidFill>
                  <a:srgbClr val="6780A8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总体设计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F491F0-A82D-443C-AEF9-DCEB04A7B33D}"/>
              </a:ext>
            </a:extLst>
          </p:cNvPr>
          <p:cNvSpPr/>
          <p:nvPr/>
        </p:nvSpPr>
        <p:spPr>
          <a:xfrm>
            <a:off x="0" y="-493487"/>
            <a:ext cx="4848580" cy="7351487"/>
          </a:xfrm>
          <a:custGeom>
            <a:avLst/>
            <a:gdLst>
              <a:gd name="connsiteX0" fmla="*/ 0 w 4848580"/>
              <a:gd name="connsiteY0" fmla="*/ 0 h 6858001"/>
              <a:gd name="connsiteX1" fmla="*/ 4848580 w 4848580"/>
              <a:gd name="connsiteY1" fmla="*/ 0 h 6858001"/>
              <a:gd name="connsiteX2" fmla="*/ 4848580 w 4848580"/>
              <a:gd name="connsiteY2" fmla="*/ 6858001 h 6858001"/>
              <a:gd name="connsiteX3" fmla="*/ 0 w 4848580"/>
              <a:gd name="connsiteY3" fmla="*/ 6858001 h 6858001"/>
              <a:gd name="connsiteX4" fmla="*/ 0 w 4848580"/>
              <a:gd name="connsiteY4" fmla="*/ 0 h 6858001"/>
              <a:gd name="connsiteX0" fmla="*/ 0 w 4848580"/>
              <a:gd name="connsiteY0" fmla="*/ 493486 h 7351487"/>
              <a:gd name="connsiteX1" fmla="*/ 1524809 w 4848580"/>
              <a:gd name="connsiteY1" fmla="*/ 0 h 7351487"/>
              <a:gd name="connsiteX2" fmla="*/ 4848580 w 4848580"/>
              <a:gd name="connsiteY2" fmla="*/ 7351487 h 7351487"/>
              <a:gd name="connsiteX3" fmla="*/ 0 w 4848580"/>
              <a:gd name="connsiteY3" fmla="*/ 7351487 h 7351487"/>
              <a:gd name="connsiteX4" fmla="*/ 0 w 4848580"/>
              <a:gd name="connsiteY4" fmla="*/ 493486 h 735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8580" h="7351487">
                <a:moveTo>
                  <a:pt x="0" y="493486"/>
                </a:moveTo>
                <a:lnTo>
                  <a:pt x="1524809" y="0"/>
                </a:lnTo>
                <a:lnTo>
                  <a:pt x="4848580" y="7351487"/>
                </a:lnTo>
                <a:lnTo>
                  <a:pt x="0" y="7351487"/>
                </a:lnTo>
                <a:lnTo>
                  <a:pt x="0" y="493486"/>
                </a:lnTo>
                <a:close/>
              </a:path>
            </a:pathLst>
          </a:custGeom>
          <a:solidFill>
            <a:srgbClr val="6780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9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608AA0-69F7-4C5F-B8D7-6039143EA449}"/>
              </a:ext>
            </a:extLst>
          </p:cNvPr>
          <p:cNvGrpSpPr/>
          <p:nvPr/>
        </p:nvGrpSpPr>
        <p:grpSpPr>
          <a:xfrm>
            <a:off x="2537659" y="301278"/>
            <a:ext cx="7116682" cy="461665"/>
            <a:chOff x="2339067" y="301278"/>
            <a:chExt cx="7116682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2339067" y="457843"/>
              <a:ext cx="7116682" cy="166589"/>
              <a:chOff x="2339067" y="457843"/>
              <a:chExt cx="7116682" cy="166589"/>
            </a:xfrm>
            <a:solidFill>
              <a:srgbClr val="6780A8"/>
            </a:solidFill>
          </p:grpSpPr>
          <p:grpSp>
            <p:nvGrpSpPr>
              <p:cNvPr id="3" name="组合 2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0" name="椭圆 9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6" name="椭圆 5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" name="文本框 4"/>
            <p:cNvSpPr txBox="1"/>
            <p:nvPr/>
          </p:nvSpPr>
          <p:spPr>
            <a:xfrm>
              <a:off x="5182656" y="30127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总体设计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0" y="375148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737295" y="1734271"/>
            <a:ext cx="886317" cy="776561"/>
          </a:xfrm>
          <a:prstGeom prst="hexagon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185871" y="1268823"/>
            <a:ext cx="5858207" cy="434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项目工具： </a:t>
            </a: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Go, </a:t>
            </a:r>
            <a:r>
              <a:rPr lang="en-US" altLang="zh-CN" sz="2000" dirty="0" err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三个模块： </a:t>
            </a: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client, master, region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: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语句，获得表名，与</a:t>
            </a:r>
            <a:r>
              <a:rPr lang="e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通信发送操作请求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: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作为通讯中心接收和转发来自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的消息，通过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集群服务集中管理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和表名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: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数据库，执行具体操作并返回结果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DCEEEA1-8950-EAB4-1E69-AF0F15F68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930" y="1194528"/>
            <a:ext cx="7515826" cy="53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4903" y="107450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rgbClr val="6780A8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3</a:t>
            </a:r>
            <a:endParaRPr lang="zh-CN" altLang="en-US" sz="30000" dirty="0">
              <a:solidFill>
                <a:srgbClr val="6780A8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5520" y="2335191"/>
            <a:ext cx="5409303" cy="2200150"/>
            <a:chOff x="4305782" y="2128782"/>
            <a:chExt cx="5409303" cy="2200150"/>
          </a:xfrm>
        </p:grpSpPr>
        <p:sp>
          <p:nvSpPr>
            <p:cNvPr id="5" name="矩形 4"/>
            <p:cNvSpPr/>
            <p:nvPr/>
          </p:nvSpPr>
          <p:spPr>
            <a:xfrm>
              <a:off x="4448604" y="2232954"/>
              <a:ext cx="5266481" cy="1979271"/>
            </a:xfrm>
            <a:prstGeom prst="rect">
              <a:avLst/>
            </a:prstGeom>
            <a:solidFill>
              <a:srgbClr val="F5F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05782" y="2128782"/>
              <a:ext cx="5177809" cy="2200150"/>
            </a:xfrm>
            <a:prstGeom prst="rect">
              <a:avLst/>
            </a:prstGeom>
            <a:noFill/>
            <a:ln>
              <a:solidFill>
                <a:srgbClr val="F4F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03302" y="2844222"/>
            <a:ext cx="2839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spc="2000" dirty="0">
                <a:solidFill>
                  <a:srgbClr val="6780A8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模块设计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F491F0-A82D-443C-AEF9-DCEB04A7B33D}"/>
              </a:ext>
            </a:extLst>
          </p:cNvPr>
          <p:cNvSpPr/>
          <p:nvPr/>
        </p:nvSpPr>
        <p:spPr>
          <a:xfrm>
            <a:off x="0" y="-493487"/>
            <a:ext cx="4848580" cy="7351487"/>
          </a:xfrm>
          <a:custGeom>
            <a:avLst/>
            <a:gdLst>
              <a:gd name="connsiteX0" fmla="*/ 0 w 4848580"/>
              <a:gd name="connsiteY0" fmla="*/ 0 h 6858001"/>
              <a:gd name="connsiteX1" fmla="*/ 4848580 w 4848580"/>
              <a:gd name="connsiteY1" fmla="*/ 0 h 6858001"/>
              <a:gd name="connsiteX2" fmla="*/ 4848580 w 4848580"/>
              <a:gd name="connsiteY2" fmla="*/ 6858001 h 6858001"/>
              <a:gd name="connsiteX3" fmla="*/ 0 w 4848580"/>
              <a:gd name="connsiteY3" fmla="*/ 6858001 h 6858001"/>
              <a:gd name="connsiteX4" fmla="*/ 0 w 4848580"/>
              <a:gd name="connsiteY4" fmla="*/ 0 h 6858001"/>
              <a:gd name="connsiteX0" fmla="*/ 0 w 4848580"/>
              <a:gd name="connsiteY0" fmla="*/ 493486 h 7351487"/>
              <a:gd name="connsiteX1" fmla="*/ 1524809 w 4848580"/>
              <a:gd name="connsiteY1" fmla="*/ 0 h 7351487"/>
              <a:gd name="connsiteX2" fmla="*/ 4848580 w 4848580"/>
              <a:gd name="connsiteY2" fmla="*/ 7351487 h 7351487"/>
              <a:gd name="connsiteX3" fmla="*/ 0 w 4848580"/>
              <a:gd name="connsiteY3" fmla="*/ 7351487 h 7351487"/>
              <a:gd name="connsiteX4" fmla="*/ 0 w 4848580"/>
              <a:gd name="connsiteY4" fmla="*/ 493486 h 735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8580" h="7351487">
                <a:moveTo>
                  <a:pt x="0" y="493486"/>
                </a:moveTo>
                <a:lnTo>
                  <a:pt x="1524809" y="0"/>
                </a:lnTo>
                <a:lnTo>
                  <a:pt x="4848580" y="7351487"/>
                </a:lnTo>
                <a:lnTo>
                  <a:pt x="0" y="7351487"/>
                </a:lnTo>
                <a:lnTo>
                  <a:pt x="0" y="493486"/>
                </a:lnTo>
                <a:close/>
              </a:path>
            </a:pathLst>
          </a:custGeom>
          <a:solidFill>
            <a:srgbClr val="6780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F86E1A2-65B4-614C-8B88-2FCE1AF361C0}"/>
              </a:ext>
            </a:extLst>
          </p:cNvPr>
          <p:cNvSpPr/>
          <p:nvPr/>
        </p:nvSpPr>
        <p:spPr>
          <a:xfrm>
            <a:off x="638175" y="429576"/>
            <a:ext cx="11003293" cy="473892"/>
          </a:xfrm>
          <a:prstGeom prst="rect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C7AB82-2864-0CE6-B711-083B2099E2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4958" r="2235" b="5326"/>
          <a:stretch/>
        </p:blipFill>
        <p:spPr bwMode="auto">
          <a:xfrm>
            <a:off x="973470" y="1507282"/>
            <a:ext cx="8091748" cy="3843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D4A733-3D5E-F258-E071-47D9048735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3008" r="8032" b="3695"/>
          <a:stretch/>
        </p:blipFill>
        <p:spPr bwMode="auto">
          <a:xfrm>
            <a:off x="9161047" y="926966"/>
            <a:ext cx="2057483" cy="5931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9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F86E1A2-65B4-614C-8B88-2FCE1AF361C0}"/>
              </a:ext>
            </a:extLst>
          </p:cNvPr>
          <p:cNvSpPr/>
          <p:nvPr/>
        </p:nvSpPr>
        <p:spPr>
          <a:xfrm>
            <a:off x="7854846" y="429576"/>
            <a:ext cx="3786622" cy="473892"/>
          </a:xfrm>
          <a:prstGeom prst="rect">
            <a:avLst/>
          </a:prstGeom>
          <a:solidFill>
            <a:srgbClr val="678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27936-5E98-EA72-972C-39913307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" y="0"/>
            <a:ext cx="8448691" cy="69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7200" spc="1500" dirty="0" smtClean="0">
            <a:solidFill>
              <a:schemeClr val="bg1"/>
            </a:solidFill>
            <a:latin typeface="汉仪菱心体简" panose="02010609000101010101" pitchFamily="49" charset="-122"/>
            <a:ea typeface="汉仪菱心体简" panose="0201060900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200</Words>
  <Application>Microsoft Office PowerPoint</Application>
  <PresentationFormat>宽屏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Kozuka Gothic Pro B</vt:lpstr>
      <vt:lpstr>Kozuka Mincho Pro H</vt:lpstr>
      <vt:lpstr>汉仪菱心体简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陈云奇</cp:lastModifiedBy>
  <cp:revision>155</cp:revision>
  <dcterms:created xsi:type="dcterms:W3CDTF">2016-05-06T03:10:53Z</dcterms:created>
  <dcterms:modified xsi:type="dcterms:W3CDTF">2022-05-26T11:36:22Z</dcterms:modified>
</cp:coreProperties>
</file>