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98" r:id="rId3"/>
    <p:sldId id="299" r:id="rId4"/>
    <p:sldId id="300" r:id="rId5"/>
    <p:sldId id="301" r:id="rId6"/>
    <p:sldId id="302" r:id="rId7"/>
    <p:sldId id="303" r:id="rId8"/>
    <p:sldId id="304" r:id="rId9"/>
    <p:sldId id="282" r:id="rId10"/>
    <p:sldId id="313" r:id="rId11"/>
    <p:sldId id="306" r:id="rId12"/>
    <p:sldId id="279" r:id="rId13"/>
    <p:sldId id="307" r:id="rId14"/>
    <p:sldId id="308" r:id="rId15"/>
    <p:sldId id="271" r:id="rId16"/>
    <p:sldId id="309" r:id="rId17"/>
    <p:sldId id="310" r:id="rId18"/>
    <p:sldId id="311" r:id="rId19"/>
    <p:sldId id="312" r:id="rId20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16" autoAdjust="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sv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tags" Target="../tags/tag12.xml"/><Relationship Id="rId7" Type="http://schemas.openxmlformats.org/officeDocument/2006/relationships/image" Target="../media/image7.png"/><Relationship Id="rId12" Type="http://schemas.openxmlformats.org/officeDocument/2006/relationships/image" Target="../media/image6.sv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Master" Target="../slideMasters/slideMaster2.xml"/><Relationship Id="rId11" Type="http://schemas.openxmlformats.org/officeDocument/2006/relationships/image" Target="../media/image5.png"/><Relationship Id="rId5" Type="http://schemas.openxmlformats.org/officeDocument/2006/relationships/tags" Target="../tags/tag14.xml"/><Relationship Id="rId10" Type="http://schemas.openxmlformats.org/officeDocument/2006/relationships/image" Target="../media/image4.svg"/><Relationship Id="rId4" Type="http://schemas.openxmlformats.org/officeDocument/2006/relationships/tags" Target="../tags/tag13.xml"/><Relationship Id="rId9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sv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sv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sv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sv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sv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sv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6.svg"/><Relationship Id="rId5" Type="http://schemas.openxmlformats.org/officeDocument/2006/relationships/tags" Target="../tags/tag34.xml"/><Relationship Id="rId10" Type="http://schemas.openxmlformats.org/officeDocument/2006/relationships/image" Target="../media/image5.png"/><Relationship Id="rId4" Type="http://schemas.openxmlformats.org/officeDocument/2006/relationships/tags" Target="../tags/tag33.xml"/><Relationship Id="rId9" Type="http://schemas.openxmlformats.org/officeDocument/2006/relationships/image" Target="../media/image4.sv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image" Target="../media/image6.sv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5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4.svg"/><Relationship Id="rId5" Type="http://schemas.openxmlformats.org/officeDocument/2006/relationships/tags" Target="../tags/tag40.xml"/><Relationship Id="rId10" Type="http://schemas.openxmlformats.org/officeDocument/2006/relationships/image" Target="../media/image3.png"/><Relationship Id="rId4" Type="http://schemas.openxmlformats.org/officeDocument/2006/relationships/tags" Target="../tags/tag39.xml"/><Relationship Id="rId9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image" Target="../media/image5.png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image" Target="../media/image4.sv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image" Target="../media/image3.png"/><Relationship Id="rId5" Type="http://schemas.openxmlformats.org/officeDocument/2006/relationships/tags" Target="../tags/tag5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image" Target="../media/image6.sv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image" Target="../media/image5.png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image" Target="../media/image4.sv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3.png"/><Relationship Id="rId5" Type="http://schemas.openxmlformats.org/officeDocument/2006/relationships/tags" Target="../tags/tag63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image" Target="../media/image6.sv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../media/image3.png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69.xml"/><Relationship Id="rId16" Type="http://schemas.openxmlformats.org/officeDocument/2006/relationships/image" Target="../media/image6.svg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5" Type="http://schemas.openxmlformats.org/officeDocument/2006/relationships/tags" Target="../tags/tag72.xml"/><Relationship Id="rId15" Type="http://schemas.openxmlformats.org/officeDocument/2006/relationships/image" Target="../media/image5.png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image" Target="../media/image4.sv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image" Target="../media/image6.svg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image" Target="../media/image5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image" Target="../media/image4.svg"/><Relationship Id="rId5" Type="http://schemas.openxmlformats.org/officeDocument/2006/relationships/tags" Target="../tags/tag83.xml"/><Relationship Id="rId10" Type="http://schemas.openxmlformats.org/officeDocument/2006/relationships/image" Target="../media/image3.png"/><Relationship Id="rId4" Type="http://schemas.openxmlformats.org/officeDocument/2006/relationships/tags" Target="../tags/tag82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7F16-2981-4B94-BA75-EF7578A739BB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833A-8EB6-4FC2-BA18-EB7253D11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7F16-2981-4B94-BA75-EF7578A739BB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833A-8EB6-4FC2-BA18-EB7253D11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7F16-2981-4B94-BA75-EF7578A739BB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833A-8EB6-4FC2-BA18-EB7253D11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3003"/>
            <a:ext cx="12192000" cy="6851995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2"/>
            </p:custDataLst>
          </p:nvPr>
        </p:nvSpPr>
        <p:spPr>
          <a:xfrm>
            <a:off x="1652270" y="1614775"/>
            <a:ext cx="8527206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3"/>
            </p:custDataLst>
          </p:nvPr>
        </p:nvSpPr>
        <p:spPr>
          <a:xfrm>
            <a:off x="1652271" y="3681105"/>
            <a:ext cx="5380825" cy="1562118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形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形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153" y="1921124"/>
            <a:ext cx="3235350" cy="3015741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2" name="图形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ctrTitle" idx="2" hasCustomPrompt="1"/>
            <p:custDataLst>
              <p:tags r:id="rId4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3" hasCustomPrompt="1"/>
            <p:custDataLst>
              <p:tags r:id="rId5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形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形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形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790" y="1383402"/>
            <a:ext cx="4389120" cy="4091195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形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2024/8/18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7F16-2981-4B94-BA75-EF7578A739BB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833A-8EB6-4FC2-BA18-EB7253D11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形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形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3003"/>
            <a:ext cx="12192000" cy="685199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形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6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6" name="图形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6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6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形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6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形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6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6" name="图形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6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6" name="图形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7F16-2981-4B94-BA75-EF7578A739BB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833A-8EB6-4FC2-BA18-EB7253D11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7F16-2981-4B94-BA75-EF7578A739BB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833A-8EB6-4FC2-BA18-EB7253D11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7F16-2981-4B94-BA75-EF7578A739BB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833A-8EB6-4FC2-BA18-EB7253D11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7F16-2981-4B94-BA75-EF7578A739BB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833A-8EB6-4FC2-BA18-EB7253D11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7F16-2981-4B94-BA75-EF7578A739BB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833A-8EB6-4FC2-BA18-EB7253D11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7F16-2981-4B94-BA75-EF7578A739BB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833A-8EB6-4FC2-BA18-EB7253D11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7F16-2981-4B94-BA75-EF7578A739BB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833A-8EB6-4FC2-BA18-EB7253D11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77F16-2981-4B94-BA75-EF7578A739BB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A833A-8EB6-4FC2-BA18-EB7253D11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9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tags" Target="../tags/tag224.xml"/><Relationship Id="rId18" Type="http://schemas.openxmlformats.org/officeDocument/2006/relationships/image" Target="../media/image4.svg"/><Relationship Id="rId3" Type="http://schemas.openxmlformats.org/officeDocument/2006/relationships/tags" Target="../tags/tag214.xml"/><Relationship Id="rId21" Type="http://schemas.openxmlformats.org/officeDocument/2006/relationships/image" Target="../media/image20.png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17" Type="http://schemas.openxmlformats.org/officeDocument/2006/relationships/image" Target="../media/image3.png"/><Relationship Id="rId2" Type="http://schemas.openxmlformats.org/officeDocument/2006/relationships/tags" Target="../tags/tag213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6.svg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tags" Target="../tags/tag222.xml"/><Relationship Id="rId5" Type="http://schemas.openxmlformats.org/officeDocument/2006/relationships/tags" Target="../tags/tag216.xml"/><Relationship Id="rId15" Type="http://schemas.openxmlformats.org/officeDocument/2006/relationships/tags" Target="../tags/tag226.xml"/><Relationship Id="rId10" Type="http://schemas.openxmlformats.org/officeDocument/2006/relationships/tags" Target="../tags/tag221.xml"/><Relationship Id="rId19" Type="http://schemas.openxmlformats.org/officeDocument/2006/relationships/image" Target="../media/image5.png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tags" Target="../tags/tag2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13" Type="http://schemas.openxmlformats.org/officeDocument/2006/relationships/tags" Target="../tags/tag240.xml"/><Relationship Id="rId18" Type="http://schemas.openxmlformats.org/officeDocument/2006/relationships/image" Target="../media/image5.png"/><Relationship Id="rId3" Type="http://schemas.openxmlformats.org/officeDocument/2006/relationships/tags" Target="../tags/tag230.xml"/><Relationship Id="rId7" Type="http://schemas.openxmlformats.org/officeDocument/2006/relationships/tags" Target="../tags/tag234.xml"/><Relationship Id="rId12" Type="http://schemas.openxmlformats.org/officeDocument/2006/relationships/tags" Target="../tags/tag239.xml"/><Relationship Id="rId17" Type="http://schemas.openxmlformats.org/officeDocument/2006/relationships/image" Target="../media/image4.svg"/><Relationship Id="rId2" Type="http://schemas.openxmlformats.org/officeDocument/2006/relationships/tags" Target="../tags/tag229.xml"/><Relationship Id="rId16" Type="http://schemas.openxmlformats.org/officeDocument/2006/relationships/image" Target="../media/image3.png"/><Relationship Id="rId20" Type="http://schemas.openxmlformats.org/officeDocument/2006/relationships/image" Target="../media/image25.emf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tags" Target="../tags/tag238.xml"/><Relationship Id="rId5" Type="http://schemas.openxmlformats.org/officeDocument/2006/relationships/tags" Target="../tags/tag232.xml"/><Relationship Id="rId15" Type="http://schemas.openxmlformats.org/officeDocument/2006/relationships/slideLayout" Target="../slideLayouts/slideLayout18.xml"/><Relationship Id="rId10" Type="http://schemas.openxmlformats.org/officeDocument/2006/relationships/tags" Target="../tags/tag237.xml"/><Relationship Id="rId19" Type="http://schemas.openxmlformats.org/officeDocument/2006/relationships/image" Target="../media/image6.svg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4" Type="http://schemas.openxmlformats.org/officeDocument/2006/relationships/tags" Target="../tags/tag24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tags" Target="../tags/tag254.xml"/><Relationship Id="rId18" Type="http://schemas.openxmlformats.org/officeDocument/2006/relationships/tags" Target="../tags/tag259.xml"/><Relationship Id="rId26" Type="http://schemas.openxmlformats.org/officeDocument/2006/relationships/image" Target="../media/image26.png"/><Relationship Id="rId3" Type="http://schemas.openxmlformats.org/officeDocument/2006/relationships/tags" Target="../tags/tag244.xml"/><Relationship Id="rId21" Type="http://schemas.openxmlformats.org/officeDocument/2006/relationships/slideLayout" Target="../slideLayouts/slideLayout18.xml"/><Relationship Id="rId7" Type="http://schemas.openxmlformats.org/officeDocument/2006/relationships/tags" Target="../tags/tag248.xml"/><Relationship Id="rId12" Type="http://schemas.openxmlformats.org/officeDocument/2006/relationships/tags" Target="../tags/tag253.xml"/><Relationship Id="rId17" Type="http://schemas.openxmlformats.org/officeDocument/2006/relationships/tags" Target="../tags/tag258.xml"/><Relationship Id="rId25" Type="http://schemas.openxmlformats.org/officeDocument/2006/relationships/image" Target="../media/image6.svg"/><Relationship Id="rId2" Type="http://schemas.openxmlformats.org/officeDocument/2006/relationships/tags" Target="../tags/tag243.xml"/><Relationship Id="rId16" Type="http://schemas.openxmlformats.org/officeDocument/2006/relationships/tags" Target="../tags/tag257.xml"/><Relationship Id="rId20" Type="http://schemas.openxmlformats.org/officeDocument/2006/relationships/tags" Target="../tags/tag261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24" Type="http://schemas.openxmlformats.org/officeDocument/2006/relationships/image" Target="../media/image5.png"/><Relationship Id="rId5" Type="http://schemas.openxmlformats.org/officeDocument/2006/relationships/tags" Target="../tags/tag246.xml"/><Relationship Id="rId15" Type="http://schemas.openxmlformats.org/officeDocument/2006/relationships/tags" Target="../tags/tag256.xml"/><Relationship Id="rId23" Type="http://schemas.openxmlformats.org/officeDocument/2006/relationships/image" Target="../media/image4.svg"/><Relationship Id="rId10" Type="http://schemas.openxmlformats.org/officeDocument/2006/relationships/tags" Target="../tags/tag251.xml"/><Relationship Id="rId19" Type="http://schemas.openxmlformats.org/officeDocument/2006/relationships/tags" Target="../tags/tag260.xml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tags" Target="../tags/tag255.xml"/><Relationship Id="rId22" Type="http://schemas.openxmlformats.org/officeDocument/2006/relationships/image" Target="../media/image3.png"/><Relationship Id="rId27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70.xml"/><Relationship Id="rId13" Type="http://schemas.openxmlformats.org/officeDocument/2006/relationships/tags" Target="../tags/tag275.xml"/><Relationship Id="rId18" Type="http://schemas.openxmlformats.org/officeDocument/2006/relationships/image" Target="../media/image4.svg"/><Relationship Id="rId3" Type="http://schemas.openxmlformats.org/officeDocument/2006/relationships/tags" Target="../tags/tag265.xml"/><Relationship Id="rId21" Type="http://schemas.openxmlformats.org/officeDocument/2006/relationships/image" Target="../media/image29.png"/><Relationship Id="rId7" Type="http://schemas.openxmlformats.org/officeDocument/2006/relationships/tags" Target="../tags/tag269.xml"/><Relationship Id="rId12" Type="http://schemas.openxmlformats.org/officeDocument/2006/relationships/tags" Target="../tags/tag274.xml"/><Relationship Id="rId17" Type="http://schemas.openxmlformats.org/officeDocument/2006/relationships/image" Target="../media/image3.png"/><Relationship Id="rId2" Type="http://schemas.openxmlformats.org/officeDocument/2006/relationships/tags" Target="../tags/tag264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6.svg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11" Type="http://schemas.openxmlformats.org/officeDocument/2006/relationships/tags" Target="../tags/tag273.xml"/><Relationship Id="rId24" Type="http://schemas.openxmlformats.org/officeDocument/2006/relationships/image" Target="../media/image32.png"/><Relationship Id="rId5" Type="http://schemas.openxmlformats.org/officeDocument/2006/relationships/tags" Target="../tags/tag267.xml"/><Relationship Id="rId15" Type="http://schemas.openxmlformats.org/officeDocument/2006/relationships/tags" Target="../tags/tag277.xml"/><Relationship Id="rId23" Type="http://schemas.openxmlformats.org/officeDocument/2006/relationships/image" Target="../media/image31.png"/><Relationship Id="rId10" Type="http://schemas.openxmlformats.org/officeDocument/2006/relationships/tags" Target="../tags/tag272.xml"/><Relationship Id="rId19" Type="http://schemas.openxmlformats.org/officeDocument/2006/relationships/image" Target="../media/image5.png"/><Relationship Id="rId4" Type="http://schemas.openxmlformats.org/officeDocument/2006/relationships/tags" Target="../tags/tag266.xml"/><Relationship Id="rId9" Type="http://schemas.openxmlformats.org/officeDocument/2006/relationships/tags" Target="../tags/tag271.xml"/><Relationship Id="rId14" Type="http://schemas.openxmlformats.org/officeDocument/2006/relationships/tags" Target="../tags/tag276.xml"/><Relationship Id="rId22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13" Type="http://schemas.openxmlformats.org/officeDocument/2006/relationships/tags" Target="../tags/tag290.xml"/><Relationship Id="rId18" Type="http://schemas.openxmlformats.org/officeDocument/2006/relationships/tags" Target="../tags/tag295.xml"/><Relationship Id="rId26" Type="http://schemas.openxmlformats.org/officeDocument/2006/relationships/hyperlink" Target="https://blog.csdn.net/SoloVersion/article/details/124579221" TargetMode="External"/><Relationship Id="rId3" Type="http://schemas.openxmlformats.org/officeDocument/2006/relationships/tags" Target="../tags/tag280.xml"/><Relationship Id="rId21" Type="http://schemas.openxmlformats.org/officeDocument/2006/relationships/image" Target="../media/image3.png"/><Relationship Id="rId7" Type="http://schemas.openxmlformats.org/officeDocument/2006/relationships/tags" Target="../tags/tag284.xml"/><Relationship Id="rId12" Type="http://schemas.openxmlformats.org/officeDocument/2006/relationships/tags" Target="../tags/tag289.xml"/><Relationship Id="rId17" Type="http://schemas.openxmlformats.org/officeDocument/2006/relationships/tags" Target="../tags/tag294.xml"/><Relationship Id="rId25" Type="http://schemas.openxmlformats.org/officeDocument/2006/relationships/hyperlink" Target="https://zhuanlan.zhihu.com/p/684381193" TargetMode="External"/><Relationship Id="rId2" Type="http://schemas.openxmlformats.org/officeDocument/2006/relationships/tags" Target="../tags/tag279.xml"/><Relationship Id="rId16" Type="http://schemas.openxmlformats.org/officeDocument/2006/relationships/tags" Target="../tags/tag293.xml"/><Relationship Id="rId20" Type="http://schemas.openxmlformats.org/officeDocument/2006/relationships/slideLayout" Target="../slideLayouts/slideLayout18.xml"/><Relationship Id="rId1" Type="http://schemas.openxmlformats.org/officeDocument/2006/relationships/tags" Target="../tags/tag278.xml"/><Relationship Id="rId6" Type="http://schemas.openxmlformats.org/officeDocument/2006/relationships/tags" Target="../tags/tag283.xml"/><Relationship Id="rId11" Type="http://schemas.openxmlformats.org/officeDocument/2006/relationships/tags" Target="../tags/tag288.xml"/><Relationship Id="rId24" Type="http://schemas.openxmlformats.org/officeDocument/2006/relationships/image" Target="../media/image6.svg"/><Relationship Id="rId5" Type="http://schemas.openxmlformats.org/officeDocument/2006/relationships/tags" Target="../tags/tag282.xml"/><Relationship Id="rId15" Type="http://schemas.openxmlformats.org/officeDocument/2006/relationships/tags" Target="../tags/tag292.xml"/><Relationship Id="rId23" Type="http://schemas.openxmlformats.org/officeDocument/2006/relationships/image" Target="../media/image5.png"/><Relationship Id="rId10" Type="http://schemas.openxmlformats.org/officeDocument/2006/relationships/tags" Target="../tags/tag287.xml"/><Relationship Id="rId19" Type="http://schemas.openxmlformats.org/officeDocument/2006/relationships/tags" Target="../tags/tag296.xml"/><Relationship Id="rId4" Type="http://schemas.openxmlformats.org/officeDocument/2006/relationships/tags" Target="../tags/tag281.xml"/><Relationship Id="rId9" Type="http://schemas.openxmlformats.org/officeDocument/2006/relationships/tags" Target="../tags/tag286.xml"/><Relationship Id="rId14" Type="http://schemas.openxmlformats.org/officeDocument/2006/relationships/tags" Target="../tags/tag291.xml"/><Relationship Id="rId22" Type="http://schemas.openxmlformats.org/officeDocument/2006/relationships/image" Target="../media/image4.svg"/><Relationship Id="rId27" Type="http://schemas.openxmlformats.org/officeDocument/2006/relationships/hyperlink" Target="https://blog.csdn.net/xuzhongyi103/article/details/135051554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04.xml"/><Relationship Id="rId13" Type="http://schemas.openxmlformats.org/officeDocument/2006/relationships/tags" Target="../tags/tag309.xml"/><Relationship Id="rId18" Type="http://schemas.openxmlformats.org/officeDocument/2006/relationships/image" Target="../media/image5.png"/><Relationship Id="rId3" Type="http://schemas.openxmlformats.org/officeDocument/2006/relationships/tags" Target="../tags/tag299.xml"/><Relationship Id="rId7" Type="http://schemas.openxmlformats.org/officeDocument/2006/relationships/tags" Target="../tags/tag303.xml"/><Relationship Id="rId12" Type="http://schemas.openxmlformats.org/officeDocument/2006/relationships/tags" Target="../tags/tag308.xml"/><Relationship Id="rId17" Type="http://schemas.openxmlformats.org/officeDocument/2006/relationships/image" Target="../media/image4.svg"/><Relationship Id="rId2" Type="http://schemas.openxmlformats.org/officeDocument/2006/relationships/tags" Target="../tags/tag298.xml"/><Relationship Id="rId16" Type="http://schemas.openxmlformats.org/officeDocument/2006/relationships/image" Target="../media/image3.png"/><Relationship Id="rId1" Type="http://schemas.openxmlformats.org/officeDocument/2006/relationships/tags" Target="../tags/tag297.xml"/><Relationship Id="rId6" Type="http://schemas.openxmlformats.org/officeDocument/2006/relationships/tags" Target="../tags/tag302.xml"/><Relationship Id="rId11" Type="http://schemas.openxmlformats.org/officeDocument/2006/relationships/tags" Target="../tags/tag307.xml"/><Relationship Id="rId5" Type="http://schemas.openxmlformats.org/officeDocument/2006/relationships/tags" Target="../tags/tag301.xml"/><Relationship Id="rId15" Type="http://schemas.openxmlformats.org/officeDocument/2006/relationships/slideLayout" Target="../slideLayouts/slideLayout18.xml"/><Relationship Id="rId10" Type="http://schemas.openxmlformats.org/officeDocument/2006/relationships/tags" Target="../tags/tag306.xml"/><Relationship Id="rId19" Type="http://schemas.openxmlformats.org/officeDocument/2006/relationships/image" Target="../media/image6.svg"/><Relationship Id="rId4" Type="http://schemas.openxmlformats.org/officeDocument/2006/relationships/tags" Target="../tags/tag300.xml"/><Relationship Id="rId9" Type="http://schemas.openxmlformats.org/officeDocument/2006/relationships/tags" Target="../tags/tag305.xml"/><Relationship Id="rId14" Type="http://schemas.openxmlformats.org/officeDocument/2006/relationships/tags" Target="../tags/tag3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4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18" Type="http://schemas.openxmlformats.org/officeDocument/2006/relationships/image" Target="../media/image3.png"/><Relationship Id="rId3" Type="http://schemas.openxmlformats.org/officeDocument/2006/relationships/tags" Target="../tags/tag93.xml"/><Relationship Id="rId21" Type="http://schemas.openxmlformats.org/officeDocument/2006/relationships/image" Target="../media/image6.svg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slideLayout" Target="../slideLayouts/slideLayout18.xml"/><Relationship Id="rId2" Type="http://schemas.openxmlformats.org/officeDocument/2006/relationships/tags" Target="../tags/tag92.xml"/><Relationship Id="rId16" Type="http://schemas.openxmlformats.org/officeDocument/2006/relationships/tags" Target="../tags/tag106.xml"/><Relationship Id="rId20" Type="http://schemas.openxmlformats.org/officeDocument/2006/relationships/image" Target="../media/image5.png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10" Type="http://schemas.openxmlformats.org/officeDocument/2006/relationships/tags" Target="../tags/tag100.xml"/><Relationship Id="rId19" Type="http://schemas.openxmlformats.org/officeDocument/2006/relationships/image" Target="../media/image4.svg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tags" Target="../tags/tag119.xml"/><Relationship Id="rId18" Type="http://schemas.openxmlformats.org/officeDocument/2006/relationships/tags" Target="../tags/tag124.xml"/><Relationship Id="rId3" Type="http://schemas.openxmlformats.org/officeDocument/2006/relationships/tags" Target="../tags/tag109.xml"/><Relationship Id="rId21" Type="http://schemas.openxmlformats.org/officeDocument/2006/relationships/image" Target="../media/image3.png"/><Relationship Id="rId7" Type="http://schemas.openxmlformats.org/officeDocument/2006/relationships/tags" Target="../tags/tag113.xml"/><Relationship Id="rId12" Type="http://schemas.openxmlformats.org/officeDocument/2006/relationships/tags" Target="../tags/tag118.xml"/><Relationship Id="rId17" Type="http://schemas.openxmlformats.org/officeDocument/2006/relationships/tags" Target="../tags/tag123.xml"/><Relationship Id="rId2" Type="http://schemas.openxmlformats.org/officeDocument/2006/relationships/tags" Target="../tags/tag108.xml"/><Relationship Id="rId16" Type="http://schemas.openxmlformats.org/officeDocument/2006/relationships/tags" Target="../tags/tag122.xml"/><Relationship Id="rId20" Type="http://schemas.openxmlformats.org/officeDocument/2006/relationships/slideLayout" Target="../slideLayouts/slideLayout1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tags" Target="../tags/tag117.xml"/><Relationship Id="rId24" Type="http://schemas.openxmlformats.org/officeDocument/2006/relationships/image" Target="../media/image6.svg"/><Relationship Id="rId5" Type="http://schemas.openxmlformats.org/officeDocument/2006/relationships/tags" Target="../tags/tag111.xml"/><Relationship Id="rId15" Type="http://schemas.openxmlformats.org/officeDocument/2006/relationships/tags" Target="../tags/tag121.xml"/><Relationship Id="rId23" Type="http://schemas.openxmlformats.org/officeDocument/2006/relationships/image" Target="../media/image5.png"/><Relationship Id="rId10" Type="http://schemas.openxmlformats.org/officeDocument/2006/relationships/tags" Target="../tags/tag116.xml"/><Relationship Id="rId19" Type="http://schemas.openxmlformats.org/officeDocument/2006/relationships/tags" Target="../tags/tag125.xml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tags" Target="../tags/tag120.xml"/><Relationship Id="rId22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tags" Target="../tags/tag138.xml"/><Relationship Id="rId18" Type="http://schemas.openxmlformats.org/officeDocument/2006/relationships/image" Target="../media/image3.png"/><Relationship Id="rId3" Type="http://schemas.openxmlformats.org/officeDocument/2006/relationships/tags" Target="../tags/tag128.xml"/><Relationship Id="rId21" Type="http://schemas.openxmlformats.org/officeDocument/2006/relationships/image" Target="../media/image6.svg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17" Type="http://schemas.openxmlformats.org/officeDocument/2006/relationships/slideLayout" Target="../slideLayouts/slideLayout18.xml"/><Relationship Id="rId2" Type="http://schemas.openxmlformats.org/officeDocument/2006/relationships/tags" Target="../tags/tag127.xml"/><Relationship Id="rId16" Type="http://schemas.openxmlformats.org/officeDocument/2006/relationships/tags" Target="../tags/tag141.xml"/><Relationship Id="rId20" Type="http://schemas.openxmlformats.org/officeDocument/2006/relationships/image" Target="../media/image5.png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24" Type="http://schemas.openxmlformats.org/officeDocument/2006/relationships/image" Target="../media/image10.png"/><Relationship Id="rId5" Type="http://schemas.openxmlformats.org/officeDocument/2006/relationships/tags" Target="../tags/tag130.xml"/><Relationship Id="rId15" Type="http://schemas.openxmlformats.org/officeDocument/2006/relationships/tags" Target="../tags/tag140.xml"/><Relationship Id="rId23" Type="http://schemas.openxmlformats.org/officeDocument/2006/relationships/image" Target="../media/image9.emf"/><Relationship Id="rId10" Type="http://schemas.openxmlformats.org/officeDocument/2006/relationships/tags" Target="../tags/tag135.xml"/><Relationship Id="rId19" Type="http://schemas.openxmlformats.org/officeDocument/2006/relationships/image" Target="../media/image4.svg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tags" Target="../tags/tag139.xml"/><Relationship Id="rId22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13" Type="http://schemas.openxmlformats.org/officeDocument/2006/relationships/tags" Target="../tags/tag154.xml"/><Relationship Id="rId18" Type="http://schemas.openxmlformats.org/officeDocument/2006/relationships/image" Target="../media/image6.svg"/><Relationship Id="rId3" Type="http://schemas.openxmlformats.org/officeDocument/2006/relationships/tags" Target="../tags/tag144.xml"/><Relationship Id="rId21" Type="http://schemas.openxmlformats.org/officeDocument/2006/relationships/image" Target="../media/image12.png"/><Relationship Id="rId7" Type="http://schemas.openxmlformats.org/officeDocument/2006/relationships/tags" Target="../tags/tag148.xml"/><Relationship Id="rId12" Type="http://schemas.openxmlformats.org/officeDocument/2006/relationships/tags" Target="../tags/tag153.xml"/><Relationship Id="rId17" Type="http://schemas.openxmlformats.org/officeDocument/2006/relationships/image" Target="../media/image5.png"/><Relationship Id="rId2" Type="http://schemas.openxmlformats.org/officeDocument/2006/relationships/tags" Target="../tags/tag143.xml"/><Relationship Id="rId16" Type="http://schemas.openxmlformats.org/officeDocument/2006/relationships/image" Target="../media/image4.svg"/><Relationship Id="rId20" Type="http://schemas.openxmlformats.org/officeDocument/2006/relationships/image" Target="../media/image11.emf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tags" Target="../tags/tag152.xml"/><Relationship Id="rId5" Type="http://schemas.openxmlformats.org/officeDocument/2006/relationships/tags" Target="../tags/tag146.xml"/><Relationship Id="rId15" Type="http://schemas.openxmlformats.org/officeDocument/2006/relationships/image" Target="../media/image3.png"/><Relationship Id="rId23" Type="http://schemas.openxmlformats.org/officeDocument/2006/relationships/image" Target="../media/image14.png"/><Relationship Id="rId10" Type="http://schemas.openxmlformats.org/officeDocument/2006/relationships/tags" Target="../tags/tag151.xml"/><Relationship Id="rId19" Type="http://schemas.openxmlformats.org/officeDocument/2006/relationships/oleObject" Target="../embeddings/oleObject2.bin"/><Relationship Id="rId4" Type="http://schemas.openxmlformats.org/officeDocument/2006/relationships/tags" Target="../tags/tag145.xml"/><Relationship Id="rId9" Type="http://schemas.openxmlformats.org/officeDocument/2006/relationships/tags" Target="../tags/tag150.xml"/><Relationship Id="rId14" Type="http://schemas.openxmlformats.org/officeDocument/2006/relationships/slideLayout" Target="../slideLayouts/slideLayout18.xml"/><Relationship Id="rId2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13" Type="http://schemas.openxmlformats.org/officeDocument/2006/relationships/tags" Target="../tags/tag167.xml"/><Relationship Id="rId18" Type="http://schemas.openxmlformats.org/officeDocument/2006/relationships/image" Target="../media/image4.svg"/><Relationship Id="rId3" Type="http://schemas.openxmlformats.org/officeDocument/2006/relationships/tags" Target="../tags/tag157.xml"/><Relationship Id="rId21" Type="http://schemas.openxmlformats.org/officeDocument/2006/relationships/image" Target="../media/image15.emf"/><Relationship Id="rId7" Type="http://schemas.openxmlformats.org/officeDocument/2006/relationships/tags" Target="../tags/tag161.xml"/><Relationship Id="rId12" Type="http://schemas.openxmlformats.org/officeDocument/2006/relationships/tags" Target="../tags/tag166.xml"/><Relationship Id="rId17" Type="http://schemas.openxmlformats.org/officeDocument/2006/relationships/image" Target="../media/image3.png"/><Relationship Id="rId2" Type="http://schemas.openxmlformats.org/officeDocument/2006/relationships/tags" Target="../tags/tag156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6.svg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tags" Target="../tags/tag165.xml"/><Relationship Id="rId5" Type="http://schemas.openxmlformats.org/officeDocument/2006/relationships/tags" Target="../tags/tag159.xml"/><Relationship Id="rId15" Type="http://schemas.openxmlformats.org/officeDocument/2006/relationships/tags" Target="../tags/tag169.xml"/><Relationship Id="rId10" Type="http://schemas.openxmlformats.org/officeDocument/2006/relationships/tags" Target="../tags/tag164.xml"/><Relationship Id="rId19" Type="http://schemas.openxmlformats.org/officeDocument/2006/relationships/image" Target="../media/image5.png"/><Relationship Id="rId4" Type="http://schemas.openxmlformats.org/officeDocument/2006/relationships/tags" Target="../tags/tag158.xml"/><Relationship Id="rId9" Type="http://schemas.openxmlformats.org/officeDocument/2006/relationships/tags" Target="../tags/tag163.xml"/><Relationship Id="rId14" Type="http://schemas.openxmlformats.org/officeDocument/2006/relationships/tags" Target="../tags/tag16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tags" Target="../tags/tag182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9.png"/><Relationship Id="rId3" Type="http://schemas.openxmlformats.org/officeDocument/2006/relationships/tags" Target="../tags/tag172.xml"/><Relationship Id="rId21" Type="http://schemas.openxmlformats.org/officeDocument/2006/relationships/image" Target="../media/image5.png"/><Relationship Id="rId7" Type="http://schemas.openxmlformats.org/officeDocument/2006/relationships/tags" Target="../tags/tag176.xml"/><Relationship Id="rId12" Type="http://schemas.openxmlformats.org/officeDocument/2006/relationships/tags" Target="../tags/tag181.xml"/><Relationship Id="rId17" Type="http://schemas.openxmlformats.org/officeDocument/2006/relationships/tags" Target="../tags/tag186.xml"/><Relationship Id="rId25" Type="http://schemas.openxmlformats.org/officeDocument/2006/relationships/image" Target="../media/image18.png"/><Relationship Id="rId2" Type="http://schemas.openxmlformats.org/officeDocument/2006/relationships/tags" Target="../tags/tag171.xml"/><Relationship Id="rId16" Type="http://schemas.openxmlformats.org/officeDocument/2006/relationships/tags" Target="../tags/tag185.xml"/><Relationship Id="rId20" Type="http://schemas.openxmlformats.org/officeDocument/2006/relationships/image" Target="../media/image4.svg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tags" Target="../tags/tag180.xml"/><Relationship Id="rId24" Type="http://schemas.openxmlformats.org/officeDocument/2006/relationships/image" Target="../media/image17.png"/><Relationship Id="rId5" Type="http://schemas.openxmlformats.org/officeDocument/2006/relationships/tags" Target="../tags/tag174.xml"/><Relationship Id="rId15" Type="http://schemas.openxmlformats.org/officeDocument/2006/relationships/tags" Target="../tags/tag184.xml"/><Relationship Id="rId23" Type="http://schemas.openxmlformats.org/officeDocument/2006/relationships/image" Target="../media/image16.png"/><Relationship Id="rId10" Type="http://schemas.openxmlformats.org/officeDocument/2006/relationships/tags" Target="../tags/tag179.xml"/><Relationship Id="rId19" Type="http://schemas.openxmlformats.org/officeDocument/2006/relationships/image" Target="../media/image3.png"/><Relationship Id="rId4" Type="http://schemas.openxmlformats.org/officeDocument/2006/relationships/tags" Target="../tags/tag173.xml"/><Relationship Id="rId9" Type="http://schemas.openxmlformats.org/officeDocument/2006/relationships/tags" Target="../tags/tag178.xml"/><Relationship Id="rId14" Type="http://schemas.openxmlformats.org/officeDocument/2006/relationships/tags" Target="../tags/tag183.xml"/><Relationship Id="rId22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9.png"/><Relationship Id="rId3" Type="http://schemas.openxmlformats.org/officeDocument/2006/relationships/tags" Target="../tags/tag189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8.png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11" Type="http://schemas.openxmlformats.org/officeDocument/2006/relationships/image" Target="../media/image17.png"/><Relationship Id="rId5" Type="http://schemas.openxmlformats.org/officeDocument/2006/relationships/tags" Target="../tags/tag191.xml"/><Relationship Id="rId10" Type="http://schemas.openxmlformats.org/officeDocument/2006/relationships/image" Target="../media/image16.png"/><Relationship Id="rId4" Type="http://schemas.openxmlformats.org/officeDocument/2006/relationships/tags" Target="../tags/tag190.xml"/><Relationship Id="rId9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13" Type="http://schemas.openxmlformats.org/officeDocument/2006/relationships/tags" Target="../tags/tag205.xml"/><Relationship Id="rId18" Type="http://schemas.openxmlformats.org/officeDocument/2006/relationships/tags" Target="../tags/tag210.xml"/><Relationship Id="rId3" Type="http://schemas.openxmlformats.org/officeDocument/2006/relationships/tags" Target="../tags/tag195.xml"/><Relationship Id="rId21" Type="http://schemas.openxmlformats.org/officeDocument/2006/relationships/image" Target="../media/image3.png"/><Relationship Id="rId7" Type="http://schemas.openxmlformats.org/officeDocument/2006/relationships/tags" Target="../tags/tag199.xml"/><Relationship Id="rId12" Type="http://schemas.openxmlformats.org/officeDocument/2006/relationships/tags" Target="../tags/tag204.xml"/><Relationship Id="rId17" Type="http://schemas.openxmlformats.org/officeDocument/2006/relationships/tags" Target="../tags/tag209.xml"/><Relationship Id="rId2" Type="http://schemas.openxmlformats.org/officeDocument/2006/relationships/tags" Target="../tags/tag194.xml"/><Relationship Id="rId16" Type="http://schemas.openxmlformats.org/officeDocument/2006/relationships/tags" Target="../tags/tag208.xml"/><Relationship Id="rId20" Type="http://schemas.openxmlformats.org/officeDocument/2006/relationships/slideLayout" Target="../slideLayouts/slideLayout18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tags" Target="../tags/tag203.xml"/><Relationship Id="rId24" Type="http://schemas.openxmlformats.org/officeDocument/2006/relationships/image" Target="../media/image6.svg"/><Relationship Id="rId5" Type="http://schemas.openxmlformats.org/officeDocument/2006/relationships/tags" Target="../tags/tag197.xml"/><Relationship Id="rId15" Type="http://schemas.openxmlformats.org/officeDocument/2006/relationships/tags" Target="../tags/tag207.xml"/><Relationship Id="rId23" Type="http://schemas.openxmlformats.org/officeDocument/2006/relationships/image" Target="../media/image5.png"/><Relationship Id="rId10" Type="http://schemas.openxmlformats.org/officeDocument/2006/relationships/tags" Target="../tags/tag202.xml"/><Relationship Id="rId19" Type="http://schemas.openxmlformats.org/officeDocument/2006/relationships/tags" Target="../tags/tag211.xml"/><Relationship Id="rId4" Type="http://schemas.openxmlformats.org/officeDocument/2006/relationships/tags" Target="../tags/tag196.xml"/><Relationship Id="rId9" Type="http://schemas.openxmlformats.org/officeDocument/2006/relationships/tags" Target="../tags/tag201.xml"/><Relationship Id="rId14" Type="http://schemas.openxmlformats.org/officeDocument/2006/relationships/tags" Target="../tags/tag206.xml"/><Relationship Id="rId22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角三角形 20"/>
          <p:cNvSpPr/>
          <p:nvPr>
            <p:custDataLst>
              <p:tags r:id="rId2"/>
            </p:custDataLst>
          </p:nvPr>
        </p:nvSpPr>
        <p:spPr>
          <a:xfrm rot="16200000">
            <a:off x="10302992" y="4721031"/>
            <a:ext cx="232992" cy="232992"/>
          </a:xfrm>
          <a:prstGeom prst="rtTriangle">
            <a:avLst/>
          </a:pr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idx="2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/>
                </a:solidFill>
              </a:rPr>
              <a:t>《神经网络与深度学习》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zh-CN" altLang="en-US" dirty="0">
                <a:solidFill>
                  <a:schemeClr val="accent1"/>
                </a:solidFill>
              </a:rPr>
              <a:t>课设答辩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3"/>
            <p:custDataLst>
              <p:tags r:id="rId4"/>
            </p:custDataLst>
          </p:nvPr>
        </p:nvSpPr>
        <p:spPr>
          <a:xfrm>
            <a:off x="4386044" y="4462166"/>
            <a:ext cx="5380825" cy="1562118"/>
          </a:xfrm>
        </p:spPr>
        <p:txBody>
          <a:bodyPr/>
          <a:lstStyle/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dk1">
                    <a:lumMod val="65000"/>
                    <a:lumOff val="35000"/>
                  </a:schemeClr>
                </a:solidFill>
              </a:rPr>
              <a:t>答辩人：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</a:rPr>
              <a:t>***</a:t>
            </a: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dk1">
                    <a:lumMod val="65000"/>
                    <a:lumOff val="35000"/>
                  </a:schemeClr>
                </a:solidFill>
              </a:rPr>
              <a:t>2024年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</a:t>
            </a:r>
            <a:endParaRPr lang="en-US" altLang="zh-CN" dirty="0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45" name="图形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817964" y="949037"/>
            <a:ext cx="4106944" cy="5560171"/>
          </a:xfrm>
          <a:prstGeom prst="rect">
            <a:avLst/>
          </a:prstGeom>
        </p:spPr>
      </p:pic>
      <p:sp>
        <p:nvSpPr>
          <p:cNvPr id="40" name="文本框 39"/>
          <p:cNvSpPr txBox="1"/>
          <p:nvPr>
            <p:custDataLst>
              <p:tags r:id="rId4"/>
            </p:custDataLst>
          </p:nvPr>
        </p:nvSpPr>
        <p:spPr>
          <a:xfrm>
            <a:off x="710153" y="1558654"/>
            <a:ext cx="6853286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l">
              <a:lnSpc>
                <a:spcPct val="150000"/>
              </a:lnSpc>
            </a:pP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LSTM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网络（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Long Short-Term Memory networks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）于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1997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年由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Sepp </a:t>
            </a:r>
            <a:r>
              <a:rPr lang="en-US" altLang="zh-CN" sz="1800" kern="100" dirty="0" err="1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Hochreiter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ü</a:t>
            </a:r>
            <a:r>
              <a:rPr lang="en-US" altLang="zh-CN" sz="1800" kern="100" dirty="0" err="1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rgen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800" kern="100" dirty="0" err="1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Schmidhuber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发布。这种特殊的循环神经网络（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RNN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zh-CN" sz="1800" b="1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旨在解决标准</a:t>
            </a:r>
            <a:r>
              <a:rPr lang="en-US" altLang="zh-CN" sz="1800" b="1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RNN</a:t>
            </a:r>
            <a:r>
              <a:rPr lang="zh-CN" altLang="zh-CN" sz="1800" b="1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在处理长序列数据时遭遇的梯度消失问题。</a:t>
            </a:r>
            <a:endParaRPr lang="zh-CN" altLang="zh-CN" sz="1400" b="1" kern="100" dirty="0"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266700" algn="l">
              <a:lnSpc>
                <a:spcPct val="150000"/>
              </a:lnSpc>
            </a:pP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LSTM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的设计主要是为了克服传统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RNN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在处理长序列时的主要缺陷，即梯度消失问题。通过</a:t>
            </a:r>
            <a:r>
              <a:rPr lang="zh-CN" altLang="zh-CN" sz="1800" b="1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引入“记忆单元”和“门控机制”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LSTM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能够在长序列中保持信息的流动，从而有效地捕捉和理解长序列中的复杂依赖关系。</a:t>
            </a:r>
          </a:p>
        </p:txBody>
      </p:sp>
      <p:sp>
        <p:nvSpPr>
          <p:cNvPr id="42" name="文本框 41"/>
          <p:cNvSpPr txBox="1"/>
          <p:nvPr>
            <p:custDataLst>
              <p:tags r:id="rId5"/>
            </p:custDataLst>
          </p:nvPr>
        </p:nvSpPr>
        <p:spPr>
          <a:xfrm>
            <a:off x="710153" y="5098336"/>
            <a:ext cx="6108568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l">
              <a:lnSpc>
                <a:spcPct val="150000"/>
              </a:lnSpc>
            </a:pP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LSTM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被广泛应用于语音识别、机器翻译、时间序列分析等领域，并取得了显著的成果。</a:t>
            </a:r>
          </a:p>
        </p:txBody>
      </p:sp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7591425" y="0"/>
            <a:ext cx="2388235" cy="810895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问题及解决</a:t>
            </a:r>
          </a:p>
        </p:txBody>
      </p:sp>
      <p:sp>
        <p:nvSpPr>
          <p:cNvPr id="5" name="矩形 4"/>
          <p:cNvSpPr/>
          <p:nvPr>
            <p:custDataLst>
              <p:tags r:id="rId7"/>
            </p:custDataLst>
          </p:nvPr>
        </p:nvSpPr>
        <p:spPr>
          <a:xfrm>
            <a:off x="9979660" y="0"/>
            <a:ext cx="2212340" cy="810895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不足及总结</a:t>
            </a:r>
          </a:p>
        </p:txBody>
      </p:sp>
      <p:sp>
        <p:nvSpPr>
          <p:cNvPr id="11" name="矩形 10"/>
          <p:cNvSpPr/>
          <p:nvPr>
            <p:custDataLst>
              <p:tags r:id="rId8"/>
            </p:custDataLst>
          </p:nvPr>
        </p:nvSpPr>
        <p:spPr>
          <a:xfrm>
            <a:off x="-13970" y="-1270"/>
            <a:ext cx="3778885" cy="42418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3764915" y="-1270"/>
            <a:ext cx="3827145" cy="424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</a:t>
            </a:r>
            <a:r>
              <a:rPr lang="en-US" altLang="zh-CN" sz="24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</a:p>
        </p:txBody>
      </p:sp>
      <p:sp>
        <p:nvSpPr>
          <p:cNvPr id="13" name="矩形 12"/>
          <p:cNvSpPr/>
          <p:nvPr>
            <p:custDataLst>
              <p:tags r:id="rId10"/>
            </p:custDataLst>
          </p:nvPr>
        </p:nvSpPr>
        <p:spPr>
          <a:xfrm>
            <a:off x="42545" y="462915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设计目标</a:t>
            </a: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1270635" y="462915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设计过程</a:t>
            </a:r>
          </a:p>
        </p:txBody>
      </p:sp>
      <p:sp>
        <p:nvSpPr>
          <p:cNvPr id="15" name="矩形 14"/>
          <p:cNvSpPr/>
          <p:nvPr>
            <p:custDataLst>
              <p:tags r:id="rId12"/>
            </p:custDataLst>
          </p:nvPr>
        </p:nvSpPr>
        <p:spPr>
          <a:xfrm>
            <a:off x="2498725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</a:p>
        </p:txBody>
      </p:sp>
      <p:sp>
        <p:nvSpPr>
          <p:cNvPr id="30" name="矩形 29"/>
          <p:cNvSpPr/>
          <p:nvPr>
            <p:custDataLst>
              <p:tags r:id="rId13"/>
            </p:custDataLst>
          </p:nvPr>
        </p:nvSpPr>
        <p:spPr>
          <a:xfrm>
            <a:off x="3841812" y="462687"/>
            <a:ext cx="1200347" cy="349452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设计目标</a:t>
            </a:r>
          </a:p>
        </p:txBody>
      </p:sp>
      <p:sp>
        <p:nvSpPr>
          <p:cNvPr id="31" name="矩形 30"/>
          <p:cNvSpPr/>
          <p:nvPr>
            <p:custDataLst>
              <p:tags r:id="rId14"/>
            </p:custDataLst>
          </p:nvPr>
        </p:nvSpPr>
        <p:spPr>
          <a:xfrm>
            <a:off x="5069960" y="462687"/>
            <a:ext cx="1200347" cy="486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设计过程</a:t>
            </a:r>
          </a:p>
        </p:txBody>
      </p:sp>
      <p:sp>
        <p:nvSpPr>
          <p:cNvPr id="32" name="矩形 31"/>
          <p:cNvSpPr/>
          <p:nvPr>
            <p:custDataLst>
              <p:tags r:id="rId15"/>
            </p:custDataLst>
          </p:nvPr>
        </p:nvSpPr>
        <p:spPr>
          <a:xfrm>
            <a:off x="6298108" y="459729"/>
            <a:ext cx="1200347" cy="349452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674177" y="21021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933254" y="13827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263109" y="1382712"/>
          <a:ext cx="5254716" cy="5012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061335" imgH="2216785" progId="Visio.Drawing.15">
                  <p:embed/>
                </p:oleObj>
              </mc:Choice>
              <mc:Fallback>
                <p:oleObj name="Visio" r:id="rId3" imgW="3061335" imgH="2216785" progId="Visio.Drawing.15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109" y="1382712"/>
                        <a:ext cx="5254716" cy="50126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943" y="1143450"/>
            <a:ext cx="5538765" cy="3573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7970" y="1740742"/>
            <a:ext cx="5857285" cy="3734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组合 1"/>
          <p:cNvGrpSpPr/>
          <p:nvPr/>
        </p:nvGrpSpPr>
        <p:grpSpPr>
          <a:xfrm>
            <a:off x="-14231" y="-1481"/>
            <a:ext cx="12460118" cy="813620"/>
            <a:chOff x="-14231" y="-1481"/>
            <a:chExt cx="12460118" cy="813620"/>
          </a:xfrm>
        </p:grpSpPr>
        <p:sp>
          <p:nvSpPr>
            <p:cNvPr id="4" name="矩形 3"/>
            <p:cNvSpPr/>
            <p:nvPr/>
          </p:nvSpPr>
          <p:spPr>
            <a:xfrm>
              <a:off x="7591720" y="-2"/>
              <a:ext cx="2388124" cy="810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问题及解决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9979844" y="0"/>
              <a:ext cx="2212156" cy="8106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不足及总结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-14231" y="-1481"/>
              <a:ext cx="7605951" cy="813620"/>
              <a:chOff x="1467439" y="-1"/>
              <a:chExt cx="7605951" cy="81362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467439" y="-1"/>
                <a:ext cx="3778668" cy="42420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选题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endParaRPr lang="zh-CN" altLang="en-US" sz="1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246107" y="0"/>
                <a:ext cx="3827283" cy="42420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选题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524000" y="464167"/>
                <a:ext cx="1200347" cy="3494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设计目标</a:t>
                </a: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752148" y="464167"/>
                <a:ext cx="1200347" cy="3494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设计过程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980296" y="461209"/>
                <a:ext cx="1200347" cy="3494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结果展示</a:t>
                </a:r>
              </a:p>
            </p:txBody>
          </p:sp>
        </p:grpSp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253887" y="348792"/>
              <a:ext cx="12192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3841812" y="462687"/>
            <a:ext cx="1200347" cy="34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设计目标</a:t>
            </a:r>
          </a:p>
        </p:txBody>
      </p:sp>
      <p:sp>
        <p:nvSpPr>
          <p:cNvPr id="31" name="矩形 30"/>
          <p:cNvSpPr/>
          <p:nvPr/>
        </p:nvSpPr>
        <p:spPr>
          <a:xfrm>
            <a:off x="6298108" y="459729"/>
            <a:ext cx="1200347" cy="34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结果展示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5656" y="3006544"/>
            <a:ext cx="6499052" cy="3116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748CE5F-74D2-34E1-548D-3726ADDD523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069960" y="462687"/>
            <a:ext cx="1200347" cy="486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设计过程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08F2DA-3957-051E-F911-A99AD41D8A86}"/>
              </a:ext>
            </a:extLst>
          </p:cNvPr>
          <p:cNvSpPr/>
          <p:nvPr/>
        </p:nvSpPr>
        <p:spPr>
          <a:xfrm>
            <a:off x="5256198" y="4956382"/>
            <a:ext cx="6138510" cy="7946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44" name="图形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7591425" y="0"/>
            <a:ext cx="2388235" cy="810895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问题及解决</a:t>
            </a: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979660" y="0"/>
            <a:ext cx="2212340" cy="810895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不足及总结</a:t>
            </a: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-13970" y="-1270"/>
            <a:ext cx="3778885" cy="42418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3764915" y="-1270"/>
            <a:ext cx="3827145" cy="424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</a:t>
            </a:r>
            <a:r>
              <a:rPr lang="en-US" altLang="zh-CN" sz="24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42545" y="462915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设计目标</a:t>
            </a:r>
          </a:p>
        </p:txBody>
      </p:sp>
      <p:sp>
        <p:nvSpPr>
          <p:cNvPr id="14" name="矩形 13"/>
          <p:cNvSpPr/>
          <p:nvPr>
            <p:custDataLst>
              <p:tags r:id="rId9"/>
            </p:custDataLst>
          </p:nvPr>
        </p:nvSpPr>
        <p:spPr>
          <a:xfrm>
            <a:off x="1270635" y="462915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设计过程</a:t>
            </a:r>
          </a:p>
        </p:txBody>
      </p:sp>
      <p:sp>
        <p:nvSpPr>
          <p:cNvPr id="15" name="矩形 14"/>
          <p:cNvSpPr/>
          <p:nvPr>
            <p:custDataLst>
              <p:tags r:id="rId10"/>
            </p:custDataLst>
          </p:nvPr>
        </p:nvSpPr>
        <p:spPr>
          <a:xfrm>
            <a:off x="2498725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</a:p>
        </p:txBody>
      </p:sp>
      <p:sp>
        <p:nvSpPr>
          <p:cNvPr id="16" name="矩形 15"/>
          <p:cNvSpPr/>
          <p:nvPr>
            <p:custDataLst>
              <p:tags r:id="rId11"/>
            </p:custDataLst>
          </p:nvPr>
        </p:nvSpPr>
        <p:spPr>
          <a:xfrm>
            <a:off x="3841812" y="462687"/>
            <a:ext cx="1200347" cy="349452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设计目标</a:t>
            </a:r>
          </a:p>
        </p:txBody>
      </p:sp>
      <p:sp>
        <p:nvSpPr>
          <p:cNvPr id="30" name="矩形 29"/>
          <p:cNvSpPr/>
          <p:nvPr>
            <p:custDataLst>
              <p:tags r:id="rId12"/>
            </p:custDataLst>
          </p:nvPr>
        </p:nvSpPr>
        <p:spPr>
          <a:xfrm>
            <a:off x="6298108" y="459729"/>
            <a:ext cx="1200347" cy="349452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</a:p>
        </p:txBody>
      </p:sp>
      <p:sp>
        <p:nvSpPr>
          <p:cNvPr id="32" name="文本框 31"/>
          <p:cNvSpPr txBox="1"/>
          <p:nvPr>
            <p:custDataLst>
              <p:tags r:id="rId13"/>
            </p:custDataLst>
          </p:nvPr>
        </p:nvSpPr>
        <p:spPr>
          <a:xfrm>
            <a:off x="443059" y="1398308"/>
            <a:ext cx="2582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详细设计图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9750355-B4C0-5672-8DF7-3C2BC139B0D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069960" y="462687"/>
            <a:ext cx="1200347" cy="486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设计过程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B16079-9E38-BAC6-7FC8-E02A93803BE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00764" y="1028818"/>
            <a:ext cx="7890236" cy="569639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51" name="图形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7520" y="1643831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217" name="图片 1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75397" y="1806990"/>
            <a:ext cx="7106257" cy="3051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图片 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 rotWithShape="1">
          <a:blip r:embed="rId27"/>
          <a:srcRect r="10636"/>
          <a:stretch>
            <a:fillRect/>
          </a:stretch>
        </p:blipFill>
        <p:spPr bwMode="auto">
          <a:xfrm>
            <a:off x="7211098" y="1939229"/>
            <a:ext cx="4830508" cy="2357438"/>
          </a:xfrm>
          <a:prstGeom prst="roundRect">
            <a:avLst>
              <a:gd name="adj" fmla="val 8594"/>
            </a:avLst>
          </a:prstGeom>
          <a:solidFill>
            <a:schemeClr val="accent3">
              <a:shade val="85000"/>
            </a:scheme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/>
          <p:nvPr>
            <p:custDataLst>
              <p:tags r:id="rId6"/>
            </p:custDataLst>
          </p:nvPr>
        </p:nvSpPr>
        <p:spPr>
          <a:xfrm>
            <a:off x="7591425" y="0"/>
            <a:ext cx="2388235" cy="810895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问题及解决</a:t>
            </a:r>
          </a:p>
        </p:txBody>
      </p:sp>
      <p:sp>
        <p:nvSpPr>
          <p:cNvPr id="21" name="矩形 20"/>
          <p:cNvSpPr/>
          <p:nvPr>
            <p:custDataLst>
              <p:tags r:id="rId7"/>
            </p:custDataLst>
          </p:nvPr>
        </p:nvSpPr>
        <p:spPr>
          <a:xfrm>
            <a:off x="9979660" y="0"/>
            <a:ext cx="2212340" cy="810895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不足及总结</a:t>
            </a:r>
          </a:p>
        </p:txBody>
      </p:sp>
      <p:sp>
        <p:nvSpPr>
          <p:cNvPr id="24" name="矩形 23"/>
          <p:cNvSpPr/>
          <p:nvPr>
            <p:custDataLst>
              <p:tags r:id="rId8"/>
            </p:custDataLst>
          </p:nvPr>
        </p:nvSpPr>
        <p:spPr>
          <a:xfrm>
            <a:off x="-13970" y="-1270"/>
            <a:ext cx="3778885" cy="42418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</a:p>
        </p:txBody>
      </p:sp>
      <p:sp>
        <p:nvSpPr>
          <p:cNvPr id="25" name="矩形 24"/>
          <p:cNvSpPr/>
          <p:nvPr>
            <p:custDataLst>
              <p:tags r:id="rId9"/>
            </p:custDataLst>
          </p:nvPr>
        </p:nvSpPr>
        <p:spPr>
          <a:xfrm>
            <a:off x="3764915" y="-1270"/>
            <a:ext cx="3827145" cy="424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</a:t>
            </a:r>
            <a:r>
              <a:rPr lang="en-US" altLang="zh-CN" sz="24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</a:p>
        </p:txBody>
      </p: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42545" y="462915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设计目标</a:t>
            </a:r>
          </a:p>
        </p:txBody>
      </p: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>
            <a:off x="1270635" y="462915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设计过程</a:t>
            </a:r>
          </a:p>
        </p:txBody>
      </p:sp>
      <p:sp>
        <p:nvSpPr>
          <p:cNvPr id="28" name="矩形 27"/>
          <p:cNvSpPr/>
          <p:nvPr>
            <p:custDataLst>
              <p:tags r:id="rId12"/>
            </p:custDataLst>
          </p:nvPr>
        </p:nvSpPr>
        <p:spPr>
          <a:xfrm>
            <a:off x="2498725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</a:p>
        </p:txBody>
      </p:sp>
      <p:sp>
        <p:nvSpPr>
          <p:cNvPr id="32" name="矩形 31"/>
          <p:cNvSpPr/>
          <p:nvPr>
            <p:custDataLst>
              <p:tags r:id="rId13"/>
            </p:custDataLst>
          </p:nvPr>
        </p:nvSpPr>
        <p:spPr>
          <a:xfrm>
            <a:off x="3841812" y="465645"/>
            <a:ext cx="1200347" cy="349452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设计目标</a:t>
            </a:r>
          </a:p>
        </p:txBody>
      </p:sp>
      <p:sp>
        <p:nvSpPr>
          <p:cNvPr id="33" name="矩形 32"/>
          <p:cNvSpPr/>
          <p:nvPr>
            <p:custDataLst>
              <p:tags r:id="rId14"/>
            </p:custDataLst>
          </p:nvPr>
        </p:nvSpPr>
        <p:spPr>
          <a:xfrm>
            <a:off x="5069960" y="465645"/>
            <a:ext cx="1200347" cy="349452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设计过程</a:t>
            </a:r>
          </a:p>
        </p:txBody>
      </p:sp>
      <p:sp>
        <p:nvSpPr>
          <p:cNvPr id="34" name="矩形 33"/>
          <p:cNvSpPr/>
          <p:nvPr>
            <p:custDataLst>
              <p:tags r:id="rId15"/>
            </p:custDataLst>
          </p:nvPr>
        </p:nvSpPr>
        <p:spPr>
          <a:xfrm>
            <a:off x="6298108" y="462686"/>
            <a:ext cx="1200347" cy="4778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</a:p>
        </p:txBody>
      </p:sp>
      <p:sp>
        <p:nvSpPr>
          <p:cNvPr id="35" name="文本框 34"/>
          <p:cNvSpPr txBox="1"/>
          <p:nvPr>
            <p:custDataLst>
              <p:tags r:id="rId16"/>
            </p:custDataLst>
          </p:nvPr>
        </p:nvSpPr>
        <p:spPr>
          <a:xfrm>
            <a:off x="-16747" y="940522"/>
            <a:ext cx="6628223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最初的实验：</a:t>
            </a:r>
            <a:r>
              <a:rPr lang="en-US" altLang="zh-CN" sz="28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train/test = 8:2</a:t>
            </a:r>
          </a:p>
          <a:p>
            <a:endParaRPr lang="en-US" altLang="zh-CN" sz="2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09E23FF-2AB6-8F1E-6144-927EE24CF530}"/>
              </a:ext>
            </a:extLst>
          </p:cNvPr>
          <p:cNvGrpSpPr/>
          <p:nvPr/>
        </p:nvGrpSpPr>
        <p:grpSpPr>
          <a:xfrm>
            <a:off x="614217" y="4801235"/>
            <a:ext cx="6344285" cy="1415389"/>
            <a:chOff x="614217" y="4801235"/>
            <a:chExt cx="6344285" cy="1415389"/>
          </a:xfrm>
        </p:grpSpPr>
        <p:sp>
          <p:nvSpPr>
            <p:cNvPr id="37" name="文本框 36"/>
            <p:cNvSpPr txBox="1"/>
            <p:nvPr>
              <p:custDataLst>
                <p:tags r:id="rId19"/>
              </p:custDataLst>
            </p:nvPr>
          </p:nvSpPr>
          <p:spPr>
            <a:xfrm>
              <a:off x="614217" y="5509869"/>
              <a:ext cx="6344285" cy="7067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dk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预测数据与原始数据的拟合情况良好，损失值曲线在</a:t>
              </a:r>
              <a:r>
                <a:rPr lang="en-US" altLang="zh-CN" sz="2000" dirty="0">
                  <a:solidFill>
                    <a:schemeClr val="dk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epoch</a:t>
              </a:r>
              <a:r>
                <a:rPr lang="zh-CN" altLang="en-US" sz="2000" dirty="0">
                  <a:solidFill>
                    <a:schemeClr val="dk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约等于</a:t>
              </a:r>
              <a:r>
                <a:rPr lang="en-US" altLang="zh-CN" sz="2000" dirty="0">
                  <a:solidFill>
                    <a:schemeClr val="dk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25</a:t>
              </a:r>
              <a:r>
                <a:rPr lang="zh-CN" altLang="en-US" sz="2000" dirty="0">
                  <a:solidFill>
                    <a:schemeClr val="dk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时已经可以成功收敛。</a:t>
              </a:r>
            </a:p>
          </p:txBody>
        </p:sp>
        <p:sp>
          <p:nvSpPr>
            <p:cNvPr id="38" name="箭头: 下 37"/>
            <p:cNvSpPr/>
            <p:nvPr>
              <p:custDataLst>
                <p:tags r:id="rId20"/>
              </p:custDataLst>
            </p:nvPr>
          </p:nvSpPr>
          <p:spPr>
            <a:xfrm>
              <a:off x="2959735" y="4801235"/>
              <a:ext cx="1404620" cy="70675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AFC7907-0B51-C56A-E8EA-26ACCDDF7CA0}"/>
              </a:ext>
            </a:extLst>
          </p:cNvPr>
          <p:cNvGrpSpPr/>
          <p:nvPr/>
        </p:nvGrpSpPr>
        <p:grpSpPr>
          <a:xfrm>
            <a:off x="8606155" y="4128770"/>
            <a:ext cx="3190875" cy="2490470"/>
            <a:chOff x="8606155" y="4128770"/>
            <a:chExt cx="3190875" cy="2490470"/>
          </a:xfrm>
        </p:grpSpPr>
        <p:sp>
          <p:nvSpPr>
            <p:cNvPr id="39" name="文本框 38"/>
            <p:cNvSpPr txBox="1"/>
            <p:nvPr>
              <p:custDataLst>
                <p:tags r:id="rId17"/>
              </p:custDataLst>
            </p:nvPr>
          </p:nvSpPr>
          <p:spPr>
            <a:xfrm>
              <a:off x="8606155" y="4989195"/>
              <a:ext cx="3190875" cy="163004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dk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原始数据曲线</a:t>
              </a:r>
              <a:endParaRPr lang="en-US" altLang="zh-CN" sz="20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sz="2000" dirty="0">
                  <a:solidFill>
                    <a:schemeClr val="dk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训练预测曲线</a:t>
              </a:r>
              <a:endParaRPr lang="en-US" altLang="zh-CN" sz="20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sz="2000" dirty="0">
                  <a:solidFill>
                    <a:schemeClr val="dk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测试预测曲线</a:t>
              </a:r>
              <a:endParaRPr lang="en-US" altLang="zh-CN" sz="20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en-US" altLang="zh-CN" sz="20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sz="2000" dirty="0">
                  <a:solidFill>
                    <a:schemeClr val="dk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三条曲线的拟合程度良好。</a:t>
              </a:r>
            </a:p>
          </p:txBody>
        </p:sp>
        <p:sp>
          <p:nvSpPr>
            <p:cNvPr id="40" name="箭头: 下 39"/>
            <p:cNvSpPr/>
            <p:nvPr>
              <p:custDataLst>
                <p:tags r:id="rId18"/>
              </p:custDataLst>
            </p:nvPr>
          </p:nvSpPr>
          <p:spPr>
            <a:xfrm>
              <a:off x="9277350" y="4128770"/>
              <a:ext cx="941070" cy="86042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674177" y="21021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933254" y="13827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3903" y="1599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720488" y="39962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933254" y="13827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-14231" y="-1481"/>
            <a:ext cx="12460118" cy="813620"/>
            <a:chOff x="-14231" y="-1481"/>
            <a:chExt cx="12460118" cy="813620"/>
          </a:xfrm>
        </p:grpSpPr>
        <p:sp>
          <p:nvSpPr>
            <p:cNvPr id="22" name="矩形 21"/>
            <p:cNvSpPr/>
            <p:nvPr/>
          </p:nvSpPr>
          <p:spPr>
            <a:xfrm>
              <a:off x="7591720" y="-2"/>
              <a:ext cx="2388124" cy="810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问题及解决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9979844" y="0"/>
              <a:ext cx="2212156" cy="8106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不足及总结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-14231" y="-1481"/>
              <a:ext cx="7605951" cy="813620"/>
              <a:chOff x="1467439" y="-1"/>
              <a:chExt cx="7605951" cy="81362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467439" y="-1"/>
                <a:ext cx="3778668" cy="42420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选题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endParaRPr lang="zh-CN" altLang="en-US" sz="1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246107" y="0"/>
                <a:ext cx="3827283" cy="42420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选题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524000" y="464167"/>
                <a:ext cx="1200347" cy="3494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设计目标</a:t>
                </a: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752148" y="464167"/>
                <a:ext cx="1200347" cy="3494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设计过程</a:t>
                </a: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980296" y="461209"/>
                <a:ext cx="1200347" cy="3494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结果展示</a:t>
                </a:r>
              </a:p>
            </p:txBody>
          </p:sp>
        </p:grpSp>
        <p:sp>
          <p:nvSpPr>
            <p:cNvPr id="25" name="Rectangle 2"/>
            <p:cNvSpPr>
              <a:spLocks noChangeArrowheads="1"/>
            </p:cNvSpPr>
            <p:nvPr/>
          </p:nvSpPr>
          <p:spPr bwMode="auto">
            <a:xfrm>
              <a:off x="253887" y="348792"/>
              <a:ext cx="12192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3841812" y="465645"/>
            <a:ext cx="1200347" cy="34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设计目标</a:t>
            </a:r>
          </a:p>
        </p:txBody>
      </p:sp>
      <p:sp>
        <p:nvSpPr>
          <p:cNvPr id="33" name="矩形 32"/>
          <p:cNvSpPr/>
          <p:nvPr/>
        </p:nvSpPr>
        <p:spPr>
          <a:xfrm>
            <a:off x="5069960" y="465645"/>
            <a:ext cx="1200347" cy="34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设计过程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213416" y="5278032"/>
            <a:ext cx="9765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通过改变参数，</a:t>
            </a: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调整训练</a:t>
            </a:r>
            <a:r>
              <a:rPr lang="en-US" altLang="zh-CN" sz="2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测试集比例，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继续进行对比实验。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4ED88B-38AF-8FCB-7008-F6C1135DF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09" y="1852742"/>
            <a:ext cx="10306980" cy="29030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C42646A-DCA2-A98C-CDDD-DCA8B81D9E7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298108" y="462686"/>
            <a:ext cx="1200347" cy="4778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49" name="图形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18433" name="Picture 1"/>
          <p:cNvPicPr>
            <a:picLocks noChangeAspect="1" noChangeArrowheads="1"/>
          </p:cNvPicPr>
          <p:nvPr/>
        </p:nvPicPr>
        <p:blipFill rotWithShape="1">
          <a:blip r:embed="rId21"/>
          <a:srcRect r="10058"/>
          <a:stretch>
            <a:fillRect/>
          </a:stretch>
        </p:blipFill>
        <p:spPr bwMode="auto">
          <a:xfrm>
            <a:off x="6550148" y="4268155"/>
            <a:ext cx="5466098" cy="26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2"/>
          <a:srcRect r="10058"/>
          <a:stretch>
            <a:fillRect/>
          </a:stretch>
        </p:blipFill>
        <p:spPr bwMode="auto">
          <a:xfrm>
            <a:off x="344805" y="4036695"/>
            <a:ext cx="5925185" cy="285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图片 1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42545" y="1045210"/>
            <a:ext cx="6367780" cy="277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20488" y="404074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>
            <p:custDataLst>
              <p:tags r:id="rId5"/>
            </p:custDataLst>
          </p:nvPr>
        </p:nvSpPr>
        <p:spPr>
          <a:xfrm>
            <a:off x="7591425" y="0"/>
            <a:ext cx="2388235" cy="810895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问题及解决</a:t>
            </a:r>
          </a:p>
        </p:txBody>
      </p: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9979660" y="0"/>
            <a:ext cx="2212340" cy="810895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不足及总结</a:t>
            </a:r>
          </a:p>
        </p:txBody>
      </p:sp>
      <p:sp>
        <p:nvSpPr>
          <p:cNvPr id="26" name="矩形 25"/>
          <p:cNvSpPr/>
          <p:nvPr>
            <p:custDataLst>
              <p:tags r:id="rId7"/>
            </p:custDataLst>
          </p:nvPr>
        </p:nvSpPr>
        <p:spPr>
          <a:xfrm>
            <a:off x="-13970" y="-1270"/>
            <a:ext cx="3778885" cy="42418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</a:p>
        </p:txBody>
      </p:sp>
      <p:sp>
        <p:nvSpPr>
          <p:cNvPr id="27" name="矩形 26"/>
          <p:cNvSpPr/>
          <p:nvPr>
            <p:custDataLst>
              <p:tags r:id="rId8"/>
            </p:custDataLst>
          </p:nvPr>
        </p:nvSpPr>
        <p:spPr>
          <a:xfrm>
            <a:off x="3764915" y="-1270"/>
            <a:ext cx="3827145" cy="424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</a:t>
            </a:r>
            <a:r>
              <a:rPr lang="en-US" altLang="zh-CN" sz="24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</a:p>
        </p:txBody>
      </p:sp>
      <p:sp>
        <p:nvSpPr>
          <p:cNvPr id="28" name="矩形 27"/>
          <p:cNvSpPr/>
          <p:nvPr>
            <p:custDataLst>
              <p:tags r:id="rId9"/>
            </p:custDataLst>
          </p:nvPr>
        </p:nvSpPr>
        <p:spPr>
          <a:xfrm>
            <a:off x="42545" y="462915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设计目标</a:t>
            </a:r>
          </a:p>
        </p:txBody>
      </p:sp>
      <p:sp>
        <p:nvSpPr>
          <p:cNvPr id="29" name="矩形 28"/>
          <p:cNvSpPr/>
          <p:nvPr>
            <p:custDataLst>
              <p:tags r:id="rId10"/>
            </p:custDataLst>
          </p:nvPr>
        </p:nvSpPr>
        <p:spPr>
          <a:xfrm>
            <a:off x="1270635" y="462915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设计过程</a:t>
            </a:r>
          </a:p>
        </p:txBody>
      </p:sp>
      <p:sp>
        <p:nvSpPr>
          <p:cNvPr id="30" name="矩形 29"/>
          <p:cNvSpPr/>
          <p:nvPr>
            <p:custDataLst>
              <p:tags r:id="rId11"/>
            </p:custDataLst>
          </p:nvPr>
        </p:nvSpPr>
        <p:spPr>
          <a:xfrm>
            <a:off x="2498725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</a:p>
        </p:txBody>
      </p:sp>
      <p:sp>
        <p:nvSpPr>
          <p:cNvPr id="31" name="矩形 30"/>
          <p:cNvSpPr/>
          <p:nvPr>
            <p:custDataLst>
              <p:tags r:id="rId12"/>
            </p:custDataLst>
          </p:nvPr>
        </p:nvSpPr>
        <p:spPr>
          <a:xfrm>
            <a:off x="3841812" y="465645"/>
            <a:ext cx="1200347" cy="349452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设计目标</a:t>
            </a:r>
          </a:p>
        </p:txBody>
      </p:sp>
      <p:sp>
        <p:nvSpPr>
          <p:cNvPr id="33" name="矩形 32"/>
          <p:cNvSpPr/>
          <p:nvPr>
            <p:custDataLst>
              <p:tags r:id="rId13"/>
            </p:custDataLst>
          </p:nvPr>
        </p:nvSpPr>
        <p:spPr>
          <a:xfrm>
            <a:off x="5069960" y="465645"/>
            <a:ext cx="1200347" cy="349452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设计过程</a:t>
            </a:r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6444901" y="1159453"/>
            <a:ext cx="5750241" cy="250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>
            <p:custDataLst>
              <p:tags r:id="rId14"/>
            </p:custDataLst>
          </p:nvPr>
        </p:nvCxnSpPr>
        <p:spPr>
          <a:xfrm>
            <a:off x="6410227" y="821933"/>
            <a:ext cx="0" cy="6108569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28006" y="3609751"/>
            <a:ext cx="4521831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train/test=6:4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预测效果极差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55983" y="3721324"/>
            <a:ext cx="5493687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train/test=9:1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epoch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时即收敛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7D7C4-C6F9-FB50-2501-B1DC42CA59D4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298108" y="462686"/>
            <a:ext cx="1200347" cy="4778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A4D0B174-971B-28FD-F446-3A5C6DA127B7}"/>
              </a:ext>
            </a:extLst>
          </p:cNvPr>
          <p:cNvSpPr/>
          <p:nvPr/>
        </p:nvSpPr>
        <p:spPr>
          <a:xfrm>
            <a:off x="-327474" y="3893133"/>
            <a:ext cx="13078120" cy="302532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1B171A16-9F1C-4399-617F-690F8A3A4FE2}"/>
              </a:ext>
            </a:extLst>
          </p:cNvPr>
          <p:cNvSpPr/>
          <p:nvPr/>
        </p:nvSpPr>
        <p:spPr>
          <a:xfrm>
            <a:off x="-1469100" y="2305040"/>
            <a:ext cx="13078120" cy="2901939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6CE16275-1FEA-0D96-F23C-91584DB0E972}"/>
              </a:ext>
            </a:extLst>
          </p:cNvPr>
          <p:cNvSpPr/>
          <p:nvPr/>
        </p:nvSpPr>
        <p:spPr>
          <a:xfrm>
            <a:off x="-2674492" y="1073857"/>
            <a:ext cx="13078120" cy="247035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47" name="图形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-14231" y="997858"/>
            <a:ext cx="6101080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：远程服务器上运行的图像结果不能传回本地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显示。</a:t>
            </a:r>
          </a:p>
        </p:txBody>
      </p: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0" y="3461300"/>
            <a:ext cx="8755800" cy="50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：服务器上的文件不能直接使用本地文件库，故服务器无法使用本地文件。</a:t>
            </a:r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81277" y="5185160"/>
            <a:ext cx="8597645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</a:t>
            </a:r>
            <a:r>
              <a:rPr lang="en-US" altLang="zh-CN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：在进行第二个实验，对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Label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列的数据进行缩放时，报错如下：</a:t>
            </a:r>
          </a:p>
        </p:txBody>
      </p:sp>
      <p:sp>
        <p:nvSpPr>
          <p:cNvPr id="4" name="矩形 3"/>
          <p:cNvSpPr/>
          <p:nvPr>
            <p:custDataLst>
              <p:tags r:id="rId7"/>
            </p:custDataLst>
          </p:nvPr>
        </p:nvSpPr>
        <p:spPr>
          <a:xfrm>
            <a:off x="7591425" y="0"/>
            <a:ext cx="2388235" cy="9978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问题及解决</a:t>
            </a:r>
          </a:p>
        </p:txBody>
      </p:sp>
      <p:sp>
        <p:nvSpPr>
          <p:cNvPr id="5" name="矩形 4"/>
          <p:cNvSpPr/>
          <p:nvPr>
            <p:custDataLst>
              <p:tags r:id="rId8"/>
            </p:custDataLst>
          </p:nvPr>
        </p:nvSpPr>
        <p:spPr>
          <a:xfrm>
            <a:off x="9979660" y="0"/>
            <a:ext cx="2212340" cy="810895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不足及总结</a:t>
            </a: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-13970" y="-1270"/>
            <a:ext cx="3778885" cy="42418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3764915" y="-1270"/>
            <a:ext cx="3827145" cy="42418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>
            <a:off x="42545" y="462915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设计目标</a:t>
            </a:r>
          </a:p>
        </p:txBody>
      </p:sp>
      <p:sp>
        <p:nvSpPr>
          <p:cNvPr id="14" name="矩形 13"/>
          <p:cNvSpPr/>
          <p:nvPr>
            <p:custDataLst>
              <p:tags r:id="rId12"/>
            </p:custDataLst>
          </p:nvPr>
        </p:nvSpPr>
        <p:spPr>
          <a:xfrm>
            <a:off x="1270635" y="462915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设计过程</a:t>
            </a:r>
          </a:p>
        </p:txBody>
      </p:sp>
      <p:sp>
        <p:nvSpPr>
          <p:cNvPr id="15" name="矩形 14"/>
          <p:cNvSpPr/>
          <p:nvPr>
            <p:custDataLst>
              <p:tags r:id="rId13"/>
            </p:custDataLst>
          </p:nvPr>
        </p:nvSpPr>
        <p:spPr>
          <a:xfrm>
            <a:off x="2498725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</a:p>
        </p:txBody>
      </p:sp>
      <p:sp>
        <p:nvSpPr>
          <p:cNvPr id="16" name="矩形 15"/>
          <p:cNvSpPr/>
          <p:nvPr>
            <p:custDataLst>
              <p:tags r:id="rId14"/>
            </p:custDataLst>
          </p:nvPr>
        </p:nvSpPr>
        <p:spPr>
          <a:xfrm>
            <a:off x="3841812" y="465645"/>
            <a:ext cx="1200347" cy="349452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设计目标</a:t>
            </a:r>
          </a:p>
        </p:txBody>
      </p:sp>
      <p:sp>
        <p:nvSpPr>
          <p:cNvPr id="17" name="矩形 16"/>
          <p:cNvSpPr/>
          <p:nvPr>
            <p:custDataLst>
              <p:tags r:id="rId15"/>
            </p:custDataLst>
          </p:nvPr>
        </p:nvSpPr>
        <p:spPr>
          <a:xfrm>
            <a:off x="5069960" y="465645"/>
            <a:ext cx="1200347" cy="349452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设计过程</a:t>
            </a:r>
          </a:p>
        </p:txBody>
      </p:sp>
      <p:sp>
        <p:nvSpPr>
          <p:cNvPr id="18" name="矩形 17"/>
          <p:cNvSpPr/>
          <p:nvPr>
            <p:custDataLst>
              <p:tags r:id="rId16"/>
            </p:custDataLst>
          </p:nvPr>
        </p:nvSpPr>
        <p:spPr>
          <a:xfrm>
            <a:off x="6298108" y="462687"/>
            <a:ext cx="1200347" cy="349452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</a:p>
        </p:txBody>
      </p:sp>
      <p:sp>
        <p:nvSpPr>
          <p:cNvPr id="32" name="文本框 31"/>
          <p:cNvSpPr txBox="1"/>
          <p:nvPr>
            <p:custDataLst>
              <p:tags r:id="rId17"/>
            </p:custDataLst>
          </p:nvPr>
        </p:nvSpPr>
        <p:spPr>
          <a:xfrm>
            <a:off x="642503" y="1422781"/>
            <a:ext cx="9624767" cy="2168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解决方法：</a:t>
            </a:r>
            <a:endParaRPr lang="en-US" altLang="zh-CN" sz="1800" kern="100" dirty="0"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想尝试利用</a:t>
            </a:r>
            <a:r>
              <a:rPr lang="en-US" altLang="zh-CN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服务工具，例如</a:t>
            </a:r>
            <a:r>
              <a:rPr lang="en-US" altLang="zh-CN" kern="100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Xshell</a:t>
            </a:r>
            <a:r>
              <a:rPr lang="zh-CN" altLang="en-US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kern="100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Xmanager</a:t>
            </a:r>
            <a:r>
              <a:rPr lang="zh-CN" altLang="en-US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kern="100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Xming</a:t>
            </a:r>
            <a:r>
              <a:rPr lang="zh-CN" altLang="en-US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，将远端服务器上运行出来的结果图传回本地</a:t>
            </a:r>
            <a:r>
              <a:rPr lang="en-US" altLang="zh-CN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</a:t>
            </a:r>
            <a:r>
              <a:rPr lang="zh-CN" altLang="en-US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显示。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配置失败</a:t>
            </a:r>
            <a:r>
              <a:rPr lang="zh-CN" altLang="en-US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               </a:t>
            </a:r>
            <a:r>
              <a:rPr lang="en-US" altLang="zh-CN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</a:t>
            </a:r>
            <a:r>
              <a:rPr lang="zh-CN" altLang="en-US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需要之后继续学习，继续实践。</a:t>
            </a:r>
            <a:endParaRPr lang="en-US" altLang="zh-CN" kern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</a:pPr>
            <a:r>
              <a:rPr lang="en-US" altLang="zh-CN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2.</a:t>
            </a:r>
            <a:r>
              <a:rPr lang="zh-CN" altLang="en-US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将</a:t>
            </a:r>
            <a:r>
              <a:rPr lang="en-US" altLang="zh-CN" kern="100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plt.show</a:t>
            </a:r>
            <a:r>
              <a:rPr lang="en-US" altLang="zh-CN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()</a:t>
            </a:r>
            <a:r>
              <a:rPr lang="zh-CN" altLang="en-US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换成</a:t>
            </a:r>
            <a:r>
              <a:rPr lang="en-US" altLang="zh-CN" kern="100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plt.savefig</a:t>
            </a:r>
            <a:r>
              <a:rPr lang="en-US" altLang="zh-CN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()</a:t>
            </a:r>
            <a:r>
              <a:rPr lang="zh-CN" altLang="en-US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，保存在文件夹中查看。√</a:t>
            </a:r>
            <a:endParaRPr lang="en-US" altLang="zh-CN" kern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</a:pPr>
            <a:r>
              <a:rPr lang="zh-CN" altLang="en-US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参考 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5"/>
              </a:rPr>
              <a:t>VScode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5"/>
              </a:rPr>
              <a:t>的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5"/>
              </a:rPr>
              <a:t>python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5"/>
              </a:rPr>
              <a:t>使用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5"/>
              </a:rPr>
              <a:t>plt.show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5"/>
              </a:rPr>
              <a:t>()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5"/>
              </a:rPr>
              <a:t>不显示图形 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5"/>
              </a:rPr>
              <a:t>-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5"/>
              </a:rPr>
              <a:t>知乎 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5"/>
              </a:rPr>
              <a:t>(zhihu.com)</a:t>
            </a:r>
            <a:endParaRPr lang="en-US" altLang="zh-CN" kern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hlinkClick r:id="rId25"/>
            </a:endParaRPr>
          </a:p>
        </p:txBody>
      </p:sp>
      <p:sp>
        <p:nvSpPr>
          <p:cNvPr id="34" name="文本框 33"/>
          <p:cNvSpPr txBox="1"/>
          <p:nvPr>
            <p:custDataLst>
              <p:tags r:id="rId18"/>
            </p:custDataLst>
          </p:nvPr>
        </p:nvSpPr>
        <p:spPr>
          <a:xfrm>
            <a:off x="778861" y="3906321"/>
            <a:ext cx="9624767" cy="133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解决方法：</a:t>
            </a:r>
            <a:endParaRPr lang="en-US" altLang="zh-CN" sz="1800" kern="100" dirty="0"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FileZilla</a:t>
            </a:r>
            <a:r>
              <a:rPr lang="zh-CN" altLang="en-US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软件进行文件互传，即可解决。</a:t>
            </a:r>
            <a:endParaRPr lang="en-US" altLang="zh-CN" kern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参考 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6"/>
              </a:rPr>
              <a:t>FileZilla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6"/>
              </a:rPr>
              <a:t>客户端的安装配置教程以及使用教程（超级详细）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6"/>
              </a:rPr>
              <a:t>_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6"/>
              </a:rPr>
              <a:t>filezilla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6"/>
              </a:rPr>
              <a:t>使用教程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6"/>
              </a:rPr>
              <a:t>-CSDN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6"/>
              </a:rPr>
              <a:t>博客</a:t>
            </a:r>
            <a:endParaRPr lang="zh-CN" altLang="en-US" kern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hlinkClick r:id="rId26"/>
            </a:endParaRPr>
          </a:p>
        </p:txBody>
      </p:sp>
      <p:sp>
        <p:nvSpPr>
          <p:cNvPr id="37" name="文本框 36"/>
          <p:cNvSpPr txBox="1"/>
          <p:nvPr>
            <p:custDataLst>
              <p:tags r:id="rId19"/>
            </p:custDataLst>
          </p:nvPr>
        </p:nvSpPr>
        <p:spPr>
          <a:xfrm>
            <a:off x="778861" y="5585782"/>
            <a:ext cx="11602700" cy="133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解决方法：</a:t>
            </a:r>
            <a:endParaRPr lang="en-US" altLang="zh-CN" sz="1800" kern="100" dirty="0"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先创建一个副本做数据修改，再还原至原始数据中即可。</a:t>
            </a:r>
            <a:endParaRPr lang="en-US" altLang="zh-CN" kern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参考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7"/>
              </a:rPr>
              <a:t>报错 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7"/>
              </a:rPr>
              <a:t>| pandas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7"/>
              </a:rPr>
              <a:t>报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7"/>
              </a:rPr>
              <a:t>A value is trying to be set on a copy of a slice from a 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7"/>
              </a:rPr>
              <a:t>DataFrame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7"/>
              </a:rPr>
              <a:t>的解决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7"/>
              </a:rPr>
              <a:t>-CSDN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7"/>
              </a:rPr>
              <a:t>博客</a:t>
            </a:r>
            <a:endParaRPr lang="zh-CN" altLang="en-US" kern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hlinkClick r:id="rId27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72CB189-F7E2-020A-94A6-C2B97C698F0B}"/>
              </a:ext>
            </a:extLst>
          </p:cNvPr>
          <p:cNvSpPr/>
          <p:nvPr/>
        </p:nvSpPr>
        <p:spPr>
          <a:xfrm>
            <a:off x="-471340" y="3957653"/>
            <a:ext cx="14262754" cy="41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45" name="图形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7591425" y="0"/>
            <a:ext cx="2388235" cy="810895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问题及解决</a:t>
            </a:r>
          </a:p>
        </p:txBody>
      </p:sp>
      <p:sp>
        <p:nvSpPr>
          <p:cNvPr id="20" name="矩形 19"/>
          <p:cNvSpPr/>
          <p:nvPr>
            <p:custDataLst>
              <p:tags r:id="rId5"/>
            </p:custDataLst>
          </p:nvPr>
        </p:nvSpPr>
        <p:spPr>
          <a:xfrm>
            <a:off x="9979660" y="0"/>
            <a:ext cx="2212340" cy="11478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不足及总结</a:t>
            </a:r>
          </a:p>
        </p:txBody>
      </p: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-13970" y="-1270"/>
            <a:ext cx="3778885" cy="42418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</a:p>
        </p:txBody>
      </p:sp>
      <p:sp>
        <p:nvSpPr>
          <p:cNvPr id="24" name="矩形 23"/>
          <p:cNvSpPr/>
          <p:nvPr>
            <p:custDataLst>
              <p:tags r:id="rId7"/>
            </p:custDataLst>
          </p:nvPr>
        </p:nvSpPr>
        <p:spPr>
          <a:xfrm>
            <a:off x="3764915" y="-1270"/>
            <a:ext cx="3827145" cy="42418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</a:p>
        </p:txBody>
      </p:sp>
      <p:sp>
        <p:nvSpPr>
          <p:cNvPr id="25" name="矩形 24"/>
          <p:cNvSpPr/>
          <p:nvPr>
            <p:custDataLst>
              <p:tags r:id="rId8"/>
            </p:custDataLst>
          </p:nvPr>
        </p:nvSpPr>
        <p:spPr>
          <a:xfrm>
            <a:off x="42545" y="462915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设计目标</a:t>
            </a:r>
          </a:p>
        </p:txBody>
      </p:sp>
      <p:sp>
        <p:nvSpPr>
          <p:cNvPr id="26" name="矩形 25"/>
          <p:cNvSpPr/>
          <p:nvPr>
            <p:custDataLst>
              <p:tags r:id="rId9"/>
            </p:custDataLst>
          </p:nvPr>
        </p:nvSpPr>
        <p:spPr>
          <a:xfrm>
            <a:off x="1270635" y="462915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设计过程</a:t>
            </a:r>
          </a:p>
        </p:txBody>
      </p:sp>
      <p:sp>
        <p:nvSpPr>
          <p:cNvPr id="27" name="矩形 26"/>
          <p:cNvSpPr/>
          <p:nvPr>
            <p:custDataLst>
              <p:tags r:id="rId10"/>
            </p:custDataLst>
          </p:nvPr>
        </p:nvSpPr>
        <p:spPr>
          <a:xfrm>
            <a:off x="2498725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</a:p>
        </p:txBody>
      </p:sp>
      <p:sp>
        <p:nvSpPr>
          <p:cNvPr id="28" name="矩形 27"/>
          <p:cNvSpPr/>
          <p:nvPr>
            <p:custDataLst>
              <p:tags r:id="rId11"/>
            </p:custDataLst>
          </p:nvPr>
        </p:nvSpPr>
        <p:spPr>
          <a:xfrm>
            <a:off x="3841812" y="465645"/>
            <a:ext cx="1200347" cy="349452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设计目标</a:t>
            </a:r>
          </a:p>
        </p:txBody>
      </p:sp>
      <p:sp>
        <p:nvSpPr>
          <p:cNvPr id="30" name="矩形 29"/>
          <p:cNvSpPr/>
          <p:nvPr>
            <p:custDataLst>
              <p:tags r:id="rId12"/>
            </p:custDataLst>
          </p:nvPr>
        </p:nvSpPr>
        <p:spPr>
          <a:xfrm>
            <a:off x="5069960" y="465645"/>
            <a:ext cx="1200347" cy="349452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设计过程</a:t>
            </a:r>
          </a:p>
        </p:txBody>
      </p:sp>
      <p:sp>
        <p:nvSpPr>
          <p:cNvPr id="31" name="矩形 30"/>
          <p:cNvSpPr/>
          <p:nvPr>
            <p:custDataLst>
              <p:tags r:id="rId13"/>
            </p:custDataLst>
          </p:nvPr>
        </p:nvSpPr>
        <p:spPr>
          <a:xfrm>
            <a:off x="6298108" y="462687"/>
            <a:ext cx="1200347" cy="349452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6F2970-805B-5917-04A8-07555EE51C32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352014" y="4389443"/>
            <a:ext cx="93498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solidFill>
                  <a:schemeClr val="dk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	</a:t>
            </a:r>
            <a:r>
              <a:rPr lang="zh-CN" altLang="en-US" sz="2400" kern="100" dirty="0">
                <a:solidFill>
                  <a:schemeClr val="dk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总体来说，这次课设做的有意义，在这个过程中，我吸收了很多知识，同时也通过实践去证实了这些知识。但也找出了我很多不足之处，比如</a:t>
            </a:r>
            <a:r>
              <a:rPr lang="en-US" altLang="zh-CN" sz="2400" kern="100" dirty="0">
                <a:solidFill>
                  <a:schemeClr val="dk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X</a:t>
            </a:r>
            <a:r>
              <a:rPr lang="zh-CN" altLang="en-US" sz="2400" kern="100" dirty="0">
                <a:solidFill>
                  <a:schemeClr val="dk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服务工具的配置，之前在别的设备上有配置成功过，说明并不难，但这次在自己的</a:t>
            </a:r>
            <a:r>
              <a:rPr lang="en-US" altLang="zh-CN" sz="2400" kern="100" dirty="0">
                <a:solidFill>
                  <a:schemeClr val="dk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PC</a:t>
            </a:r>
            <a:r>
              <a:rPr lang="zh-CN" altLang="en-US" sz="2400" kern="100" dirty="0">
                <a:solidFill>
                  <a:schemeClr val="dk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上，配置总是出问题。</a:t>
            </a:r>
            <a:endParaRPr lang="en-US" altLang="zh-CN" sz="2400" kern="100" dirty="0">
              <a:solidFill>
                <a:schemeClr val="dk1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charset="-122"/>
            </a:endParaRPr>
          </a:p>
          <a:p>
            <a:r>
              <a:rPr lang="en-US" altLang="zh-CN" sz="2400" kern="100" dirty="0">
                <a:solidFill>
                  <a:schemeClr val="dk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	</a:t>
            </a:r>
            <a:r>
              <a:rPr lang="zh-CN" altLang="en-US" sz="2400" kern="100" dirty="0">
                <a:solidFill>
                  <a:schemeClr val="dk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往后我会通过不断地学习去查漏补缺，同时也会带着这次课设的收获，不断向前！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781540-F4E6-4A1D-09EE-F4482D5F2187}"/>
              </a:ext>
            </a:extLst>
          </p:cNvPr>
          <p:cNvSpPr txBox="1"/>
          <p:nvPr/>
        </p:nvSpPr>
        <p:spPr>
          <a:xfrm>
            <a:off x="720090" y="852170"/>
            <a:ext cx="9179865" cy="3046988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kern="100" dirty="0">
                <a:solidFill>
                  <a:schemeClr val="dk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不足之处：</a:t>
            </a:r>
            <a:endParaRPr lang="en-US" altLang="zh-CN" sz="2400" kern="100" dirty="0">
              <a:solidFill>
                <a:schemeClr val="dk1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charset="-122"/>
            </a:endParaRPr>
          </a:p>
          <a:p>
            <a:r>
              <a:rPr lang="en-US" altLang="zh-CN" sz="2400" kern="100" dirty="0">
                <a:solidFill>
                  <a:schemeClr val="dk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1.</a:t>
            </a:r>
            <a:r>
              <a:rPr lang="zh-CN" altLang="zh-CN" sz="2400" kern="100" dirty="0">
                <a:solidFill>
                  <a:schemeClr val="dk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模型的细节调参和调整仍有待提高</a:t>
            </a:r>
            <a:r>
              <a:rPr lang="zh-CN" altLang="en-US" sz="2400" kern="100" dirty="0">
                <a:solidFill>
                  <a:schemeClr val="dk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。</a:t>
            </a:r>
            <a:endParaRPr lang="en-US" altLang="zh-CN" sz="2400" kern="100" dirty="0">
              <a:solidFill>
                <a:schemeClr val="dk1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charset="-122"/>
            </a:endParaRPr>
          </a:p>
          <a:p>
            <a:r>
              <a:rPr lang="en-US" altLang="zh-CN" sz="2400" kern="100" dirty="0">
                <a:solidFill>
                  <a:schemeClr val="dk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2.X</a:t>
            </a:r>
            <a:r>
              <a:rPr lang="zh-CN" altLang="en-US" sz="2400" kern="100" dirty="0">
                <a:solidFill>
                  <a:schemeClr val="dk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服务工具配置失败，导致无法做出预期中的动图效果。</a:t>
            </a:r>
            <a:endParaRPr lang="en-US" altLang="zh-CN" sz="2400" kern="100" dirty="0">
              <a:solidFill>
                <a:schemeClr val="dk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charset="-122"/>
            </a:endParaRPr>
          </a:p>
          <a:p>
            <a:r>
              <a:rPr lang="en-US" altLang="zh-CN" sz="2400" kern="100" dirty="0">
                <a:solidFill>
                  <a:schemeClr val="dk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3.</a:t>
            </a:r>
            <a:r>
              <a:rPr lang="zh-CN" altLang="en-US" sz="2400" kern="100" dirty="0">
                <a:solidFill>
                  <a:schemeClr val="dk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整体实验可复制性较强，没有挖掘到独特的地方。</a:t>
            </a:r>
            <a:endParaRPr lang="en-US" altLang="zh-CN" sz="2400" kern="100" dirty="0">
              <a:solidFill>
                <a:schemeClr val="dk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charset="-122"/>
            </a:endParaRPr>
          </a:p>
          <a:p>
            <a:r>
              <a:rPr lang="en-US" altLang="zh-CN" sz="2400" kern="100" dirty="0">
                <a:solidFill>
                  <a:schemeClr val="dk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4.</a:t>
            </a:r>
            <a:r>
              <a:rPr lang="zh-CN" altLang="en-US" sz="2400" kern="100" dirty="0">
                <a:solidFill>
                  <a:schemeClr val="dk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选题中过拟合的情况实验结论无法进一步延伸。</a:t>
            </a:r>
            <a:endParaRPr lang="en-US" altLang="zh-CN" sz="2400" kern="100" dirty="0">
              <a:solidFill>
                <a:schemeClr val="dk1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charset="-122"/>
            </a:endParaRPr>
          </a:p>
          <a:p>
            <a:r>
              <a:rPr lang="en-US" altLang="zh-CN" sz="2400" kern="100" dirty="0">
                <a:solidFill>
                  <a:schemeClr val="dk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5.</a:t>
            </a:r>
            <a:r>
              <a:rPr lang="zh-CN" altLang="en-US" sz="2400" kern="100" dirty="0">
                <a:solidFill>
                  <a:schemeClr val="dk1"/>
                </a:solidFill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优化器</a:t>
            </a:r>
            <a:r>
              <a:rPr lang="en-US" altLang="zh-CN" sz="2400" kern="100" dirty="0">
                <a:solidFill>
                  <a:schemeClr val="dk1"/>
                </a:solidFill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/</a:t>
            </a:r>
            <a:r>
              <a:rPr lang="zh-CN" altLang="en-US" sz="2400" kern="100" dirty="0">
                <a:solidFill>
                  <a:schemeClr val="dk1"/>
                </a:solidFill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损失函数可以多样选取进行对比</a:t>
            </a:r>
            <a:r>
              <a:rPr lang="zh-CN" altLang="en-US" sz="2400" kern="100" dirty="0">
                <a:solidFill>
                  <a:schemeClr val="dk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。没有挑选出来。</a:t>
            </a:r>
            <a:endParaRPr lang="en-US" altLang="zh-CN" sz="2400" kern="100" dirty="0">
              <a:solidFill>
                <a:schemeClr val="dk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charset="-122"/>
            </a:endParaRPr>
          </a:p>
          <a:p>
            <a:r>
              <a:rPr lang="en-US" altLang="zh-CN" sz="2400" kern="100" dirty="0">
                <a:solidFill>
                  <a:schemeClr val="dk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6.</a:t>
            </a:r>
            <a:r>
              <a:rPr lang="en-US" altLang="zh-CN" sz="2400" kern="10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LSTM/VGG</a:t>
            </a:r>
            <a:r>
              <a:rPr lang="zh-CN" altLang="en-US" sz="2400" kern="10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的优化算法</a:t>
            </a:r>
            <a:r>
              <a:rPr lang="zh-CN" altLang="en-US" sz="2400" kern="100" dirty="0">
                <a:solidFill>
                  <a:schemeClr val="dk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。</a:t>
            </a:r>
            <a:endParaRPr lang="en-US" altLang="zh-CN" sz="2400" kern="100" dirty="0">
              <a:solidFill>
                <a:schemeClr val="dk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charset="-122"/>
            </a:endParaRPr>
          </a:p>
          <a:p>
            <a:r>
              <a:rPr lang="en-US" altLang="zh-CN" sz="2400" kern="100" dirty="0">
                <a:solidFill>
                  <a:schemeClr val="dk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7.</a:t>
            </a:r>
            <a:r>
              <a:rPr lang="en-US" altLang="zh-CN" sz="2400" kern="10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LSTM</a:t>
            </a:r>
            <a:r>
              <a:rPr lang="zh-CN" altLang="en-US" sz="2400" kern="10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预测其他股票，检验可靠性</a:t>
            </a:r>
            <a:r>
              <a:rPr lang="zh-CN" altLang="en-US" sz="2400" kern="100" dirty="0">
                <a:solidFill>
                  <a:schemeClr val="dk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charset="-122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313540" y="4930655"/>
            <a:ext cx="8889429" cy="1128235"/>
          </a:xfrm>
        </p:spPr>
        <p:txBody>
          <a:bodyPr/>
          <a:lstStyle/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dk1">
                    <a:lumMod val="65000"/>
                    <a:lumOff val="35000"/>
                  </a:schemeClr>
                </a:solidFill>
              </a:rPr>
              <a:t>答辩人：</a:t>
            </a:r>
            <a:r>
              <a:rPr lang="en-US" altLang="zh-CN" dirty="0">
                <a:solidFill>
                  <a:schemeClr val="dk1">
                    <a:lumMod val="65000"/>
                    <a:lumOff val="35000"/>
                  </a:schemeClr>
                </a:solidFill>
              </a:rPr>
              <a:t>***</a:t>
            </a: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dk1">
                    <a:lumMod val="65000"/>
                    <a:lumOff val="35000"/>
                  </a:schemeClr>
                </a:solidFill>
              </a:rPr>
              <a:t>2024年6月5日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63355" y="2412288"/>
            <a:ext cx="8890064" cy="2277110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400" dirty="0">
                <a:solidFill>
                  <a:schemeClr val="accent1"/>
                </a:solidFill>
              </a:rPr>
              <a:t>请老师批评指正！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9" name="图形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472938" y="3485562"/>
            <a:ext cx="9143999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1800" b="1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</a:t>
            </a:r>
            <a:r>
              <a:rPr lang="en-US" altLang="zh-CN" sz="1800" b="1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（选项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zh-CN" sz="1800" b="1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采用长短时记忆网络（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LSTM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）对股票数据集中的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label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变量进行预测，并分析训练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测试比例对预测结果的影响。</a:t>
            </a:r>
          </a:p>
        </p:txBody>
      </p:sp>
      <p:sp>
        <p:nvSpPr>
          <p:cNvPr id="7" name="副标题 6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373171" y="2102179"/>
            <a:ext cx="9144000" cy="118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66700" algn="just">
              <a:lnSpc>
                <a:spcPct val="150000"/>
              </a:lnSpc>
            </a:pPr>
            <a:r>
              <a:rPr lang="zh-CN" altLang="zh-CN" sz="1800" b="1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</a:t>
            </a:r>
            <a:r>
              <a:rPr lang="en-US" altLang="zh-CN" sz="1800" b="1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（选项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zh-CN" sz="1800" b="1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采用深度卷积神经网络（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VGG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）在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Fashion-MNIST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数据集上实施训练，并对其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epoch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与收敛性间的关系进行分析。</a:t>
            </a:r>
          </a:p>
          <a:p>
            <a:endParaRPr lang="zh-CN" altLang="zh-CN" sz="1800" kern="100" dirty="0"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形 25">
            <a:extLst>
              <a:ext uri="{FF2B5EF4-FFF2-40B4-BE49-F238E27FC236}">
                <a16:creationId xmlns:a16="http://schemas.microsoft.com/office/drawing/2014/main" id="{4ED4FD1C-975B-4AF6-7A06-F04E2DD513B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01EF203-084E-A603-CA6E-2628D269FD7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591425" y="0"/>
            <a:ext cx="2388235" cy="810895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问题及解决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6F1F13F-782B-871B-A645-533242A8598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979660" y="0"/>
            <a:ext cx="2212340" cy="810895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不足及总结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AF8EA8-9838-7381-CDAE-2E23A452DD6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764915" y="-1270"/>
            <a:ext cx="3827145" cy="42418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F43383-E033-C922-4B12-D7FC137C03F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2545" y="462915"/>
            <a:ext cx="1200150" cy="3460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设计目标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3063EF-A2B0-C965-A86B-DCEADBF52DE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270635" y="462915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设计过程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850C08-FEB0-956E-1082-62EC6F62D89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498725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FA31DF-1C3F-FD08-A0F2-2EC9161C381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862070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设计目标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3F5AC0-DB60-21E7-1E30-DED2F513E8E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090160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设计过程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C49509-2716-88FD-824C-A42EC7201A54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18250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61AFF3-20FA-6CF9-947A-CCDC755B40F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-14231" y="-1481"/>
            <a:ext cx="3778668" cy="42420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46" name="图形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5" name="副标题 2"/>
          <p:cNvSpPr txBox="1"/>
          <p:nvPr>
            <p:custDataLst>
              <p:tags r:id="rId4"/>
            </p:custDataLst>
          </p:nvPr>
        </p:nvSpPr>
        <p:spPr>
          <a:xfrm>
            <a:off x="1088135" y="3466722"/>
            <a:ext cx="4002025" cy="2914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66700" algn="l">
              <a:lnSpc>
                <a:spcPct val="150000"/>
              </a:lnSpc>
            </a:pP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本选题需要解决的主要问题是</a:t>
            </a:r>
            <a:endParaRPr lang="en-US" altLang="zh-CN" sz="1800" kern="100" dirty="0"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探究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VGG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网络在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Fashion-MNIST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数据集上训练时，不同数量的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epoch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如何影响模型的收敛性。</a:t>
            </a:r>
            <a:endParaRPr lang="en-US" altLang="zh-CN" sz="1800" kern="100" dirty="0"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包括理解模型在不同训练阶段的表现、识别最佳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epoch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以避免过拟合或欠拟合，以及优化模型的整体性能。</a:t>
            </a:r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7591425" y="0"/>
            <a:ext cx="2388235" cy="810895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问题及解决</a:t>
            </a:r>
          </a:p>
        </p:txBody>
      </p: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9979660" y="0"/>
            <a:ext cx="2212340" cy="810895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不足及总结</a:t>
            </a:r>
          </a:p>
        </p:txBody>
      </p:sp>
      <p:sp>
        <p:nvSpPr>
          <p:cNvPr id="21" name="矩形 20"/>
          <p:cNvSpPr/>
          <p:nvPr>
            <p:custDataLst>
              <p:tags r:id="rId7"/>
            </p:custDataLst>
          </p:nvPr>
        </p:nvSpPr>
        <p:spPr>
          <a:xfrm>
            <a:off x="3764915" y="-1270"/>
            <a:ext cx="3827145" cy="42418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</a:p>
        </p:txBody>
      </p:sp>
      <p:sp>
        <p:nvSpPr>
          <p:cNvPr id="22" name="矩形 21"/>
          <p:cNvSpPr/>
          <p:nvPr>
            <p:custDataLst>
              <p:tags r:id="rId8"/>
            </p:custDataLst>
          </p:nvPr>
        </p:nvSpPr>
        <p:spPr>
          <a:xfrm>
            <a:off x="42545" y="462915"/>
            <a:ext cx="1200150" cy="555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设计目标</a:t>
            </a:r>
          </a:p>
        </p:txBody>
      </p:sp>
      <p:sp>
        <p:nvSpPr>
          <p:cNvPr id="23" name="矩形 22"/>
          <p:cNvSpPr/>
          <p:nvPr>
            <p:custDataLst>
              <p:tags r:id="rId9"/>
            </p:custDataLst>
          </p:nvPr>
        </p:nvSpPr>
        <p:spPr>
          <a:xfrm>
            <a:off x="1270635" y="462915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设计过程</a:t>
            </a:r>
          </a:p>
        </p:txBody>
      </p:sp>
      <p:sp>
        <p:nvSpPr>
          <p:cNvPr id="24" name="矩形 23"/>
          <p:cNvSpPr/>
          <p:nvPr>
            <p:custDataLst>
              <p:tags r:id="rId10"/>
            </p:custDataLst>
          </p:nvPr>
        </p:nvSpPr>
        <p:spPr>
          <a:xfrm>
            <a:off x="2498725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</a:p>
        </p:txBody>
      </p:sp>
      <p:sp>
        <p:nvSpPr>
          <p:cNvPr id="25" name="矩形 24"/>
          <p:cNvSpPr/>
          <p:nvPr>
            <p:custDataLst>
              <p:tags r:id="rId11"/>
            </p:custDataLst>
          </p:nvPr>
        </p:nvSpPr>
        <p:spPr>
          <a:xfrm>
            <a:off x="3862070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设计目标</a:t>
            </a:r>
          </a:p>
        </p:txBody>
      </p:sp>
      <p:sp>
        <p:nvSpPr>
          <p:cNvPr id="26" name="矩形 25"/>
          <p:cNvSpPr/>
          <p:nvPr>
            <p:custDataLst>
              <p:tags r:id="rId12"/>
            </p:custDataLst>
          </p:nvPr>
        </p:nvSpPr>
        <p:spPr>
          <a:xfrm>
            <a:off x="5090160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设计过程</a:t>
            </a:r>
          </a:p>
        </p:txBody>
      </p:sp>
      <p:sp>
        <p:nvSpPr>
          <p:cNvPr id="27" name="矩形 26"/>
          <p:cNvSpPr/>
          <p:nvPr>
            <p:custDataLst>
              <p:tags r:id="rId13"/>
            </p:custDataLst>
          </p:nvPr>
        </p:nvSpPr>
        <p:spPr>
          <a:xfrm>
            <a:off x="6318250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</a:p>
        </p:txBody>
      </p:sp>
      <p:sp>
        <p:nvSpPr>
          <p:cNvPr id="29" name="文本框 28"/>
          <p:cNvSpPr txBox="1"/>
          <p:nvPr>
            <p:custDataLst>
              <p:tags r:id="rId14"/>
            </p:custDataLst>
          </p:nvPr>
        </p:nvSpPr>
        <p:spPr>
          <a:xfrm>
            <a:off x="1690796" y="1469484"/>
            <a:ext cx="881040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00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主题</a:t>
            </a:r>
          </a:p>
        </p:txBody>
      </p:sp>
      <p:sp>
        <p:nvSpPr>
          <p:cNvPr id="31" name="文本框 30"/>
          <p:cNvSpPr txBox="1"/>
          <p:nvPr>
            <p:custDataLst>
              <p:tags r:id="rId15"/>
            </p:custDataLst>
          </p:nvPr>
        </p:nvSpPr>
        <p:spPr>
          <a:xfrm>
            <a:off x="1088134" y="3093296"/>
            <a:ext cx="4002025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问题分析</a:t>
            </a:r>
          </a:p>
        </p:txBody>
      </p:sp>
      <p:sp>
        <p:nvSpPr>
          <p:cNvPr id="6" name="文本框 5"/>
          <p:cNvSpPr txBox="1"/>
          <p:nvPr>
            <p:custDataLst>
              <p:tags r:id="rId16"/>
            </p:custDataLst>
          </p:nvPr>
        </p:nvSpPr>
        <p:spPr>
          <a:xfrm>
            <a:off x="5789976" y="4198475"/>
            <a:ext cx="5483970" cy="1753235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明确不同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epoch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VGG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网络性能的影响。</a:t>
            </a:r>
            <a:endParaRPr lang="zh-CN" altLang="zh-CN" sz="1400" kern="100" dirty="0"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l">
              <a:lnSpc>
                <a:spcPct val="150000"/>
              </a:lnSpc>
            </a:pP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确定在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Fashion-MNIST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数据集上训练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VGG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网络时的最佳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epoch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1400" kern="100" dirty="0"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l">
              <a:lnSpc>
                <a:spcPct val="150000"/>
              </a:lnSpc>
            </a:pP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评估和比较不同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epoch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的模型性能。</a:t>
            </a:r>
          </a:p>
        </p:txBody>
      </p:sp>
      <p:sp>
        <p:nvSpPr>
          <p:cNvPr id="8" name="文本框 7"/>
          <p:cNvSpPr txBox="1"/>
          <p:nvPr>
            <p:custDataLst>
              <p:tags r:id="rId17"/>
            </p:custDataLst>
          </p:nvPr>
        </p:nvSpPr>
        <p:spPr>
          <a:xfrm>
            <a:off x="5789975" y="3737662"/>
            <a:ext cx="5483970" cy="458908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设计目标</a:t>
            </a:r>
          </a:p>
        </p:txBody>
      </p:sp>
      <p:sp>
        <p:nvSpPr>
          <p:cNvPr id="4" name="矩形 3"/>
          <p:cNvSpPr/>
          <p:nvPr>
            <p:custDataLst>
              <p:tags r:id="rId18"/>
            </p:custDataLst>
          </p:nvPr>
        </p:nvSpPr>
        <p:spPr>
          <a:xfrm>
            <a:off x="-14231" y="-1481"/>
            <a:ext cx="3778668" cy="4242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</a:t>
            </a:r>
            <a:r>
              <a:rPr lang="en-US" altLang="zh-CN" sz="24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</a:p>
        </p:txBody>
      </p:sp>
      <p:sp>
        <p:nvSpPr>
          <p:cNvPr id="3" name="副标题 2"/>
          <p:cNvSpPr>
            <a:spLocks noGrp="1"/>
          </p:cNvSpPr>
          <p:nvPr>
            <p:custDataLst>
              <p:tags r:id="rId19"/>
            </p:custDataLst>
          </p:nvPr>
        </p:nvSpPr>
        <p:spPr>
          <a:xfrm>
            <a:off x="1690796" y="1844689"/>
            <a:ext cx="8810409" cy="7735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采用深度卷积神经网络（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VGG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）在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Fashion-MNIST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数据集上实施训练</a:t>
            </a:r>
            <a:r>
              <a:rPr lang="zh-CN" altLang="en-US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en-US" altLang="zh-CN" sz="1800" kern="100" dirty="0"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epoch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与收敛性间的关系进行分析。</a:t>
            </a:r>
          </a:p>
          <a:p>
            <a:endParaRPr lang="zh-CN" altLang="zh-CN" sz="1800" kern="100" dirty="0"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46" name="图形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7591425" y="0"/>
            <a:ext cx="2388235" cy="810895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问题及解决</a:t>
            </a: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9979660" y="0"/>
            <a:ext cx="2212340" cy="810895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不足及总结</a:t>
            </a:r>
          </a:p>
        </p:txBody>
      </p:sp>
      <p:sp>
        <p:nvSpPr>
          <p:cNvPr id="20" name="矩形 19"/>
          <p:cNvSpPr/>
          <p:nvPr>
            <p:custDataLst>
              <p:tags r:id="rId6"/>
            </p:custDataLst>
          </p:nvPr>
        </p:nvSpPr>
        <p:spPr>
          <a:xfrm>
            <a:off x="3764915" y="-1270"/>
            <a:ext cx="3827145" cy="42418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</a:p>
        </p:txBody>
      </p:sp>
      <p:sp>
        <p:nvSpPr>
          <p:cNvPr id="21" name="矩形 20"/>
          <p:cNvSpPr/>
          <p:nvPr>
            <p:custDataLst>
              <p:tags r:id="rId7"/>
            </p:custDataLst>
          </p:nvPr>
        </p:nvSpPr>
        <p:spPr>
          <a:xfrm>
            <a:off x="42545" y="462915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设计目标</a:t>
            </a:r>
          </a:p>
        </p:txBody>
      </p:sp>
      <p:sp>
        <p:nvSpPr>
          <p:cNvPr id="22" name="矩形 21"/>
          <p:cNvSpPr/>
          <p:nvPr>
            <p:custDataLst>
              <p:tags r:id="rId8"/>
            </p:custDataLst>
          </p:nvPr>
        </p:nvSpPr>
        <p:spPr>
          <a:xfrm>
            <a:off x="1270635" y="462914"/>
            <a:ext cx="1200150" cy="5473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设计过程</a:t>
            </a:r>
          </a:p>
        </p:txBody>
      </p:sp>
      <p:sp>
        <p:nvSpPr>
          <p:cNvPr id="23" name="矩形 22"/>
          <p:cNvSpPr/>
          <p:nvPr>
            <p:custDataLst>
              <p:tags r:id="rId9"/>
            </p:custDataLst>
          </p:nvPr>
        </p:nvSpPr>
        <p:spPr>
          <a:xfrm>
            <a:off x="2498725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</a:p>
        </p:txBody>
      </p:sp>
      <p:sp>
        <p:nvSpPr>
          <p:cNvPr id="24" name="矩形 23"/>
          <p:cNvSpPr/>
          <p:nvPr>
            <p:custDataLst>
              <p:tags r:id="rId10"/>
            </p:custDataLst>
          </p:nvPr>
        </p:nvSpPr>
        <p:spPr>
          <a:xfrm>
            <a:off x="3862070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设计目标</a:t>
            </a:r>
          </a:p>
        </p:txBody>
      </p:sp>
      <p:sp>
        <p:nvSpPr>
          <p:cNvPr id="25" name="矩形 24"/>
          <p:cNvSpPr/>
          <p:nvPr>
            <p:custDataLst>
              <p:tags r:id="rId11"/>
            </p:custDataLst>
          </p:nvPr>
        </p:nvSpPr>
        <p:spPr>
          <a:xfrm>
            <a:off x="5090160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设计过程</a:t>
            </a:r>
          </a:p>
        </p:txBody>
      </p:sp>
      <p:sp>
        <p:nvSpPr>
          <p:cNvPr id="26" name="矩形 25"/>
          <p:cNvSpPr/>
          <p:nvPr>
            <p:custDataLst>
              <p:tags r:id="rId12"/>
            </p:custDataLst>
          </p:nvPr>
        </p:nvSpPr>
        <p:spPr>
          <a:xfrm>
            <a:off x="6318250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848412" y="3703349"/>
          <a:ext cx="5153097" cy="2691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2" imgW="9497060" imgH="5376545" progId="Visio.Drawing.15">
                  <p:embed/>
                </p:oleObj>
              </mc:Choice>
              <mc:Fallback>
                <p:oleObj name="Visio" r:id="rId22" imgW="9497060" imgH="5376545" progId="Visio.Drawing.15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412" y="3703349"/>
                        <a:ext cx="5153097" cy="26919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>
            <p:custDataLst>
              <p:tags r:id="rId13"/>
            </p:custDataLst>
          </p:nvPr>
        </p:nvSpPr>
        <p:spPr>
          <a:xfrm>
            <a:off x="746199" y="1010403"/>
            <a:ext cx="5257012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VGG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网络是由</a:t>
            </a:r>
            <a:r>
              <a:rPr lang="zh-CN" altLang="zh-CN" sz="1800" b="1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牛津大学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Visual Geometry Group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VGG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）于</a:t>
            </a:r>
            <a:r>
              <a:rPr lang="en-US" altLang="zh-CN" sz="1800" b="1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2014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年发布。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748938" y="970961"/>
            <a:ext cx="4381880" cy="5683267"/>
          </a:xfrm>
          <a:prstGeom prst="rect">
            <a:avLst/>
          </a:prstGeom>
        </p:spPr>
      </p:pic>
      <p:sp>
        <p:nvSpPr>
          <p:cNvPr id="33" name="文本框 32"/>
          <p:cNvSpPr txBox="1"/>
          <p:nvPr>
            <p:custDataLst>
              <p:tags r:id="rId14"/>
            </p:custDataLst>
          </p:nvPr>
        </p:nvSpPr>
        <p:spPr>
          <a:xfrm>
            <a:off x="644689" y="1816338"/>
            <a:ext cx="6108568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VGG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网络主要使用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3x3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的小卷积核，通过增加网络的深度来提高性能。相较于之前的网络，如</a:t>
            </a:r>
            <a:r>
              <a:rPr lang="en-US" altLang="zh-CN" sz="1800" kern="100" dirty="0" err="1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AlexNet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VGG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避免了使用大尺寸的卷积核，而是通过串联多个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3x3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卷积层来实现功能复杂且参数更少的卷积操作。</a:t>
            </a:r>
          </a:p>
        </p:txBody>
      </p:sp>
      <p:sp>
        <p:nvSpPr>
          <p:cNvPr id="5" name="矩形 4"/>
          <p:cNvSpPr/>
          <p:nvPr>
            <p:custDataLst>
              <p:tags r:id="rId15"/>
            </p:custDataLst>
          </p:nvPr>
        </p:nvSpPr>
        <p:spPr>
          <a:xfrm>
            <a:off x="-14231" y="-1481"/>
            <a:ext cx="3778668" cy="4242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</a:t>
            </a:r>
            <a:r>
              <a:rPr lang="en-US" altLang="zh-CN" sz="24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</a:p>
        </p:txBody>
      </p:sp>
      <p:sp>
        <p:nvSpPr>
          <p:cNvPr id="6" name="文本框 5"/>
          <p:cNvSpPr txBox="1"/>
          <p:nvPr>
            <p:custDataLst>
              <p:tags r:id="rId16"/>
            </p:custDataLst>
          </p:nvPr>
        </p:nvSpPr>
        <p:spPr>
          <a:xfrm>
            <a:off x="2305690" y="6427533"/>
            <a:ext cx="33842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VGG-11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的网络结构图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46" name="图形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237735"/>
              </p:ext>
            </p:extLst>
          </p:nvPr>
        </p:nvGraphicFramePr>
        <p:xfrm>
          <a:off x="469394" y="1092890"/>
          <a:ext cx="3064644" cy="5486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9" imgW="1122680" imgH="2008505" progId="Visio.Drawing.15">
                  <p:embed/>
                </p:oleObj>
              </mc:Choice>
              <mc:Fallback>
                <p:oleObj name="Visio" r:id="rId19" imgW="1122680" imgH="2008505" progId="Visio.Drawing.15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394" y="1092890"/>
                        <a:ext cx="3064644" cy="54865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图片 3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90235" y="864366"/>
            <a:ext cx="6402310" cy="439201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7591425" y="0"/>
            <a:ext cx="2388235" cy="810895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问题及解决</a:t>
            </a: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9979660" y="0"/>
            <a:ext cx="2212340" cy="810895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不足及总结</a:t>
            </a: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3764915" y="-1270"/>
            <a:ext cx="3827145" cy="42418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42545" y="462915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设计目标</a:t>
            </a:r>
          </a:p>
        </p:txBody>
      </p:sp>
      <p:sp>
        <p:nvSpPr>
          <p:cNvPr id="15" name="矩形 14"/>
          <p:cNvSpPr/>
          <p:nvPr>
            <p:custDataLst>
              <p:tags r:id="rId8"/>
            </p:custDataLst>
          </p:nvPr>
        </p:nvSpPr>
        <p:spPr>
          <a:xfrm>
            <a:off x="2498725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3862070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设计目标</a:t>
            </a:r>
          </a:p>
        </p:txBody>
      </p:sp>
      <p:sp>
        <p:nvSpPr>
          <p:cNvPr id="17" name="矩形 16"/>
          <p:cNvSpPr/>
          <p:nvPr>
            <p:custDataLst>
              <p:tags r:id="rId10"/>
            </p:custDataLst>
          </p:nvPr>
        </p:nvSpPr>
        <p:spPr>
          <a:xfrm>
            <a:off x="5090160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设计过程</a:t>
            </a:r>
          </a:p>
        </p:txBody>
      </p:sp>
      <p:sp>
        <p:nvSpPr>
          <p:cNvPr id="30" name="矩形 29"/>
          <p:cNvSpPr/>
          <p:nvPr>
            <p:custDataLst>
              <p:tags r:id="rId11"/>
            </p:custDataLst>
          </p:nvPr>
        </p:nvSpPr>
        <p:spPr>
          <a:xfrm>
            <a:off x="6318250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</a:p>
        </p:txBody>
      </p:sp>
      <p:sp>
        <p:nvSpPr>
          <p:cNvPr id="32" name="矩形 31"/>
          <p:cNvSpPr/>
          <p:nvPr>
            <p:custDataLst>
              <p:tags r:id="rId12"/>
            </p:custDataLst>
          </p:nvPr>
        </p:nvSpPr>
        <p:spPr>
          <a:xfrm>
            <a:off x="-14231" y="-1481"/>
            <a:ext cx="3778668" cy="4242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</a:t>
            </a:r>
            <a:r>
              <a:rPr lang="en-US" altLang="zh-CN" sz="24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ACC145-818D-DF25-C2B2-C97219213FE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270635" y="462914"/>
            <a:ext cx="1200150" cy="5473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设计过程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277502-21FC-319C-834A-F36F20FEE18D}"/>
              </a:ext>
            </a:extLst>
          </p:cNvPr>
          <p:cNvSpPr txBox="1"/>
          <p:nvPr/>
        </p:nvSpPr>
        <p:spPr>
          <a:xfrm>
            <a:off x="3611880" y="864366"/>
            <a:ext cx="170053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Python 3.10</a:t>
            </a:r>
          </a:p>
          <a:p>
            <a:r>
              <a:rPr lang="en-US" altLang="zh-CN" dirty="0" err="1"/>
              <a:t>PyTorch</a:t>
            </a:r>
            <a:r>
              <a:rPr lang="en-US" altLang="zh-CN" dirty="0"/>
              <a:t> 2.1.0</a:t>
            </a:r>
          </a:p>
          <a:p>
            <a:r>
              <a:rPr lang="en-US" altLang="zh-CN" dirty="0"/>
              <a:t>Ubuntu 22.04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E99DEF-ACB0-284D-2AFA-098E4335AC7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10810" y="1382751"/>
            <a:ext cx="8101330" cy="3848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64437" y="1787881"/>
            <a:ext cx="8285743" cy="491929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44" name="图形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63744" y="1436875"/>
            <a:ext cx="9464511" cy="506108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7591425" y="0"/>
            <a:ext cx="2388235" cy="810895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问题及解决</a:t>
            </a: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979660" y="0"/>
            <a:ext cx="2212340" cy="810895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不足及总结</a:t>
            </a: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3764915" y="-1270"/>
            <a:ext cx="3827145" cy="42418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42545" y="462915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设计目标</a:t>
            </a:r>
          </a:p>
        </p:txBody>
      </p:sp>
      <p:sp>
        <p:nvSpPr>
          <p:cNvPr id="15" name="矩形 14"/>
          <p:cNvSpPr/>
          <p:nvPr>
            <p:custDataLst>
              <p:tags r:id="rId8"/>
            </p:custDataLst>
          </p:nvPr>
        </p:nvSpPr>
        <p:spPr>
          <a:xfrm>
            <a:off x="2498725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3862070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设计目标</a:t>
            </a:r>
          </a:p>
        </p:txBody>
      </p:sp>
      <p:sp>
        <p:nvSpPr>
          <p:cNvPr id="17" name="矩形 16"/>
          <p:cNvSpPr/>
          <p:nvPr>
            <p:custDataLst>
              <p:tags r:id="rId10"/>
            </p:custDataLst>
          </p:nvPr>
        </p:nvSpPr>
        <p:spPr>
          <a:xfrm>
            <a:off x="5090160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设计过程</a:t>
            </a:r>
          </a:p>
        </p:txBody>
      </p:sp>
      <p:sp>
        <p:nvSpPr>
          <p:cNvPr id="29" name="矩形 28"/>
          <p:cNvSpPr/>
          <p:nvPr>
            <p:custDataLst>
              <p:tags r:id="rId11"/>
            </p:custDataLst>
          </p:nvPr>
        </p:nvSpPr>
        <p:spPr>
          <a:xfrm>
            <a:off x="6318250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</a:p>
        </p:txBody>
      </p:sp>
      <p:sp>
        <p:nvSpPr>
          <p:cNvPr id="32" name="矩形 31"/>
          <p:cNvSpPr/>
          <p:nvPr>
            <p:custDataLst>
              <p:tags r:id="rId12"/>
            </p:custDataLst>
          </p:nvPr>
        </p:nvSpPr>
        <p:spPr>
          <a:xfrm>
            <a:off x="-14231" y="-1481"/>
            <a:ext cx="3778668" cy="4242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</a:t>
            </a:r>
            <a:r>
              <a:rPr lang="en-US" altLang="zh-CN" sz="24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</a:p>
        </p:txBody>
      </p:sp>
      <p:sp>
        <p:nvSpPr>
          <p:cNvPr id="33" name="文本框 32"/>
          <p:cNvSpPr txBox="1"/>
          <p:nvPr>
            <p:custDataLst>
              <p:tags r:id="rId13"/>
            </p:custDataLst>
          </p:nvPr>
        </p:nvSpPr>
        <p:spPr>
          <a:xfrm>
            <a:off x="320510" y="1382712"/>
            <a:ext cx="2582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详细设计图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E1E0C0-F90C-5AC1-C7D1-B284BB2ABA4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270635" y="462914"/>
            <a:ext cx="1200150" cy="5473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设计过程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9A5085-00C0-3416-6E01-1A208E12829D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83698" y="5618319"/>
            <a:ext cx="463020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dk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函数间相互调用，相互嵌套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49" name="图形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0" y="3225418"/>
            <a:ext cx="593260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epoch=10</a:t>
            </a:r>
          </a:p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训练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测试损失值，准确度的平缓趋势均不明显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3"/>
          <a:srcRect b="1025"/>
          <a:stretch>
            <a:fillRect/>
          </a:stretch>
        </p:blipFill>
        <p:spPr>
          <a:xfrm>
            <a:off x="279520" y="1159453"/>
            <a:ext cx="5410393" cy="20153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7591425" y="0"/>
            <a:ext cx="2388235" cy="810895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问题及解决</a:t>
            </a: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9979660" y="0"/>
            <a:ext cx="2212340" cy="810895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不足及总结</a:t>
            </a: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3764915" y="-1270"/>
            <a:ext cx="3827145" cy="42418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42545" y="462915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设计目标</a:t>
            </a:r>
          </a:p>
        </p:txBody>
      </p:sp>
      <p:sp>
        <p:nvSpPr>
          <p:cNvPr id="14" name="矩形 13"/>
          <p:cNvSpPr/>
          <p:nvPr>
            <p:custDataLst>
              <p:tags r:id="rId9"/>
            </p:custDataLst>
          </p:nvPr>
        </p:nvSpPr>
        <p:spPr>
          <a:xfrm>
            <a:off x="1270635" y="462915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设计过程</a:t>
            </a:r>
          </a:p>
        </p:txBody>
      </p:sp>
      <p:sp>
        <p:nvSpPr>
          <p:cNvPr id="15" name="矩形 14"/>
          <p:cNvSpPr/>
          <p:nvPr>
            <p:custDataLst>
              <p:tags r:id="rId10"/>
            </p:custDataLst>
          </p:nvPr>
        </p:nvSpPr>
        <p:spPr>
          <a:xfrm>
            <a:off x="2498725" y="459739"/>
            <a:ext cx="1200150" cy="5379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</a:p>
        </p:txBody>
      </p:sp>
      <p:sp>
        <p:nvSpPr>
          <p:cNvPr id="16" name="矩形 15"/>
          <p:cNvSpPr/>
          <p:nvPr>
            <p:custDataLst>
              <p:tags r:id="rId11"/>
            </p:custDataLst>
          </p:nvPr>
        </p:nvSpPr>
        <p:spPr>
          <a:xfrm>
            <a:off x="3862070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设计目标</a:t>
            </a:r>
          </a:p>
        </p:txBody>
      </p:sp>
      <p:sp>
        <p:nvSpPr>
          <p:cNvPr id="17" name="矩形 16"/>
          <p:cNvSpPr/>
          <p:nvPr>
            <p:custDataLst>
              <p:tags r:id="rId12"/>
            </p:custDataLst>
          </p:nvPr>
        </p:nvSpPr>
        <p:spPr>
          <a:xfrm>
            <a:off x="5090160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设计过程</a:t>
            </a:r>
          </a:p>
        </p:txBody>
      </p:sp>
      <p:sp>
        <p:nvSpPr>
          <p:cNvPr id="31" name="矩形 30"/>
          <p:cNvSpPr/>
          <p:nvPr>
            <p:custDataLst>
              <p:tags r:id="rId13"/>
            </p:custDataLst>
          </p:nvPr>
        </p:nvSpPr>
        <p:spPr>
          <a:xfrm>
            <a:off x="6318250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</a:p>
        </p:txBody>
      </p:sp>
      <p:sp>
        <p:nvSpPr>
          <p:cNvPr id="33" name="矩形 32"/>
          <p:cNvSpPr/>
          <p:nvPr>
            <p:custDataLst>
              <p:tags r:id="rId14"/>
            </p:custDataLst>
          </p:nvPr>
        </p:nvSpPr>
        <p:spPr>
          <a:xfrm>
            <a:off x="-14231" y="-1481"/>
            <a:ext cx="3778668" cy="4242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</a:t>
            </a:r>
            <a:r>
              <a:rPr lang="en-US" altLang="zh-CN" sz="24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4"/>
          <a:srcRect b="890"/>
          <a:stretch>
            <a:fillRect/>
          </a:stretch>
        </p:blipFill>
        <p:spPr>
          <a:xfrm>
            <a:off x="6199695" y="1148170"/>
            <a:ext cx="5539819" cy="20378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8" name="文本框 37"/>
          <p:cNvSpPr txBox="1"/>
          <p:nvPr>
            <p:custDataLst>
              <p:tags r:id="rId15"/>
            </p:custDataLst>
          </p:nvPr>
        </p:nvSpPr>
        <p:spPr>
          <a:xfrm>
            <a:off x="6096000" y="3194996"/>
            <a:ext cx="613213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epoch=15</a:t>
            </a:r>
          </a:p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训练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测试损失值，准确度的平缓趋势开始显现</a:t>
            </a: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11511" y="4032352"/>
            <a:ext cx="5721091" cy="20995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文本框 39"/>
          <p:cNvSpPr txBox="1"/>
          <p:nvPr>
            <p:custDataLst>
              <p:tags r:id="rId16"/>
            </p:custDataLst>
          </p:nvPr>
        </p:nvSpPr>
        <p:spPr>
          <a:xfrm>
            <a:off x="23221" y="6188111"/>
            <a:ext cx="629466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epoch=25</a:t>
            </a:r>
          </a:p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训练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测试损失值，准确度随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epoch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变化的曲线正在趋于稳定</a:t>
            </a: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6"/>
          <a:srcRect l="8035" r="7423" b="1492"/>
          <a:stretch>
            <a:fillRect/>
          </a:stretch>
        </p:blipFill>
        <p:spPr bwMode="auto">
          <a:xfrm>
            <a:off x="6259400" y="3978053"/>
            <a:ext cx="5480114" cy="2153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40"/>
          <p:cNvSpPr txBox="1"/>
          <p:nvPr>
            <p:custDataLst>
              <p:tags r:id="rId17"/>
            </p:custDataLst>
          </p:nvPr>
        </p:nvSpPr>
        <p:spPr>
          <a:xfrm>
            <a:off x="6026724" y="6194406"/>
            <a:ext cx="641916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epoch=45</a:t>
            </a:r>
          </a:p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曲线随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epoch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变化的曲线明显趋于稳定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674177" y="21021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933254" y="15458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2330" y="-1480"/>
            <a:ext cx="12403557" cy="813619"/>
            <a:chOff x="42330" y="-1480"/>
            <a:chExt cx="12403557" cy="813619"/>
          </a:xfrm>
        </p:grpSpPr>
        <p:sp>
          <p:nvSpPr>
            <p:cNvPr id="4" name="矩形 3"/>
            <p:cNvSpPr/>
            <p:nvPr/>
          </p:nvSpPr>
          <p:spPr>
            <a:xfrm>
              <a:off x="7591720" y="-2"/>
              <a:ext cx="2388124" cy="810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问题及解决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9979844" y="0"/>
              <a:ext cx="2212156" cy="8106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不足及总结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2330" y="-1480"/>
              <a:ext cx="7549390" cy="813619"/>
              <a:chOff x="1524000" y="0"/>
              <a:chExt cx="7549390" cy="813619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246107" y="0"/>
                <a:ext cx="3827283" cy="4242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选题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endParaRPr lang="zh-CN" altLang="en-US" sz="1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524000" y="464167"/>
                <a:ext cx="1200347" cy="3494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设计目标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752148" y="464167"/>
                <a:ext cx="1200347" cy="3494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设计过程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343262" y="461209"/>
                <a:ext cx="1200347" cy="3494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设计目标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571410" y="461209"/>
                <a:ext cx="1200347" cy="3494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设计过程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7799558" y="461209"/>
                <a:ext cx="1200347" cy="3494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结果展示</a:t>
                </a:r>
              </a:p>
            </p:txBody>
          </p:sp>
        </p:grpSp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253887" y="348792"/>
              <a:ext cx="12192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-14231" y="-1481"/>
            <a:ext cx="3778668" cy="4242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选题</a:t>
            </a:r>
            <a:r>
              <a:rPr lang="en-US" altLang="zh-CN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形 25">
            <a:extLst>
              <a:ext uri="{FF2B5EF4-FFF2-40B4-BE49-F238E27FC236}">
                <a16:creationId xmlns:a16="http://schemas.microsoft.com/office/drawing/2014/main" id="{4288F035-4570-C6CB-A028-0F6F40BF90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4DF549B-CAEE-B6D1-CDB6-C5E239B0D5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3225418"/>
            <a:ext cx="593260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epoch=10</a:t>
            </a:r>
          </a:p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训练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测试损失值，准确度的平缓趋势均不明显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7D56DF4-2968-CFEF-98BA-F9101E67636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025"/>
          <a:stretch>
            <a:fillRect/>
          </a:stretch>
        </p:blipFill>
        <p:spPr>
          <a:xfrm>
            <a:off x="279520" y="1159453"/>
            <a:ext cx="5410393" cy="20153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C5EFD43-8319-B74E-088E-D722EBBBD40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890"/>
          <a:stretch>
            <a:fillRect/>
          </a:stretch>
        </p:blipFill>
        <p:spPr>
          <a:xfrm>
            <a:off x="6199695" y="1148170"/>
            <a:ext cx="5539819" cy="20378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66957E1-86FE-A06E-4D14-5334F95B939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096000" y="3194996"/>
            <a:ext cx="613213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epoch=15</a:t>
            </a:r>
          </a:p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训练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测试损失值，准确度的平缓趋势开始显现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2888A96-8634-A1C8-8E9B-8A7235739B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11" y="4032352"/>
            <a:ext cx="5721091" cy="20995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F969C0A-AF14-E0BC-9E38-CDFCA050F5C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3221" y="6188111"/>
            <a:ext cx="629466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epoch=25</a:t>
            </a:r>
          </a:p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训练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测试损失值，准确度随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epoch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变化的曲线正在趋于稳定</a:t>
            </a:r>
          </a:p>
        </p:txBody>
      </p:sp>
      <p:pic>
        <p:nvPicPr>
          <p:cNvPr id="23" name="图片 1">
            <a:extLst>
              <a:ext uri="{FF2B5EF4-FFF2-40B4-BE49-F238E27FC236}">
                <a16:creationId xmlns:a16="http://schemas.microsoft.com/office/drawing/2014/main" id="{D0FFEAE9-C099-7785-31B6-C0EF9CDDB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/>
          <a:srcRect l="8035" r="7423" b="1492"/>
          <a:stretch>
            <a:fillRect/>
          </a:stretch>
        </p:blipFill>
        <p:spPr bwMode="auto">
          <a:xfrm>
            <a:off x="6259400" y="3978053"/>
            <a:ext cx="5480114" cy="2153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F2BB03CE-9B2D-17DF-B9EE-964B308776F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26724" y="6194406"/>
            <a:ext cx="641916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epoch=45</a:t>
            </a:r>
          </a:p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曲线随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epoch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变化的曲线明显趋于稳定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6A04B8F-EE28-0A5E-33D3-ABA0F441406E}"/>
              </a:ext>
            </a:extLst>
          </p:cNvPr>
          <p:cNvSpPr/>
          <p:nvPr/>
        </p:nvSpPr>
        <p:spPr>
          <a:xfrm>
            <a:off x="-263951" y="1034692"/>
            <a:ext cx="12999563" cy="602598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30000"/>
                  <a:lumMod val="70000"/>
                  <a:lumOff val="30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87DDE21-6452-87F9-01B8-CE9048B119A8}"/>
              </a:ext>
            </a:extLst>
          </p:cNvPr>
          <p:cNvSpPr txBox="1"/>
          <p:nvPr/>
        </p:nvSpPr>
        <p:spPr>
          <a:xfrm>
            <a:off x="1416869" y="2472208"/>
            <a:ext cx="99823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kern="100" dirty="0">
                <a:solidFill>
                  <a:schemeClr val="bg1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并不是</a:t>
            </a:r>
            <a:r>
              <a:rPr lang="en-US" altLang="zh-CN" sz="3600" kern="100" dirty="0">
                <a:solidFill>
                  <a:schemeClr val="bg1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epoch</a:t>
            </a:r>
            <a:r>
              <a:rPr lang="zh-CN" altLang="en-US" sz="3600" kern="100" dirty="0">
                <a:solidFill>
                  <a:schemeClr val="bg1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越大，模型训练效果越好。</a:t>
            </a:r>
            <a:endParaRPr lang="en-US" altLang="zh-CN" sz="3600" kern="100" dirty="0">
              <a:solidFill>
                <a:schemeClr val="bg1"/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endParaRPr lang="en-US" altLang="zh-CN" sz="3600" kern="10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r>
              <a:rPr lang="zh-CN" altLang="zh-CN" sz="3600" kern="100" dirty="0">
                <a:solidFill>
                  <a:schemeClr val="bg1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通过逐步增加</a:t>
            </a:r>
            <a:r>
              <a:rPr lang="en-US" altLang="zh-CN" sz="3600" kern="100" dirty="0">
                <a:solidFill>
                  <a:schemeClr val="bg1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epoch</a:t>
            </a:r>
            <a:r>
              <a:rPr lang="zh-CN" altLang="zh-CN" sz="3600" kern="100" dirty="0">
                <a:solidFill>
                  <a:schemeClr val="bg1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的方法来观察模型的性能变化，同时结合验证集的表现来选择最佳的停止点，以实现模型性能和资源使用的最优平衡。</a:t>
            </a:r>
            <a:endParaRPr lang="zh-CN" altLang="en-US" sz="360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E6A7F83-3EFA-A7C9-DDA7-B3D81562DA3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498725" y="459739"/>
            <a:ext cx="1200150" cy="5379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1690796" y="1469484"/>
            <a:ext cx="881040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00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主题</a:t>
            </a:r>
          </a:p>
        </p:txBody>
      </p:sp>
      <p:sp>
        <p:nvSpPr>
          <p:cNvPr id="31" name="文本框 30"/>
          <p:cNvSpPr txBox="1"/>
          <p:nvPr>
            <p:custDataLst>
              <p:tags r:id="rId4"/>
            </p:custDataLst>
          </p:nvPr>
        </p:nvSpPr>
        <p:spPr>
          <a:xfrm>
            <a:off x="1088134" y="3093296"/>
            <a:ext cx="4002025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问题分析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5789976" y="4198475"/>
            <a:ext cx="5483970" cy="874407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明确不同训练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测试比例对预测结果的影响。</a:t>
            </a:r>
            <a:endParaRPr lang="zh-CN" altLang="zh-CN" sz="1400" kern="100" dirty="0"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l">
              <a:lnSpc>
                <a:spcPct val="150000"/>
              </a:lnSpc>
            </a:pP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对预测的结果进行深入分析。</a:t>
            </a: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5789975" y="3737662"/>
            <a:ext cx="5483970" cy="458908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设计目标</a:t>
            </a:r>
          </a:p>
        </p:txBody>
      </p:sp>
      <p:sp>
        <p:nvSpPr>
          <p:cNvPr id="3" name="副标题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1690796" y="1844689"/>
            <a:ext cx="8810409" cy="7735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zh-CN" sz="1800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采用长短时记忆网络（</a:t>
            </a:r>
            <a:r>
              <a:rPr lang="en-US" altLang="zh-CN" sz="1800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LSTM</a:t>
            </a:r>
            <a:r>
              <a:rPr lang="zh-CN" altLang="zh-CN" sz="1800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）对股票数据集中的</a:t>
            </a:r>
            <a:r>
              <a:rPr lang="en-US" altLang="zh-CN" sz="1800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label</a:t>
            </a:r>
            <a:r>
              <a:rPr lang="zh-CN" altLang="zh-CN" sz="1800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变量进行预测</a:t>
            </a:r>
            <a:r>
              <a:rPr lang="zh-CN" altLang="en-US" sz="1800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800" kern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800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分析训练</a:t>
            </a:r>
            <a:r>
              <a:rPr lang="en-US" altLang="zh-CN" sz="1800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zh-CN" sz="1800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测试比例对预测结果的影响。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33F8302C-6EFF-0BE2-F404-8595F0A2239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088135" y="3466722"/>
            <a:ext cx="4002025" cy="2914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66700" algn="l">
              <a:lnSpc>
                <a:spcPct val="150000"/>
              </a:lnSpc>
            </a:pP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本选题需要解决的主要问题是</a:t>
            </a:r>
            <a:endParaRPr lang="en-US" altLang="zh-CN" sz="1800" kern="100" dirty="0"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如何有效利用</a:t>
            </a:r>
            <a:r>
              <a:rPr lang="en-US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LSTM</a:t>
            </a: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模型处理和预测时间序列数据</a:t>
            </a:r>
            <a:r>
              <a:rPr lang="zh-CN" altLang="en-US" sz="1800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en-US" altLang="zh-CN" sz="1800" kern="100" dirty="0"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kern="1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以及如何确定最优的训练与测试集划分比例来提高模型的预测性能</a:t>
            </a:r>
            <a:r>
              <a:rPr lang="zh-CN" altLang="en-US" sz="1800" kern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1800" kern="100" dirty="0"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形 25">
            <a:extLst>
              <a:ext uri="{FF2B5EF4-FFF2-40B4-BE49-F238E27FC236}">
                <a16:creationId xmlns:a16="http://schemas.microsoft.com/office/drawing/2014/main" id="{915A529C-405D-F59C-E9C8-39DC09C3C4C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1D9E957-47D5-6DF2-473E-AF27C5072A50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591425" y="0"/>
            <a:ext cx="2388235" cy="810895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问题及解决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09471D-1417-2B75-4027-7CB9A9B9924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979660" y="0"/>
            <a:ext cx="2212340" cy="810895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不足及总结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2EABD51-4EEB-3CA7-E8B8-CF48C431A9C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-13970" y="-1270"/>
            <a:ext cx="3778885" cy="42418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F76FAB8-51F4-CEEF-5A2C-78C59B21717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764915" y="-1270"/>
            <a:ext cx="3827145" cy="424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</a:t>
            </a:r>
            <a:r>
              <a:rPr lang="en-US" altLang="zh-CN" sz="24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6BC2192-BBA4-59C5-5528-D5CB6F05A3E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2545" y="462915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设计目标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485C1E0-6097-73DB-834E-8A763EFE2C6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270635" y="462915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设计过程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6583AC-9B9D-93AF-96AF-ED2B47E8245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498725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DE535E6-CC83-310E-61E7-C80B870151FB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862070" y="459739"/>
            <a:ext cx="1200150" cy="5347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设计目标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EEAE96C-911D-A239-A062-69B124467FFC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5090160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设计过程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50721E5-A7CB-0AD3-5EAB-C05B79772521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318250" y="459740"/>
            <a:ext cx="1200150" cy="34925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5322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ZkNzQ4ZWFiZmQ4NTRhOWRkZTk3YTMwMjlmMmZhYm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2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e"/>
  <p:tag name="KSO_WM_UNIT_DEC_AREA_ID" val="12ac4d97f08345e7b3971aae899f848f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7a55c65a5b48459006f193ad5743f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25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25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857d7186a6014d08bf4c801359b6e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aebae57a7b4fb898753c037fb42b2f"/>
  <p:tag name="KSO_WM_SLIDE_BACKGROUND_TYPE" val="genera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a00770f6696a4800b9c355f0f7395a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4682310141455e9457d84058a963e9"/>
  <p:tag name="KSO_WM_SLIDE_BACKGROUND_TYPE" val="gener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2e5db8aabdc943a5835bacc541db81c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a5728a918948a6861728b90e4171d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25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64fcc647c452407c9bc83df2bef9515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bda1278ae564425a41a0724d2be76cc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25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857d7186a6014d08bf4c801359b6e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aebae57a7b4fb898753c037fb42b2f"/>
  <p:tag name="KSO_WM_SLIDE_BACKGROUND_TYPE" val="genera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a00770f6696a4800b9c355f0f7395a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4682310141455e9457d84058a963e9"/>
  <p:tag name="KSO_WM_SLIDE_BACKGROUND_TYPE" val="genera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707_1*a*1"/>
  <p:tag name="KSO_WM_TEMPLATE_CATEGORY" val="custom"/>
  <p:tag name="KSO_WM_TEMPLATE_INDEX" val="20214707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926f4b9e46724efe8c187f8786db5cb7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ffce646ddf81409c8f4b7794fd8ceb11"/>
  <p:tag name="KSO_WM_UNIT_TEXT_FILL_FORE_SCHEMECOLOR_INDEX_BRIGHTNESS" val="0.15"/>
  <p:tag name="KSO_WM_UNIT_TEXT_FILL_FORE_SCHEMECOLOR_INDEX" val="13"/>
  <p:tag name="KSO_WM_UNIT_TEXT_FILL_TYPE" val="1"/>
  <p:tag name="KSO_WM_TEMPLATE_ASSEMBLE_XID" val="5fa352eba8fc48be8083083b"/>
  <p:tag name="KSO_WM_TEMPLATE_ASSEMBLE_GROUPID" val="5f9f80b2e206d3a5ffe887fc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25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707_1*b*1"/>
  <p:tag name="KSO_WM_TEMPLATE_CATEGORY" val="custom"/>
  <p:tag name="KSO_WM_TEMPLATE_INDEX" val="20214707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48b74fd07fe14ece881ce5a2237f23f1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ffce646ddf81409c8f4b7794fd8ceb11"/>
  <p:tag name="KSO_WM_UNIT_TEXT_FILL_FORE_SCHEMECOLOR_INDEX_BRIGHTNESS" val="0.35"/>
  <p:tag name="KSO_WM_UNIT_TEXT_FILL_FORE_SCHEMECOLOR_INDEX" val="13"/>
  <p:tag name="KSO_WM_UNIT_TEXT_FILL_TYPE" val="1"/>
  <p:tag name="KSO_WM_TEMPLATE_ASSEMBLE_XID" val="5fa352eba8fc48be8083083b"/>
  <p:tag name="KSO_WM_TEMPLATE_ASSEMBLE_GROUPID" val="5f9f80b2e206d3a5ffe887fc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25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857d7186a6014d08bf4c801359b6e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aebae57a7b4fb898753c037fb42b2f"/>
  <p:tag name="KSO_WM_SLIDE_BACKGROUND_TYPE" val="genera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a00770f6696a4800b9c355f0f7395a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4682310141455e9457d84058a963e9"/>
  <p:tag name="KSO_WM_SLIDE_BACKGROUND_TYPE" val="genera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857d7186a6014d08bf4c801359b6e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aebae57a7b4fb898753c037fb42b2f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25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25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857d7186a6014d08bf4c801359b6e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aebae57a7b4fb898753c037fb42b2f"/>
  <p:tag name="KSO_WM_SLIDE_BACKGROUND_TYPE" val="genera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a00770f6696a4800b9c355f0f7395a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4682310141455e9457d84058a963e9"/>
  <p:tag name="KSO_WM_SLIDE_BACKGROUND_TYPE" val="genera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a00770f6696a4800b9c355f0f7395a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4682310141455e9457d84058a963e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25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25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857d7186a6014d08bf4c801359b6e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aebae57a7b4fb898753c037fb42b2f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857d7186a6014d08bf4c801359b6e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aebae57a7b4fb898753c037fb42b2f"/>
  <p:tag name="KSO_WM_SLIDE_BACKGROUND_TYPE" val="genera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a00770f6696a4800b9c355f0f7395a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4682310141455e9457d84058a963e9"/>
  <p:tag name="KSO_WM_SLIDE_BACKGROUND_TYPE" val="genera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25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a00770f6696a4800b9c355f0f7395a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4682310141455e9457d84058a963e9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25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857d7186a6014d08bf4c801359b6e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aebae57a7b4fb898753c037fb42b2f"/>
  <p:tag name="KSO_WM_SLIDE_BACKGROUND_TYPE" val="genera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2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e"/>
  <p:tag name="KSO_WM_UNIT_DEC_AREA_ID" val="03f87bc9a4404caaac673ba49e8d0a8d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38031b0b664149bbbc8d4af462ebc18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25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857d7186a6014d08bf4c801359b6e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aebae57a7b4fb898753c037fb42b2f"/>
  <p:tag name="KSO_WM_SLIDE_BACKGROUND_TYPE" val="genera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470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2efb94e79fbd44a1b7c630d5ac4b2c3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415f90390864adcb4b71925e16ee598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a00770f6696a4800b9c355f0f7395a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4682310141455e9457d84058a963e9"/>
  <p:tag name="KSO_WM_SLIDE_BACKGROUND_TYPE" val="genera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25"/>
  <p:tag name="KSO_WM_UNIT_FILL_FORE_SCHEMECOLOR_INDEX" val="5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25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857d7186a6014d08bf4c801359b6e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aebae57a7b4fb898753c037fb42b2f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857d7186a6014d08bf4c801359b6e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aebae57a7b4fb898753c037fb42b2f"/>
  <p:tag name="KSO_WM_SLIDE_BACKGROUND_TYPE" val="genera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a00770f6696a4800b9c355f0f7395a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4682310141455e9457d84058a963e9"/>
  <p:tag name="KSO_WM_SLIDE_BACKGROUND_TYPE" val="genera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a00770f6696a4800b9c355f0f7395a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4682310141455e9457d84058a963e9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25"/>
  <p:tag name="KSO_WM_UNIT_FILL_FORE_SCHEMECOLOR_INDEX" val="5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25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25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857d7186a6014d08bf4c801359b6e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aebae57a7b4fb898753c037fb42b2f"/>
  <p:tag name="KSO_WM_SLIDE_BACKGROUND_TYPE" val="genera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857d7186a6014d08bf4c801359b6e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aebae57a7b4fb898753c037fb42b2f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a00770f6696a4800b9c355f0f7395a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4682310141455e9457d84058a963e9"/>
  <p:tag name="KSO_WM_SLIDE_BACKGROUND_TYPE" val="genera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25"/>
  <p:tag name="KSO_WM_UNIT_FILL_FORE_SCHEMECOLOR_INDEX" val="5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a00770f6696a4800b9c355f0f7395a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4682310141455e9457d84058a963e9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25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857d7186a6014d08bf4c801359b6e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aebae57a7b4fb898753c037fb42b2f"/>
  <p:tag name="KSO_WM_SLIDE_BACKGROUND_TYPE" val="genera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a00770f6696a4800b9c355f0f7395a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4682310141455e9457d84058a963e9"/>
  <p:tag name="KSO_WM_SLIDE_BACKGROUND_TYPE" val="genera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857d7186a6014d08bf4c801359b6e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aebae57a7b4fb898753c037fb42b2f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25"/>
  <p:tag name="KSO_WM_UNIT_FILL_FORE_SCHEMECOLOR_INDEX" val="5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25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4"/>
  <p:tag name="KSO_WM_UNIT_FILL_FORE_SCHEMECOLOR_INDEX" val="6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4"/>
  <p:tag name="KSO_WM_UNIT_FILL_FORE_SCHEMECOLOR_INDEX" val="6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a00770f6696a4800b9c355f0f7395a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4682310141455e9457d84058a963e9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4"/>
  <p:tag name="KSO_WM_UNIT_FILL_FORE_SCHEMECOLOR_INDEX" val="6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4"/>
  <p:tag name="KSO_WM_UNIT_FILL_FORE_SCHEMECOLOR_INDEX" val="6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25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857d7186a6014d08bf4c801359b6e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aebae57a7b4fb898753c037fb42b2f"/>
  <p:tag name="KSO_WM_SLIDE_BACKGROUND_TYPE" val="genera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a00770f6696a4800b9c355f0f7395a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4682310141455e9457d84058a963e9"/>
  <p:tag name="KSO_WM_SLIDE_BACKGROUND_TYPE" val="genera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707_1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d"/>
  <p:tag name="KSO_WM_UNIT_DEC_AREA_ID" val="d0cea45b890f408199d286bab19124bd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464db48d40f4bf6a257bc7f13080a77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25"/>
  <p:tag name="KSO_WM_UNIT_FILL_FORE_SCHEMECOLOR_INDEX" val="5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25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857d7186a6014d08bf4c801359b6e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aebae57a7b4fb898753c037fb42b2f"/>
  <p:tag name="KSO_WM_SLIDE_BACKGROUND_TYPE" val="genera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707_1*b*1"/>
  <p:tag name="KSO_WM_TEMPLATE_CATEGORY" val="custom"/>
  <p:tag name="KSO_WM_TEMPLATE_INDEX" val="20214707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040a5f52dd8a4213bcf90f9c58f1dafc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46e49f4fde78416e87137371ca1b2321"/>
  <p:tag name="KSO_WM_UNIT_TEXT_FILL_FORE_SCHEMECOLOR_INDEX_BRIGHTNESS" val="0.35"/>
  <p:tag name="KSO_WM_UNIT_TEXT_FILL_FORE_SCHEMECOLOR_INDEX" val="13"/>
  <p:tag name="KSO_WM_UNIT_TEXT_FILL_TYPE" val="1"/>
  <p:tag name="KSO_WM_TEMPLATE_ASSEMBLE_XID" val="5fa352eba8fc48be8083087e"/>
  <p:tag name="KSO_WM_TEMPLATE_ASSEMBLE_GROUPID" val="5f9f80b2e206d3a5ffe887fc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a00770f6696a4800b9c355f0f7395a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4682310141455e9457d84058a963e9"/>
  <p:tag name="KSO_WM_SLIDE_BACKGROUND_TYPE" val="genera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25"/>
  <p:tag name="KSO_WM_UNIT_FILL_FORE_SCHEMECOLOR_INDEX" val="5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707_1*a*1"/>
  <p:tag name="KSO_WM_TEMPLATE_CATEGORY" val="custom"/>
  <p:tag name="KSO_WM_TEMPLATE_INDEX" val="20214707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19bec19e35ac4fe684086a1ad83f4eee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46e49f4fde78416e87137371ca1b2321"/>
  <p:tag name="KSO_WM_UNIT_TEXT_FILL_FORE_SCHEMECOLOR_INDEX_BRIGHTNESS" val="0.15"/>
  <p:tag name="KSO_WM_UNIT_TEXT_FILL_FORE_SCHEMECOLOR_INDEX" val="13"/>
  <p:tag name="KSO_WM_UNIT_TEXT_FILL_TYPE" val="1"/>
  <p:tag name="KSO_WM_TEMPLATE_ASSEMBLE_XID" val="5fa352eba8fc48be8083087e"/>
  <p:tag name="KSO_WM_TEMPLATE_ASSEMBLE_GROUPID" val="5f9f80b2e206d3a5ffe887fc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857d7186a6014d08bf4c801359b6e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aebae57a7b4fb898753c037fb42b2f"/>
  <p:tag name="KSO_WM_SLIDE_BACKGROUND_TYPE" val="genera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a00770f6696a4800b9c355f0f7395a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4682310141455e9457d84058a963e9"/>
  <p:tag name="KSO_WM_SLIDE_BACKGROUND_TYPE" val="gener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470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857d7186a6014d08bf4c801359b6e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aebae57a7b4fb898753c037fb42b2f"/>
  <p:tag name="KSO_WM_SLIDE_BACKGROUND_TYPE" val="genera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25"/>
  <p:tag name="KSO_WM_UNIT_FILL_FORE_SCHEMECOLOR_INDEX" val="5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a00770f6696a4800b9c355f0f7395a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4682310141455e9457d84058a963e9"/>
  <p:tag name="KSO_WM_SLIDE_BACKGROUND_TYPE" val="genera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4707"/>
  <p:tag name="KSO_WM_CHIP_INFOS" val="{&quot;layout_type&quot;:&quot;formiddle3&quot;,&quot;slide_type&quot;:[&quot;endPage&quot;],&quot;aspect_ratio&quot;:&quot;16:9&quot;}"/>
  <p:tag name="KSO_WM_CHIP_XID" val="5ec34a930ac41c4a0a525d3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14707_44"/>
  <p:tag name="KSO_WM_TEMPLATE_SUBCATEGORY" val="21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44"/>
  <p:tag name="KSO_WM_SLIDE_SIZE" val="700*380"/>
  <p:tag name="KSO_WM_SLIDE_POSITION" val="130*79"/>
  <p:tag name="KSO_WM_TAG_VERSION" val="1.0"/>
  <p:tag name="KSO_WM_SLIDE_LAYOUT" val="a_b"/>
  <p:tag name="KSO_WM_SLIDE_LAYOUT_CNT" val="1_1"/>
  <p:tag name="KSO_WM_CHIP_GROUPID" val="5ebf6661ddc3daf3fef3f760"/>
  <p:tag name="KSO_WM_SLIDE_LAYOUT_INFO" val="{&quot;id&quot;:&quot;2020-11-05T09:21:16&quot;,&quot;maxSize&quot;:{&quot;size1&quot;:51.782079286928536},&quot;minSize&quot;:{&quot;size1&quot;:33.58207928692853},&quot;normalSize&quot;:{&quot;size1&quot;:41.58207928692853},&quot;subLayout&quot;:[{&quot;id&quot;:&quot;2020-11-05T09:21:16&quot;,&quot;margin&quot;:{&quot;bottom&quot;:0.20371513068675995,&quot;left&quot;:4.589639186859131,&quot;right&quot;:4.582406520843506,&quot;top&quot;:4.583684921264648},&quot;type&quot;:0},{&quot;id&quot;:&quot;2020-11-05T09:21:16&quot;,&quot;margin&quot;:{&quot;bottom&quot;:4.5836896896362305,&quot;left&quot;:4.589639186859131,&quot;right&quot;:4.582406520843506,&quot;top&quot;:0.21961826086044312},&quot;type&quot;:0}],&quot;type&quot;:0}"/>
  <p:tag name="KSO_WM_SLIDE_BK_DARK_LIGHT" val="2"/>
  <p:tag name="KSO_WM_SLIDE_BACKGROUND_TYPE" val="general"/>
  <p:tag name="KSO_WM_SLIDE_SUPPORT_FEATURE_TYPE" val="0"/>
  <p:tag name="KSO_WM_TEMPLATE_ASSEMBLE_XID" val="5fa352eba8fc48be8083087e"/>
  <p:tag name="KSO_WM_TEMPLATE_ASSEMBLE_GROUPID" val="5f9f80b2e206d3a5ffe887fc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707_44*b*1"/>
  <p:tag name="KSO_WM_TEMPLATE_CATEGORY" val="custom"/>
  <p:tag name="KSO_WM_TEMPLATE_INDEX" val="20214707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040a5f52dd8a4213bcf90f9c58f1dafc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46e49f4fde78416e87137371ca1b2321"/>
  <p:tag name="KSO_WM_UNIT_TEXT_FILL_FORE_SCHEMECOLOR_INDEX_BRIGHTNESS" val="0.35"/>
  <p:tag name="KSO_WM_UNIT_TEXT_FILL_FORE_SCHEMECOLOR_INDEX" val="13"/>
  <p:tag name="KSO_WM_UNIT_TEXT_FILL_TYPE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707_44*a*1"/>
  <p:tag name="KSO_WM_TEMPLATE_CATEGORY" val="custom"/>
  <p:tag name="KSO_WM_TEMPLATE_INDEX" val="20214707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19bec19e35ac4fe684086a1ad83f4eee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46e49f4fde78416e87137371ca1b2321"/>
  <p:tag name="KSO_WM_UNIT_TEXT_FILL_FORE_SCHEMECOLOR_INDEX_BRIGHTNESS" val="0.15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707_5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1"/>
  <p:tag name="KSO_WM_UNIT_DEC_AREA_ID" val="008694244574439fb55d639274cdfe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c6df8c168f54f81998964c159cafe22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ff7dfbace6a442a9a09dda82a3f24f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051bbb3246a4da7a4b0059b519f64a8"/>
  <p:tag name="KSO_WM_SLIDE_BACKGROUND_TYPE" val="fram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6cf000f9f47e484e8cc2c1c305bd5c9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8d5f04d48f4602829a7ac1a08ed715"/>
  <p:tag name="KSO_WM_SLIDE_BACKGROUND_TYPE" val="fram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1470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707_1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d"/>
  <p:tag name="KSO_WM_UNIT_DEC_AREA_ID" val="d0cea45b890f408199d286bab19124bd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464db48d40f4bf6a257bc7f13080a7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707_5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1"/>
  <p:tag name="KSO_WM_UNIT_DEC_AREA_ID" val="3c682191e3e7480b94a7f05836b149f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db6660a334c4b748c66382d0d9d5291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a7f8ee452b134dea981870096bdb0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176c0c7edc946d3a0d63ec63d5c8864"/>
  <p:tag name="KSO_WM_SLIDE_BACKGROUND_TYPE" val="topBotto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13a1c9b785654dfcb475231da78a1b9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36b9bcd5f5479aaef194821b3dbc83"/>
  <p:tag name="KSO_WM_SLIDE_BACKGROUND_TYPE" val="topBotto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707_5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1"/>
  <p:tag name="KSO_WM_UNIT_DEC_AREA_ID" val="e1d1ab7e0285426baa01a692bee5a38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1334739892642e288b4bc7d42166f32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707_1*a*1"/>
  <p:tag name="KSO_WM_TEMPLATE_CATEGORY" val="custom"/>
  <p:tag name="KSO_WM_TEMPLATE_INDEX" val="20214707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4"/>
  <p:tag name="KSO_WM_UNIT_TYPE" val="a"/>
  <p:tag name="KSO_WM_UNIT_INDEX" val="1"/>
  <p:tag name="KSO_WM_UNIT_ISNUMDGMTITLE" val="0"/>
  <p:tag name="KSO_WM_UNIT_PRESET_TEXT" val="新媒体运营月度计划"/>
  <p:tag name="KSO_WM_UNIT_BLOCK" val="0"/>
  <p:tag name="KSO_WM_UNIT_DEC_AREA_ID" val="e77492da586d49598b0bf1f7e1b7652a"/>
  <p:tag name="KSO_WM_UNIT_DEFAULT_FONT" val="24;60;4"/>
  <p:tag name="KSO_WM_CHIP_GROUPID" val="5f2a1a4945e1f15ec24fe3ea"/>
  <p:tag name="KSO_WM_CHIP_XID" val="5f2a1a4945e1f15ec24fe3eb"/>
  <p:tag name="KSO_WM_CHIP_FILLAREA_FILL_RULE" val="{&quot;fill_align&quot;:&quot;cm&quot;,&quot;fill_mode&quot;:&quot;adaptive&quot;,&quot;sacle_strategy&quot;:&quot;smart&quot;}"/>
  <p:tag name="KSO_WM_ASSEMBLE_CHIP_INDEX" val="39bb5d751ecb448299cfc7886f959466"/>
  <p:tag name="KSO_WM_UNIT_TEXT_FILL_FORE_SCHEMECOLOR_INDEX_BRIGHTNESS" val="0.15"/>
  <p:tag name="KSO_WM_UNIT_TEXT_FILL_FORE_SCHEMECOLOR_INDEX" val="13"/>
  <p:tag name="KSO_WM_UNIT_TEXT_FILL_TYPE" val="1"/>
  <p:tag name="KSO_WM_TEMPLATE_ASSEMBLE_XID" val="5fa352eba8fc48be80830845"/>
  <p:tag name="KSO_WM_TEMPLATE_ASSEMBLE_GROUPID" val="5f9f80b2e206d3a5ffe887fc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c4b7940672694627aec71e432acfb79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d7039f20a5640eca757d456b515847d"/>
  <p:tag name="KSO_WM_SLIDE_BACKGROUND_TYPE" val="bottomTop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1d53037f780d477b87683497e8b6de5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252df126b75400f8cd96ad49529d444"/>
  <p:tag name="KSO_WM_SLIDE_BACKGROUND_TYPE" val="bottomTop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707_5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1"/>
  <p:tag name="KSO_WM_UNIT_DEC_AREA_ID" val="661898a2fa674a4c92855af64357945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8d9540558ef4928a19709d02b855fb1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4f87d05b269141bf9d6612c672df5ce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d31542f576c49719b07aeefcdb74e30"/>
  <p:tag name="KSO_WM_SLIDE_BACKGROUND_TYPE" val="navigati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707_1*b*1"/>
  <p:tag name="KSO_WM_TEMPLATE_CATEGORY" val="custom"/>
  <p:tag name="KSO_WM_TEMPLATE_INDEX" val="20214707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63"/>
  <p:tag name="KSO_WM_UNIT_TYPE" val="b"/>
  <p:tag name="KSO_WM_UNIT_INDEX" val="1"/>
  <p:tag name="KSO_WM_UNIT_ISNUMDGMTITLE" val="0"/>
  <p:tag name="KSO_WM_UNIT_PRESET_TEXT" val="单击此处添加文本具体内容，简明扼要地阐述你的观点"/>
  <p:tag name="KSO_WM_UNIT_BLOCK" val="0"/>
  <p:tag name="KSO_WM_UNIT_DEC_AREA_ID" val="9e4eb6c7fa1e4ff6a6b4616b455b4919"/>
  <p:tag name="KSO_WM_UNIT_DEFAULT_FONT" val="18;24;2"/>
  <p:tag name="KSO_WM_CHIP_GROUPID" val="5f2a1a4945e1f15ec24fe3ea"/>
  <p:tag name="KSO_WM_CHIP_XID" val="5f2a1a4945e1f15ec24fe3eb"/>
  <p:tag name="KSO_WM_CHIP_FILLAREA_FILL_RULE" val="{&quot;fill_align&quot;:&quot;cm&quot;,&quot;fill_mode&quot;:&quot;adaptive&quot;,&quot;sacle_strategy&quot;:&quot;smart&quot;}"/>
  <p:tag name="KSO_WM_ASSEMBLE_CHIP_INDEX" val="39bb5d751ecb448299cfc7886f959466"/>
  <p:tag name="KSO_WM_UNIT_TEXT_FILL_FORE_SCHEMECOLOR_INDEX_BRIGHTNESS" val="0.35"/>
  <p:tag name="KSO_WM_UNIT_TEXT_FILL_FORE_SCHEMECOLOR_INDEX" val="13"/>
  <p:tag name="KSO_WM_UNIT_TEXT_FILL_TYPE" val="1"/>
  <p:tag name="KSO_WM_TEMPLATE_ASSEMBLE_XID" val="5fa352eba8fc48be80830845"/>
  <p:tag name="KSO_WM_TEMPLATE_ASSEMBLE_GROUPID" val="5f9f80b2e206d3a5ffe887fc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d700549adc3e4db8ac4519649eb6f13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3110244662148349763ad25c662d3b7"/>
  <p:tag name="KSO_WM_SLIDE_BACKGROUND_TYPE" val="navigati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707_5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1"/>
  <p:tag name="KSO_WM_UNIT_DEC_AREA_ID" val="0ea7ace27be94830bee023f14a9bb6d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2a165d6753469c9212e0368574c074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857d7186a6014d08bf4c801359b6e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aebae57a7b4fb898753c037fb42b2f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9706e315c3e34e51861885018c08a9d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11339f643e43c9babdebee654eef92"/>
  <p:tag name="KSO_WM_SLIDE_BACKGROUND_TYPE" val="bel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c0e4c55cd605417193c591ee0b4ac24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e19a569ee7547bd842088816e320d46"/>
  <p:tag name="KSO_WM_SLIDE_BACKGROUND_TYPE" val="bel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HIP_INFOS" val="{&quot;layout_type&quot;:&quot;formiddle3&quot;,&quot;slide_type&quot;:[&quot;title&quot;],&quot;aspect_ratio&quot;:&quot;16:9&quot;}"/>
  <p:tag name="KSO_WM_CHIP_XID" val="5ebe041a0ac41c4a0a52557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14707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380"/>
  <p:tag name="KSO_WM_SLIDE_POSITION" val="130*79"/>
  <p:tag name="KSO_WM_TAG_VERSION" val="1.0"/>
  <p:tag name="KSO_WM_BEAUTIFY_FLAG" val="#wm#"/>
  <p:tag name="KSO_WM_TEMPLATE_CATEGORY" val="custom"/>
  <p:tag name="KSO_WM_TEMPLATE_INDEX" val="20214707"/>
  <p:tag name="KSO_WM_SLIDE_LAYOUT" val="a_b"/>
  <p:tag name="KSO_WM_SLIDE_LAYOUT_CNT" val="1_1"/>
  <p:tag name="KSO_WM_CHIP_GROUPID" val="5ebf6661ddc3daf3fef3f760"/>
  <p:tag name="KSO_WM_SLIDE_LAYOUT_INFO" val="{&quot;id&quot;:&quot;2020-11-05T09:19:14&quot;,&quot;maxSize&quot;:{&quot;size1&quot;:55.02588749638311},&quot;minSize&quot;:{&quot;size1&quot;:49.82588749638311},&quot;normalSize&quot;:{&quot;size1&quot;:52.425887496383105},&quot;subLayout&quot;:[{&quot;id&quot;:&quot;2020-11-05T09:19:14&quot;,&quot;margin&quot;:{&quot;bottom&quot;:0.3720366358757019,&quot;left&quot;:4.589639186859131,&quot;right&quot;:4.582406520843506,&quot;top&quot;:4.4854865074157715},&quot;type&quot;:0},{&quot;id&quot;:&quot;2020-11-05T09:19:14&quot;,&quot;margin&quot;:{&quot;bottom&quot;:4.485491752624512,&quot;left&quot;:4.589639186859131,&quot;right&quot;:14.330286979675293,&quot;top&quot;:0.23816074430942535},&quot;type&quot;:0}]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5fa352eba8fc48be80830845"/>
  <p:tag name="KSO_WM_TEMPLATE_ASSEMBLE_GROUPID" val="5f9f80b2e206d3a5ffe887fc"/>
  <p:tag name="KSO_WM_TEMPLATE_THUMBS_INDEX" val="1、7、37、38、39、4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4707_1*i*1"/>
  <p:tag name="KSO_WM_TEMPLATE_CATEGORY" val="custom"/>
  <p:tag name="KSO_WM_TEMPLATE_INDEX" val="20214707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6a096150943a471db82c5fb388060c37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e77492da586d49598b0bf1f7e1b7652a;9e4eb6c7fa1e4ff6a6b4616b455b4919&quot;,&quot;X&quot;:{&quot;Pos&quot;:2},&quot;Y&quot;:{&quot;Pos&quot;:2}},&quot;whChangeMode&quot;:0}"/>
  <p:tag name="KSO_WM_CHIP_GROUPID" val="5f2a1a4945e1f15ec24fe3ea"/>
  <p:tag name="KSO_WM_CHIP_XID" val="5f2a1a4945e1f15ec24fe3eb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39bb5d751ecb448299cfc7886f959466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707_1*a*1"/>
  <p:tag name="KSO_WM_TEMPLATE_CATEGORY" val="custom"/>
  <p:tag name="KSO_WM_TEMPLATE_INDEX" val="20214707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4"/>
  <p:tag name="KSO_WM_UNIT_TYPE" val="a"/>
  <p:tag name="KSO_WM_UNIT_INDEX" val="1"/>
  <p:tag name="KSO_WM_UNIT_ISNUMDGMTITLE" val="0"/>
  <p:tag name="KSO_WM_UNIT_PRESET_TEXT" val="新媒体运营月度计划"/>
  <p:tag name="KSO_WM_UNIT_BLOCK" val="0"/>
  <p:tag name="KSO_WM_UNIT_DEC_AREA_ID" val="e77492da586d49598b0bf1f7e1b7652a"/>
  <p:tag name="KSO_WM_UNIT_DEFAULT_FONT" val="24;60;4"/>
  <p:tag name="KSO_WM_CHIP_GROUPID" val="5f2a1a4945e1f15ec24fe3ea"/>
  <p:tag name="KSO_WM_CHIP_XID" val="5f2a1a4945e1f15ec24fe3eb"/>
  <p:tag name="KSO_WM_CHIP_FILLAREA_FILL_RULE" val="{&quot;fill_align&quot;:&quot;cm&quot;,&quot;fill_mode&quot;:&quot;adaptive&quot;,&quot;sacle_strategy&quot;:&quot;smart&quot;}"/>
  <p:tag name="KSO_WM_ASSEMBLE_CHIP_INDEX" val="39bb5d751ecb448299cfc7886f959466"/>
  <p:tag name="KSO_WM_UNIT_TEXT_FILL_FORE_SCHEMECOLOR_INDEX_BRIGHTNESS" val="0.15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a00770f6696a4800b9c355f0f7395a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4682310141455e9457d84058a963e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707_1*b*1"/>
  <p:tag name="KSO_WM_TEMPLATE_CATEGORY" val="custom"/>
  <p:tag name="KSO_WM_TEMPLATE_INDEX" val="20214707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63"/>
  <p:tag name="KSO_WM_UNIT_TYPE" val="b"/>
  <p:tag name="KSO_WM_UNIT_INDEX" val="1"/>
  <p:tag name="KSO_WM_UNIT_ISNUMDGMTITLE" val="0"/>
  <p:tag name="KSO_WM_UNIT_PRESET_TEXT" val="单击此处添加文本具体内容，简明扼要地阐述你的观点"/>
  <p:tag name="KSO_WM_UNIT_BLOCK" val="0"/>
  <p:tag name="KSO_WM_UNIT_DEC_AREA_ID" val="9e4eb6c7fa1e4ff6a6b4616b455b4919"/>
  <p:tag name="KSO_WM_UNIT_DEFAULT_FONT" val="18;24;2"/>
  <p:tag name="KSO_WM_CHIP_GROUPID" val="5f2a1a4945e1f15ec24fe3ea"/>
  <p:tag name="KSO_WM_CHIP_XID" val="5f2a1a4945e1f15ec24fe3eb"/>
  <p:tag name="KSO_WM_CHIP_FILLAREA_FILL_RULE" val="{&quot;fill_align&quot;:&quot;cm&quot;,&quot;fill_mode&quot;:&quot;adaptive&quot;,&quot;sacle_strategy&quot;:&quot;smart&quot;}"/>
  <p:tag name="KSO_WM_ASSEMBLE_CHIP_INDEX" val="39bb5d751ecb448299cfc7886f959466"/>
  <p:tag name="KSO_WM_UNIT_TEXT_FILL_FORE_SCHEMECOLOR_INDEX_BRIGHTNESS" val="0.35"/>
  <p:tag name="KSO_WM_UNIT_TEXT_FILL_FORE_SCHEMECOLOR_INDEX" val="13"/>
  <p:tag name="KSO_WM_UNIT_TEXT_FILL_TYP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857d7186a6014d08bf4c801359b6e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aebae57a7b4fb898753c037fb42b2f"/>
  <p:tag name="KSO_WM_SLIDE_BACKGROUND_TYPE" val="genera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a00770f6696a4800b9c355f0f7395a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4682310141455e9457d84058a963e9"/>
  <p:tag name="KSO_WM_SLIDE_BACKGROUND_TYPE" val="genera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a00770f6696a4800b9c355f0f7395a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4682310141455e9457d84058a963e9"/>
  <p:tag name="KSO_WM_SLIDE_BACKGROUND_TYPE" val="genera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EDEFF2"/>
      </a:dk2>
      <a:lt2>
        <a:srgbClr val="FFFFFE"/>
      </a:lt2>
      <a:accent1>
        <a:srgbClr val="768FC7"/>
      </a:accent1>
      <a:accent2>
        <a:srgbClr val="579AB5"/>
      </a:accent2>
      <a:accent3>
        <a:srgbClr val="5B9E8D"/>
      </a:accent3>
      <a:accent4>
        <a:srgbClr val="7C986D"/>
      </a:accent4>
      <a:accent5>
        <a:srgbClr val="A88C64"/>
      </a:accent5>
      <a:accent6>
        <a:srgbClr val="C6837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1575</Words>
  <Application>Microsoft Office PowerPoint</Application>
  <PresentationFormat>宽屏</PresentationFormat>
  <Paragraphs>253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等线</vt:lpstr>
      <vt:lpstr>等线 Light</vt:lpstr>
      <vt:lpstr>方正粗黑宋简体</vt:lpstr>
      <vt:lpstr>华文新魏</vt:lpstr>
      <vt:lpstr>华文中宋</vt:lpstr>
      <vt:lpstr>微软雅黑</vt:lpstr>
      <vt:lpstr>Arial</vt:lpstr>
      <vt:lpstr>Wingdings</vt:lpstr>
      <vt:lpstr>Office 主题​​</vt:lpstr>
      <vt:lpstr>2_Office 主题​​</vt:lpstr>
      <vt:lpstr>Visio</vt:lpstr>
      <vt:lpstr>《神经网络与深度学习》 课设答辩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请老师批评指正！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克卜勒 神奇的</dc:creator>
  <cp:lastModifiedBy>克卜勒 神奇的</cp:lastModifiedBy>
  <cp:revision>161</cp:revision>
  <dcterms:created xsi:type="dcterms:W3CDTF">2024-06-04T09:22:00Z</dcterms:created>
  <dcterms:modified xsi:type="dcterms:W3CDTF">2024-08-18T08:15:04Z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F105A9A330664B6EB3C94907626CCAA9_12</vt:lpwstr>
  </property>
  <property fmtid="{D5CDD505-2E9C-101B-9397-08002B2CF9AE}" pid="3" name="KSOProductBuildVer">
    <vt:lpwstr>2052-12.1.0.16929</vt:lpwstr>
  </property>
</Properties>
</file>