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7" r:id="rId7"/>
    <p:sldId id="260" r:id="rId8"/>
    <p:sldId id="266" r:id="rId9"/>
    <p:sldId id="275" r:id="rId10"/>
    <p:sldId id="268" r:id="rId11"/>
    <p:sldId id="261" r:id="rId12"/>
    <p:sldId id="269" r:id="rId13"/>
    <p:sldId id="262" r:id="rId14"/>
    <p:sldId id="271" r:id="rId15"/>
    <p:sldId id="274" r:id="rId16"/>
    <p:sldId id="273" r:id="rId17"/>
    <p:sldId id="276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F84"/>
    <a:srgbClr val="00774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84" autoAdjust="0"/>
  </p:normalViewPr>
  <p:slideViewPr>
    <p:cSldViewPr>
      <p:cViewPr>
        <p:scale>
          <a:sx n="75" d="100"/>
          <a:sy n="75" d="100"/>
        </p:scale>
        <p:origin x="-1470" y="-792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E9A0-E2DC-44A6-9059-74D10F5036F0}" type="datetimeFigureOut">
              <a:rPr lang="de-DE" smtClean="0"/>
              <a:pPr/>
              <a:t>27.09.2010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9FB32-4667-4BE7-895E-412DC0DF6A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9FB32-4667-4BE7-895E-412DC0DF6AC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571744"/>
            <a:ext cx="7072362" cy="92869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571876"/>
            <a:ext cx="7058052" cy="20669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E7B-59ED-4475-A473-CB1859063A9B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3275856" y="4509120"/>
            <a:ext cx="1440160" cy="432048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80112" y="5445224"/>
            <a:ext cx="3096493" cy="864493"/>
          </a:xfrm>
        </p:spPr>
        <p:txBody>
          <a:bodyPr/>
          <a:lstStyle>
            <a:lvl1pPr algn="r">
              <a:buNone/>
              <a:defRPr>
                <a:solidFill>
                  <a:srgbClr val="807F84"/>
                </a:solidFill>
              </a:defRPr>
            </a:lvl1pPr>
          </a:lstStyle>
          <a:p>
            <a:pPr lvl="0"/>
            <a:r>
              <a:rPr lang="de-DE" dirty="0" smtClean="0"/>
              <a:t>Name</a:t>
            </a:r>
          </a:p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848-5AAC-4D0C-88E0-64BF7D816E28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371624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9DD-35A4-4F01-AD4A-38969A1EEB2D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A9C0-28EF-4E49-B8FE-2F8AD0B8D7AB}" type="datetime1">
              <a:rPr lang="de-DE" smtClean="0"/>
              <a:pPr/>
              <a:t>27.09.2010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rgbClr val="007749"/>
              </a:buClr>
              <a:buFont typeface="Wingdings" pitchFamily="2" charset="2"/>
              <a:buChar char="§"/>
              <a:defRPr/>
            </a:lvl3pPr>
            <a:lvl4pPr>
              <a:buClr>
                <a:srgbClr val="007749"/>
              </a:buClr>
              <a:buFont typeface="Arial" pitchFamily="34" charset="0"/>
              <a:buChar char="•"/>
              <a:defRPr/>
            </a:lvl4pPr>
            <a:lvl5pPr marL="2058988" indent="-230188">
              <a:buClr>
                <a:srgbClr val="007749"/>
              </a:buClr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7E6C0DC6-79EA-43C0-9D50-48AEE9B530C7}" type="datetime1">
              <a:rPr lang="de-DE" smtClean="0"/>
              <a:pPr/>
              <a:t>27.09.2010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FZI Forschungszentrum Informatik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DCD2-90CC-476E-B21A-F0456B9562CC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3343-A862-4CB9-9377-94D8720BCA6D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E37B-286C-4651-B426-36CC5263A4E0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C85-3045-4412-A981-2B045C5F61AE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4497412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390F-DE8D-45FE-9285-59670935DA0E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34FB-8347-444B-A57F-65E4D678D1EE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115196" cy="91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0034" y="1285860"/>
            <a:ext cx="818676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09574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F9A9C0-28EF-4E49-B8FE-2F8AD0B8D7AB}" type="datetime1">
              <a:rPr lang="de-DE" smtClean="0"/>
              <a:pPr/>
              <a:t>27.09.2010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© FZI Forschungszentrum Informatik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F6C2005-42B3-470D-9F19-B948B1B31A0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 descr="FZI+Logo+JPG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86776" y="142852"/>
            <a:ext cx="460420" cy="80487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rot="16200000">
            <a:off x="-3250421" y="3250421"/>
            <a:ext cx="6858000" cy="357158"/>
          </a:xfrm>
          <a:prstGeom prst="rect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774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749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749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749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749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749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UnisensViewer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Plug-in-Schnittstelle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Malte Kirst</a:t>
            </a:r>
          </a:p>
          <a:p>
            <a:r>
              <a:rPr lang="de-DE" dirty="0" smtClean="0"/>
              <a:t>11. Oktober 2010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14613"/>
          <a:stretch>
            <a:fillRect/>
          </a:stretch>
        </p:blipFill>
        <p:spPr bwMode="auto">
          <a:xfrm>
            <a:off x="5076056" y="3068960"/>
            <a:ext cx="3224411" cy="32431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7475" y="2790825"/>
            <a:ext cx="26765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Richtlinien und Empfehlungen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DLL kann mehrere Plug-ins enthalten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 so lassen sich thematisch verwandte Plug-ins bündeln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Sprache für Plug-ins ist Englisch </a:t>
            </a:r>
            <a:br>
              <a:rPr lang="de-DE" dirty="0" smtClean="0"/>
            </a:br>
            <a:r>
              <a:rPr lang="de-DE" dirty="0" smtClean="0"/>
              <a:t>(Plug-ins werden vorerst nicht lokalisiert)</a:t>
            </a:r>
          </a:p>
          <a:p>
            <a:endParaRPr lang="de-DE" dirty="0" smtClean="0"/>
          </a:p>
          <a:p>
            <a:r>
              <a:rPr lang="de-DE" dirty="0" smtClean="0"/>
              <a:t>Unisens-Library nutzen</a:t>
            </a:r>
          </a:p>
          <a:p>
            <a:endParaRPr lang="de-DE" dirty="0" smtClean="0"/>
          </a:p>
          <a:p>
            <a:r>
              <a:rPr lang="de-DE" dirty="0" smtClean="0"/>
              <a:t>Grafiken als Ressourcen einbetten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  Plug-in sollte als eine Datei </a:t>
            </a:r>
            <a:r>
              <a:rPr lang="de-DE" dirty="0" err="1" smtClean="0">
                <a:sym typeface="Wingdings"/>
              </a:rPr>
              <a:t>auslieferbar</a:t>
            </a:r>
            <a:r>
              <a:rPr lang="de-DE" dirty="0" smtClean="0">
                <a:sym typeface="Wingdings"/>
              </a:rPr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Hilfe bzw. Dokumentation schreiben</a:t>
            </a:r>
          </a:p>
          <a:p>
            <a:endParaRPr lang="de-DE" dirty="0" smtClean="0"/>
          </a:p>
          <a:p>
            <a:r>
              <a:rPr lang="de-DE" dirty="0" smtClean="0"/>
              <a:t>Anleitung zu Herzen nehmen!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PlugInExample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Inhaltsplatzhalter 6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326901"/>
            <a:ext cx="8186737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2267744" y="4307612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DE" sz="9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Demo</a:t>
            </a:r>
            <a:endParaRPr lang="de-DE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Aufruf von Plug-ins: Hauptmenü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285860"/>
            <a:ext cx="5368110" cy="5072098"/>
          </a:xfrm>
        </p:spPr>
        <p:txBody>
          <a:bodyPr>
            <a:normAutofit/>
          </a:bodyPr>
          <a:lstStyle/>
          <a:p>
            <a:r>
              <a:rPr lang="de-DE" dirty="0" smtClean="0"/>
              <a:t>Vorgehen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Plug-in auswählen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 smtClean="0"/>
              <a:t>Entries</a:t>
            </a:r>
            <a:r>
              <a:rPr lang="de-DE" dirty="0" smtClean="0"/>
              <a:t> im Dialog auswählen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Parameter</a:t>
            </a:r>
          </a:p>
          <a:p>
            <a:pPr lvl="1"/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unisensxml</a:t>
            </a:r>
            <a:r>
              <a:rPr lang="de-DE" dirty="0" smtClean="0"/>
              <a:t> 	unisens.xml</a:t>
            </a:r>
            <a:endParaRPr lang="de-DE" dirty="0" smtClean="0">
              <a:solidFill>
                <a:srgbClr val="2B91A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selectedsignals</a:t>
            </a:r>
            <a:r>
              <a:rPr lang="de-DE" dirty="0" smtClean="0"/>
              <a:t> 	alle im Dialog </a:t>
            </a:r>
            <a:br>
              <a:rPr lang="de-DE" dirty="0" smtClean="0"/>
            </a:br>
            <a:r>
              <a:rPr lang="de-DE" dirty="0" smtClean="0"/>
              <a:t>			ausgewählten </a:t>
            </a:r>
            <a:r>
              <a:rPr lang="de-DE" dirty="0" err="1" smtClean="0"/>
              <a:t>Entries</a:t>
            </a:r>
            <a:endParaRPr lang="de-DE" dirty="0" smtClean="0">
              <a:solidFill>
                <a:srgbClr val="2B91A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time_cursor</a:t>
            </a:r>
            <a:r>
              <a:rPr lang="de-DE" dirty="0" smtClean="0"/>
              <a:t> 	0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time_start</a:t>
            </a:r>
            <a:r>
              <a:rPr lang="de-DE" dirty="0" smtClean="0"/>
              <a:t> 	wenn Bereich markiert,</a:t>
            </a:r>
            <a:br>
              <a:rPr lang="de-DE" dirty="0" smtClean="0"/>
            </a:br>
            <a:r>
              <a:rPr lang="de-DE" dirty="0" smtClean="0"/>
              <a:t>			sonst 0</a:t>
            </a: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time_end</a:t>
            </a:r>
            <a:r>
              <a:rPr lang="de-DE" dirty="0" smtClean="0"/>
              <a:t> 		wenn Bereich markiert,</a:t>
            </a:r>
            <a:br>
              <a:rPr lang="de-DE" dirty="0" smtClean="0"/>
            </a:br>
            <a:r>
              <a:rPr lang="de-DE" dirty="0" smtClean="0"/>
              <a:t>			sonst 0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parameter</a:t>
            </a:r>
            <a:r>
              <a:rPr lang="de-DE" dirty="0" smtClean="0"/>
              <a:t> 	null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076" y="2924944"/>
            <a:ext cx="25922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r="82128" b="85973"/>
          <a:stretch>
            <a:fillRect/>
          </a:stretch>
        </p:blipFill>
        <p:spPr bwMode="auto">
          <a:xfrm>
            <a:off x="6154076" y="1467750"/>
            <a:ext cx="2594388" cy="124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lipse 9"/>
          <p:cNvSpPr/>
          <p:nvPr/>
        </p:nvSpPr>
        <p:spPr>
          <a:xfrm>
            <a:off x="5938052" y="1391624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5938052" y="2852936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228184" y="1175600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200" dirty="0" smtClean="0">
                <a:solidFill>
                  <a:srgbClr val="807F84"/>
                </a:solidFill>
              </a:rPr>
              <a:t>Plug-in-Auswahl über Hauptmenü</a:t>
            </a:r>
            <a:endParaRPr lang="de-DE" sz="1200" dirty="0">
              <a:solidFill>
                <a:srgbClr val="807F84"/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6F6C2005-42B3-470D-9F19-B948B1B31A0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1905" t="4883" r="82128" b="91304"/>
          <a:stretch>
            <a:fillRect/>
          </a:stretch>
        </p:blipFill>
        <p:spPr bwMode="auto">
          <a:xfrm>
            <a:off x="6860580" y="1899096"/>
            <a:ext cx="866196" cy="33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C:\kirst\Verlinkt\Unisens_SVN\unisensviewer\trunk\source\Images\120px-Edit-copy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2795" y="1950740"/>
            <a:ext cx="270966" cy="270966"/>
          </a:xfrm>
          <a:prstGeom prst="rect">
            <a:avLst/>
          </a:prstGeom>
          <a:noFill/>
        </p:spPr>
      </p:pic>
      <p:pic>
        <p:nvPicPr>
          <p:cNvPr id="5123" name="Picture 3" descr="C:\kirst\Verlinkt\Unisens_SVN\unisensviewer\trunk\source\Images\LargeIcon_misc_measurem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6636" y="1969791"/>
            <a:ext cx="256158" cy="256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Aufruf von Plug-ins: Kontextmenü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Rechtsklick auf das 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Plug-in im Kontextmenü auswählen</a:t>
            </a:r>
          </a:p>
          <a:p>
            <a:endParaRPr lang="de-DE" dirty="0" smtClean="0"/>
          </a:p>
          <a:p>
            <a:r>
              <a:rPr lang="de-DE" dirty="0" smtClean="0"/>
              <a:t>Parameter</a:t>
            </a:r>
          </a:p>
          <a:p>
            <a:pPr lvl="1"/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unisensxml</a:t>
            </a:r>
            <a:r>
              <a:rPr lang="de-DE" dirty="0" smtClean="0"/>
              <a:t> 	unisens.xml</a:t>
            </a:r>
            <a:endParaRPr lang="de-DE" dirty="0" smtClean="0">
              <a:solidFill>
                <a:srgbClr val="2B91A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selectedsignals</a:t>
            </a:r>
            <a:r>
              <a:rPr lang="de-DE" dirty="0" smtClean="0"/>
              <a:t> 	alle </a:t>
            </a:r>
            <a:r>
              <a:rPr lang="de-DE" dirty="0" err="1" smtClean="0"/>
              <a:t>Entries</a:t>
            </a:r>
            <a:r>
              <a:rPr lang="de-DE" dirty="0" smtClean="0"/>
              <a:t> im aktuellen Stapel</a:t>
            </a:r>
            <a:endParaRPr lang="de-DE" dirty="0" smtClean="0">
              <a:solidFill>
                <a:srgbClr val="2B91A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time_cursor</a:t>
            </a:r>
            <a:r>
              <a:rPr lang="de-DE" dirty="0" smtClean="0"/>
              <a:t> 	aktuelle Cursor-Position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time_start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dirty="0" smtClean="0"/>
              <a:t>wenn Bereich markiert, sonst 0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time_end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de-DE" dirty="0" smtClean="0"/>
              <a:t>wenn Bereich </a:t>
            </a:r>
            <a:br>
              <a:rPr lang="de-DE" dirty="0" smtClean="0"/>
            </a:br>
            <a:r>
              <a:rPr lang="de-DE" dirty="0" smtClean="0"/>
              <a:t>			markiert, sonst 0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parameter</a:t>
            </a:r>
            <a:r>
              <a:rPr lang="de-DE" dirty="0" smtClean="0"/>
              <a:t> 	null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53600" t="6801" r="22551" b="73760"/>
          <a:stretch>
            <a:fillRect/>
          </a:stretch>
        </p:blipFill>
        <p:spPr bwMode="auto">
          <a:xfrm>
            <a:off x="5275616" y="4612158"/>
            <a:ext cx="3472848" cy="176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6300192" y="4332303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200" dirty="0" smtClean="0">
                <a:solidFill>
                  <a:srgbClr val="807F84"/>
                </a:solidFill>
              </a:rPr>
              <a:t>Plug-in-Auswahl im Kontextmenü</a:t>
            </a:r>
            <a:endParaRPr lang="de-DE" sz="1200" dirty="0">
              <a:solidFill>
                <a:srgbClr val="807F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Aufruf von Plug-ins: Hot-</a:t>
            </a:r>
            <a:r>
              <a:rPr lang="de-DE" dirty="0" err="1" smtClean="0"/>
              <a:t>Keys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Hot-</a:t>
            </a:r>
            <a:r>
              <a:rPr lang="de-DE" dirty="0" err="1" smtClean="0"/>
              <a:t>Keys</a:t>
            </a:r>
            <a:r>
              <a:rPr lang="de-DE" dirty="0" smtClean="0"/>
              <a:t> in settings.xml Datei definieren (einmalig)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Mit Cursor über einem Entry sein und Hot-Key </a:t>
            </a:r>
            <a:r>
              <a:rPr lang="de-DE" dirty="0" smtClean="0"/>
              <a:t>drücken</a:t>
            </a:r>
          </a:p>
          <a:p>
            <a:endParaRPr lang="de-DE" dirty="0" smtClean="0"/>
          </a:p>
          <a:p>
            <a:r>
              <a:rPr lang="de-DE" dirty="0" smtClean="0"/>
              <a:t>Parameter</a:t>
            </a:r>
          </a:p>
          <a:p>
            <a:pPr lvl="1"/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unisensxml</a:t>
            </a:r>
            <a:r>
              <a:rPr lang="de-DE" dirty="0" smtClean="0"/>
              <a:t> 	unisens.xml</a:t>
            </a:r>
            <a:endParaRPr lang="de-DE" dirty="0" smtClean="0">
              <a:solidFill>
                <a:srgbClr val="2B91A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selectedsignals</a:t>
            </a:r>
            <a:r>
              <a:rPr lang="de-DE" dirty="0" smtClean="0"/>
              <a:t> </a:t>
            </a:r>
            <a:r>
              <a:rPr lang="de-DE" dirty="0" smtClean="0"/>
              <a:t>	</a:t>
            </a:r>
            <a:r>
              <a:rPr lang="de-DE" dirty="0" smtClean="0"/>
              <a:t>gemäß </a:t>
            </a:r>
            <a:r>
              <a:rPr lang="de-DE" dirty="0" smtClean="0"/>
              <a:t>Key-Binding in settings.xml</a:t>
            </a:r>
            <a:endParaRPr lang="de-DE" dirty="0" smtClean="0">
              <a:solidFill>
                <a:srgbClr val="2B91A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time_cursor</a:t>
            </a:r>
            <a:r>
              <a:rPr lang="de-DE" dirty="0" smtClean="0"/>
              <a:t> 	aktuelle Cursor-Position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time_start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dirty="0" smtClean="0"/>
              <a:t>wenn Bereich </a:t>
            </a:r>
            <a:r>
              <a:rPr lang="de-DE" dirty="0" smtClean="0"/>
              <a:t>markiert, sonst 0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time_end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de-DE" dirty="0" smtClean="0"/>
              <a:t>wenn Bereich </a:t>
            </a:r>
            <a:r>
              <a:rPr lang="de-DE" dirty="0" smtClean="0"/>
              <a:t>markiert, sonst 0</a:t>
            </a:r>
            <a:endParaRPr lang="de-DE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parameter</a:t>
            </a:r>
            <a:r>
              <a:rPr lang="de-DE" dirty="0" smtClean="0"/>
              <a:t> 	gemäß Key-Binding in settings.xml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9552" y="5437673"/>
            <a:ext cx="7992888" cy="1015663"/>
          </a:xfrm>
          <a:prstGeom prst="rect">
            <a:avLst/>
          </a:prstGeom>
          <a:ln>
            <a:solidFill>
              <a:srgbClr val="807F84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200" dirty="0" err="1" smtClean="0">
                <a:solidFill>
                  <a:srgbClr val="A31515"/>
                </a:solidFill>
                <a:latin typeface="Consolas"/>
              </a:rPr>
              <a:t>Hotkeys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Binding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="delete"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Modifiers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="control"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Plugin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="Crop"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SelectedSignals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AllOpenFiles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"/&gt;</a:t>
            </a:r>
          </a:p>
          <a:p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de-DE" sz="1200" dirty="0" smtClean="0">
                <a:solidFill>
                  <a:srgbClr val="A31515"/>
                </a:solidFill>
                <a:latin typeface="Consolas"/>
              </a:rPr>
              <a:t>Binding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nsolas"/>
              </a:rPr>
              <a:t>Key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="q" </a:t>
            </a:r>
            <a:r>
              <a:rPr lang="de-DE" sz="1200" dirty="0" err="1" smtClean="0">
                <a:solidFill>
                  <a:srgbClr val="FF0000"/>
                </a:solidFill>
                <a:latin typeface="Consolas"/>
              </a:rPr>
              <a:t>Plugin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="Marker" </a:t>
            </a:r>
            <a:r>
              <a:rPr lang="de-DE" sz="1200" dirty="0" err="1" smtClean="0">
                <a:solidFill>
                  <a:srgbClr val="FF0000"/>
                </a:solidFill>
                <a:latin typeface="Consolas"/>
              </a:rPr>
              <a:t>SelectedSignals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StackFiles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200" dirty="0" smtClean="0">
                <a:solidFill>
                  <a:srgbClr val="FF0000"/>
                </a:solidFill>
                <a:latin typeface="Consolas"/>
              </a:rPr>
              <a:t>Parameter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="Q"/&gt;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Binding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Key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="back"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Plugin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="Marker"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SelectedSignals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StackFiles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Parameter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="truncate"/&gt;</a:t>
            </a:r>
          </a:p>
          <a:p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200" dirty="0" err="1" smtClean="0">
                <a:solidFill>
                  <a:srgbClr val="A31515"/>
                </a:solidFill>
                <a:latin typeface="Consolas"/>
              </a:rPr>
              <a:t>Hotkeys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539552" y="5157341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rgbClr val="807F84"/>
                </a:solidFill>
              </a:rPr>
              <a:t>Hot-Key-Definitionen in settings.xml</a:t>
            </a:r>
            <a:endParaRPr lang="de-DE" sz="1200" dirty="0">
              <a:solidFill>
                <a:srgbClr val="807F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31688"/>
            <a:ext cx="2323502" cy="25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Hot-</a:t>
            </a:r>
            <a:r>
              <a:rPr lang="de-DE" dirty="0" err="1" smtClean="0"/>
              <a:t>Keys</a:t>
            </a:r>
            <a:r>
              <a:rPr lang="de-DE" dirty="0" smtClean="0"/>
              <a:t>: </a:t>
            </a:r>
            <a:r>
              <a:rPr lang="de-DE" dirty="0" err="1" smtClean="0"/>
              <a:t>Bindings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latin typeface="Consolas" pitchFamily="49" charset="0"/>
              </a:rPr>
              <a:t>Key</a:t>
            </a:r>
          </a:p>
          <a:p>
            <a:pPr lvl="1"/>
            <a:r>
              <a:rPr lang="de-DE" dirty="0" smtClean="0"/>
              <a:t>gemäß </a:t>
            </a:r>
            <a:r>
              <a:rPr lang="de-DE" dirty="0" err="1" smtClean="0">
                <a:latin typeface="Consolas" pitchFamily="49" charset="0"/>
              </a:rPr>
              <a:t>enum</a:t>
            </a:r>
            <a:r>
              <a:rPr lang="de-DE" dirty="0" smtClean="0">
                <a:latin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</a:rPr>
              <a:t>System.Windows.Input.Key</a:t>
            </a:r>
            <a:r>
              <a:rPr lang="de-DE" dirty="0" smtClean="0">
                <a:latin typeface="Consolas" pitchFamily="49" charset="0"/>
              </a:rPr>
              <a:t> </a:t>
            </a:r>
            <a:r>
              <a:rPr lang="de-DE" dirty="0" smtClean="0"/>
              <a:t>(WindowsBase.dll)</a:t>
            </a:r>
          </a:p>
          <a:p>
            <a:endParaRPr lang="de-DE" dirty="0" smtClean="0"/>
          </a:p>
          <a:p>
            <a:r>
              <a:rPr lang="de-DE" dirty="0" err="1" smtClean="0">
                <a:latin typeface="Consolas" pitchFamily="49" charset="0"/>
              </a:rPr>
              <a:t>Modifiers</a:t>
            </a:r>
            <a:endParaRPr lang="de-DE" dirty="0" smtClean="0">
              <a:latin typeface="Consolas" pitchFamily="49" charset="0"/>
            </a:endParaRPr>
          </a:p>
          <a:p>
            <a:pPr lvl="1"/>
            <a:r>
              <a:rPr lang="de-DE" dirty="0" smtClean="0"/>
              <a:t>gemäß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 err="1" smtClean="0">
                <a:latin typeface="Consolas" pitchFamily="49" charset="0"/>
              </a:rPr>
              <a:t>System.Windows.Input.ModifierKeys</a:t>
            </a:r>
            <a:r>
              <a:rPr lang="de-DE" dirty="0" smtClean="0">
                <a:latin typeface="Consolas" pitchFamily="49" charset="0"/>
              </a:rPr>
              <a:t> </a:t>
            </a:r>
            <a:r>
              <a:rPr lang="de-DE" dirty="0" smtClean="0"/>
              <a:t>(</a:t>
            </a:r>
            <a:r>
              <a:rPr lang="de-DE" dirty="0" smtClean="0"/>
              <a:t>WindowsBase.dll)</a:t>
            </a:r>
            <a:br>
              <a:rPr lang="de-DE" dirty="0" smtClean="0"/>
            </a:br>
            <a:r>
              <a:rPr lang="de-DE" dirty="0" smtClean="0">
                <a:latin typeface="Consolas" pitchFamily="49" charset="0"/>
              </a:rPr>
              <a:t>None</a:t>
            </a:r>
            <a:r>
              <a:rPr lang="de-DE" dirty="0" smtClean="0"/>
              <a:t>, </a:t>
            </a:r>
            <a:r>
              <a:rPr lang="de-DE" dirty="0" smtClean="0">
                <a:latin typeface="Consolas" pitchFamily="49" charset="0"/>
              </a:rPr>
              <a:t>Alt</a:t>
            </a:r>
            <a:r>
              <a:rPr lang="de-DE" dirty="0" smtClean="0"/>
              <a:t>, </a:t>
            </a:r>
            <a:r>
              <a:rPr lang="de-DE" dirty="0" err="1" smtClean="0">
                <a:latin typeface="Consolas" pitchFamily="49" charset="0"/>
              </a:rPr>
              <a:t>Shift</a:t>
            </a:r>
            <a:r>
              <a:rPr lang="de-DE" dirty="0" smtClean="0"/>
              <a:t>, </a:t>
            </a:r>
            <a:r>
              <a:rPr lang="de-DE" dirty="0" err="1" smtClean="0">
                <a:latin typeface="Consolas" pitchFamily="49" charset="0"/>
              </a:rPr>
              <a:t>Control</a:t>
            </a:r>
            <a:r>
              <a:rPr lang="de-DE" dirty="0" smtClean="0"/>
              <a:t>, </a:t>
            </a:r>
            <a:r>
              <a:rPr lang="de-DE" dirty="0" smtClean="0">
                <a:latin typeface="Consolas" pitchFamily="49" charset="0"/>
              </a:rPr>
              <a:t>Windows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 smtClean="0"/>
              <a:t>Optional (Default: </a:t>
            </a:r>
            <a:r>
              <a:rPr lang="de-DE" dirty="0" smtClean="0">
                <a:latin typeface="Consolas" pitchFamily="49" charset="0"/>
              </a:rPr>
              <a:t>None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>
                <a:latin typeface="Consolas" pitchFamily="49" charset="0"/>
              </a:rPr>
              <a:t>Plugin</a:t>
            </a:r>
            <a:endParaRPr lang="de-DE" dirty="0" smtClean="0">
              <a:latin typeface="Consolas" pitchFamily="49" charset="0"/>
            </a:endParaRPr>
          </a:p>
          <a:p>
            <a:pPr lvl="1"/>
            <a:r>
              <a:rPr lang="de-DE" dirty="0" smtClean="0"/>
              <a:t>Name des Plug-ins </a:t>
            </a:r>
          </a:p>
          <a:p>
            <a:pPr lvl="1"/>
            <a:endParaRPr lang="de-DE" dirty="0" smtClean="0"/>
          </a:p>
          <a:p>
            <a:r>
              <a:rPr lang="de-DE" dirty="0" err="1" smtClean="0">
                <a:latin typeface="Consolas" pitchFamily="49" charset="0"/>
              </a:rPr>
              <a:t>SelectedSignals</a:t>
            </a:r>
            <a:endParaRPr lang="de-DE" dirty="0" smtClean="0">
              <a:latin typeface="Consolas" pitchFamily="49" charset="0"/>
            </a:endParaRPr>
          </a:p>
          <a:p>
            <a:pPr lvl="1"/>
            <a:r>
              <a:rPr lang="de-DE" dirty="0" smtClean="0"/>
              <a:t>automatische Auswahl der zu </a:t>
            </a:r>
            <a:r>
              <a:rPr lang="de-DE" dirty="0" smtClean="0"/>
              <a:t>übergebenden </a:t>
            </a:r>
            <a:r>
              <a:rPr lang="de-DE" dirty="0" err="1" smtClean="0"/>
              <a:t>Entries</a:t>
            </a:r>
            <a:endParaRPr lang="de-DE" dirty="0" smtClean="0"/>
          </a:p>
          <a:p>
            <a:pPr lvl="1"/>
            <a:r>
              <a:rPr lang="de-DE" dirty="0" smtClean="0"/>
              <a:t>optional (Standard: </a:t>
            </a:r>
            <a:r>
              <a:rPr lang="de-DE" dirty="0" smtClean="0">
                <a:latin typeface="Consolas" pitchFamily="49" charset="0"/>
              </a:rPr>
              <a:t>Dialog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>
                <a:latin typeface="Consolas" pitchFamily="49" charset="0"/>
              </a:rPr>
              <a:t>Parameter</a:t>
            </a:r>
          </a:p>
          <a:p>
            <a:pPr lvl="1"/>
            <a:r>
              <a:rPr lang="de-DE" dirty="0" smtClean="0"/>
              <a:t>zusätzlicher Parameter als </a:t>
            </a:r>
            <a:r>
              <a:rPr lang="de-DE" dirty="0" err="1" smtClean="0">
                <a:latin typeface="Consolas" pitchFamily="49" charset="0"/>
              </a:rPr>
              <a:t>string</a:t>
            </a:r>
            <a:r>
              <a:rPr lang="de-DE" dirty="0" smtClean="0"/>
              <a:t> für Plug-in</a:t>
            </a:r>
          </a:p>
          <a:p>
            <a:pPr lvl="1"/>
            <a:r>
              <a:rPr lang="de-DE" dirty="0" smtClean="0"/>
              <a:t>optional (Standard: </a:t>
            </a:r>
            <a:r>
              <a:rPr lang="de-DE" dirty="0" smtClean="0">
                <a:latin typeface="Consolas" pitchFamily="49" charset="0"/>
              </a:rPr>
              <a:t>null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Hot-</a:t>
            </a:r>
            <a:r>
              <a:rPr lang="de-DE" dirty="0" err="1" smtClean="0"/>
              <a:t>Keys</a:t>
            </a:r>
            <a:r>
              <a:rPr lang="de-DE" dirty="0" smtClean="0"/>
              <a:t>: </a:t>
            </a:r>
            <a:r>
              <a:rPr lang="de-DE" dirty="0" err="1" smtClean="0"/>
              <a:t>SelectedSignals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1115616" y="1460480"/>
          <a:ext cx="7200800" cy="44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46085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Attribut-Wert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Beschreibung</a:t>
                      </a:r>
                      <a:endParaRPr lang="de-DE" sz="1400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AllOpenFiles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Alle geöffneten Messdaten-Dateien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StackFiles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Alle in dem gewählten Signal-Stapel verwendeten Messdaten-Dateien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StackChannels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Nur die in dem gewählten Signal-Stapel dargestellten Kanäle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StackSelectedFiles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Wie </a:t>
                      </a:r>
                      <a:r>
                        <a:rPr lang="de-DE" sz="1400" dirty="0" err="1" smtClean="0">
                          <a:latin typeface="Consolas" pitchFamily="49" charset="0"/>
                        </a:rPr>
                        <a:t>StackFiles</a:t>
                      </a:r>
                      <a:r>
                        <a:rPr lang="de-DE" sz="1400" dirty="0" smtClean="0"/>
                        <a:t>, jedoch nur ausgewählte Signale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StackSelectedChannels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Wie </a:t>
                      </a:r>
                      <a:r>
                        <a:rPr lang="de-DE" sz="1400" dirty="0" err="1" smtClean="0">
                          <a:latin typeface="Consolas" pitchFamily="49" charset="0"/>
                        </a:rPr>
                        <a:t>StackChannels</a:t>
                      </a:r>
                      <a:r>
                        <a:rPr lang="de-DE" sz="1400" dirty="0" smtClean="0"/>
                        <a:t>, jedoch nur ausgewählte Signale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AllSignalEntries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Alle </a:t>
                      </a:r>
                      <a:r>
                        <a:rPr lang="de-DE" sz="1400" i="1" dirty="0" err="1" smtClean="0"/>
                        <a:t>signalEntries</a:t>
                      </a:r>
                      <a:r>
                        <a:rPr lang="de-DE" sz="1400" i="0" dirty="0" smtClean="0"/>
                        <a:t> der Unisens-Metadatei</a:t>
                      </a:r>
                      <a:endParaRPr lang="de-DE" sz="14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AllEventEntries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Alle </a:t>
                      </a:r>
                      <a:r>
                        <a:rPr lang="de-DE" sz="1400" i="1" dirty="0" err="1" smtClean="0"/>
                        <a:t>eventEntries</a:t>
                      </a:r>
                      <a:r>
                        <a:rPr lang="de-DE" sz="1400" i="1" dirty="0" smtClean="0"/>
                        <a:t> </a:t>
                      </a:r>
                      <a:r>
                        <a:rPr lang="de-DE" sz="1400" i="0" dirty="0" smtClean="0"/>
                        <a:t>der Unisens-Metadatei</a:t>
                      </a:r>
                      <a:endParaRPr lang="de-DE" sz="14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onsolas" pitchFamily="49" charset="0"/>
                        </a:rPr>
                        <a:t>AllValuesEntries</a:t>
                      </a:r>
                      <a:r>
                        <a:rPr lang="de-DE" sz="1400" dirty="0" smtClean="0">
                          <a:latin typeface="Consolas" pitchFamily="49" charset="0"/>
                        </a:rPr>
                        <a:t>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Alle </a:t>
                      </a:r>
                      <a:r>
                        <a:rPr lang="de-DE" sz="1400" i="1" dirty="0" err="1" smtClean="0"/>
                        <a:t>valuesEntries</a:t>
                      </a:r>
                      <a:r>
                        <a:rPr lang="de-DE" sz="1400" i="0" dirty="0" smtClean="0"/>
                        <a:t> der Unisens-Metadatei</a:t>
                      </a:r>
                      <a:endParaRPr lang="de-DE" sz="14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nsolas" pitchFamily="49" charset="0"/>
                        </a:rPr>
                        <a:t>Dialog 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Aufruf des </a:t>
                      </a:r>
                      <a:r>
                        <a:rPr lang="de-DE" sz="1400" dirty="0" err="1" smtClean="0"/>
                        <a:t>Plugin</a:t>
                      </a:r>
                      <a:r>
                        <a:rPr lang="de-DE" sz="1400" dirty="0" smtClean="0"/>
                        <a:t>-Dialogs für benutzerdefinierte Auswahl (Standard)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nsolas" pitchFamily="49" charset="0"/>
                        </a:rPr>
                        <a:t>All</a:t>
                      </a:r>
                      <a:endParaRPr lang="de-DE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Alle </a:t>
                      </a:r>
                      <a:r>
                        <a:rPr lang="de-DE" sz="1400" dirty="0" err="1" smtClean="0"/>
                        <a:t>Entries</a:t>
                      </a:r>
                      <a:r>
                        <a:rPr lang="de-DE" sz="1400" dirty="0" smtClean="0"/>
                        <a:t> der Unisens-Metadatei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078554"/>
            <a:ext cx="2541661" cy="271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Punkte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Doppelte </a:t>
            </a:r>
            <a:r>
              <a:rPr lang="de-DE" dirty="0" smtClean="0"/>
              <a:t>Plug-in-Namen, -Klassen oder -Namespaces</a:t>
            </a:r>
            <a:endParaRPr lang="de-DE" dirty="0" smtClean="0"/>
          </a:p>
          <a:p>
            <a:pPr lvl="1"/>
            <a:r>
              <a:rPr lang="de-DE" dirty="0" smtClean="0"/>
              <a:t>Plug-in-ID einführen? Zum Beispiel „</a:t>
            </a:r>
            <a:r>
              <a:rPr lang="de-DE" dirty="0" err="1" smtClean="0"/>
              <a:t>fzi_misc_example</a:t>
            </a:r>
            <a:r>
              <a:rPr lang="de-DE" dirty="0" smtClean="0"/>
              <a:t>“</a:t>
            </a:r>
          </a:p>
          <a:p>
            <a:pPr lvl="1"/>
            <a:r>
              <a:rPr lang="de-DE" dirty="0" err="1" smtClean="0"/>
              <a:t>Exception</a:t>
            </a:r>
            <a:r>
              <a:rPr lang="de-DE" dirty="0" smtClean="0"/>
              <a:t> beim Start des Viewers werfen?</a:t>
            </a:r>
          </a:p>
          <a:p>
            <a:pPr lvl="1"/>
            <a:r>
              <a:rPr lang="de-DE" dirty="0" smtClean="0"/>
              <a:t>alle </a:t>
            </a:r>
            <a:r>
              <a:rPr lang="de-DE" dirty="0" smtClean="0"/>
              <a:t>betroffenen Key-</a:t>
            </a:r>
            <a:r>
              <a:rPr lang="de-DE" dirty="0" err="1" smtClean="0"/>
              <a:t>Bindings</a:t>
            </a:r>
            <a:r>
              <a:rPr lang="de-DE" dirty="0" smtClean="0"/>
              <a:t> ignorieren?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Unisens-Library für C#</a:t>
            </a:r>
          </a:p>
          <a:p>
            <a:pPr lvl="1"/>
            <a:r>
              <a:rPr lang="de-DE" dirty="0" smtClean="0"/>
              <a:t>wird </a:t>
            </a:r>
            <a:r>
              <a:rPr lang="de-DE" dirty="0" smtClean="0"/>
              <a:t>zur Zeit noch </a:t>
            </a:r>
            <a:r>
              <a:rPr lang="de-DE" dirty="0" smtClean="0"/>
              <a:t>implementiert</a:t>
            </a:r>
          </a:p>
          <a:p>
            <a:pPr lvl="1"/>
            <a:r>
              <a:rPr lang="de-DE" dirty="0" smtClean="0"/>
              <a:t>ist für die sinnvolle Nutzung von </a:t>
            </a:r>
            <a:br>
              <a:rPr lang="de-DE" dirty="0" smtClean="0"/>
            </a:br>
            <a:r>
              <a:rPr lang="de-DE" dirty="0" smtClean="0"/>
              <a:t>Signalverarbeitungs-Plug-ins notwendig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Übergabe von einzelnen Kanälen per Hot-Key</a:t>
            </a:r>
          </a:p>
          <a:p>
            <a:pPr lvl="1"/>
            <a:r>
              <a:rPr lang="de-DE" dirty="0" smtClean="0"/>
              <a:t>noch nicht zuverlässig implementiert</a:t>
            </a:r>
          </a:p>
          <a:p>
            <a:pPr lvl="1"/>
            <a:r>
              <a:rPr lang="de-DE" dirty="0" smtClean="0"/>
              <a:t>betrifft </a:t>
            </a:r>
            <a:r>
              <a:rPr lang="de-DE" dirty="0" err="1" smtClean="0">
                <a:latin typeface="Consolas" pitchFamily="49" charset="0"/>
              </a:rPr>
              <a:t>StackSelectedChannels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/>
            </a:r>
            <a:br>
              <a:rPr lang="de-DE" dirty="0" smtClean="0">
                <a:latin typeface="+mn-lt"/>
              </a:rPr>
            </a:br>
            <a:r>
              <a:rPr lang="de-DE" dirty="0" smtClean="0">
                <a:latin typeface="+mn-lt"/>
              </a:rPr>
              <a:t>und </a:t>
            </a:r>
            <a:r>
              <a:rPr lang="de-DE" dirty="0" err="1" smtClean="0">
                <a:latin typeface="Consolas" pitchFamily="49" charset="0"/>
              </a:rPr>
              <a:t>StackChannels</a:t>
            </a:r>
            <a:r>
              <a:rPr lang="de-DE" dirty="0" smtClean="0">
                <a:latin typeface="Consolas" pitchFamily="49" charset="0"/>
              </a:rPr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0073" y="4554527"/>
            <a:ext cx="3063854" cy="917596"/>
          </a:xfrm>
        </p:spPr>
        <p:txBody>
          <a:bodyPr/>
          <a:lstStyle/>
          <a:p>
            <a:pPr algn="ctr"/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E37B-286C-4651-B426-36CC5263A4E0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170" name="Picture 2" descr="C:\kirst\Verlinkt\Unisens_SVN\unisensviewer\trunk\source\UnisensViewer_splash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67844" y="2205131"/>
            <a:ext cx="2808311" cy="2348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der </a:t>
            </a:r>
            <a:r>
              <a:rPr lang="de-DE" dirty="0" err="1" smtClean="0"/>
              <a:t>UnisensViewer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Was kann ein Plug-in?</a:t>
            </a:r>
          </a:p>
          <a:p>
            <a:endParaRPr lang="de-DE" dirty="0" smtClean="0"/>
          </a:p>
          <a:p>
            <a:r>
              <a:rPr lang="de-DE" dirty="0" smtClean="0"/>
              <a:t>Wie ist die Schnittstelle für Plug-ins definiert?</a:t>
            </a:r>
          </a:p>
          <a:p>
            <a:endParaRPr lang="de-DE" dirty="0" smtClean="0"/>
          </a:p>
          <a:p>
            <a:r>
              <a:rPr lang="de-DE" dirty="0" smtClean="0"/>
              <a:t>Wie schreibe ich ein eigenes Plug-in?</a:t>
            </a:r>
          </a:p>
          <a:p>
            <a:endParaRPr lang="de-DE" dirty="0" smtClean="0"/>
          </a:p>
          <a:p>
            <a:r>
              <a:rPr lang="de-DE" dirty="0" smtClean="0"/>
              <a:t>Wie rufe ich ein Plug-in auf?</a:t>
            </a:r>
          </a:p>
          <a:p>
            <a:endParaRPr lang="de-DE" dirty="0" smtClean="0"/>
          </a:p>
          <a:p>
            <a:r>
              <a:rPr lang="de-DE" dirty="0" smtClean="0"/>
              <a:t>Offene Punkte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UnisensViewer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326901"/>
            <a:ext cx="8186737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 von Plug-ins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3928" y="1285860"/>
            <a:ext cx="4762872" cy="5072098"/>
          </a:xfrm>
        </p:spPr>
        <p:txBody>
          <a:bodyPr>
            <a:normAutofit/>
          </a:bodyPr>
          <a:lstStyle/>
          <a:p>
            <a:r>
              <a:rPr lang="de-DE" dirty="0" smtClean="0"/>
              <a:t>Möglichkeiten</a:t>
            </a:r>
          </a:p>
          <a:p>
            <a:pPr lvl="1"/>
            <a:r>
              <a:rPr lang="de-DE" dirty="0" smtClean="0"/>
              <a:t>vorhandene Daten </a:t>
            </a:r>
          </a:p>
          <a:p>
            <a:pPr lvl="2"/>
            <a:r>
              <a:rPr lang="de-DE" dirty="0" smtClean="0"/>
              <a:t>Lesen</a:t>
            </a:r>
          </a:p>
          <a:p>
            <a:pPr lvl="2"/>
            <a:r>
              <a:rPr lang="de-DE" dirty="0" smtClean="0"/>
              <a:t>Manipulieren</a:t>
            </a:r>
          </a:p>
          <a:p>
            <a:pPr lvl="2"/>
            <a:r>
              <a:rPr lang="de-DE" dirty="0" smtClean="0"/>
              <a:t>Speichern</a:t>
            </a:r>
          </a:p>
          <a:p>
            <a:pPr lvl="1"/>
            <a:r>
              <a:rPr lang="de-DE" dirty="0" smtClean="0"/>
              <a:t>neue Daten schreiben </a:t>
            </a:r>
          </a:p>
          <a:p>
            <a:pPr lvl="1"/>
            <a:r>
              <a:rPr lang="de-DE" dirty="0" smtClean="0"/>
              <a:t>eigene GUI-Elemente öffnen</a:t>
            </a:r>
          </a:p>
          <a:p>
            <a:pPr lvl="1"/>
            <a:r>
              <a:rPr lang="de-DE" dirty="0" smtClean="0"/>
              <a:t>Daten im </a:t>
            </a:r>
            <a:r>
              <a:rPr lang="de-DE" dirty="0" err="1" smtClean="0"/>
              <a:t>UnisensViewer</a:t>
            </a:r>
            <a:r>
              <a:rPr lang="de-DE" dirty="0" smtClean="0"/>
              <a:t> anzeigen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Vorhandene Plug-ins</a:t>
            </a:r>
          </a:p>
          <a:p>
            <a:pPr lvl="1"/>
            <a:r>
              <a:rPr lang="de-DE" dirty="0" smtClean="0"/>
              <a:t>Vermessung</a:t>
            </a:r>
          </a:p>
          <a:p>
            <a:pPr lvl="1"/>
            <a:r>
              <a:rPr lang="de-DE" dirty="0" smtClean="0"/>
              <a:t>beschneiden / löschen</a:t>
            </a:r>
          </a:p>
          <a:p>
            <a:pPr lvl="1"/>
            <a:r>
              <a:rPr lang="de-DE" dirty="0" smtClean="0"/>
              <a:t>Daten in Zwischenablage kopieren</a:t>
            </a:r>
          </a:p>
          <a:p>
            <a:pPr lvl="1"/>
            <a:r>
              <a:rPr lang="de-DE" dirty="0" smtClean="0"/>
              <a:t>Marker bearbeiten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259632" y="1988840"/>
            <a:ext cx="2016224" cy="1368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UnisensViewer</a:t>
            </a:r>
            <a:endParaRPr lang="de-DE" dirty="0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1259632" y="4077072"/>
            <a:ext cx="2016224" cy="1944216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Datensatz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 rot="5400000" flipH="1" flipV="1">
            <a:off x="1908498" y="3716238"/>
            <a:ext cx="720080" cy="1588"/>
          </a:xfrm>
          <a:prstGeom prst="straightConnector1">
            <a:avLst/>
          </a:prstGeom>
          <a:ln w="28575">
            <a:solidFill>
              <a:srgbClr val="807F8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67744" y="350100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807F84"/>
                </a:solidFill>
              </a:rPr>
              <a:t>Liest (und schreibt) Daten</a:t>
            </a:r>
            <a:endParaRPr lang="de-DE" sz="1200" dirty="0">
              <a:solidFill>
                <a:srgbClr val="807F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 </a:t>
            </a:r>
            <a:r>
              <a:rPr lang="de-DE" dirty="0" err="1" smtClean="0"/>
              <a:t>UnisensViewer</a:t>
            </a:r>
            <a:r>
              <a:rPr lang="de-DE" dirty="0" smtClean="0"/>
              <a:t> / Plug-in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259632" y="1988840"/>
            <a:ext cx="2016224" cy="1368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UnisensViewer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012160" y="1988840"/>
            <a:ext cx="2016224" cy="1368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Plug-in</a:t>
            </a:r>
            <a:endParaRPr lang="de-DE" dirty="0"/>
          </a:p>
        </p:txBody>
      </p:sp>
      <p:cxnSp>
        <p:nvCxnSpPr>
          <p:cNvPr id="10" name="Gewinkelte Verbindung 9"/>
          <p:cNvCxnSpPr/>
          <p:nvPr/>
        </p:nvCxnSpPr>
        <p:spPr>
          <a:xfrm>
            <a:off x="3275856" y="2420888"/>
            <a:ext cx="2736304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807F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Magnetplattenspeicher 14"/>
          <p:cNvSpPr/>
          <p:nvPr/>
        </p:nvSpPr>
        <p:spPr>
          <a:xfrm>
            <a:off x="1259632" y="4077072"/>
            <a:ext cx="2016224" cy="1944216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Datensatz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412151" y="1700808"/>
            <a:ext cx="245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807F84"/>
                </a:solidFill>
              </a:rPr>
              <a:t>Übergibt Header-Informationen, </a:t>
            </a:r>
            <a:br>
              <a:rPr lang="de-DE" sz="1200" dirty="0" smtClean="0">
                <a:solidFill>
                  <a:srgbClr val="807F84"/>
                </a:solidFill>
              </a:rPr>
            </a:br>
            <a:r>
              <a:rPr lang="de-DE" sz="1200" dirty="0" smtClean="0">
                <a:solidFill>
                  <a:srgbClr val="807F84"/>
                </a:solidFill>
              </a:rPr>
              <a:t>Liste der ausgewählten </a:t>
            </a:r>
            <a:r>
              <a:rPr lang="de-DE" sz="1200" dirty="0" err="1" smtClean="0">
                <a:solidFill>
                  <a:srgbClr val="807F84"/>
                </a:solidFill>
              </a:rPr>
              <a:t>Entries</a:t>
            </a:r>
            <a:r>
              <a:rPr lang="de-DE" sz="1200" dirty="0" smtClean="0">
                <a:solidFill>
                  <a:srgbClr val="807F84"/>
                </a:solidFill>
              </a:rPr>
              <a:t>, Zeitpunkte und Plug-in-</a:t>
            </a:r>
            <a:r>
              <a:rPr lang="de-DE" sz="1200" dirty="0" err="1" smtClean="0">
                <a:solidFill>
                  <a:srgbClr val="807F84"/>
                </a:solidFill>
              </a:rPr>
              <a:t>Paramter</a:t>
            </a:r>
            <a:endParaRPr lang="de-DE" sz="1200" dirty="0">
              <a:solidFill>
                <a:srgbClr val="807F8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0800000">
            <a:off x="3275856" y="2852936"/>
            <a:ext cx="2736304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807F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3275856" y="3356992"/>
            <a:ext cx="2736304" cy="1008112"/>
          </a:xfrm>
          <a:prstGeom prst="straightConnector1">
            <a:avLst/>
          </a:prstGeom>
          <a:ln w="28575">
            <a:solidFill>
              <a:srgbClr val="807F8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rot="5400000" flipH="1" flipV="1">
            <a:off x="1908498" y="3716238"/>
            <a:ext cx="720080" cy="1588"/>
          </a:xfrm>
          <a:prstGeom prst="straightConnector1">
            <a:avLst/>
          </a:prstGeom>
          <a:ln w="28575">
            <a:solidFill>
              <a:srgbClr val="807F8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419872" y="285293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807F84"/>
                </a:solidFill>
              </a:rPr>
              <a:t>Gibt Liste der anzuzeigenden </a:t>
            </a:r>
            <a:r>
              <a:rPr lang="de-DE" sz="1200" dirty="0" err="1" smtClean="0">
                <a:solidFill>
                  <a:srgbClr val="807F84"/>
                </a:solidFill>
              </a:rPr>
              <a:t>Entries</a:t>
            </a:r>
            <a:r>
              <a:rPr lang="de-DE" sz="1200" dirty="0" smtClean="0">
                <a:solidFill>
                  <a:srgbClr val="807F84"/>
                </a:solidFill>
              </a:rPr>
              <a:t> zurück</a:t>
            </a:r>
            <a:endParaRPr lang="de-DE" sz="1200" dirty="0">
              <a:solidFill>
                <a:srgbClr val="807F84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6012160" y="3356992"/>
            <a:ext cx="2592288" cy="2448272"/>
            <a:chOff x="6012160" y="3356992"/>
            <a:chExt cx="2592288" cy="2448272"/>
          </a:xfrm>
        </p:grpSpPr>
        <p:sp>
          <p:nvSpPr>
            <p:cNvPr id="14" name="Rechteck 13"/>
            <p:cNvSpPr/>
            <p:nvPr/>
          </p:nvSpPr>
          <p:spPr>
            <a:xfrm>
              <a:off x="6012160" y="4437112"/>
              <a:ext cx="2016224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GUI-Komponente</a:t>
              </a:r>
            </a:p>
            <a:p>
              <a:pPr algn="ctr"/>
              <a:r>
                <a:rPr lang="de-DE" dirty="0" smtClean="0"/>
                <a:t>des Plug-ins</a:t>
              </a:r>
              <a:endParaRPr lang="de-DE" dirty="0"/>
            </a:p>
          </p:txBody>
        </p:sp>
        <p:cxnSp>
          <p:nvCxnSpPr>
            <p:cNvPr id="28" name="Gerade Verbindung mit Pfeil 27"/>
            <p:cNvCxnSpPr>
              <a:stCxn id="14" idx="0"/>
            </p:cNvCxnSpPr>
            <p:nvPr/>
          </p:nvCxnSpPr>
          <p:spPr>
            <a:xfrm rot="5400000" flipH="1" flipV="1">
              <a:off x="6481006" y="3896258"/>
              <a:ext cx="1080120" cy="1588"/>
            </a:xfrm>
            <a:prstGeom prst="straightConnector1">
              <a:avLst/>
            </a:prstGeom>
            <a:ln w="28575">
              <a:solidFill>
                <a:srgbClr val="807F8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7020272" y="3573016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>
                  <a:solidFill>
                    <a:srgbClr val="807F84"/>
                  </a:solidFill>
                </a:rPr>
                <a:t>Kommuniziert </a:t>
              </a:r>
              <a:br>
                <a:rPr lang="de-DE" sz="1200" dirty="0" smtClean="0">
                  <a:solidFill>
                    <a:srgbClr val="807F84"/>
                  </a:solidFill>
                </a:rPr>
              </a:br>
              <a:r>
                <a:rPr lang="de-DE" sz="1200" dirty="0" smtClean="0">
                  <a:solidFill>
                    <a:srgbClr val="807F84"/>
                  </a:solidFill>
                </a:rPr>
                <a:t>mit eigenen </a:t>
              </a:r>
              <a:br>
                <a:rPr lang="de-DE" sz="1200" dirty="0" smtClean="0">
                  <a:solidFill>
                    <a:srgbClr val="807F84"/>
                  </a:solidFill>
                </a:rPr>
              </a:br>
              <a:r>
                <a:rPr lang="de-DE" sz="1200" dirty="0" smtClean="0">
                  <a:solidFill>
                    <a:srgbClr val="807F84"/>
                  </a:solidFill>
                </a:rPr>
                <a:t>GUI-Komponenten.</a:t>
              </a:r>
              <a:endParaRPr lang="de-DE" sz="1200" dirty="0">
                <a:solidFill>
                  <a:srgbClr val="807F84"/>
                </a:solidFill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 rot="20400622">
            <a:off x="3836363" y="377758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807F84"/>
                </a:solidFill>
              </a:rPr>
              <a:t>Liest und schreibt Daten</a:t>
            </a:r>
            <a:endParaRPr lang="de-DE" sz="1200" dirty="0">
              <a:solidFill>
                <a:srgbClr val="807F84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267744" y="358404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807F84"/>
                </a:solidFill>
              </a:rPr>
              <a:t>Liest Daten</a:t>
            </a:r>
            <a:endParaRPr lang="de-DE" sz="1200" dirty="0">
              <a:solidFill>
                <a:srgbClr val="807F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Registrierung von Plug-ins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4365104"/>
            <a:ext cx="8186766" cy="1992854"/>
          </a:xfrm>
        </p:spPr>
        <p:txBody>
          <a:bodyPr/>
          <a:lstStyle/>
          <a:p>
            <a:r>
              <a:rPr lang="de-DE" dirty="0" smtClean="0"/>
              <a:t>Plug-ins </a:t>
            </a:r>
          </a:p>
          <a:p>
            <a:pPr lvl="1"/>
            <a:r>
              <a:rPr lang="de-DE" dirty="0" smtClean="0"/>
              <a:t>... werden als eigene DLL kompiliert</a:t>
            </a:r>
          </a:p>
          <a:p>
            <a:pPr lvl="1"/>
            <a:r>
              <a:rPr lang="de-DE" dirty="0" smtClean="0"/>
              <a:t>... müssen nur in den Plug-in-Ordner kopiert werden</a:t>
            </a:r>
          </a:p>
          <a:p>
            <a:pPr lvl="1"/>
            <a:r>
              <a:rPr lang="de-DE" dirty="0" smtClean="0"/>
              <a:t>... werden beim Start des Viewers automatisch erkannt und integriert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259632" y="1988840"/>
            <a:ext cx="2016224" cy="1368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UnisensViewer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012160" y="1988840"/>
            <a:ext cx="2016224" cy="1368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Plug-in</a:t>
            </a:r>
            <a:endParaRPr lang="de-DE" dirty="0"/>
          </a:p>
        </p:txBody>
      </p:sp>
      <p:cxnSp>
        <p:nvCxnSpPr>
          <p:cNvPr id="12" name="Gewinkelte Verbindung 11"/>
          <p:cNvCxnSpPr/>
          <p:nvPr/>
        </p:nvCxnSpPr>
        <p:spPr>
          <a:xfrm>
            <a:off x="3275856" y="2420888"/>
            <a:ext cx="2736304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807F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412150" y="1959223"/>
            <a:ext cx="245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807F84"/>
                </a:solidFill>
              </a:rPr>
              <a:t>Sucht beim Start im Plug-in-Ordner nach DLLs</a:t>
            </a:r>
            <a:endParaRPr lang="de-DE" sz="1200" dirty="0">
              <a:solidFill>
                <a:srgbClr val="807F84"/>
              </a:solidFill>
            </a:endParaRPr>
          </a:p>
        </p:txBody>
      </p:sp>
      <p:cxnSp>
        <p:nvCxnSpPr>
          <p:cNvPr id="14" name="Gewinkelte Verbindung 13"/>
          <p:cNvCxnSpPr/>
          <p:nvPr/>
        </p:nvCxnSpPr>
        <p:spPr>
          <a:xfrm rot="10800000">
            <a:off x="3275856" y="2852936"/>
            <a:ext cx="2736304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807F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419872" y="285293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807F84"/>
                </a:solidFill>
              </a:rPr>
              <a:t>Gibt Informationen über sich selbst zurück </a:t>
            </a:r>
            <a:r>
              <a:rPr lang="de-DE" sz="1200" smtClean="0">
                <a:solidFill>
                  <a:srgbClr val="807F84"/>
                </a:solidFill>
              </a:rPr>
              <a:t>(Icon, Name, ...)</a:t>
            </a:r>
            <a:endParaRPr lang="de-DE" sz="1200" dirty="0">
              <a:solidFill>
                <a:srgbClr val="807F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</a:t>
            </a:r>
            <a:r>
              <a:rPr lang="de-DE" dirty="0" err="1" smtClean="0"/>
              <a:t>IDspPlugin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FZI Forschungszentrum Informatik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UnisensViewerLibrary</a:t>
            </a:r>
            <a:endParaRPr lang="de-DE" sz="12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IDspPlugin</a:t>
            </a:r>
            <a:endParaRPr lang="de-DE" sz="120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Name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Description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Help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Group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endParaRPr lang="de-DE" sz="12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BitmapImage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OrganizationIcon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CopyrightInfo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endParaRPr lang="de-DE" sz="12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BitmapImage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LargeRibbonIcon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BitmapImage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SmallRibbonIcon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{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; }</a:t>
            </a:r>
          </a:p>
          <a:p>
            <a:pPr>
              <a:buNone/>
            </a:pPr>
            <a:endParaRPr lang="de-DE" sz="120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&lt;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XElement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&gt; Main(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XDocument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unisensxml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                      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&lt;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XElement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&gt; </a:t>
            </a:r>
            <a:r>
              <a:rPr lang="de-DE" sz="1200" dirty="0" err="1" smtClean="0">
                <a:solidFill>
                  <a:srgbClr val="2B91AF"/>
                </a:solidFill>
                <a:latin typeface="Consolas"/>
              </a:rPr>
              <a:t>selectedsignals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de-DE" sz="1200" dirty="0" smtClean="0">
                <a:solidFill>
                  <a:srgbClr val="2B91AF"/>
                </a:solidFill>
                <a:latin typeface="Consolas"/>
              </a:rPr>
              <a:t>                          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time_cursor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                   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time_start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                   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time_end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                      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/>
              </a:rPr>
              <a:t>parameter</a:t>
            </a: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    }</a:t>
            </a:r>
          </a:p>
          <a:p>
            <a:pPr>
              <a:buNone/>
            </a:pPr>
            <a:r>
              <a:rPr lang="de-DE" sz="1200" dirty="0" smtClean="0">
                <a:solidFill>
                  <a:srgbClr val="0000FF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sz="12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endParaRPr lang="de-DE" sz="1200" dirty="0" smtClean="0">
              <a:solidFill>
                <a:srgbClr val="0000FF"/>
              </a:solidFill>
              <a:latin typeface="Consolas"/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187624" y="1196752"/>
            <a:ext cx="10873208" cy="5661248"/>
            <a:chOff x="1187624" y="1196752"/>
            <a:chExt cx="10873208" cy="5661248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1187624" y="1908000"/>
              <a:ext cx="7488832" cy="2745136"/>
              <a:chOff x="1187624" y="1908000"/>
              <a:chExt cx="5616624" cy="2745136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1187624" y="1908000"/>
                <a:ext cx="5616624" cy="307777"/>
                <a:chOff x="1475656" y="1772816"/>
                <a:chExt cx="6408712" cy="307777"/>
              </a:xfrm>
            </p:grpSpPr>
            <p:sp>
              <p:nvSpPr>
                <p:cNvPr id="13" name="Textfeld 12"/>
                <p:cNvSpPr txBox="1"/>
                <p:nvPr/>
              </p:nvSpPr>
              <p:spPr>
                <a:xfrm>
                  <a:off x="6604852" y="1772816"/>
                  <a:ext cx="12795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de-DE" sz="1400" dirty="0" smtClean="0"/>
                    <a:t>Beschreibung</a:t>
                  </a:r>
                  <a:endParaRPr lang="de-DE" sz="1400" dirty="0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>
                  <a:off x="1475656" y="2060848"/>
                  <a:ext cx="63367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ieren 18"/>
              <p:cNvGrpSpPr/>
              <p:nvPr/>
            </p:nvGrpSpPr>
            <p:grpSpPr>
              <a:xfrm>
                <a:off x="1187624" y="3006000"/>
                <a:ext cx="5616624" cy="307777"/>
                <a:chOff x="1475656" y="2708920"/>
                <a:chExt cx="6408712" cy="307777"/>
              </a:xfrm>
            </p:grpSpPr>
            <p:sp>
              <p:nvSpPr>
                <p:cNvPr id="12" name="Textfeld 11"/>
                <p:cNvSpPr txBox="1"/>
                <p:nvPr/>
              </p:nvSpPr>
              <p:spPr>
                <a:xfrm>
                  <a:off x="5780908" y="2708920"/>
                  <a:ext cx="21034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de-DE" sz="1400" dirty="0" smtClean="0"/>
                    <a:t>Copyright-Informationen</a:t>
                  </a:r>
                  <a:endParaRPr lang="de-DE" sz="1400" dirty="0"/>
                </a:p>
              </p:txBody>
            </p:sp>
            <p:cxnSp>
              <p:nvCxnSpPr>
                <p:cNvPr id="18" name="Gerade Verbindung 17"/>
                <p:cNvCxnSpPr/>
                <p:nvPr/>
              </p:nvCxnSpPr>
              <p:spPr>
                <a:xfrm>
                  <a:off x="1475656" y="2996952"/>
                  <a:ext cx="63367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uppieren 21"/>
              <p:cNvGrpSpPr/>
              <p:nvPr/>
            </p:nvGrpSpPr>
            <p:grpSpPr>
              <a:xfrm>
                <a:off x="1187624" y="3672000"/>
                <a:ext cx="5616624" cy="307777"/>
                <a:chOff x="1475656" y="3212976"/>
                <a:chExt cx="6408712" cy="307777"/>
              </a:xfrm>
            </p:grpSpPr>
            <p:sp>
              <p:nvSpPr>
                <p:cNvPr id="14" name="Textfeld 13"/>
                <p:cNvSpPr txBox="1"/>
                <p:nvPr/>
              </p:nvSpPr>
              <p:spPr>
                <a:xfrm>
                  <a:off x="6765152" y="3212976"/>
                  <a:ext cx="11192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de-DE" sz="1400" dirty="0" smtClean="0"/>
                    <a:t>Menü-Icons</a:t>
                  </a:r>
                  <a:endParaRPr lang="de-DE" sz="1400" dirty="0"/>
                </a:p>
              </p:txBody>
            </p:sp>
            <p:cxnSp>
              <p:nvCxnSpPr>
                <p:cNvPr id="20" name="Gerade Verbindung 19"/>
                <p:cNvCxnSpPr/>
                <p:nvPr/>
              </p:nvCxnSpPr>
              <p:spPr>
                <a:xfrm>
                  <a:off x="1475656" y="3501008"/>
                  <a:ext cx="63367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ieren 22"/>
              <p:cNvGrpSpPr/>
              <p:nvPr/>
            </p:nvGrpSpPr>
            <p:grpSpPr>
              <a:xfrm>
                <a:off x="1187624" y="4345359"/>
                <a:ext cx="5616624" cy="307777"/>
                <a:chOff x="1475656" y="3789040"/>
                <a:chExt cx="6408712" cy="307777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6556760" y="378904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de-DE" sz="1400" dirty="0" smtClean="0"/>
                    <a:t>Main-Methode</a:t>
                  </a:r>
                  <a:endParaRPr lang="de-DE" sz="1400" dirty="0"/>
                </a:p>
              </p:txBody>
            </p:sp>
            <p:cxnSp>
              <p:nvCxnSpPr>
                <p:cNvPr id="21" name="Gerade Verbindung 20"/>
                <p:cNvCxnSpPr/>
                <p:nvPr/>
              </p:nvCxnSpPr>
              <p:spPr>
                <a:xfrm>
                  <a:off x="1475656" y="4077072"/>
                  <a:ext cx="63367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uppieren 40"/>
            <p:cNvGrpSpPr/>
            <p:nvPr/>
          </p:nvGrpSpPr>
          <p:grpSpPr>
            <a:xfrm>
              <a:off x="9180512" y="1196752"/>
              <a:ext cx="2880320" cy="5661248"/>
              <a:chOff x="1619971" y="1700808"/>
              <a:chExt cx="2880320" cy="5661248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82000" b="43394"/>
              <a:stretch>
                <a:fillRect/>
              </a:stretch>
            </p:blipFill>
            <p:spPr bwMode="auto">
              <a:xfrm>
                <a:off x="1619971" y="1700808"/>
                <a:ext cx="2880320" cy="566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3" name="Gruppieren 12"/>
              <p:cNvGrpSpPr/>
              <p:nvPr/>
            </p:nvGrpSpPr>
            <p:grpSpPr>
              <a:xfrm>
                <a:off x="2392985" y="2179965"/>
                <a:ext cx="952863" cy="396294"/>
                <a:chOff x="5256754" y="1117961"/>
                <a:chExt cx="903810" cy="337418"/>
              </a:xfrm>
            </p:grpSpPr>
            <p:pic>
              <p:nvPicPr>
                <p:cNvPr id="44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11905" t="4883" r="82128" b="91304"/>
                <a:stretch>
                  <a:fillRect/>
                </a:stretch>
              </p:blipFill>
              <p:spPr bwMode="auto">
                <a:xfrm>
                  <a:off x="5256754" y="1117961"/>
                  <a:ext cx="903810" cy="3374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Picture 4" descr="C:\kirst\Verlinkt\Unisens_SVN\unisensviewer\trunk\source\Images\120px-Edit-copy.svg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876580" y="1175686"/>
                  <a:ext cx="270966" cy="27096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" name="Picture 3" descr="C:\kirst\Verlinkt\Unisens_SVN\unisensviewer\trunk\source\Images\LargeIcon_misc_measurement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274560" y="1194737"/>
                  <a:ext cx="256158" cy="256158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50" name="Rechteck 49"/>
          <p:cNvSpPr/>
          <p:nvPr/>
        </p:nvSpPr>
        <p:spPr>
          <a:xfrm>
            <a:off x="323528" y="2171700"/>
            <a:ext cx="864096" cy="2625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 rot="16200000">
            <a:off x="-3250421" y="3250421"/>
            <a:ext cx="6858000" cy="357158"/>
          </a:xfrm>
          <a:prstGeom prst="rect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 der Main-Methode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XDocument</a:t>
            </a:r>
            <a:r>
              <a:rPr lang="de-DE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unisensxml</a:t>
            </a:r>
            <a:r>
              <a:rPr lang="de-DE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XML-Baum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gesamten</a:t>
            </a:r>
            <a:r>
              <a:rPr lang="en-US" dirty="0" smtClean="0"/>
              <a:t> unisens.xml</a:t>
            </a:r>
          </a:p>
          <a:p>
            <a:endParaRPr lang="en-US" dirty="0" smtClean="0"/>
          </a:p>
          <a:p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de-DE" dirty="0" smtClean="0">
                <a:solidFill>
                  <a:srgbClr val="2B91AF"/>
                </a:solidFill>
                <a:latin typeface="Consolas"/>
              </a:rPr>
              <a:t>&lt;</a:t>
            </a:r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XElement</a:t>
            </a:r>
            <a:r>
              <a:rPr lang="de-DE" dirty="0" smtClean="0">
                <a:solidFill>
                  <a:srgbClr val="2B91AF"/>
                </a:solidFill>
                <a:latin typeface="Consolas"/>
              </a:rPr>
              <a:t>&gt; </a:t>
            </a:r>
            <a:r>
              <a:rPr lang="de-DE" dirty="0" err="1" smtClean="0">
                <a:solidFill>
                  <a:srgbClr val="2B91AF"/>
                </a:solidFill>
                <a:latin typeface="Consolas"/>
              </a:rPr>
              <a:t>selectedsignals</a:t>
            </a:r>
            <a:r>
              <a:rPr lang="de-DE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XML-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ausgewählten</a:t>
            </a:r>
            <a:r>
              <a:rPr lang="en-US" dirty="0" smtClean="0"/>
              <a:t> Entries</a:t>
            </a:r>
          </a:p>
          <a:p>
            <a:endParaRPr lang="en-US" dirty="0" smtClean="0"/>
          </a:p>
          <a:p>
            <a:r>
              <a:rPr lang="de-DE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time_cursor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aktuelle</a:t>
            </a:r>
            <a:r>
              <a:rPr lang="en-US" dirty="0" smtClean="0"/>
              <a:t> Cursor-Position in </a:t>
            </a:r>
            <a:r>
              <a:rPr lang="en-US" dirty="0" err="1" smtClean="0"/>
              <a:t>Sekunden</a:t>
            </a:r>
            <a:endParaRPr lang="en-US" dirty="0" smtClean="0"/>
          </a:p>
          <a:p>
            <a:endParaRPr lang="en-US" dirty="0" smtClean="0"/>
          </a:p>
          <a:p>
            <a:r>
              <a:rPr lang="de-DE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time_start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Beginn</a:t>
            </a:r>
            <a:r>
              <a:rPr lang="en-US" dirty="0" smtClean="0"/>
              <a:t> des </a:t>
            </a:r>
            <a:r>
              <a:rPr lang="en-US" dirty="0" err="1" smtClean="0"/>
              <a:t>ausgewählten</a:t>
            </a:r>
            <a:r>
              <a:rPr lang="en-US" dirty="0" smtClean="0"/>
              <a:t> </a:t>
            </a:r>
            <a:r>
              <a:rPr lang="en-US" dirty="0" err="1" smtClean="0"/>
              <a:t>Bereichs</a:t>
            </a:r>
            <a:r>
              <a:rPr lang="en-US" dirty="0" smtClean="0"/>
              <a:t> in </a:t>
            </a:r>
            <a:r>
              <a:rPr lang="en-US" dirty="0" err="1" smtClean="0"/>
              <a:t>Sekunden</a:t>
            </a:r>
            <a:endParaRPr lang="en-US" dirty="0" smtClean="0"/>
          </a:p>
          <a:p>
            <a:endParaRPr lang="en-US" dirty="0" smtClean="0"/>
          </a:p>
          <a:p>
            <a:r>
              <a:rPr lang="de-DE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time_end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Ende</a:t>
            </a:r>
            <a:r>
              <a:rPr lang="en-US" dirty="0" smtClean="0"/>
              <a:t> des </a:t>
            </a:r>
            <a:r>
              <a:rPr lang="en-US" dirty="0" err="1" smtClean="0"/>
              <a:t>ausgewählten</a:t>
            </a:r>
            <a:r>
              <a:rPr lang="en-US" dirty="0" smtClean="0"/>
              <a:t> </a:t>
            </a:r>
            <a:r>
              <a:rPr lang="en-US" dirty="0" err="1" smtClean="0"/>
              <a:t>Bereichs</a:t>
            </a:r>
            <a:r>
              <a:rPr lang="en-US" dirty="0" smtClean="0"/>
              <a:t> in </a:t>
            </a:r>
            <a:r>
              <a:rPr lang="en-US" dirty="0" err="1" smtClean="0"/>
              <a:t>Sekunden</a:t>
            </a:r>
            <a:endParaRPr lang="en-US" dirty="0" smtClean="0"/>
          </a:p>
          <a:p>
            <a:endParaRPr lang="en-US" dirty="0" smtClean="0"/>
          </a:p>
          <a:p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dirty="0" err="1" smtClean="0">
                <a:solidFill>
                  <a:srgbClr val="0000FF"/>
                </a:solidFill>
                <a:latin typeface="Consolas"/>
              </a:rPr>
              <a:t>parameter</a:t>
            </a:r>
            <a:r>
              <a:rPr lang="de-DE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weitere</a:t>
            </a:r>
            <a:r>
              <a:rPr lang="en-US" dirty="0" smtClean="0"/>
              <a:t> Parameter </a:t>
            </a:r>
            <a:r>
              <a:rPr lang="en-US" dirty="0" err="1" smtClean="0"/>
              <a:t>für</a:t>
            </a:r>
            <a:r>
              <a:rPr lang="en-US" dirty="0" smtClean="0"/>
              <a:t> das Plug-in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Plug-ins gruppieren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/>
          <a:lstStyle/>
          <a:p>
            <a:r>
              <a:rPr lang="de-DE" dirty="0" smtClean="0"/>
              <a:t>Standard-Gruppen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320480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Misc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Copy</a:t>
            </a:r>
            <a:endParaRPr lang="de-DE" dirty="0" smtClean="0"/>
          </a:p>
          <a:p>
            <a:pPr lvl="1"/>
            <a:r>
              <a:rPr lang="de-DE" dirty="0" smtClean="0"/>
              <a:t>Measurement</a:t>
            </a:r>
          </a:p>
          <a:p>
            <a:pPr lvl="1"/>
            <a:r>
              <a:rPr lang="de-DE" dirty="0" err="1" smtClean="0"/>
              <a:t>Crop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Annotation </a:t>
            </a:r>
          </a:p>
          <a:p>
            <a:pPr lvl="1"/>
            <a:r>
              <a:rPr lang="de-DE" dirty="0" smtClean="0"/>
              <a:t>Marker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Filter </a:t>
            </a:r>
          </a:p>
          <a:p>
            <a:pPr lvl="1"/>
            <a:r>
              <a:rPr lang="de-DE" dirty="0" err="1" smtClean="0"/>
              <a:t>Highpass</a:t>
            </a:r>
            <a:endParaRPr lang="de-DE" dirty="0" smtClean="0"/>
          </a:p>
          <a:p>
            <a:pPr lvl="1"/>
            <a:r>
              <a:rPr lang="de-DE" dirty="0" err="1" smtClean="0"/>
              <a:t>Lowpass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Analysis </a:t>
            </a:r>
          </a:p>
          <a:p>
            <a:pPr lvl="1"/>
            <a:r>
              <a:rPr lang="de-DE" dirty="0" smtClean="0"/>
              <a:t>QRS-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smtClean="0"/>
              <a:t>Movement </a:t>
            </a:r>
            <a:r>
              <a:rPr lang="de-DE" dirty="0" err="1" smtClean="0"/>
              <a:t>Classification</a:t>
            </a:r>
            <a:endParaRPr lang="de-DE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639762"/>
          </a:xfrm>
        </p:spPr>
        <p:txBody>
          <a:bodyPr/>
          <a:lstStyle/>
          <a:p>
            <a:r>
              <a:rPr lang="de-DE" dirty="0" smtClean="0"/>
              <a:t>Spezielle Gruppen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320480"/>
          </a:xfrm>
        </p:spPr>
        <p:txBody>
          <a:bodyPr/>
          <a:lstStyle/>
          <a:p>
            <a:pPr marL="342900" lvl="1" indent="-342900">
              <a:buSzTx/>
            </a:pPr>
            <a:r>
              <a:rPr lang="de-DE" dirty="0" err="1" smtClean="0"/>
              <a:t>DekomTex</a:t>
            </a:r>
            <a:endParaRPr lang="de-DE" dirty="0" smtClean="0"/>
          </a:p>
          <a:p>
            <a:pPr lvl="1"/>
            <a:r>
              <a:rPr lang="de-DE" dirty="0" smtClean="0"/>
              <a:t>ECG Analysis</a:t>
            </a:r>
          </a:p>
          <a:p>
            <a:pPr lvl="1"/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  <a:p>
            <a:pPr lvl="1"/>
            <a:r>
              <a:rPr lang="de-DE" dirty="0" smtClean="0"/>
              <a:t>Report Generation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Movisens</a:t>
            </a:r>
            <a:endParaRPr lang="de-DE" dirty="0" smtClean="0"/>
          </a:p>
          <a:p>
            <a:pPr lvl="1"/>
            <a:r>
              <a:rPr lang="de-DE" dirty="0" smtClean="0"/>
              <a:t>Filter</a:t>
            </a:r>
          </a:p>
          <a:p>
            <a:pPr lvl="1"/>
            <a:r>
              <a:rPr lang="de-DE" dirty="0" smtClean="0"/>
              <a:t>Move II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lvl="1"/>
            <a:r>
              <a:rPr lang="de-DE" dirty="0" smtClean="0"/>
              <a:t>Delete all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5A66-9AF9-4195-858F-46CBC80495A5}" type="datetime1">
              <a:rPr lang="de-DE" smtClean="0"/>
              <a:pPr/>
              <a:t>27.09.2010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ZI-Folienmaster_07-2010">
  <a:themeElements>
    <a:clrScheme name="FZI2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7749"/>
      </a:accent1>
      <a:accent2>
        <a:srgbClr val="C20831"/>
      </a:accent2>
      <a:accent3>
        <a:srgbClr val="0064A3"/>
      </a:accent3>
      <a:accent4>
        <a:srgbClr val="E8AD00"/>
      </a:accent4>
      <a:accent5>
        <a:srgbClr val="00869A"/>
      </a:accent5>
      <a:accent6>
        <a:srgbClr val="8BB31D"/>
      </a:accent6>
      <a:hlink>
        <a:srgbClr val="0000FF"/>
      </a:hlink>
      <a:folHlink>
        <a:srgbClr val="8B1F61"/>
      </a:folHlink>
    </a:clrScheme>
    <a:fontScheme name="Benutzerdefiniert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74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FZI-Folienmaster_07-2010</Template>
  <TotalTime>0</TotalTime>
  <Words>605</Words>
  <Application>Microsoft Office PowerPoint</Application>
  <PresentationFormat>Bildschirmpräsentation (4:3)</PresentationFormat>
  <Paragraphs>310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FZI-Folienmaster_07-2010</vt:lpstr>
      <vt:lpstr>UnisensViewer: Plug-in-Schnittstelle</vt:lpstr>
      <vt:lpstr>Übersicht</vt:lpstr>
      <vt:lpstr>UnisensViewer</vt:lpstr>
      <vt:lpstr>Möglichkeiten von Plug-ins</vt:lpstr>
      <vt:lpstr>Kommunikation UnisensViewer / Plug-in</vt:lpstr>
      <vt:lpstr>Registrierung von Plug-ins</vt:lpstr>
      <vt:lpstr>Interface IDspPlugin</vt:lpstr>
      <vt:lpstr>Parameter der Main-Methode</vt:lpstr>
      <vt:lpstr>Plug-ins gruppieren</vt:lpstr>
      <vt:lpstr>Richtlinien und Empfehlungen</vt:lpstr>
      <vt:lpstr>PlugInExample</vt:lpstr>
      <vt:lpstr>Aufruf von Plug-ins: Hauptmenü</vt:lpstr>
      <vt:lpstr>Aufruf von Plug-ins: Kontextmenü</vt:lpstr>
      <vt:lpstr>Aufruf von Plug-ins: Hot-Keys</vt:lpstr>
      <vt:lpstr>Hot-Keys: Bindings</vt:lpstr>
      <vt:lpstr>Hot-Keys: SelectedSignals</vt:lpstr>
      <vt:lpstr>Offene Punkte</vt:lpstr>
      <vt:lpstr>Vielen Dank!</vt:lpstr>
    </vt:vector>
  </TitlesOfParts>
  <Company>FZI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UnisensViewer</dc:title>
  <dc:creator>Malte Kirst</dc:creator>
  <cp:lastModifiedBy>Malte Kirst</cp:lastModifiedBy>
  <cp:revision>141</cp:revision>
  <dcterms:created xsi:type="dcterms:W3CDTF">2010-09-13T12:36:35Z</dcterms:created>
  <dcterms:modified xsi:type="dcterms:W3CDTF">2010-09-27T16:57:00Z</dcterms:modified>
</cp:coreProperties>
</file>