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sa\Downloads\Facilities_Data\component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failuers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Sheet1!$A$2:$A$56</c:f>
              <c:strCache>
                <c:ptCount val="55"/>
                <c:pt idx="0">
                  <c:v>Handler</c:v>
                </c:pt>
                <c:pt idx="1">
                  <c:v>Fan</c:v>
                </c:pt>
                <c:pt idx="2">
                  <c:v>Bearing</c:v>
                </c:pt>
                <c:pt idx="3">
                  <c:v>Filter</c:v>
                </c:pt>
                <c:pt idx="4">
                  <c:v>Motor</c:v>
                </c:pt>
                <c:pt idx="5">
                  <c:v>Vent</c:v>
                </c:pt>
                <c:pt idx="6">
                  <c:v>Condenser</c:v>
                </c:pt>
                <c:pt idx="7">
                  <c:v>Coil</c:v>
                </c:pt>
                <c:pt idx="8">
                  <c:v>Thermostat</c:v>
                </c:pt>
                <c:pt idx="9">
                  <c:v>Leak</c:v>
                </c:pt>
                <c:pt idx="10">
                  <c:v>Compressor</c:v>
                </c:pt>
                <c:pt idx="11">
                  <c:v>Pump</c:v>
                </c:pt>
                <c:pt idx="12">
                  <c:v>Light</c:v>
                </c:pt>
                <c:pt idx="13">
                  <c:v>Valve</c:v>
                </c:pt>
                <c:pt idx="14">
                  <c:v>Capacitor</c:v>
                </c:pt>
                <c:pt idx="15">
                  <c:v>Broke</c:v>
                </c:pt>
                <c:pt idx="16">
                  <c:v>Cooler</c:v>
                </c:pt>
                <c:pt idx="17">
                  <c:v>Lock</c:v>
                </c:pt>
                <c:pt idx="18">
                  <c:v>Damper</c:v>
                </c:pt>
                <c:pt idx="19">
                  <c:v>Alarm</c:v>
                </c:pt>
                <c:pt idx="20">
                  <c:v>Duct</c:v>
                </c:pt>
                <c:pt idx="21">
                  <c:v>Switch</c:v>
                </c:pt>
                <c:pt idx="22">
                  <c:v>Air_Conditioner</c:v>
                </c:pt>
                <c:pt idx="23">
                  <c:v>Wire</c:v>
                </c:pt>
                <c:pt idx="24">
                  <c:v>Chiller</c:v>
                </c:pt>
                <c:pt idx="25">
                  <c:v>Sink</c:v>
                </c:pt>
                <c:pt idx="26">
                  <c:v>Vav</c:v>
                </c:pt>
                <c:pt idx="27">
                  <c:v>Fuse</c:v>
                </c:pt>
                <c:pt idx="28">
                  <c:v>Actuator</c:v>
                </c:pt>
                <c:pt idx="29">
                  <c:v>Pipe</c:v>
                </c:pt>
                <c:pt idx="30">
                  <c:v>Evaporative_Cooler</c:v>
                </c:pt>
                <c:pt idx="31">
                  <c:v>Chemical</c:v>
                </c:pt>
                <c:pt idx="32">
                  <c:v>Battery</c:v>
                </c:pt>
                <c:pt idx="33">
                  <c:v>Breaker</c:v>
                </c:pt>
                <c:pt idx="34">
                  <c:v>Freezer</c:v>
                </c:pt>
                <c:pt idx="35">
                  <c:v>Refrigerant</c:v>
                </c:pt>
                <c:pt idx="36">
                  <c:v>Contactor</c:v>
                </c:pt>
                <c:pt idx="37">
                  <c:v>Tec</c:v>
                </c:pt>
                <c:pt idx="38">
                  <c:v>Fridg</c:v>
                </c:pt>
                <c:pt idx="39">
                  <c:v>Detector</c:v>
                </c:pt>
                <c:pt idx="40">
                  <c:v>Cav</c:v>
                </c:pt>
                <c:pt idx="41">
                  <c:v>Humidifier</c:v>
                </c:pt>
                <c:pt idx="42">
                  <c:v>Cage</c:v>
                </c:pt>
                <c:pt idx="43">
                  <c:v>Button</c:v>
                </c:pt>
                <c:pt idx="44">
                  <c:v>Generator</c:v>
                </c:pt>
                <c:pt idx="45">
                  <c:v>Furnace</c:v>
                </c:pt>
                <c:pt idx="46">
                  <c:v>Cooling_Unit</c:v>
                </c:pt>
                <c:pt idx="47">
                  <c:v>Control_Panel</c:v>
                </c:pt>
                <c:pt idx="48">
                  <c:v>Heating_Unit</c:v>
                </c:pt>
                <c:pt idx="49">
                  <c:v>Control_Board</c:v>
                </c:pt>
                <c:pt idx="50">
                  <c:v>Trc</c:v>
                </c:pt>
                <c:pt idx="51">
                  <c:v>Gauges</c:v>
                </c:pt>
                <c:pt idx="52">
                  <c:v>Thermometers</c:v>
                </c:pt>
                <c:pt idx="53">
                  <c:v>Thermocouple</c:v>
                </c:pt>
                <c:pt idx="54">
                  <c:v>Magnets</c:v>
                </c:pt>
              </c:strCache>
            </c:str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8503</c:v>
                </c:pt>
                <c:pt idx="1">
                  <c:v>6968</c:v>
                </c:pt>
                <c:pt idx="2">
                  <c:v>2938</c:v>
                </c:pt>
                <c:pt idx="3">
                  <c:v>2871</c:v>
                </c:pt>
                <c:pt idx="4">
                  <c:v>2473</c:v>
                </c:pt>
                <c:pt idx="5">
                  <c:v>1946</c:v>
                </c:pt>
                <c:pt idx="6">
                  <c:v>1836</c:v>
                </c:pt>
                <c:pt idx="7">
                  <c:v>1736</c:v>
                </c:pt>
                <c:pt idx="8">
                  <c:v>1570</c:v>
                </c:pt>
                <c:pt idx="9">
                  <c:v>1498</c:v>
                </c:pt>
                <c:pt idx="10">
                  <c:v>1485</c:v>
                </c:pt>
                <c:pt idx="11">
                  <c:v>1450</c:v>
                </c:pt>
                <c:pt idx="12">
                  <c:v>1281</c:v>
                </c:pt>
                <c:pt idx="13">
                  <c:v>1073</c:v>
                </c:pt>
                <c:pt idx="14">
                  <c:v>917</c:v>
                </c:pt>
                <c:pt idx="15">
                  <c:v>884</c:v>
                </c:pt>
                <c:pt idx="16">
                  <c:v>752</c:v>
                </c:pt>
                <c:pt idx="17">
                  <c:v>691</c:v>
                </c:pt>
                <c:pt idx="18">
                  <c:v>626</c:v>
                </c:pt>
                <c:pt idx="19">
                  <c:v>609</c:v>
                </c:pt>
                <c:pt idx="20">
                  <c:v>602</c:v>
                </c:pt>
                <c:pt idx="21">
                  <c:v>500</c:v>
                </c:pt>
                <c:pt idx="22">
                  <c:v>408</c:v>
                </c:pt>
                <c:pt idx="23">
                  <c:v>394</c:v>
                </c:pt>
                <c:pt idx="24">
                  <c:v>388</c:v>
                </c:pt>
                <c:pt idx="25">
                  <c:v>368</c:v>
                </c:pt>
                <c:pt idx="26">
                  <c:v>342</c:v>
                </c:pt>
                <c:pt idx="27">
                  <c:v>282</c:v>
                </c:pt>
                <c:pt idx="28">
                  <c:v>273</c:v>
                </c:pt>
                <c:pt idx="29">
                  <c:v>266</c:v>
                </c:pt>
                <c:pt idx="30">
                  <c:v>250</c:v>
                </c:pt>
                <c:pt idx="31">
                  <c:v>220</c:v>
                </c:pt>
                <c:pt idx="32">
                  <c:v>206</c:v>
                </c:pt>
                <c:pt idx="33">
                  <c:v>198</c:v>
                </c:pt>
                <c:pt idx="34">
                  <c:v>163</c:v>
                </c:pt>
                <c:pt idx="35">
                  <c:v>140</c:v>
                </c:pt>
                <c:pt idx="36">
                  <c:v>132</c:v>
                </c:pt>
                <c:pt idx="37">
                  <c:v>101</c:v>
                </c:pt>
                <c:pt idx="38">
                  <c:v>85</c:v>
                </c:pt>
                <c:pt idx="39">
                  <c:v>68</c:v>
                </c:pt>
                <c:pt idx="40">
                  <c:v>56</c:v>
                </c:pt>
                <c:pt idx="41">
                  <c:v>52</c:v>
                </c:pt>
                <c:pt idx="42">
                  <c:v>51</c:v>
                </c:pt>
                <c:pt idx="43">
                  <c:v>48</c:v>
                </c:pt>
                <c:pt idx="44">
                  <c:v>37</c:v>
                </c:pt>
                <c:pt idx="45">
                  <c:v>33</c:v>
                </c:pt>
                <c:pt idx="46">
                  <c:v>32</c:v>
                </c:pt>
                <c:pt idx="47">
                  <c:v>30</c:v>
                </c:pt>
                <c:pt idx="48">
                  <c:v>27</c:v>
                </c:pt>
                <c:pt idx="49">
                  <c:v>26</c:v>
                </c:pt>
                <c:pt idx="50">
                  <c:v>23</c:v>
                </c:pt>
                <c:pt idx="51">
                  <c:v>11</c:v>
                </c:pt>
                <c:pt idx="52">
                  <c:v>9</c:v>
                </c:pt>
                <c:pt idx="53">
                  <c:v>4</c:v>
                </c:pt>
                <c:pt idx="5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6-45FB-A86D-A43DB1DF6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304048"/>
        <c:axId val="1070306344"/>
      </c:barChart>
      <c:catAx>
        <c:axId val="107030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06344"/>
        <c:crosses val="autoZero"/>
        <c:auto val="1"/>
        <c:lblAlgn val="ctr"/>
        <c:lblOffset val="100"/>
        <c:noMultiLvlLbl val="0"/>
      </c:catAx>
      <c:valAx>
        <c:axId val="107030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0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E330-A8D7-402B-80E0-FDEF554D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E31FD-ED1D-4621-87A1-B5F22639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DCE6-7C29-41DC-94B2-115AED75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2CF3-829C-4E8B-95E9-04DAAA9C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5752-8575-418C-B5C5-9C7A425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536A-57CA-407E-A4DA-9F543C91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BB958-DBCA-46E3-A91F-C0607571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3A32-345C-4927-9B0C-2C17D230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EDF9-2603-4866-AE4F-4CD62722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8839-A56E-4722-A42C-FF03E071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296F4-42BC-4252-A942-2774D2FD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8BDC-69D0-402F-81E6-C3C58472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4E36-8CFF-4AC9-9C90-9879C30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E7E2-222A-40DE-A847-A902B5C2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9952-8DC5-4BC1-88EE-1D2F3FF1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C9D7-9213-4C40-9B5A-65F892F9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0002-143F-4B48-93D2-FD83918E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544-BB66-4ED7-BB9A-E49BF6A4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AA5B-0451-45FF-9C43-3E0AA80F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5519-4BE0-481A-A0D8-4E87B8C5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803F-3B3F-41D8-859A-83E06F07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9F52-8FBB-40CD-A3DE-1680F8C4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3A90-213B-4E49-8948-61FB27C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30B7-1063-4B22-A010-9F8787C8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83C1-4E25-4835-AE83-57F5267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8726-479A-4F91-B061-FEAF796A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0C84-F6C1-47DC-9EEB-E08A07EA8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4B71-B841-43C4-BBE1-DF59F293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1D113-1BA3-4334-B238-1F261846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BFB-7DA4-4E8A-82A0-F9B301D8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4908-539C-44CF-81EB-89FEAEF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DA45-1ADF-482D-A062-D3145B0B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3FF9-1BAA-4137-9889-A823EF42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72AC-0FD8-43F5-ABD6-14B91620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E340-34EA-47F4-9B3A-570FE2BA2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4E633-CBBB-49A3-95D6-22B655AF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49A32-A3BB-4891-8CB9-A4716C2A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F144C-0ACE-4E70-ADB7-6D861ED3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F1EF6-ACDE-4AB8-A9DB-262E7D32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0396-49F6-41A1-9CB3-B9260B48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646FF-7897-49DF-88B7-0411CE11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66BB5-F688-43AF-B17C-21829BEA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CAF1-E682-4BB9-A5F4-B4794361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387B6-9F0D-4F5A-A30F-27FFD47C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66115-0E16-4E46-A742-577ACB10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8F9B-5795-441E-B134-91CB453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C8F6-9EED-4658-8A73-2EBBB26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446-2971-4702-B579-E6CD35FF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CE54D-0C5B-4605-A284-88E55CB70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EF813-6C89-4EB7-91ED-D725550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8CB2-4790-48E8-940C-8AB7E3A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A609-4E1E-49E8-8B67-7081D65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093E-ECFF-4DBE-8A07-FFF5707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7A49A-6CED-47F5-A762-F5416392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3F6E-2C56-44C6-BC88-7C58A629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BD81-93EB-453A-9E04-907C74D9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F8D70-6504-4314-AB84-AD3AE73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FFDBB-692F-4AE8-BC09-7B21A820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BAEF5-33DE-4EE3-B0A5-9D95B44D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65C4-3A7D-43C4-852D-502EEE1C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D261-A50A-40D8-8A89-A8B645BC1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5FDE-EAFC-4E94-9FCD-C729C4A032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953F-12CE-4C95-9288-F89ED4CE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5736-6D88-4705-AB04-AA30EB6A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00D9-0843-4CFA-A942-35F4E4C7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B528-9443-4763-ADD9-B337C8C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HVAC – Component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FA64F-D23D-4BB1-B13A-1D3B432C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828147"/>
            <a:ext cx="2228296" cy="3818051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241B41-0E9D-4C1D-808A-B81BF9601AF3}"/>
              </a:ext>
            </a:extLst>
          </p:cNvPr>
          <p:cNvGraphicFramePr>
            <a:graphicFrameLocks/>
          </p:cNvGraphicFramePr>
          <p:nvPr/>
        </p:nvGraphicFramePr>
        <p:xfrm>
          <a:off x="3062796" y="1903750"/>
          <a:ext cx="9055223" cy="4168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5D71C3E-AB7A-4786-B9DB-B0CD894DD2ED}"/>
              </a:ext>
            </a:extLst>
          </p:cNvPr>
          <p:cNvSpPr/>
          <p:nvPr/>
        </p:nvSpPr>
        <p:spPr>
          <a:xfrm>
            <a:off x="541538" y="5885893"/>
            <a:ext cx="11473946" cy="772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Identified the issues related to HVAC system and ~43000 request was raised regarding HVAC between May 2015 to May 2017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found around 45% of the HVAC issues are because of the components like Handler, Fan, Bearing and Filter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54ADCE-A010-4BAD-8FDA-022538E768D2}"/>
              </a:ext>
            </a:extLst>
          </p:cNvPr>
          <p:cNvSpPr/>
          <p:nvPr/>
        </p:nvSpPr>
        <p:spPr>
          <a:xfrm>
            <a:off x="3400148" y="2183907"/>
            <a:ext cx="692458" cy="3240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B528-9443-4763-ADD9-B337C8C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Trend analysis of component failures in Tempe campus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71C3E-AB7A-4786-B9DB-B0CD894DD2ED}"/>
              </a:ext>
            </a:extLst>
          </p:cNvPr>
          <p:cNvSpPr/>
          <p:nvPr/>
        </p:nvSpPr>
        <p:spPr>
          <a:xfrm>
            <a:off x="541538" y="5885893"/>
            <a:ext cx="11473946" cy="772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Seasonality and trend exist in the component failure. We were able to see peaks during the month of August, September and small peak in March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5132F-F2C5-4ED0-A461-50FA285B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502537"/>
            <a:ext cx="10653204" cy="417917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8198C75-94AD-4E8D-ABFC-D24516159649}"/>
              </a:ext>
            </a:extLst>
          </p:cNvPr>
          <p:cNvSpPr/>
          <p:nvPr/>
        </p:nvSpPr>
        <p:spPr>
          <a:xfrm>
            <a:off x="6613864" y="1533098"/>
            <a:ext cx="1518082" cy="1238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D702E-A7FB-49E2-BF21-DAE8768E9899}"/>
              </a:ext>
            </a:extLst>
          </p:cNvPr>
          <p:cNvSpPr/>
          <p:nvPr/>
        </p:nvSpPr>
        <p:spPr>
          <a:xfrm>
            <a:off x="9394054" y="2361851"/>
            <a:ext cx="1134862" cy="820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B528-9443-4763-ADD9-B337C8C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HVAC – Component analysis (Predictive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39891-DED0-4385-9E67-447B6B0A48DF}"/>
              </a:ext>
            </a:extLst>
          </p:cNvPr>
          <p:cNvSpPr/>
          <p:nvPr/>
        </p:nvSpPr>
        <p:spPr>
          <a:xfrm>
            <a:off x="594802" y="2139518"/>
            <a:ext cx="5637322" cy="2077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tried to forecast the component failures using time series methodology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tried different modeling techniques and different level of granularity (like Holts winter , ARIMA and at month level, week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ARIMA models gave best results and we also tried to forecast individual component failure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73079-FEC0-4CDA-B255-294F9247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42" y="1450472"/>
            <a:ext cx="2838112" cy="2443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54979A-F0C4-492A-8963-32DCBE9B8B4F}"/>
              </a:ext>
            </a:extLst>
          </p:cNvPr>
          <p:cNvSpPr/>
          <p:nvPr/>
        </p:nvSpPr>
        <p:spPr>
          <a:xfrm>
            <a:off x="554853" y="4789783"/>
            <a:ext cx="11354541" cy="1681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order to increase the predictive capability. We are working on improving the model by leveraging the text data in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created term frequency( Occurrence of the words in the request) for all the HVAC request and created a lag of one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got approximately 5600 new features and added it with old features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Trying different techniques to identify the key predictors from the dataset and working on multiple regression techniques to reduce the error rate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B85AB3-F3BB-4C12-9618-2569908A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166" y="1450472"/>
            <a:ext cx="2838112" cy="24435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D5E4A9-721B-4139-B467-3796A50ECB81}"/>
              </a:ext>
            </a:extLst>
          </p:cNvPr>
          <p:cNvSpPr/>
          <p:nvPr/>
        </p:nvSpPr>
        <p:spPr>
          <a:xfrm>
            <a:off x="6553091" y="3898743"/>
            <a:ext cx="2539013" cy="48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 Failures at week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F0953-B80D-4DEA-B08B-4D9128E1AD7C}"/>
              </a:ext>
            </a:extLst>
          </p:cNvPr>
          <p:cNvSpPr/>
          <p:nvPr/>
        </p:nvSpPr>
        <p:spPr>
          <a:xfrm>
            <a:off x="9413071" y="3898743"/>
            <a:ext cx="2539013" cy="48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Fan Failures at week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5F2CE-30BD-4F12-BE0B-0C42B31D1ED4}"/>
              </a:ext>
            </a:extLst>
          </p:cNvPr>
          <p:cNvSpPr/>
          <p:nvPr/>
        </p:nvSpPr>
        <p:spPr>
          <a:xfrm>
            <a:off x="2143956" y="1664055"/>
            <a:ext cx="2539013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2C488-94F3-4968-A2BD-484B9C6072F4}"/>
              </a:ext>
            </a:extLst>
          </p:cNvPr>
          <p:cNvSpPr/>
          <p:nvPr/>
        </p:nvSpPr>
        <p:spPr>
          <a:xfrm>
            <a:off x="4682969" y="4466458"/>
            <a:ext cx="2539013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Regression Techniques </a:t>
            </a:r>
          </a:p>
        </p:txBody>
      </p:sp>
    </p:spTree>
    <p:extLst>
      <p:ext uri="{BB962C8B-B14F-4D97-AF65-F5344CB8AC3E}">
        <p14:creationId xmlns:p14="http://schemas.microsoft.com/office/powerpoint/2010/main" val="3865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242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HVAC – Component analysis</vt:lpstr>
      <vt:lpstr>Trend analysis of component failures in Tempe campus</vt:lpstr>
      <vt:lpstr>HVAC – Component analysis (Predictive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Barsath Mohamed Mohamed (Student)</dc:creator>
  <cp:lastModifiedBy>Barsath Mohamed Mohamed</cp:lastModifiedBy>
  <cp:revision>15</cp:revision>
  <dcterms:created xsi:type="dcterms:W3CDTF">2018-03-13T11:45:37Z</dcterms:created>
  <dcterms:modified xsi:type="dcterms:W3CDTF">2018-03-13T19:41:29Z</dcterms:modified>
</cp:coreProperties>
</file>