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90" r:id="rId3"/>
    <p:sldId id="283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9"/>
    <p:restoredTop sz="94664"/>
  </p:normalViewPr>
  <p:slideViewPr>
    <p:cSldViewPr snapToGrid="0">
      <p:cViewPr varScale="1">
        <p:scale>
          <a:sx n="151" d="100"/>
          <a:sy n="151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355BC-BEEB-4A1B-A68B-1ED42779FC3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01FA4E-8345-4003-92CD-2DEEA03227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 and clean datasets on conflict</a:t>
          </a:r>
        </a:p>
      </dgm:t>
    </dgm:pt>
    <dgm:pt modelId="{F47F1F72-FA57-409B-898F-1AC30BE714BA}" type="parTrans" cxnId="{EA4407E7-3810-4523-95E5-BFD607C0564E}">
      <dgm:prSet/>
      <dgm:spPr/>
      <dgm:t>
        <a:bodyPr/>
        <a:lstStyle/>
        <a:p>
          <a:endParaRPr lang="en-US"/>
        </a:p>
      </dgm:t>
    </dgm:pt>
    <dgm:pt modelId="{C1E0BD26-BE55-4CD6-A5F7-D8CF6074C6E1}" type="sibTrans" cxnId="{EA4407E7-3810-4523-95E5-BFD607C0564E}">
      <dgm:prSet phldrT="1" phldr="0"/>
      <dgm:spPr/>
      <dgm:t>
        <a:bodyPr/>
        <a:lstStyle/>
        <a:p>
          <a:endParaRPr lang="en-US"/>
        </a:p>
      </dgm:t>
    </dgm:pt>
    <dgm:pt modelId="{B0FE20F1-E20D-453F-A534-6AC118B17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and prepare target variables for nonviolent and violent conflicts</a:t>
          </a:r>
        </a:p>
      </dgm:t>
    </dgm:pt>
    <dgm:pt modelId="{5210407F-95E4-494F-8BA6-333A4F33B91D}" type="parTrans" cxnId="{5E7D3803-1710-4A7E-8136-95A5DE5C1340}">
      <dgm:prSet/>
      <dgm:spPr/>
      <dgm:t>
        <a:bodyPr/>
        <a:lstStyle/>
        <a:p>
          <a:endParaRPr lang="en-US"/>
        </a:p>
      </dgm:t>
    </dgm:pt>
    <dgm:pt modelId="{8324A189-3236-4F6B-B9FF-9A8F6F77CB91}" type="sibTrans" cxnId="{5E7D3803-1710-4A7E-8136-95A5DE5C1340}">
      <dgm:prSet phldrT="2" phldr="0"/>
      <dgm:spPr/>
      <dgm:t>
        <a:bodyPr/>
        <a:lstStyle/>
        <a:p>
          <a:endParaRPr lang="en-US"/>
        </a:p>
      </dgm:t>
    </dgm:pt>
    <dgm:pt modelId="{3F678B66-F535-4179-A01F-E5E1873BB0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Prepare major predictors identified in conflict literature </a:t>
          </a:r>
        </a:p>
      </dgm:t>
    </dgm:pt>
    <dgm:pt modelId="{0BD02E3B-7866-4BD8-9DBA-135B6F594A52}" type="parTrans" cxnId="{73569BCD-B091-45AA-B447-24577DC237B5}">
      <dgm:prSet/>
      <dgm:spPr/>
      <dgm:t>
        <a:bodyPr/>
        <a:lstStyle/>
        <a:p>
          <a:endParaRPr lang="en-US"/>
        </a:p>
      </dgm:t>
    </dgm:pt>
    <dgm:pt modelId="{F1B614A1-33D9-4B84-9ACA-938EA2D498E2}" type="sibTrans" cxnId="{73569BCD-B091-45AA-B447-24577DC237B5}">
      <dgm:prSet phldrT="3" phldr="0"/>
      <dgm:spPr/>
      <dgm:t>
        <a:bodyPr/>
        <a:lstStyle/>
        <a:p>
          <a:endParaRPr lang="en-US"/>
        </a:p>
      </dgm:t>
    </dgm:pt>
    <dgm:pt modelId="{A5DE5048-DA49-422C-8359-88121D41E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statistical significance models and check marginal effects</a:t>
          </a:r>
        </a:p>
      </dgm:t>
    </dgm:pt>
    <dgm:pt modelId="{09D3EE9B-6372-49A6-9952-4F9647F7DED9}" type="parTrans" cxnId="{571A7BE9-1A4E-49DC-B0F7-CC5E3AFB7211}">
      <dgm:prSet/>
      <dgm:spPr/>
      <dgm:t>
        <a:bodyPr/>
        <a:lstStyle/>
        <a:p>
          <a:endParaRPr lang="en-US"/>
        </a:p>
      </dgm:t>
    </dgm:pt>
    <dgm:pt modelId="{26898F78-02CD-47BC-A7BF-BFC2E8B96A62}" type="sibTrans" cxnId="{571A7BE9-1A4E-49DC-B0F7-CC5E3AFB7211}">
      <dgm:prSet phldrT="4" phldr="0"/>
      <dgm:spPr/>
      <dgm:t>
        <a:bodyPr/>
        <a:lstStyle/>
        <a:p>
          <a:endParaRPr lang="en-US"/>
        </a:p>
      </dgm:t>
    </dgm:pt>
    <dgm:pt modelId="{79C0AF4B-08E4-412B-BA75-2A0789E2E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various ML techniques to predict conflict </a:t>
          </a:r>
        </a:p>
      </dgm:t>
    </dgm:pt>
    <dgm:pt modelId="{26EBF76F-437A-44AB-8696-55E57B19F1AE}" type="parTrans" cxnId="{FC764192-0C27-4207-805F-65D9CFD8AC56}">
      <dgm:prSet/>
      <dgm:spPr/>
      <dgm:t>
        <a:bodyPr/>
        <a:lstStyle/>
        <a:p>
          <a:endParaRPr lang="en-US"/>
        </a:p>
      </dgm:t>
    </dgm:pt>
    <dgm:pt modelId="{8DA2AF73-BE9C-445D-9D94-206DEA760ECB}" type="sibTrans" cxnId="{FC764192-0C27-4207-805F-65D9CFD8AC56}">
      <dgm:prSet phldrT="5" phldr="0"/>
      <dgm:spPr/>
      <dgm:t>
        <a:bodyPr/>
        <a:lstStyle/>
        <a:p>
          <a:endParaRPr lang="en-US"/>
        </a:p>
      </dgm:t>
    </dgm:pt>
    <dgm:pt modelId="{5A4F6470-D67B-4838-9BE6-AE1218071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base models + variables</a:t>
          </a:r>
        </a:p>
      </dgm:t>
    </dgm:pt>
    <dgm:pt modelId="{73ED7B2D-98D4-4156-A99E-C099D8B30040}" type="parTrans" cxnId="{D51896C5-128B-4145-B33D-05674EC6FFA1}">
      <dgm:prSet/>
      <dgm:spPr/>
      <dgm:t>
        <a:bodyPr/>
        <a:lstStyle/>
        <a:p>
          <a:endParaRPr lang="en-US"/>
        </a:p>
      </dgm:t>
    </dgm:pt>
    <dgm:pt modelId="{98672DCE-326F-49B5-8750-8280A40F408E}" type="sibTrans" cxnId="{D51896C5-128B-4145-B33D-05674EC6FFA1}">
      <dgm:prSet/>
      <dgm:spPr/>
      <dgm:t>
        <a:bodyPr/>
        <a:lstStyle/>
        <a:p>
          <a:endParaRPr lang="en-US"/>
        </a:p>
      </dgm:t>
    </dgm:pt>
    <dgm:pt modelId="{C8C53AC9-D6D3-4B23-9514-11D237D8FD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accuracy, provide probability for each conflict </a:t>
          </a:r>
        </a:p>
      </dgm:t>
    </dgm:pt>
    <dgm:pt modelId="{92A7A92D-48F4-4512-8321-FB5D5154C742}" type="parTrans" cxnId="{D2D9FCA0-8F7F-4AAE-9B18-247670B62384}">
      <dgm:prSet/>
      <dgm:spPr/>
      <dgm:t>
        <a:bodyPr/>
        <a:lstStyle/>
        <a:p>
          <a:endParaRPr lang="en-US"/>
        </a:p>
      </dgm:t>
    </dgm:pt>
    <dgm:pt modelId="{7E0656CC-9317-4338-82C3-0FD6725E4664}" type="sibTrans" cxnId="{D2D9FCA0-8F7F-4AAE-9B18-247670B62384}">
      <dgm:prSet/>
      <dgm:spPr/>
      <dgm:t>
        <a:bodyPr/>
        <a:lstStyle/>
        <a:p>
          <a:endParaRPr lang="en-US"/>
        </a:p>
      </dgm:t>
    </dgm:pt>
    <dgm:pt modelId="{CFC21C85-0D22-4391-804D-0147B78C83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tune hyperparameters </a:t>
          </a:r>
        </a:p>
      </dgm:t>
    </dgm:pt>
    <dgm:pt modelId="{055E0999-BF13-417B-A369-8DC9CF2AF752}" type="parTrans" cxnId="{0B8F222A-C87F-45A2-A15F-91C59CD99599}">
      <dgm:prSet/>
      <dgm:spPr/>
      <dgm:t>
        <a:bodyPr/>
        <a:lstStyle/>
        <a:p>
          <a:endParaRPr lang="en-US"/>
        </a:p>
      </dgm:t>
    </dgm:pt>
    <dgm:pt modelId="{6B11087A-A02C-4818-A44C-F92D4AB42EEC}" type="sibTrans" cxnId="{0B8F222A-C87F-45A2-A15F-91C59CD99599}">
      <dgm:prSet/>
      <dgm:spPr/>
      <dgm:t>
        <a:bodyPr/>
        <a:lstStyle/>
        <a:p>
          <a:endParaRPr lang="en-US"/>
        </a:p>
      </dgm:t>
    </dgm:pt>
    <dgm:pt modelId="{FE2CE688-F906-426B-B040-554747EB433D}" type="pres">
      <dgm:prSet presAssocID="{A53355BC-BEEB-4A1B-A68B-1ED42779FC32}" presName="root" presStyleCnt="0">
        <dgm:presLayoutVars>
          <dgm:dir/>
          <dgm:resizeHandles val="exact"/>
        </dgm:presLayoutVars>
      </dgm:prSet>
      <dgm:spPr/>
    </dgm:pt>
    <dgm:pt modelId="{E3D0F211-D8EA-4E8E-9EAC-76C91DFBE781}" type="pres">
      <dgm:prSet presAssocID="{EB01FA4E-8345-4003-92CD-2DEEA0322724}" presName="compNode" presStyleCnt="0"/>
      <dgm:spPr/>
    </dgm:pt>
    <dgm:pt modelId="{AED3F45D-79D6-49FE-8C09-9E3A1935CEFB}" type="pres">
      <dgm:prSet presAssocID="{EB01FA4E-8345-4003-92CD-2DEEA0322724}" presName="bgRect" presStyleLbl="bgShp" presStyleIdx="0" presStyleCnt="5"/>
      <dgm:spPr/>
    </dgm:pt>
    <dgm:pt modelId="{992E37EC-84F3-4405-875E-56C497FD8E1F}" type="pres">
      <dgm:prSet presAssocID="{EB01FA4E-8345-4003-92CD-2DEEA03227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C93CD02-421E-4815-AC11-DD0D37F0B68C}" type="pres">
      <dgm:prSet presAssocID="{EB01FA4E-8345-4003-92CD-2DEEA0322724}" presName="spaceRect" presStyleCnt="0"/>
      <dgm:spPr/>
    </dgm:pt>
    <dgm:pt modelId="{2FBF5A5D-9E10-4F22-B683-1A50EFDBDFB3}" type="pres">
      <dgm:prSet presAssocID="{EB01FA4E-8345-4003-92CD-2DEEA0322724}" presName="parTx" presStyleLbl="revTx" presStyleIdx="0" presStyleCnt="6">
        <dgm:presLayoutVars>
          <dgm:chMax val="0"/>
          <dgm:chPref val="0"/>
        </dgm:presLayoutVars>
      </dgm:prSet>
      <dgm:spPr/>
    </dgm:pt>
    <dgm:pt modelId="{0E121244-CEC5-4C30-9829-2E3EE75EB30E}" type="pres">
      <dgm:prSet presAssocID="{C1E0BD26-BE55-4CD6-A5F7-D8CF6074C6E1}" presName="sibTrans" presStyleCnt="0"/>
      <dgm:spPr/>
    </dgm:pt>
    <dgm:pt modelId="{E83E07D0-B0D4-466F-AEFA-0B75BE338659}" type="pres">
      <dgm:prSet presAssocID="{B0FE20F1-E20D-453F-A534-6AC118B178CB}" presName="compNode" presStyleCnt="0"/>
      <dgm:spPr/>
    </dgm:pt>
    <dgm:pt modelId="{5C2D68EC-BE34-4FBB-B3EC-34B23BD17D28}" type="pres">
      <dgm:prSet presAssocID="{B0FE20F1-E20D-453F-A534-6AC118B178CB}" presName="bgRect" presStyleLbl="bgShp" presStyleIdx="1" presStyleCnt="5"/>
      <dgm:spPr/>
    </dgm:pt>
    <dgm:pt modelId="{6747354C-92E5-463A-AE8E-0532986FDC37}" type="pres">
      <dgm:prSet presAssocID="{B0FE20F1-E20D-453F-A534-6AC118B178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A4E8CDC-493E-4EDD-9585-926C39F59D42}" type="pres">
      <dgm:prSet presAssocID="{B0FE20F1-E20D-453F-A534-6AC118B178CB}" presName="spaceRect" presStyleCnt="0"/>
      <dgm:spPr/>
    </dgm:pt>
    <dgm:pt modelId="{02758CFF-2CF2-4A11-B4CC-CEF33B5CADC2}" type="pres">
      <dgm:prSet presAssocID="{B0FE20F1-E20D-453F-A534-6AC118B178CB}" presName="parTx" presStyleLbl="revTx" presStyleIdx="1" presStyleCnt="6">
        <dgm:presLayoutVars>
          <dgm:chMax val="0"/>
          <dgm:chPref val="0"/>
        </dgm:presLayoutVars>
      </dgm:prSet>
      <dgm:spPr/>
    </dgm:pt>
    <dgm:pt modelId="{02D51923-B88D-4BB7-AEA1-A42AC07FEB89}" type="pres">
      <dgm:prSet presAssocID="{8324A189-3236-4F6B-B9FF-9A8F6F77CB91}" presName="sibTrans" presStyleCnt="0"/>
      <dgm:spPr/>
    </dgm:pt>
    <dgm:pt modelId="{0AD0278C-0728-4F9E-884B-1F6787B333B1}" type="pres">
      <dgm:prSet presAssocID="{3F678B66-F535-4179-A01F-E5E1873BB06C}" presName="compNode" presStyleCnt="0"/>
      <dgm:spPr/>
    </dgm:pt>
    <dgm:pt modelId="{5F1DCA3D-CBC9-4830-9563-2FE12DB88B0D}" type="pres">
      <dgm:prSet presAssocID="{3F678B66-F535-4179-A01F-E5E1873BB06C}" presName="bgRect" presStyleLbl="bgShp" presStyleIdx="2" presStyleCnt="5" custLinFactNeighborX="13520" custLinFactNeighborY="20339"/>
      <dgm:spPr/>
    </dgm:pt>
    <dgm:pt modelId="{D4C80C6C-0CB5-47A9-B8EC-36BB48DADE5E}" type="pres">
      <dgm:prSet presAssocID="{3F678B66-F535-4179-A01F-E5E1873BB0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2AF6B73-9C3A-4984-8F7F-A39192D50FC7}" type="pres">
      <dgm:prSet presAssocID="{3F678B66-F535-4179-A01F-E5E1873BB06C}" presName="spaceRect" presStyleCnt="0"/>
      <dgm:spPr/>
    </dgm:pt>
    <dgm:pt modelId="{0210AC8C-8EAE-4D51-9F17-FEE42032CED4}" type="pres">
      <dgm:prSet presAssocID="{3F678B66-F535-4179-A01F-E5E1873BB06C}" presName="parTx" presStyleLbl="revTx" presStyleIdx="2" presStyleCnt="6">
        <dgm:presLayoutVars>
          <dgm:chMax val="0"/>
          <dgm:chPref val="0"/>
        </dgm:presLayoutVars>
      </dgm:prSet>
      <dgm:spPr/>
    </dgm:pt>
    <dgm:pt modelId="{C574221D-46D3-42E7-97CE-C5B4396C8C1E}" type="pres">
      <dgm:prSet presAssocID="{F1B614A1-33D9-4B84-9ACA-938EA2D498E2}" presName="sibTrans" presStyleCnt="0"/>
      <dgm:spPr/>
    </dgm:pt>
    <dgm:pt modelId="{197D1782-1DCE-49D2-92B9-F67C8E89E6BD}" type="pres">
      <dgm:prSet presAssocID="{A5DE5048-DA49-422C-8359-88121D41E8F6}" presName="compNode" presStyleCnt="0"/>
      <dgm:spPr/>
    </dgm:pt>
    <dgm:pt modelId="{986B31CD-9E06-4D18-8DA8-D6A52AFFA808}" type="pres">
      <dgm:prSet presAssocID="{A5DE5048-DA49-422C-8359-88121D41E8F6}" presName="bgRect" presStyleLbl="bgShp" presStyleIdx="3" presStyleCnt="5"/>
      <dgm:spPr/>
    </dgm:pt>
    <dgm:pt modelId="{E94B0B10-36FC-4141-8F45-39964A8F2347}" type="pres">
      <dgm:prSet presAssocID="{A5DE5048-DA49-422C-8359-88121D41E8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A20347-5D24-4983-A137-74F7B7FCF0C6}" type="pres">
      <dgm:prSet presAssocID="{A5DE5048-DA49-422C-8359-88121D41E8F6}" presName="spaceRect" presStyleCnt="0"/>
      <dgm:spPr/>
    </dgm:pt>
    <dgm:pt modelId="{2EE182B9-1486-4474-8226-4CACD7C22993}" type="pres">
      <dgm:prSet presAssocID="{A5DE5048-DA49-422C-8359-88121D41E8F6}" presName="parTx" presStyleLbl="revTx" presStyleIdx="3" presStyleCnt="6">
        <dgm:presLayoutVars>
          <dgm:chMax val="0"/>
          <dgm:chPref val="0"/>
        </dgm:presLayoutVars>
      </dgm:prSet>
      <dgm:spPr/>
    </dgm:pt>
    <dgm:pt modelId="{B1CFEE30-E0DB-4954-9F48-8E96273F54B1}" type="pres">
      <dgm:prSet presAssocID="{26898F78-02CD-47BC-A7BF-BFC2E8B96A62}" presName="sibTrans" presStyleCnt="0"/>
      <dgm:spPr/>
    </dgm:pt>
    <dgm:pt modelId="{E533A9D9-71CE-4869-92BD-872ECDE1E711}" type="pres">
      <dgm:prSet presAssocID="{79C0AF4B-08E4-412B-BA75-2A0789E2E410}" presName="compNode" presStyleCnt="0"/>
      <dgm:spPr/>
    </dgm:pt>
    <dgm:pt modelId="{3E9FA2D5-1196-4144-92C2-20F77FBD1AEA}" type="pres">
      <dgm:prSet presAssocID="{79C0AF4B-08E4-412B-BA75-2A0789E2E410}" presName="bgRect" presStyleLbl="bgShp" presStyleIdx="4" presStyleCnt="5"/>
      <dgm:spPr/>
    </dgm:pt>
    <dgm:pt modelId="{36094CC1-F50C-4814-8E1F-850A7568311F}" type="pres">
      <dgm:prSet presAssocID="{79C0AF4B-08E4-412B-BA75-2A0789E2E4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660C30-169D-441D-AD8B-71B312FCA5E6}" type="pres">
      <dgm:prSet presAssocID="{79C0AF4B-08E4-412B-BA75-2A0789E2E410}" presName="spaceRect" presStyleCnt="0"/>
      <dgm:spPr/>
    </dgm:pt>
    <dgm:pt modelId="{F846F5AB-FF58-4F2D-AA3C-BA897B8627F2}" type="pres">
      <dgm:prSet presAssocID="{79C0AF4B-08E4-412B-BA75-2A0789E2E410}" presName="parTx" presStyleLbl="revTx" presStyleIdx="4" presStyleCnt="6">
        <dgm:presLayoutVars>
          <dgm:chMax val="0"/>
          <dgm:chPref val="0"/>
        </dgm:presLayoutVars>
      </dgm:prSet>
      <dgm:spPr/>
    </dgm:pt>
    <dgm:pt modelId="{EEBEB857-6CD9-4929-8B98-F4ACCFBE1616}" type="pres">
      <dgm:prSet presAssocID="{79C0AF4B-08E4-412B-BA75-2A0789E2E410}" presName="desTx" presStyleLbl="revTx" presStyleIdx="5" presStyleCnt="6">
        <dgm:presLayoutVars/>
      </dgm:prSet>
      <dgm:spPr/>
    </dgm:pt>
  </dgm:ptLst>
  <dgm:cxnLst>
    <dgm:cxn modelId="{5E7D3803-1710-4A7E-8136-95A5DE5C1340}" srcId="{A53355BC-BEEB-4A1B-A68B-1ED42779FC32}" destId="{B0FE20F1-E20D-453F-A534-6AC118B178CB}" srcOrd="1" destOrd="0" parTransId="{5210407F-95E4-494F-8BA6-333A4F33B91D}" sibTransId="{8324A189-3236-4F6B-B9FF-9A8F6F77CB91}"/>
    <dgm:cxn modelId="{D6E64519-EAF9-484E-B618-7D8BEC240537}" type="presOf" srcId="{A53355BC-BEEB-4A1B-A68B-1ED42779FC32}" destId="{FE2CE688-F906-426B-B040-554747EB433D}" srcOrd="0" destOrd="0" presId="urn:microsoft.com/office/officeart/2018/2/layout/IconVerticalSolidList"/>
    <dgm:cxn modelId="{466E0B1B-94EC-B34A-B454-A56B04DD103B}" type="presOf" srcId="{3F678B66-F535-4179-A01F-E5E1873BB06C}" destId="{0210AC8C-8EAE-4D51-9F17-FEE42032CED4}" srcOrd="0" destOrd="0" presId="urn:microsoft.com/office/officeart/2018/2/layout/IconVerticalSolidList"/>
    <dgm:cxn modelId="{0B8F222A-C87F-45A2-A15F-91C59CD99599}" srcId="{79C0AF4B-08E4-412B-BA75-2A0789E2E410}" destId="{CFC21C85-0D22-4391-804D-0147B78C83A6}" srcOrd="2" destOrd="0" parTransId="{055E0999-BF13-417B-A369-8DC9CF2AF752}" sibTransId="{6B11087A-A02C-4818-A44C-F92D4AB42EEC}"/>
    <dgm:cxn modelId="{B5640235-7522-6441-BE40-94B4DF3D428B}" type="presOf" srcId="{A5DE5048-DA49-422C-8359-88121D41E8F6}" destId="{2EE182B9-1486-4474-8226-4CACD7C22993}" srcOrd="0" destOrd="0" presId="urn:microsoft.com/office/officeart/2018/2/layout/IconVerticalSolidList"/>
    <dgm:cxn modelId="{E2558440-AA87-CE46-8794-D7D50800E2E4}" type="presOf" srcId="{CFC21C85-0D22-4391-804D-0147B78C83A6}" destId="{EEBEB857-6CD9-4929-8B98-F4ACCFBE1616}" srcOrd="0" destOrd="2" presId="urn:microsoft.com/office/officeart/2018/2/layout/IconVerticalSolidList"/>
    <dgm:cxn modelId="{43B52651-6B84-2F4F-9537-6C911C6825A9}" type="presOf" srcId="{B0FE20F1-E20D-453F-A534-6AC118B178CB}" destId="{02758CFF-2CF2-4A11-B4CC-CEF33B5CADC2}" srcOrd="0" destOrd="0" presId="urn:microsoft.com/office/officeart/2018/2/layout/IconVerticalSolidList"/>
    <dgm:cxn modelId="{FC764192-0C27-4207-805F-65D9CFD8AC56}" srcId="{A53355BC-BEEB-4A1B-A68B-1ED42779FC32}" destId="{79C0AF4B-08E4-412B-BA75-2A0789E2E410}" srcOrd="4" destOrd="0" parTransId="{26EBF76F-437A-44AB-8696-55E57B19F1AE}" sibTransId="{8DA2AF73-BE9C-445D-9D94-206DEA760ECB}"/>
    <dgm:cxn modelId="{10DD6F99-E25F-1A45-B6AD-0E558CE2888F}" type="presOf" srcId="{79C0AF4B-08E4-412B-BA75-2A0789E2E410}" destId="{F846F5AB-FF58-4F2D-AA3C-BA897B8627F2}" srcOrd="0" destOrd="0" presId="urn:microsoft.com/office/officeart/2018/2/layout/IconVerticalSolidList"/>
    <dgm:cxn modelId="{D2D9FCA0-8F7F-4AAE-9B18-247670B62384}" srcId="{79C0AF4B-08E4-412B-BA75-2A0789E2E410}" destId="{C8C53AC9-D6D3-4B23-9514-11D237D8FDF8}" srcOrd="1" destOrd="0" parTransId="{92A7A92D-48F4-4512-8321-FB5D5154C742}" sibTransId="{7E0656CC-9317-4338-82C3-0FD6725E4664}"/>
    <dgm:cxn modelId="{D51896C5-128B-4145-B33D-05674EC6FFA1}" srcId="{79C0AF4B-08E4-412B-BA75-2A0789E2E410}" destId="{5A4F6470-D67B-4838-9BE6-AE1218071A49}" srcOrd="0" destOrd="0" parTransId="{73ED7B2D-98D4-4156-A99E-C099D8B30040}" sibTransId="{98672DCE-326F-49B5-8750-8280A40F408E}"/>
    <dgm:cxn modelId="{73569BCD-B091-45AA-B447-24577DC237B5}" srcId="{A53355BC-BEEB-4A1B-A68B-1ED42779FC32}" destId="{3F678B66-F535-4179-A01F-E5E1873BB06C}" srcOrd="2" destOrd="0" parTransId="{0BD02E3B-7866-4BD8-9DBA-135B6F594A52}" sibTransId="{F1B614A1-33D9-4B84-9ACA-938EA2D498E2}"/>
    <dgm:cxn modelId="{9879E0D9-5CAA-E54A-A8DE-5E9C10E04379}" type="presOf" srcId="{5A4F6470-D67B-4838-9BE6-AE1218071A49}" destId="{EEBEB857-6CD9-4929-8B98-F4ACCFBE1616}" srcOrd="0" destOrd="0" presId="urn:microsoft.com/office/officeart/2018/2/layout/IconVerticalSolidList"/>
    <dgm:cxn modelId="{E7A11EDA-8FD6-B54C-8245-465B69C90A30}" type="presOf" srcId="{C8C53AC9-D6D3-4B23-9514-11D237D8FDF8}" destId="{EEBEB857-6CD9-4929-8B98-F4ACCFBE1616}" srcOrd="0" destOrd="1" presId="urn:microsoft.com/office/officeart/2018/2/layout/IconVerticalSolidList"/>
    <dgm:cxn modelId="{EA4407E7-3810-4523-95E5-BFD607C0564E}" srcId="{A53355BC-BEEB-4A1B-A68B-1ED42779FC32}" destId="{EB01FA4E-8345-4003-92CD-2DEEA0322724}" srcOrd="0" destOrd="0" parTransId="{F47F1F72-FA57-409B-898F-1AC30BE714BA}" sibTransId="{C1E0BD26-BE55-4CD6-A5F7-D8CF6074C6E1}"/>
    <dgm:cxn modelId="{D4F5CAE8-3DB4-074F-BA27-1FB29D8A83D2}" type="presOf" srcId="{EB01FA4E-8345-4003-92CD-2DEEA0322724}" destId="{2FBF5A5D-9E10-4F22-B683-1A50EFDBDFB3}" srcOrd="0" destOrd="0" presId="urn:microsoft.com/office/officeart/2018/2/layout/IconVerticalSolidList"/>
    <dgm:cxn modelId="{571A7BE9-1A4E-49DC-B0F7-CC5E3AFB7211}" srcId="{A53355BC-BEEB-4A1B-A68B-1ED42779FC32}" destId="{A5DE5048-DA49-422C-8359-88121D41E8F6}" srcOrd="3" destOrd="0" parTransId="{09D3EE9B-6372-49A6-9952-4F9647F7DED9}" sibTransId="{26898F78-02CD-47BC-A7BF-BFC2E8B96A62}"/>
    <dgm:cxn modelId="{54CA3865-3239-A24D-A052-DE3729B60A3C}" type="presParOf" srcId="{FE2CE688-F906-426B-B040-554747EB433D}" destId="{E3D0F211-D8EA-4E8E-9EAC-76C91DFBE781}" srcOrd="0" destOrd="0" presId="urn:microsoft.com/office/officeart/2018/2/layout/IconVerticalSolidList"/>
    <dgm:cxn modelId="{18FBFA2B-8B13-7046-9D47-6894588C137B}" type="presParOf" srcId="{E3D0F211-D8EA-4E8E-9EAC-76C91DFBE781}" destId="{AED3F45D-79D6-49FE-8C09-9E3A1935CEFB}" srcOrd="0" destOrd="0" presId="urn:microsoft.com/office/officeart/2018/2/layout/IconVerticalSolidList"/>
    <dgm:cxn modelId="{5088DF63-88D5-0A4C-BB9B-679E71D67F95}" type="presParOf" srcId="{E3D0F211-D8EA-4E8E-9EAC-76C91DFBE781}" destId="{992E37EC-84F3-4405-875E-56C497FD8E1F}" srcOrd="1" destOrd="0" presId="urn:microsoft.com/office/officeart/2018/2/layout/IconVerticalSolidList"/>
    <dgm:cxn modelId="{9B407F31-8064-2649-8939-4671C9DF1E6E}" type="presParOf" srcId="{E3D0F211-D8EA-4E8E-9EAC-76C91DFBE781}" destId="{6C93CD02-421E-4815-AC11-DD0D37F0B68C}" srcOrd="2" destOrd="0" presId="urn:microsoft.com/office/officeart/2018/2/layout/IconVerticalSolidList"/>
    <dgm:cxn modelId="{EC968E6E-3AD1-DE46-99F4-470C23479839}" type="presParOf" srcId="{E3D0F211-D8EA-4E8E-9EAC-76C91DFBE781}" destId="{2FBF5A5D-9E10-4F22-B683-1A50EFDBDFB3}" srcOrd="3" destOrd="0" presId="urn:microsoft.com/office/officeart/2018/2/layout/IconVerticalSolidList"/>
    <dgm:cxn modelId="{93621462-3FA3-014C-AFDA-685A908879FB}" type="presParOf" srcId="{FE2CE688-F906-426B-B040-554747EB433D}" destId="{0E121244-CEC5-4C30-9829-2E3EE75EB30E}" srcOrd="1" destOrd="0" presId="urn:microsoft.com/office/officeart/2018/2/layout/IconVerticalSolidList"/>
    <dgm:cxn modelId="{F7C35A43-0615-0E45-A7C9-2110645702C5}" type="presParOf" srcId="{FE2CE688-F906-426B-B040-554747EB433D}" destId="{E83E07D0-B0D4-466F-AEFA-0B75BE338659}" srcOrd="2" destOrd="0" presId="urn:microsoft.com/office/officeart/2018/2/layout/IconVerticalSolidList"/>
    <dgm:cxn modelId="{EB434D6B-7A22-8642-8596-66EDEADACFBC}" type="presParOf" srcId="{E83E07D0-B0D4-466F-AEFA-0B75BE338659}" destId="{5C2D68EC-BE34-4FBB-B3EC-34B23BD17D28}" srcOrd="0" destOrd="0" presId="urn:microsoft.com/office/officeart/2018/2/layout/IconVerticalSolidList"/>
    <dgm:cxn modelId="{B40AD32B-A554-1C4B-982E-357E6B42D64E}" type="presParOf" srcId="{E83E07D0-B0D4-466F-AEFA-0B75BE338659}" destId="{6747354C-92E5-463A-AE8E-0532986FDC37}" srcOrd="1" destOrd="0" presId="urn:microsoft.com/office/officeart/2018/2/layout/IconVerticalSolidList"/>
    <dgm:cxn modelId="{4EA7395F-4230-6C41-8172-A4A62A1CA249}" type="presParOf" srcId="{E83E07D0-B0D4-466F-AEFA-0B75BE338659}" destId="{BA4E8CDC-493E-4EDD-9585-926C39F59D42}" srcOrd="2" destOrd="0" presId="urn:microsoft.com/office/officeart/2018/2/layout/IconVerticalSolidList"/>
    <dgm:cxn modelId="{5C44A64B-2BCF-FA45-8E6B-D3F5254DE918}" type="presParOf" srcId="{E83E07D0-B0D4-466F-AEFA-0B75BE338659}" destId="{02758CFF-2CF2-4A11-B4CC-CEF33B5CADC2}" srcOrd="3" destOrd="0" presId="urn:microsoft.com/office/officeart/2018/2/layout/IconVerticalSolidList"/>
    <dgm:cxn modelId="{1D7D65C1-FD78-1546-905D-D99EF7A89009}" type="presParOf" srcId="{FE2CE688-F906-426B-B040-554747EB433D}" destId="{02D51923-B88D-4BB7-AEA1-A42AC07FEB89}" srcOrd="3" destOrd="0" presId="urn:microsoft.com/office/officeart/2018/2/layout/IconVerticalSolidList"/>
    <dgm:cxn modelId="{69787D68-68E6-2C4F-82F6-7EAEECD2B781}" type="presParOf" srcId="{FE2CE688-F906-426B-B040-554747EB433D}" destId="{0AD0278C-0728-4F9E-884B-1F6787B333B1}" srcOrd="4" destOrd="0" presId="urn:microsoft.com/office/officeart/2018/2/layout/IconVerticalSolidList"/>
    <dgm:cxn modelId="{A60FA401-4B51-0C42-9506-C4938B9E8789}" type="presParOf" srcId="{0AD0278C-0728-4F9E-884B-1F6787B333B1}" destId="{5F1DCA3D-CBC9-4830-9563-2FE12DB88B0D}" srcOrd="0" destOrd="0" presId="urn:microsoft.com/office/officeart/2018/2/layout/IconVerticalSolidList"/>
    <dgm:cxn modelId="{A3142FB3-E060-9244-9B42-DB7825B61122}" type="presParOf" srcId="{0AD0278C-0728-4F9E-884B-1F6787B333B1}" destId="{D4C80C6C-0CB5-47A9-B8EC-36BB48DADE5E}" srcOrd="1" destOrd="0" presId="urn:microsoft.com/office/officeart/2018/2/layout/IconVerticalSolidList"/>
    <dgm:cxn modelId="{6C488EE4-BF18-3145-BB40-9FA06A4DA9E4}" type="presParOf" srcId="{0AD0278C-0728-4F9E-884B-1F6787B333B1}" destId="{42AF6B73-9C3A-4984-8F7F-A39192D50FC7}" srcOrd="2" destOrd="0" presId="urn:microsoft.com/office/officeart/2018/2/layout/IconVerticalSolidList"/>
    <dgm:cxn modelId="{F99FF256-DD7E-5D42-ADD4-21F3F9A28819}" type="presParOf" srcId="{0AD0278C-0728-4F9E-884B-1F6787B333B1}" destId="{0210AC8C-8EAE-4D51-9F17-FEE42032CED4}" srcOrd="3" destOrd="0" presId="urn:microsoft.com/office/officeart/2018/2/layout/IconVerticalSolidList"/>
    <dgm:cxn modelId="{7162D1A1-2B6B-EC48-BC3E-3388F954CF15}" type="presParOf" srcId="{FE2CE688-F906-426B-B040-554747EB433D}" destId="{C574221D-46D3-42E7-97CE-C5B4396C8C1E}" srcOrd="5" destOrd="0" presId="urn:microsoft.com/office/officeart/2018/2/layout/IconVerticalSolidList"/>
    <dgm:cxn modelId="{B0DBA322-E1F2-DC4C-A800-AECA56ACF213}" type="presParOf" srcId="{FE2CE688-F906-426B-B040-554747EB433D}" destId="{197D1782-1DCE-49D2-92B9-F67C8E89E6BD}" srcOrd="6" destOrd="0" presId="urn:microsoft.com/office/officeart/2018/2/layout/IconVerticalSolidList"/>
    <dgm:cxn modelId="{BE934449-6785-8947-99AE-794068388888}" type="presParOf" srcId="{197D1782-1DCE-49D2-92B9-F67C8E89E6BD}" destId="{986B31CD-9E06-4D18-8DA8-D6A52AFFA808}" srcOrd="0" destOrd="0" presId="urn:microsoft.com/office/officeart/2018/2/layout/IconVerticalSolidList"/>
    <dgm:cxn modelId="{390020DC-7FA0-2C4A-B4A9-8A9EC7D9F949}" type="presParOf" srcId="{197D1782-1DCE-49D2-92B9-F67C8E89E6BD}" destId="{E94B0B10-36FC-4141-8F45-39964A8F2347}" srcOrd="1" destOrd="0" presId="urn:microsoft.com/office/officeart/2018/2/layout/IconVerticalSolidList"/>
    <dgm:cxn modelId="{EF1A3E6E-8E3E-1545-8DAF-A85DFB1DE3D3}" type="presParOf" srcId="{197D1782-1DCE-49D2-92B9-F67C8E89E6BD}" destId="{75A20347-5D24-4983-A137-74F7B7FCF0C6}" srcOrd="2" destOrd="0" presId="urn:microsoft.com/office/officeart/2018/2/layout/IconVerticalSolidList"/>
    <dgm:cxn modelId="{E649A3BC-BE88-5D48-B1B3-F053EF84DA54}" type="presParOf" srcId="{197D1782-1DCE-49D2-92B9-F67C8E89E6BD}" destId="{2EE182B9-1486-4474-8226-4CACD7C22993}" srcOrd="3" destOrd="0" presId="urn:microsoft.com/office/officeart/2018/2/layout/IconVerticalSolidList"/>
    <dgm:cxn modelId="{A110A739-A1B5-994B-AD0D-0F2AD318C58E}" type="presParOf" srcId="{FE2CE688-F906-426B-B040-554747EB433D}" destId="{B1CFEE30-E0DB-4954-9F48-8E96273F54B1}" srcOrd="7" destOrd="0" presId="urn:microsoft.com/office/officeart/2018/2/layout/IconVerticalSolidList"/>
    <dgm:cxn modelId="{F9B4CF83-D5D3-684D-B5EA-3FABE252E2A4}" type="presParOf" srcId="{FE2CE688-F906-426B-B040-554747EB433D}" destId="{E533A9D9-71CE-4869-92BD-872ECDE1E711}" srcOrd="8" destOrd="0" presId="urn:microsoft.com/office/officeart/2018/2/layout/IconVerticalSolidList"/>
    <dgm:cxn modelId="{1B1DC9A7-8AAB-6747-BDC6-372CE6B56978}" type="presParOf" srcId="{E533A9D9-71CE-4869-92BD-872ECDE1E711}" destId="{3E9FA2D5-1196-4144-92C2-20F77FBD1AEA}" srcOrd="0" destOrd="0" presId="urn:microsoft.com/office/officeart/2018/2/layout/IconVerticalSolidList"/>
    <dgm:cxn modelId="{700DECB3-6C0C-0B49-AF37-9A385509588D}" type="presParOf" srcId="{E533A9D9-71CE-4869-92BD-872ECDE1E711}" destId="{36094CC1-F50C-4814-8E1F-850A7568311F}" srcOrd="1" destOrd="0" presId="urn:microsoft.com/office/officeart/2018/2/layout/IconVerticalSolidList"/>
    <dgm:cxn modelId="{FD05C174-6DC0-BF43-852A-B8C43553FC45}" type="presParOf" srcId="{E533A9D9-71CE-4869-92BD-872ECDE1E711}" destId="{CD660C30-169D-441D-AD8B-71B312FCA5E6}" srcOrd="2" destOrd="0" presId="urn:microsoft.com/office/officeart/2018/2/layout/IconVerticalSolidList"/>
    <dgm:cxn modelId="{7AF8C7C3-E8D8-D247-B057-00BDE70C4635}" type="presParOf" srcId="{E533A9D9-71CE-4869-92BD-872ECDE1E711}" destId="{F846F5AB-FF58-4F2D-AA3C-BA897B8627F2}" srcOrd="3" destOrd="0" presId="urn:microsoft.com/office/officeart/2018/2/layout/IconVerticalSolidList"/>
    <dgm:cxn modelId="{9A27D283-A80F-D84F-9E29-C30EB4376D96}" type="presParOf" srcId="{E533A9D9-71CE-4869-92BD-872ECDE1E711}" destId="{EEBEB857-6CD9-4929-8B98-F4ACCFBE161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3F45D-79D6-49FE-8C09-9E3A1935CEFB}">
      <dsp:nvSpPr>
        <dsp:cNvPr id="0" name=""/>
        <dsp:cNvSpPr/>
      </dsp:nvSpPr>
      <dsp:spPr>
        <a:xfrm>
          <a:off x="0" y="6036"/>
          <a:ext cx="10896600" cy="790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E37EC-84F3-4405-875E-56C497FD8E1F}">
      <dsp:nvSpPr>
        <dsp:cNvPr id="0" name=""/>
        <dsp:cNvSpPr/>
      </dsp:nvSpPr>
      <dsp:spPr>
        <a:xfrm>
          <a:off x="239250" y="183990"/>
          <a:ext cx="435000" cy="43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F5A5D-9E10-4F22-B683-1A50EFDBDFB3}">
      <dsp:nvSpPr>
        <dsp:cNvPr id="0" name=""/>
        <dsp:cNvSpPr/>
      </dsp:nvSpPr>
      <dsp:spPr>
        <a:xfrm>
          <a:off x="913500" y="6036"/>
          <a:ext cx="9982207" cy="790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5" tIns="83705" rIns="83705" bIns="83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 and clean datasets on conflict</a:t>
          </a:r>
        </a:p>
      </dsp:txBody>
      <dsp:txXfrm>
        <a:off x="913500" y="6036"/>
        <a:ext cx="9982207" cy="790909"/>
      </dsp:txXfrm>
    </dsp:sp>
    <dsp:sp modelId="{5C2D68EC-BE34-4FBB-B3EC-34B23BD17D28}">
      <dsp:nvSpPr>
        <dsp:cNvPr id="0" name=""/>
        <dsp:cNvSpPr/>
      </dsp:nvSpPr>
      <dsp:spPr>
        <a:xfrm>
          <a:off x="0" y="994672"/>
          <a:ext cx="10896600" cy="790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7354C-92E5-463A-AE8E-0532986FDC37}">
      <dsp:nvSpPr>
        <dsp:cNvPr id="0" name=""/>
        <dsp:cNvSpPr/>
      </dsp:nvSpPr>
      <dsp:spPr>
        <a:xfrm>
          <a:off x="239250" y="1172627"/>
          <a:ext cx="435000" cy="43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8CFF-2CF2-4A11-B4CC-CEF33B5CADC2}">
      <dsp:nvSpPr>
        <dsp:cNvPr id="0" name=""/>
        <dsp:cNvSpPr/>
      </dsp:nvSpPr>
      <dsp:spPr>
        <a:xfrm>
          <a:off x="913500" y="994672"/>
          <a:ext cx="9982207" cy="790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5" tIns="83705" rIns="83705" bIns="83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and prepare target variables for nonviolent and violent conflicts</a:t>
          </a:r>
        </a:p>
      </dsp:txBody>
      <dsp:txXfrm>
        <a:off x="913500" y="994672"/>
        <a:ext cx="9982207" cy="790909"/>
      </dsp:txXfrm>
    </dsp:sp>
    <dsp:sp modelId="{5F1DCA3D-CBC9-4830-9563-2FE12DB88B0D}">
      <dsp:nvSpPr>
        <dsp:cNvPr id="0" name=""/>
        <dsp:cNvSpPr/>
      </dsp:nvSpPr>
      <dsp:spPr>
        <a:xfrm>
          <a:off x="0" y="2144171"/>
          <a:ext cx="10896600" cy="790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80C6C-0CB5-47A9-B8EC-36BB48DADE5E}">
      <dsp:nvSpPr>
        <dsp:cNvPr id="0" name=""/>
        <dsp:cNvSpPr/>
      </dsp:nvSpPr>
      <dsp:spPr>
        <a:xfrm>
          <a:off x="239250" y="2161263"/>
          <a:ext cx="435000" cy="43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0AC8C-8EAE-4D51-9F17-FEE42032CED4}">
      <dsp:nvSpPr>
        <dsp:cNvPr id="0" name=""/>
        <dsp:cNvSpPr/>
      </dsp:nvSpPr>
      <dsp:spPr>
        <a:xfrm>
          <a:off x="913500" y="1983308"/>
          <a:ext cx="9982207" cy="790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5" tIns="83705" rIns="83705" bIns="83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Prepare major predictors identified in conflict literature </a:t>
          </a:r>
        </a:p>
      </dsp:txBody>
      <dsp:txXfrm>
        <a:off x="913500" y="1983308"/>
        <a:ext cx="9982207" cy="790909"/>
      </dsp:txXfrm>
    </dsp:sp>
    <dsp:sp modelId="{986B31CD-9E06-4D18-8DA8-D6A52AFFA808}">
      <dsp:nvSpPr>
        <dsp:cNvPr id="0" name=""/>
        <dsp:cNvSpPr/>
      </dsp:nvSpPr>
      <dsp:spPr>
        <a:xfrm>
          <a:off x="0" y="2971945"/>
          <a:ext cx="10896600" cy="790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B0B10-36FC-4141-8F45-39964A8F2347}">
      <dsp:nvSpPr>
        <dsp:cNvPr id="0" name=""/>
        <dsp:cNvSpPr/>
      </dsp:nvSpPr>
      <dsp:spPr>
        <a:xfrm>
          <a:off x="239250" y="3149899"/>
          <a:ext cx="435000" cy="435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82B9-1486-4474-8226-4CACD7C22993}">
      <dsp:nvSpPr>
        <dsp:cNvPr id="0" name=""/>
        <dsp:cNvSpPr/>
      </dsp:nvSpPr>
      <dsp:spPr>
        <a:xfrm>
          <a:off x="913500" y="2971945"/>
          <a:ext cx="9982207" cy="790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5" tIns="83705" rIns="83705" bIns="83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statistical significance models and check marginal effects</a:t>
          </a:r>
        </a:p>
      </dsp:txBody>
      <dsp:txXfrm>
        <a:off x="913500" y="2971945"/>
        <a:ext cx="9982207" cy="790909"/>
      </dsp:txXfrm>
    </dsp:sp>
    <dsp:sp modelId="{3E9FA2D5-1196-4144-92C2-20F77FBD1AEA}">
      <dsp:nvSpPr>
        <dsp:cNvPr id="0" name=""/>
        <dsp:cNvSpPr/>
      </dsp:nvSpPr>
      <dsp:spPr>
        <a:xfrm>
          <a:off x="0" y="3960581"/>
          <a:ext cx="10896600" cy="790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94CC1-F50C-4814-8E1F-850A7568311F}">
      <dsp:nvSpPr>
        <dsp:cNvPr id="0" name=""/>
        <dsp:cNvSpPr/>
      </dsp:nvSpPr>
      <dsp:spPr>
        <a:xfrm>
          <a:off x="239250" y="4138536"/>
          <a:ext cx="435000" cy="435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6F5AB-FF58-4F2D-AA3C-BA897B8627F2}">
      <dsp:nvSpPr>
        <dsp:cNvPr id="0" name=""/>
        <dsp:cNvSpPr/>
      </dsp:nvSpPr>
      <dsp:spPr>
        <a:xfrm>
          <a:off x="913500" y="3960581"/>
          <a:ext cx="4903470" cy="790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5" tIns="83705" rIns="83705" bIns="83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various ML techniques to predict conflict </a:t>
          </a:r>
        </a:p>
      </dsp:txBody>
      <dsp:txXfrm>
        <a:off x="913500" y="3960581"/>
        <a:ext cx="4903470" cy="790909"/>
      </dsp:txXfrm>
    </dsp:sp>
    <dsp:sp modelId="{EEBEB857-6CD9-4929-8B98-F4ACCFBE1616}">
      <dsp:nvSpPr>
        <dsp:cNvPr id="0" name=""/>
        <dsp:cNvSpPr/>
      </dsp:nvSpPr>
      <dsp:spPr>
        <a:xfrm>
          <a:off x="5816970" y="3960581"/>
          <a:ext cx="5078737" cy="790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5" tIns="83705" rIns="83705" bIns="8370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base models + variables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increase accuracy, provide probability for each conflict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tune hyperparameters </a:t>
          </a:r>
        </a:p>
      </dsp:txBody>
      <dsp:txXfrm>
        <a:off x="5816970" y="3960581"/>
        <a:ext cx="5078737" cy="7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6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1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6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full/10.1080/03050629.2022.209093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F0375-56BB-8834-80B0-E2A6088F3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9784" b="396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33C10-F719-1BAB-71A4-E48F05581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84" y="952499"/>
            <a:ext cx="4814316" cy="24765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Violent and Nonviolent Conflict Forecasting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33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3FDE-1ECD-7D88-E46E-795C6355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9138" cy="385974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Primary goal: Develop ML models to forecast conflict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Previous research focused on Null Hypothesis Significance Testing (NHST) rather than forecasting. </a:t>
            </a:r>
            <a:endParaRPr lang="en-US" sz="2400" kern="1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-34290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0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Collier and </a:t>
            </a:r>
            <a:r>
              <a:rPr lang="en-US" sz="2000" kern="1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Hoeffler</a:t>
            </a:r>
            <a:r>
              <a:rPr lang="en-US" sz="20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(2004)</a:t>
            </a:r>
          </a:p>
          <a:p>
            <a:pPr marL="571500" lvl="1" indent="-34290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0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Fearon and </a:t>
            </a:r>
            <a:r>
              <a:rPr lang="en-US" sz="2000" kern="1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Laitin</a:t>
            </a:r>
            <a:r>
              <a:rPr lang="en-US" sz="20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(2003)</a:t>
            </a:r>
          </a:p>
          <a:p>
            <a:pPr marL="571500" lvl="1" indent="-34290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0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out-of-sample testing </a:t>
            </a:r>
          </a:p>
          <a:p>
            <a:pPr marL="571500" lvl="1" indent="-34290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000" kern="1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US" sz="20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not include model fit measures. 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NHST encourages concentration on marginal predictors of conflict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Recent shift towards predictive modeling in </a:t>
            </a:r>
            <a:r>
              <a:rPr lang="en-US" sz="2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conflict research </a:t>
            </a:r>
            <a:endParaRPr lang="en-US" sz="2400" kern="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ack of studies </a:t>
            </a:r>
            <a:r>
              <a:rPr lang="en-US" sz="2400" kern="1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2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conflict forecasting in </a:t>
            </a:r>
            <a:r>
              <a:rPr lang="en-US" sz="2400" kern="1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mainly in </a:t>
            </a:r>
            <a:r>
              <a:rPr lang="en-US" sz="2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nonviolent form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 recurrence forecasting remain understudied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354325-BCF1-1073-9FC6-EB21D1FD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is The Goal of This Project? </a:t>
            </a:r>
          </a:p>
        </p:txBody>
      </p:sp>
    </p:spTree>
    <p:extLst>
      <p:ext uri="{BB962C8B-B14F-4D97-AF65-F5344CB8AC3E}">
        <p14:creationId xmlns:p14="http://schemas.microsoft.com/office/powerpoint/2010/main" val="250245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63FDA-51F1-6EF0-5383-CDDF6F7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 dirty="0"/>
              <a:t>How Can I Contribute to This Project?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A15D7-B3B4-A652-799E-9BD0C19E0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483707"/>
              </p:ext>
            </p:extLst>
          </p:nvPr>
        </p:nvGraphicFramePr>
        <p:xfrm>
          <a:off x="647700" y="1762542"/>
          <a:ext cx="10896600" cy="4757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92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981F-AE9D-4BC9-EF38-38500C52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7"/>
            <a:ext cx="10995659" cy="454078"/>
          </a:xfrm>
        </p:spPr>
        <p:txBody>
          <a:bodyPr>
            <a:normAutofit fontScale="90000"/>
          </a:bodyPr>
          <a:lstStyle/>
          <a:p>
            <a:r>
              <a:rPr lang="en-US" dirty="0"/>
              <a:t>Journals to Explore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AF1A-CC1D-4C49-DFCD-D7FF1DBF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16566"/>
            <a:ext cx="10995660" cy="4541334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Journal of Peace Research</a:t>
            </a:r>
            <a:r>
              <a:rPr lang="en-US" b="0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: A leading journal in peace and conflict studies, it publishes scholarly work on the causes and consequences of violence and conflict,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International Studies Quarterly</a:t>
            </a:r>
            <a:r>
              <a:rPr lang="en-US" b="0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: Another broader journal that frequently publishes articles on topics related to peace and conflict studies as part of its focus on international relations.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Journal of Conflict Resolution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: This journal covers a wide range of topics in conflict resolution, including the causes of war, conflict management, and peace science.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Cooperation and Conflict</a:t>
            </a:r>
            <a:r>
              <a:rPr lang="en-US" b="0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: Published by the Nordic International Studies Association, this journal examines the collision between cooperation and conflict in international relations.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International Peacekeeping</a:t>
            </a:r>
            <a:r>
              <a:rPr lang="en-US" b="0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: This journal focuses on peacekeeping and the resolution of armed conflict.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Security Dialogue</a:t>
            </a:r>
            <a:r>
              <a:rPr lang="en-US" b="0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: This journal explores the broader questions of peace and security studies, including human security and security governance.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Peace and Conflict: Journal of Peace Psychology</a:t>
            </a:r>
            <a:r>
              <a:rPr lang="en-US" b="0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: Published by the American Psychological Association, this journal focuses on the psychological aspects of peace, conflict, and violence.</a:t>
            </a:r>
          </a:p>
        </p:txBody>
      </p:sp>
    </p:spTree>
    <p:extLst>
      <p:ext uri="{BB962C8B-B14F-4D97-AF65-F5344CB8AC3E}">
        <p14:creationId xmlns:p14="http://schemas.microsoft.com/office/powerpoint/2010/main" val="166982707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D6933E"/>
      </a:accent1>
      <a:accent2>
        <a:srgbClr val="E38879"/>
      </a:accent2>
      <a:accent3>
        <a:srgbClr val="A7A559"/>
      </a:accent3>
      <a:accent4>
        <a:srgbClr val="49B0BD"/>
      </a:accent4>
      <a:accent5>
        <a:srgbClr val="6FA5E1"/>
      </a:accent5>
      <a:accent6>
        <a:srgbClr val="5C63DD"/>
      </a:accent6>
      <a:hlink>
        <a:srgbClr val="6383AB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335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Amasis MT Pro Medium</vt:lpstr>
      <vt:lpstr>Arial</vt:lpstr>
      <vt:lpstr>Bookman Old Style</vt:lpstr>
      <vt:lpstr>Georgia</vt:lpstr>
      <vt:lpstr>Univers Light</vt:lpstr>
      <vt:lpstr>Wingdings</vt:lpstr>
      <vt:lpstr>TribuneVTI</vt:lpstr>
      <vt:lpstr>Violent and Nonviolent Conflict Forecasting  </vt:lpstr>
      <vt:lpstr>What is The Goal of This Project? </vt:lpstr>
      <vt:lpstr>How Can I Contribute to This Project? </vt:lpstr>
      <vt:lpstr>Journals to Explore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Violent and Nonviolent Conflict Forecasting  </dc:title>
  <dc:creator>Namig Abbasov</dc:creator>
  <cp:lastModifiedBy>Namig Abbasov</cp:lastModifiedBy>
  <cp:revision>5</cp:revision>
  <dcterms:created xsi:type="dcterms:W3CDTF">2024-01-25T05:22:09Z</dcterms:created>
  <dcterms:modified xsi:type="dcterms:W3CDTF">2024-01-25T23:01:08Z</dcterms:modified>
</cp:coreProperties>
</file>