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2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6318-A28E-664D-85A9-6529D036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B0AC-BE14-114B-BA76-C4DA409F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53D0-6322-6743-8BA9-142A28DF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D463-572B-4D4B-94C7-12C0ABF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05B9-BD1B-304C-8481-04CF72FA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1D73-52EA-034B-ABE2-2BDFBE6A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AAD9-2CF0-6E47-934D-19F4B612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069C-FC9C-7840-810C-174944F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EEF9-9258-7D45-964D-5CED2C74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4F04-C721-AF4A-A715-260A1507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3C0D6-11F5-8C4B-A0A0-F2953B15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3458-C991-A942-A538-A6D5E4357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E6ED-F03F-D041-8FD7-23FFF67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675A-63AF-0643-B028-CB4A3998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8F56-4F33-1848-B610-B859B5AD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75DF-DC2A-0D41-A49E-BB54DB42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681-88E4-E24E-AE9B-D5F6724D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C347-AC5D-824A-97C7-DF3D4F27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6D77-AC85-6C4C-A2FE-DACE9649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37E5-F2F2-8F48-ADEA-EAE53479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E67C-124B-DE4B-A290-D7001462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3C05-DCAA-6846-8699-36A12F17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2D7C-E640-FD4D-A310-617A384B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A7BF-075E-CB47-BA26-CCF076B5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CB10-22D9-FC4C-A870-4B926F0F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748B-C264-7746-93A3-EC7E84F7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8F8D-53D1-594A-A82A-F518D1293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2846B-8A00-F040-AF7D-B3D69797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9CD9-F7F2-1E49-B3A7-505F1EA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3DC7-6553-B84F-800D-EE25385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F3579-AC7B-794C-924C-46B5D231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3DB5-A61A-BA4C-8123-FA024FDF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6DC8-7D8A-B14C-AC79-5D39F097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97C8-17AE-2D4F-BD71-2928595C9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1873F-87B2-D946-8340-D736849AD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98E64-5065-5B49-88C0-4DF4F96BB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F1908-1D71-5A46-B099-6292F2C4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1B7FC-24EC-3043-A5C3-DB8F893E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01326-027E-AB4D-8E90-AD744819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8B5-9098-6549-93E2-D59C3B6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05E7C-BB69-F04A-B0FC-63F2D796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740BB-E496-AE4A-9405-AB9E7BF9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88A28-A471-D14D-8B6E-1CB92E2B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701C-C061-904C-AD9D-3633C68D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92286-972B-0848-975B-FDA2D5B8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DBD70-2416-FC42-8CFE-FFA32F14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BE1-CB1B-214D-8067-796F042A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7510-8FF1-6D40-A62E-1686D731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42B8-DD95-384E-B6EE-02DE5387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55BC-88B5-B44A-AF77-2E43284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D97BB-97CB-BD41-8FF9-389BE2C6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ED5FA-C14E-6348-B38F-EF366075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AEF8-FEB9-3148-AB3D-B997BC96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8598F-3BDC-3A4E-AD0C-834A3AAA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5ED1-24C1-C44C-8B99-00852A185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5C37A-BF24-5A46-8759-758A44D3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0AB7-5CBD-0B41-9B79-BAA161E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BBDF-46E4-F140-9EB3-0B6F4B72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1F154-118C-0349-A86C-ABA13BF6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6D2B-4F95-5F49-BD88-5C17E6E7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1BDE-00FB-0741-B11F-FE7B8282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9557-4561-C048-863F-B4A1DEA2A416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104A-A5B9-6C40-9525-2F111F599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92EF-3ED7-884D-959E-82CA4C71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BDBE-2C03-2947-B4F2-D2AEEFC6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DBB-4FCE-FE49-A2B4-A1D597409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CCSubmit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6DC1-0E19-FF4B-98FD-80A82B1AE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Sketches</a:t>
            </a:r>
          </a:p>
          <a:p>
            <a:r>
              <a:rPr lang="en-US"/>
              <a:t>DR 4/1/18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4E4-5E53-3E43-96F1-B929464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04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CCSubmit.com</a:t>
            </a:r>
            <a:r>
              <a:rPr lang="en-US" sz="3600" dirty="0"/>
              <a:t> Proposal Submission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D00E-1F8E-DA4C-AC5C-D09D77724208}"/>
              </a:ext>
            </a:extLst>
          </p:cNvPr>
          <p:cNvSpPr/>
          <p:nvPr/>
        </p:nvSpPr>
        <p:spPr>
          <a:xfrm>
            <a:off x="981308" y="847492"/>
            <a:ext cx="4560848" cy="5248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54000" dist="63500" dir="3000000" sx="103000" sy="103000" algn="ctr" rotWithShape="0">
              <a:srgbClr val="000000">
                <a:alpha val="7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(Proposal submission form </a:t>
            </a:r>
            <a:br>
              <a:rPr lang="en-US" dirty="0">
                <a:ln>
                  <a:solidFill>
                    <a:schemeClr val="tx1"/>
                  </a:solidFill>
                </a:ln>
              </a:rPr>
            </a:br>
            <a:r>
              <a:rPr lang="en-US" dirty="0">
                <a:ln>
                  <a:solidFill>
                    <a:schemeClr val="tx1"/>
                  </a:solidFill>
                </a:ln>
              </a:rPr>
              <a:t>with some CSS formatting)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D4EEA-A7EA-D240-A8FF-B5E531BF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8" y="866680"/>
            <a:ext cx="4613838" cy="526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DAE585-D861-7F4A-9DF7-3B7C2235E99F}"/>
              </a:ext>
            </a:extLst>
          </p:cNvPr>
          <p:cNvSpPr/>
          <p:nvPr/>
        </p:nvSpPr>
        <p:spPr>
          <a:xfrm>
            <a:off x="929640" y="835200"/>
            <a:ext cx="2005732" cy="545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Submit Your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Course Proposal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183987-5E89-1545-9CE6-95070F4B5B99}"/>
              </a:ext>
            </a:extLst>
          </p:cNvPr>
          <p:cNvSpPr/>
          <p:nvPr/>
        </p:nvSpPr>
        <p:spPr>
          <a:xfrm>
            <a:off x="3945591" y="5721976"/>
            <a:ext cx="1082040" cy="18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Submit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15C899-522D-244E-8DA3-3B9AA88203AB}"/>
              </a:ext>
            </a:extLst>
          </p:cNvPr>
          <p:cNvSpPr/>
          <p:nvPr/>
        </p:nvSpPr>
        <p:spPr>
          <a:xfrm>
            <a:off x="2747207" y="5721976"/>
            <a:ext cx="1082040" cy="18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Save as Draft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D8CFCF-7EC9-6D47-82A1-823FCE2BFE7F}"/>
              </a:ext>
            </a:extLst>
          </p:cNvPr>
          <p:cNvSpPr/>
          <p:nvPr/>
        </p:nvSpPr>
        <p:spPr>
          <a:xfrm>
            <a:off x="1548823" y="5721976"/>
            <a:ext cx="1082040" cy="183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Cancel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ACE01-0691-2544-ABCD-152F5EE7B132}"/>
              </a:ext>
            </a:extLst>
          </p:cNvPr>
          <p:cNvSpPr txBox="1"/>
          <p:nvPr/>
        </p:nvSpPr>
        <p:spPr>
          <a:xfrm>
            <a:off x="4709160" y="147322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Help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EFBA-553A-DA4E-A2E2-32B0A5281C79}"/>
              </a:ext>
            </a:extLst>
          </p:cNvPr>
          <p:cNvSpPr txBox="1"/>
          <p:nvPr/>
        </p:nvSpPr>
        <p:spPr>
          <a:xfrm>
            <a:off x="5878177" y="1115082"/>
            <a:ext cx="3364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form scroll within body, so buttons are always visible at bottom?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re-entry, form is filled out as left. Screen is identical.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be a pop-up?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FA984-07EB-6344-948F-F3EBB91C28A7}"/>
              </a:ext>
            </a:extLst>
          </p:cNvPr>
          <p:cNvCxnSpPr>
            <a:cxnSpLocks/>
            <a:stCxn id="13" idx="0"/>
            <a:endCxn id="24" idx="1"/>
          </p:cNvCxnSpPr>
          <p:nvPr/>
        </p:nvCxnSpPr>
        <p:spPr>
          <a:xfrm flipV="1">
            <a:off x="2089843" y="3467669"/>
            <a:ext cx="4639985" cy="225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E31DB-A889-684F-95A5-4F3E80898DB5}"/>
              </a:ext>
            </a:extLst>
          </p:cNvPr>
          <p:cNvCxnSpPr>
            <a:cxnSpLocks/>
            <a:stCxn id="12" idx="0"/>
            <a:endCxn id="25" idx="1"/>
          </p:cNvCxnSpPr>
          <p:nvPr/>
        </p:nvCxnSpPr>
        <p:spPr>
          <a:xfrm flipV="1">
            <a:off x="3288227" y="4453008"/>
            <a:ext cx="3441601" cy="12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3EABE-1115-2A4B-BF71-683FE07ABDCF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5027631" y="5543310"/>
            <a:ext cx="1739404" cy="2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C914E1-F506-5E41-B3BB-A709DFAFBF72}"/>
              </a:ext>
            </a:extLst>
          </p:cNvPr>
          <p:cNvSpPr/>
          <p:nvPr/>
        </p:nvSpPr>
        <p:spPr>
          <a:xfrm>
            <a:off x="6729828" y="3032141"/>
            <a:ext cx="1760220" cy="87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(popup)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9CF865-0828-9241-90F9-CD76EFD3DD17}"/>
              </a:ext>
            </a:extLst>
          </p:cNvPr>
          <p:cNvSpPr/>
          <p:nvPr/>
        </p:nvSpPr>
        <p:spPr>
          <a:xfrm>
            <a:off x="6729828" y="4017480"/>
            <a:ext cx="1760220" cy="87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&amp;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9F3ADFD-0FFD-234A-A497-105FC949E068}"/>
              </a:ext>
            </a:extLst>
          </p:cNvPr>
          <p:cNvSpPr/>
          <p:nvPr/>
        </p:nvSpPr>
        <p:spPr>
          <a:xfrm>
            <a:off x="6767035" y="5107782"/>
            <a:ext cx="1760220" cy="87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Confirmation &amp;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9953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4E4-5E53-3E43-96F1-B929464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0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CC Member Screens: Inbox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D00E-1F8E-DA4C-AC5C-D09D77724208}"/>
              </a:ext>
            </a:extLst>
          </p:cNvPr>
          <p:cNvSpPr/>
          <p:nvPr/>
        </p:nvSpPr>
        <p:spPr>
          <a:xfrm>
            <a:off x="1783948" y="847492"/>
            <a:ext cx="4560848" cy="5248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54000" dist="63500" dir="3000000" sx="103000" sy="103000" algn="ctr" rotWithShape="0">
              <a:srgbClr val="000000">
                <a:alpha val="7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ACE01-0691-2544-ABCD-152F5EE7B132}"/>
              </a:ext>
            </a:extLst>
          </p:cNvPr>
          <p:cNvSpPr txBox="1"/>
          <p:nvPr/>
        </p:nvSpPr>
        <p:spPr>
          <a:xfrm>
            <a:off x="5858773" y="1393374"/>
            <a:ext cx="103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accent1"/>
                </a:solidFill>
              </a:rPr>
              <a:t>Help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EFBA-553A-DA4E-A2E2-32B0A5281C79}"/>
              </a:ext>
            </a:extLst>
          </p:cNvPr>
          <p:cNvSpPr txBox="1"/>
          <p:nvPr/>
        </p:nvSpPr>
        <p:spPr>
          <a:xfrm>
            <a:off x="6680817" y="1115082"/>
            <a:ext cx="3364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Inbox is same for all, with choice of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table scroll within body, so headings &amp; controls are always visible?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be a pop-up?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C914E1-F506-5E41-B3BB-A709DFAFBF72}"/>
              </a:ext>
            </a:extLst>
          </p:cNvPr>
          <p:cNvSpPr/>
          <p:nvPr/>
        </p:nvSpPr>
        <p:spPr>
          <a:xfrm>
            <a:off x="184833" y="4696673"/>
            <a:ext cx="1306734" cy="469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799AD-DDE3-AD4C-9A5E-96B599D0A2C4}"/>
              </a:ext>
            </a:extLst>
          </p:cNvPr>
          <p:cNvSpPr/>
          <p:nvPr/>
        </p:nvSpPr>
        <p:spPr>
          <a:xfrm>
            <a:off x="1783948" y="835200"/>
            <a:ext cx="4560848" cy="54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E585-D861-7F4A-9DF7-3B7C2235E99F}"/>
              </a:ext>
            </a:extLst>
          </p:cNvPr>
          <p:cNvSpPr/>
          <p:nvPr/>
        </p:nvSpPr>
        <p:spPr>
          <a:xfrm>
            <a:off x="1732280" y="835200"/>
            <a:ext cx="2005732" cy="545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CC Members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Dick Rubinstein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8E81-1E36-434F-9310-1C34B79104BD}"/>
              </a:ext>
            </a:extLst>
          </p:cNvPr>
          <p:cNvSpPr txBox="1"/>
          <p:nvPr/>
        </p:nvSpPr>
        <p:spPr>
          <a:xfrm>
            <a:off x="3538028" y="922334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other graphic)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248B37-B6CC-674A-B0DD-9E26710B8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09112"/>
              </p:ext>
            </p:extLst>
          </p:nvPr>
        </p:nvGraphicFramePr>
        <p:xfrm>
          <a:off x="2141284" y="1888286"/>
          <a:ext cx="3846176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44">
                  <a:extLst>
                    <a:ext uri="{9D8B030D-6E8A-4147-A177-3AD203B41FA5}">
                      <a16:colId xmlns:a16="http://schemas.microsoft.com/office/drawing/2014/main" val="2774400362"/>
                    </a:ext>
                  </a:extLst>
                </a:gridCol>
                <a:gridCol w="961544">
                  <a:extLst>
                    <a:ext uri="{9D8B030D-6E8A-4147-A177-3AD203B41FA5}">
                      <a16:colId xmlns:a16="http://schemas.microsoft.com/office/drawing/2014/main" val="1621190959"/>
                    </a:ext>
                  </a:extLst>
                </a:gridCol>
                <a:gridCol w="961544">
                  <a:extLst>
                    <a:ext uri="{9D8B030D-6E8A-4147-A177-3AD203B41FA5}">
                      <a16:colId xmlns:a16="http://schemas.microsoft.com/office/drawing/2014/main" val="3259142152"/>
                    </a:ext>
                  </a:extLst>
                </a:gridCol>
                <a:gridCol w="961544">
                  <a:extLst>
                    <a:ext uri="{9D8B030D-6E8A-4147-A177-3AD203B41FA5}">
                      <a16:colId xmlns:a16="http://schemas.microsoft.com/office/drawing/2014/main" val="3187278262"/>
                    </a:ext>
                  </a:extLst>
                </a:gridCol>
              </a:tblGrid>
              <a:tr h="178381">
                <a:tc>
                  <a:txBody>
                    <a:bodyPr/>
                    <a:lstStyle/>
                    <a:p>
                      <a:r>
                        <a:rPr lang="en-US" sz="700" dirty="0"/>
                        <a:t>SGL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08897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9643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56052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42908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32404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05910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2797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3305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82985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03001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4833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64464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43437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37224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77169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97769"/>
                  </a:ext>
                </a:extLst>
              </a:tr>
              <a:tr h="178381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732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5EC2D26-1CE0-524F-81CB-A93E3B29E978}"/>
              </a:ext>
            </a:extLst>
          </p:cNvPr>
          <p:cNvSpPr/>
          <p:nvPr/>
        </p:nvSpPr>
        <p:spPr>
          <a:xfrm>
            <a:off x="2134006" y="1543507"/>
            <a:ext cx="758477" cy="18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A2EE1-1669-BD42-898D-AE50BA0E32ED}"/>
              </a:ext>
            </a:extLst>
          </p:cNvPr>
          <p:cNvSpPr/>
          <p:nvPr/>
        </p:nvSpPr>
        <p:spPr>
          <a:xfrm>
            <a:off x="4375653" y="1543507"/>
            <a:ext cx="1414138" cy="180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Proposals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9EDFD-482C-4E4D-A5C1-F9376EC875CB}"/>
              </a:ext>
            </a:extLst>
          </p:cNvPr>
          <p:cNvSpPr/>
          <p:nvPr/>
        </p:nvSpPr>
        <p:spPr>
          <a:xfrm>
            <a:off x="2909090" y="1543507"/>
            <a:ext cx="1466563" cy="1806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Proposals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15C899-522D-244E-8DA3-3B9AA88203AB}"/>
              </a:ext>
            </a:extLst>
          </p:cNvPr>
          <p:cNvSpPr/>
          <p:nvPr/>
        </p:nvSpPr>
        <p:spPr>
          <a:xfrm>
            <a:off x="3538028" y="5557845"/>
            <a:ext cx="881070" cy="374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Reports &amp; Stats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D8CFCF-7EC9-6D47-82A1-823FCE2BFE7F}"/>
              </a:ext>
            </a:extLst>
          </p:cNvPr>
          <p:cNvSpPr/>
          <p:nvPr/>
        </p:nvSpPr>
        <p:spPr>
          <a:xfrm>
            <a:off x="2141284" y="5557845"/>
            <a:ext cx="660954" cy="374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 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FA984-07EB-6344-948F-F3EBB91C28A7}"/>
              </a:ext>
            </a:extLst>
          </p:cNvPr>
          <p:cNvCxnSpPr>
            <a:cxnSpLocks/>
            <a:stCxn id="13" idx="1"/>
            <a:endCxn id="24" idx="2"/>
          </p:cNvCxnSpPr>
          <p:nvPr/>
        </p:nvCxnSpPr>
        <p:spPr>
          <a:xfrm flipH="1" flipV="1">
            <a:off x="838200" y="5166583"/>
            <a:ext cx="1303084" cy="578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E31DB-A889-684F-95A5-4F3E80898DB5}"/>
              </a:ext>
            </a:extLst>
          </p:cNvPr>
          <p:cNvCxnSpPr>
            <a:cxnSpLocks/>
            <a:stCxn id="12" idx="0"/>
            <a:endCxn id="25" idx="1"/>
          </p:cNvCxnSpPr>
          <p:nvPr/>
        </p:nvCxnSpPr>
        <p:spPr>
          <a:xfrm flipV="1">
            <a:off x="3978563" y="4526170"/>
            <a:ext cx="3311981" cy="1031675"/>
          </a:xfrm>
          <a:prstGeom prst="straightConnector1">
            <a:avLst/>
          </a:prstGeom>
          <a:ln>
            <a:solidFill>
              <a:schemeClr val="tx1"/>
            </a:solidFill>
            <a:headEnd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9CF865-0828-9241-90F9-CD76EFD3DD17}"/>
              </a:ext>
            </a:extLst>
          </p:cNvPr>
          <p:cNvSpPr/>
          <p:nvPr/>
        </p:nvSpPr>
        <p:spPr>
          <a:xfrm>
            <a:off x="7290544" y="3796014"/>
            <a:ext cx="1504173" cy="14603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an idea. Maybe all can see some global reports.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2DA6F8-91A2-134B-A387-05486581B969}"/>
              </a:ext>
            </a:extLst>
          </p:cNvPr>
          <p:cNvSpPr/>
          <p:nvPr/>
        </p:nvSpPr>
        <p:spPr>
          <a:xfrm>
            <a:off x="7540020" y="5770806"/>
            <a:ext cx="1339820" cy="56151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C71BB35-4E6C-E447-9E4B-82C7B6B9CC65}"/>
              </a:ext>
            </a:extLst>
          </p:cNvPr>
          <p:cNvSpPr/>
          <p:nvPr/>
        </p:nvSpPr>
        <p:spPr>
          <a:xfrm>
            <a:off x="5034246" y="5557845"/>
            <a:ext cx="953214" cy="374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BBA6F2-F235-6E40-8A9D-784783A7EB1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5987460" y="5744921"/>
            <a:ext cx="1552560" cy="30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9718D1-E3B3-0F41-BC3F-5A9405D65511}"/>
              </a:ext>
            </a:extLst>
          </p:cNvPr>
          <p:cNvCxnSpPr>
            <a:cxnSpLocks/>
            <a:stCxn id="23" idx="2"/>
            <a:endCxn id="85" idx="1"/>
          </p:cNvCxnSpPr>
          <p:nvPr/>
        </p:nvCxnSpPr>
        <p:spPr>
          <a:xfrm>
            <a:off x="3642372" y="1724183"/>
            <a:ext cx="5562588" cy="2015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C123C62-BF74-E949-8583-6621E94FAA78}"/>
              </a:ext>
            </a:extLst>
          </p:cNvPr>
          <p:cNvSpPr/>
          <p:nvPr/>
        </p:nvSpPr>
        <p:spPr>
          <a:xfrm>
            <a:off x="9204960" y="3220720"/>
            <a:ext cx="1405264" cy="10378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 filters view.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7F51BD-415D-1742-BAB3-8B579CCB6644}"/>
              </a:ext>
            </a:extLst>
          </p:cNvPr>
          <p:cNvSpPr/>
          <p:nvPr/>
        </p:nvSpPr>
        <p:spPr>
          <a:xfrm>
            <a:off x="9259510" y="4904754"/>
            <a:ext cx="1405264" cy="10378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Equivalent to double click.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93FFEB-ED0E-3C40-A555-510B7AEA9698}"/>
              </a:ext>
            </a:extLst>
          </p:cNvPr>
          <p:cNvCxnSpPr>
            <a:cxnSpLocks/>
            <a:stCxn id="34" idx="3"/>
            <a:endCxn id="89" idx="1"/>
          </p:cNvCxnSpPr>
          <p:nvPr/>
        </p:nvCxnSpPr>
        <p:spPr>
          <a:xfrm flipV="1">
            <a:off x="5987460" y="5423675"/>
            <a:ext cx="3272050" cy="32124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54EC1A-F217-8A41-9546-0041F053339D}"/>
              </a:ext>
            </a:extLst>
          </p:cNvPr>
          <p:cNvCxnSpPr>
            <a:cxnSpLocks/>
          </p:cNvCxnSpPr>
          <p:nvPr/>
        </p:nvCxnSpPr>
        <p:spPr>
          <a:xfrm>
            <a:off x="5987460" y="2072640"/>
            <a:ext cx="0" cy="3183686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88211F1-7BFC-C84D-B3FB-390CB0C62712}"/>
              </a:ext>
            </a:extLst>
          </p:cNvPr>
          <p:cNvSpPr/>
          <p:nvPr/>
        </p:nvSpPr>
        <p:spPr>
          <a:xfrm>
            <a:off x="5901907" y="2242900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4E4-5E53-3E43-96F1-B929464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0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CC Member Screens: Proposal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D00E-1F8E-DA4C-AC5C-D09D77724208}"/>
              </a:ext>
            </a:extLst>
          </p:cNvPr>
          <p:cNvSpPr/>
          <p:nvPr/>
        </p:nvSpPr>
        <p:spPr>
          <a:xfrm>
            <a:off x="981308" y="847492"/>
            <a:ext cx="4560848" cy="5248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54000" dist="63500" dir="3000000" sx="103000" sy="103000" algn="ctr" rotWithShape="0">
              <a:srgbClr val="000000">
                <a:alpha val="7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ACE01-0691-2544-ABCD-152F5EE7B132}"/>
              </a:ext>
            </a:extLst>
          </p:cNvPr>
          <p:cNvSpPr txBox="1"/>
          <p:nvPr/>
        </p:nvSpPr>
        <p:spPr>
          <a:xfrm>
            <a:off x="5056133" y="1393374"/>
            <a:ext cx="103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accent1"/>
                </a:solidFill>
              </a:rPr>
              <a:t>Help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EFBA-553A-DA4E-A2E2-32B0A5281C79}"/>
              </a:ext>
            </a:extLst>
          </p:cNvPr>
          <p:cNvSpPr txBox="1"/>
          <p:nvPr/>
        </p:nvSpPr>
        <p:spPr>
          <a:xfrm>
            <a:off x="5878177" y="1115082"/>
            <a:ext cx="3364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comment on a proposal.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Proposal button enabled via </a:t>
            </a:r>
            <a:r>
              <a:rPr lang="en-US" dirty="0" err="1"/>
              <a:t>priv’s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Admins and Sponsors get different manage screens.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C914E1-F506-5E41-B3BB-A709DFAFBF72}"/>
              </a:ext>
            </a:extLst>
          </p:cNvPr>
          <p:cNvSpPr/>
          <p:nvPr/>
        </p:nvSpPr>
        <p:spPr>
          <a:xfrm>
            <a:off x="5943607" y="5013753"/>
            <a:ext cx="1069168" cy="733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  <a:p>
            <a:pPr algn="ctr"/>
            <a:r>
              <a:rPr lang="en-US" dirty="0"/>
              <a:t>(popup)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799AD-DDE3-AD4C-9A5E-96B599D0A2C4}"/>
              </a:ext>
            </a:extLst>
          </p:cNvPr>
          <p:cNvSpPr/>
          <p:nvPr/>
        </p:nvSpPr>
        <p:spPr>
          <a:xfrm>
            <a:off x="981308" y="835200"/>
            <a:ext cx="4560848" cy="54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E585-D861-7F4A-9DF7-3B7C2235E99F}"/>
              </a:ext>
            </a:extLst>
          </p:cNvPr>
          <p:cNvSpPr/>
          <p:nvPr/>
        </p:nvSpPr>
        <p:spPr>
          <a:xfrm>
            <a:off x="929640" y="835200"/>
            <a:ext cx="2005732" cy="545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CC Members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Dick Rubinstein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8E81-1E36-434F-9310-1C34B79104BD}"/>
              </a:ext>
            </a:extLst>
          </p:cNvPr>
          <p:cNvSpPr txBox="1"/>
          <p:nvPr/>
        </p:nvSpPr>
        <p:spPr>
          <a:xfrm>
            <a:off x="2735388" y="922334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other graphic)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15C899-522D-244E-8DA3-3B9AA88203AB}"/>
              </a:ext>
            </a:extLst>
          </p:cNvPr>
          <p:cNvSpPr/>
          <p:nvPr/>
        </p:nvSpPr>
        <p:spPr>
          <a:xfrm>
            <a:off x="1346058" y="5747379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Cancel</a:t>
            </a:r>
            <a:endParaRPr lang="en-US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FA984-07EB-6344-948F-F3EBB91C28A7}"/>
              </a:ext>
            </a:extLst>
          </p:cNvPr>
          <p:cNvCxnSpPr>
            <a:cxnSpLocks/>
            <a:stCxn id="44" idx="0"/>
            <a:endCxn id="24" idx="1"/>
          </p:cNvCxnSpPr>
          <p:nvPr/>
        </p:nvCxnSpPr>
        <p:spPr>
          <a:xfrm flipV="1">
            <a:off x="4269678" y="5380566"/>
            <a:ext cx="1673929" cy="3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9CF865-0828-9241-90F9-CD76EFD3DD17}"/>
              </a:ext>
            </a:extLst>
          </p:cNvPr>
          <p:cNvSpPr/>
          <p:nvPr/>
        </p:nvSpPr>
        <p:spPr>
          <a:xfrm>
            <a:off x="5943607" y="6043056"/>
            <a:ext cx="1069168" cy="70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(popup)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1F6CE7-137C-894E-84BF-795986F4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34535"/>
              </p:ext>
            </p:extLst>
          </p:nvPr>
        </p:nvGraphicFramePr>
        <p:xfrm>
          <a:off x="1323148" y="1468232"/>
          <a:ext cx="3474390" cy="177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10">
                  <a:extLst>
                    <a:ext uri="{9D8B030D-6E8A-4147-A177-3AD203B41FA5}">
                      <a16:colId xmlns:a16="http://schemas.microsoft.com/office/drawing/2014/main" val="1922295457"/>
                    </a:ext>
                  </a:extLst>
                </a:gridCol>
                <a:gridCol w="2874080">
                  <a:extLst>
                    <a:ext uri="{9D8B030D-6E8A-4147-A177-3AD203B41FA5}">
                      <a16:colId xmlns:a16="http://schemas.microsoft.com/office/drawing/2014/main" val="2443929098"/>
                    </a:ext>
                  </a:extLst>
                </a:gridCol>
              </a:tblGrid>
              <a:tr h="138567">
                <a:tc>
                  <a:txBody>
                    <a:bodyPr/>
                    <a:lstStyle/>
                    <a:p>
                      <a:r>
                        <a:rPr lang="en-US" sz="1050" dirty="0"/>
                        <a:t>Title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How to write a course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92570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27936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20479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64132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73724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94962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535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62947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19223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92539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58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581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BD38C4-6F33-7B49-B2E2-BFA4AA6F81C0}"/>
              </a:ext>
            </a:extLst>
          </p:cNvPr>
          <p:cNvCxnSpPr>
            <a:cxnSpLocks/>
          </p:cNvCxnSpPr>
          <p:nvPr/>
        </p:nvCxnSpPr>
        <p:spPr>
          <a:xfrm>
            <a:off x="4849206" y="1462743"/>
            <a:ext cx="0" cy="1668293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3ADFB2E-242D-1141-8535-243CFC58333C}"/>
              </a:ext>
            </a:extLst>
          </p:cNvPr>
          <p:cNvSpPr/>
          <p:nvPr/>
        </p:nvSpPr>
        <p:spPr>
          <a:xfrm>
            <a:off x="4754509" y="1633003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39CFB-86B4-B941-9E49-A483347ED932}"/>
              </a:ext>
            </a:extLst>
          </p:cNvPr>
          <p:cNvSpPr/>
          <p:nvPr/>
        </p:nvSpPr>
        <p:spPr>
          <a:xfrm>
            <a:off x="1660111" y="1821778"/>
            <a:ext cx="2629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C33F96A-C776-DB49-8E44-0F3D43BE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85710"/>
              </p:ext>
            </p:extLst>
          </p:nvPr>
        </p:nvGraphicFramePr>
        <p:xfrm>
          <a:off x="1323148" y="3269644"/>
          <a:ext cx="3443812" cy="143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812">
                  <a:extLst>
                    <a:ext uri="{9D8B030D-6E8A-4147-A177-3AD203B41FA5}">
                      <a16:colId xmlns:a16="http://schemas.microsoft.com/office/drawing/2014/main" val="1487520812"/>
                    </a:ext>
                  </a:extLst>
                </a:gridCol>
              </a:tblGrid>
              <a:tr h="2823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Committee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07109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55017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0728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98703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2671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3460E-C255-4644-8FE0-F05507CD7A57}"/>
              </a:ext>
            </a:extLst>
          </p:cNvPr>
          <p:cNvCxnSpPr>
            <a:cxnSpLocks/>
          </p:cNvCxnSpPr>
          <p:nvPr/>
        </p:nvCxnSpPr>
        <p:spPr>
          <a:xfrm>
            <a:off x="4846010" y="3269644"/>
            <a:ext cx="0" cy="1434384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63864B-66CA-C041-AE53-FDD4163CEA89}"/>
              </a:ext>
            </a:extLst>
          </p:cNvPr>
          <p:cNvSpPr/>
          <p:nvPr/>
        </p:nvSpPr>
        <p:spPr>
          <a:xfrm>
            <a:off x="4760457" y="3439904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A13186-82FB-4148-BA84-74C2BE806B3C}"/>
              </a:ext>
            </a:extLst>
          </p:cNvPr>
          <p:cNvSpPr/>
          <p:nvPr/>
        </p:nvSpPr>
        <p:spPr>
          <a:xfrm>
            <a:off x="1299720" y="3694650"/>
            <a:ext cx="323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B64BB2-F1F0-8743-83B9-1DFCD7DC87D6}"/>
              </a:ext>
            </a:extLst>
          </p:cNvPr>
          <p:cNvSpPr txBox="1"/>
          <p:nvPr/>
        </p:nvSpPr>
        <p:spPr>
          <a:xfrm>
            <a:off x="1269931" y="4779763"/>
            <a:ext cx="3550245" cy="73866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Lorem ipsum dolor sit </a:t>
            </a:r>
            <a:r>
              <a:rPr lang="en-US" sz="700" dirty="0" err="1"/>
              <a:t>amet</a:t>
            </a:r>
            <a:r>
              <a:rPr lang="en-US" sz="700" dirty="0"/>
              <a:t>, </a:t>
            </a:r>
            <a:r>
              <a:rPr lang="en-US" sz="700" dirty="0" err="1"/>
              <a:t>consectetur</a:t>
            </a:r>
            <a:r>
              <a:rPr lang="en-US" sz="700" dirty="0"/>
              <a:t> </a:t>
            </a:r>
            <a:r>
              <a:rPr lang="en-US" sz="700" dirty="0" err="1"/>
              <a:t>adipiscing</a:t>
            </a:r>
            <a:r>
              <a:rPr lang="en-US" sz="700" dirty="0"/>
              <a:t> </a:t>
            </a:r>
            <a:r>
              <a:rPr lang="en-US" sz="700" dirty="0" err="1"/>
              <a:t>elit</a:t>
            </a:r>
            <a:r>
              <a:rPr lang="en-US" sz="700" dirty="0"/>
              <a:t>, </a:t>
            </a:r>
            <a:r>
              <a:rPr lang="en-US" sz="700" dirty="0" err="1"/>
              <a:t>sed</a:t>
            </a:r>
            <a:r>
              <a:rPr lang="en-US" sz="700" dirty="0"/>
              <a:t> do </a:t>
            </a:r>
            <a:r>
              <a:rPr lang="en-US" sz="700" dirty="0" err="1"/>
              <a:t>eiusmod</a:t>
            </a:r>
            <a:r>
              <a:rPr lang="en-US" sz="700" dirty="0"/>
              <a:t> </a:t>
            </a:r>
            <a:r>
              <a:rPr lang="en-US" sz="700" dirty="0" err="1"/>
              <a:t>tempor</a:t>
            </a:r>
            <a:r>
              <a:rPr lang="en-US" sz="700" dirty="0"/>
              <a:t> </a:t>
            </a:r>
            <a:r>
              <a:rPr lang="en-US" sz="700" dirty="0" err="1"/>
              <a:t>incididunt</a:t>
            </a:r>
            <a:r>
              <a:rPr lang="en-US" sz="700" dirty="0"/>
              <a:t> </a:t>
            </a:r>
            <a:r>
              <a:rPr lang="en-US" sz="700" dirty="0" err="1"/>
              <a:t>ut</a:t>
            </a:r>
            <a:r>
              <a:rPr lang="en-US" sz="700" dirty="0"/>
              <a:t> </a:t>
            </a:r>
            <a:r>
              <a:rPr lang="en-US" sz="700" dirty="0" err="1"/>
              <a:t>labore</a:t>
            </a:r>
            <a:r>
              <a:rPr lang="en-US" sz="700" dirty="0"/>
              <a:t> et </a:t>
            </a:r>
            <a:r>
              <a:rPr lang="en-US" sz="700" dirty="0" err="1"/>
              <a:t>dolore</a:t>
            </a:r>
            <a:r>
              <a:rPr lang="en-US" sz="700" dirty="0"/>
              <a:t> magna </a:t>
            </a:r>
            <a:r>
              <a:rPr lang="en-US" sz="700" dirty="0" err="1"/>
              <a:t>aliqua</a:t>
            </a:r>
            <a:r>
              <a:rPr lang="en-US" sz="700" dirty="0"/>
              <a:t>. </a:t>
            </a:r>
            <a:r>
              <a:rPr lang="en-US" sz="700" dirty="0" err="1"/>
              <a:t>Ut</a:t>
            </a:r>
            <a:r>
              <a:rPr lang="en-US" sz="700" dirty="0"/>
              <a:t> </a:t>
            </a:r>
            <a:r>
              <a:rPr lang="en-US" sz="700" dirty="0" err="1"/>
              <a:t>enim</a:t>
            </a:r>
            <a:r>
              <a:rPr lang="en-US" sz="700" dirty="0"/>
              <a:t> ad minim </a:t>
            </a:r>
            <a:r>
              <a:rPr lang="en-US" sz="700" dirty="0" err="1"/>
              <a:t>veniam</a:t>
            </a:r>
            <a:r>
              <a:rPr lang="en-US" sz="700" dirty="0"/>
              <a:t>, </a:t>
            </a:r>
            <a:r>
              <a:rPr lang="en-US" sz="700" dirty="0" err="1"/>
              <a:t>quis</a:t>
            </a:r>
            <a:r>
              <a:rPr lang="en-US" sz="700" dirty="0"/>
              <a:t> </a:t>
            </a:r>
            <a:r>
              <a:rPr lang="en-US" sz="700" dirty="0" err="1"/>
              <a:t>nostrud</a:t>
            </a:r>
            <a:r>
              <a:rPr lang="en-US" sz="700" dirty="0"/>
              <a:t> exercitation </a:t>
            </a:r>
            <a:r>
              <a:rPr lang="en-US" sz="700" dirty="0" err="1"/>
              <a:t>ullamco</a:t>
            </a:r>
            <a:r>
              <a:rPr lang="en-US" sz="700" dirty="0"/>
              <a:t> </a:t>
            </a:r>
            <a:r>
              <a:rPr lang="en-US" sz="700" dirty="0" err="1"/>
              <a:t>laboris</a:t>
            </a:r>
            <a:r>
              <a:rPr lang="en-US" sz="700" dirty="0"/>
              <a:t> nisi </a:t>
            </a:r>
            <a:r>
              <a:rPr lang="en-US" sz="700" dirty="0" err="1"/>
              <a:t>ut</a:t>
            </a:r>
            <a:r>
              <a:rPr lang="en-US" sz="700" dirty="0"/>
              <a:t> </a:t>
            </a:r>
            <a:r>
              <a:rPr lang="en-US" sz="700" dirty="0" err="1"/>
              <a:t>aliquip</a:t>
            </a:r>
            <a:r>
              <a:rPr lang="en-US" sz="700" dirty="0"/>
              <a:t> ex </a:t>
            </a:r>
            <a:r>
              <a:rPr lang="en-US" sz="700" dirty="0" err="1"/>
              <a:t>ea</a:t>
            </a:r>
            <a:r>
              <a:rPr lang="en-US" sz="700" dirty="0"/>
              <a:t> </a:t>
            </a:r>
            <a:r>
              <a:rPr lang="en-US" sz="700" dirty="0" err="1"/>
              <a:t>commodo</a:t>
            </a:r>
            <a:r>
              <a:rPr lang="en-US" sz="700" dirty="0"/>
              <a:t> </a:t>
            </a:r>
            <a:r>
              <a:rPr lang="en-US" sz="700" dirty="0" err="1"/>
              <a:t>consequat</a:t>
            </a:r>
            <a:r>
              <a:rPr lang="en-US" sz="700" dirty="0"/>
              <a:t>. </a:t>
            </a:r>
            <a:r>
              <a:rPr lang="en-US" sz="700" dirty="0" err="1"/>
              <a:t>Duis</a:t>
            </a:r>
            <a:r>
              <a:rPr lang="en-US" sz="700" dirty="0"/>
              <a:t> </a:t>
            </a:r>
            <a:r>
              <a:rPr lang="en-US" sz="700" dirty="0" err="1"/>
              <a:t>aute</a:t>
            </a:r>
            <a:r>
              <a:rPr lang="en-US" sz="700" dirty="0"/>
              <a:t> </a:t>
            </a:r>
            <a:r>
              <a:rPr lang="en-US" sz="700" dirty="0" err="1"/>
              <a:t>irure</a:t>
            </a:r>
            <a:r>
              <a:rPr lang="en-US" sz="700" dirty="0"/>
              <a:t> dolor in </a:t>
            </a:r>
            <a:r>
              <a:rPr lang="en-US" sz="700" dirty="0" err="1"/>
              <a:t>reprehenderit</a:t>
            </a:r>
            <a:r>
              <a:rPr lang="en-US" sz="700" dirty="0"/>
              <a:t> in </a:t>
            </a:r>
            <a:r>
              <a:rPr lang="en-US" sz="700" dirty="0" err="1"/>
              <a:t>voluptate</a:t>
            </a:r>
            <a:r>
              <a:rPr lang="en-US" sz="700" dirty="0"/>
              <a:t> </a:t>
            </a:r>
            <a:r>
              <a:rPr lang="en-US" sz="700" dirty="0" err="1"/>
              <a:t>velit</a:t>
            </a:r>
            <a:r>
              <a:rPr lang="en-US" sz="700" dirty="0"/>
              <a:t> </a:t>
            </a:r>
            <a:r>
              <a:rPr lang="en-US" sz="700" dirty="0" err="1"/>
              <a:t>esse</a:t>
            </a:r>
            <a:r>
              <a:rPr lang="en-US" sz="700" dirty="0"/>
              <a:t> </a:t>
            </a:r>
            <a:r>
              <a:rPr lang="en-US" sz="700" dirty="0" err="1"/>
              <a:t>cillum</a:t>
            </a:r>
            <a:r>
              <a:rPr lang="en-US" sz="700" dirty="0"/>
              <a:t> </a:t>
            </a:r>
            <a:r>
              <a:rPr lang="en-US" sz="700" dirty="0" err="1"/>
              <a:t>dolore</a:t>
            </a:r>
            <a:r>
              <a:rPr lang="en-US" sz="700" dirty="0"/>
              <a:t> </a:t>
            </a:r>
            <a:r>
              <a:rPr lang="en-US" sz="700" dirty="0" err="1"/>
              <a:t>eu</a:t>
            </a:r>
            <a:r>
              <a:rPr lang="en-US" sz="700" dirty="0"/>
              <a:t> </a:t>
            </a:r>
            <a:r>
              <a:rPr lang="en-US" sz="700" dirty="0" err="1"/>
              <a:t>fugiat</a:t>
            </a:r>
            <a:r>
              <a:rPr lang="en-US" sz="700" dirty="0"/>
              <a:t> </a:t>
            </a:r>
            <a:r>
              <a:rPr lang="en-US" sz="700" dirty="0" err="1"/>
              <a:t>nulla</a:t>
            </a:r>
            <a:r>
              <a:rPr lang="en-US" sz="700" dirty="0"/>
              <a:t> </a:t>
            </a:r>
            <a:r>
              <a:rPr lang="en-US" sz="700" dirty="0" err="1"/>
              <a:t>pariatur</a:t>
            </a:r>
            <a:r>
              <a:rPr lang="en-US" sz="700" dirty="0"/>
              <a:t>. </a:t>
            </a:r>
            <a:r>
              <a:rPr lang="en-US" sz="700" dirty="0" err="1"/>
              <a:t>Excepteur</a:t>
            </a:r>
            <a:r>
              <a:rPr lang="en-US" sz="700" dirty="0"/>
              <a:t> </a:t>
            </a:r>
            <a:r>
              <a:rPr lang="en-US" sz="700" dirty="0" err="1"/>
              <a:t>sint</a:t>
            </a:r>
            <a:r>
              <a:rPr lang="en-US" sz="700" dirty="0"/>
              <a:t> </a:t>
            </a:r>
            <a:r>
              <a:rPr lang="en-US" sz="700" dirty="0" err="1"/>
              <a:t>occaecat</a:t>
            </a:r>
            <a:r>
              <a:rPr lang="en-US" sz="700" dirty="0"/>
              <a:t> </a:t>
            </a:r>
            <a:r>
              <a:rPr lang="en-US" sz="700" dirty="0" err="1"/>
              <a:t>cupidatat</a:t>
            </a:r>
            <a:r>
              <a:rPr lang="en-US" sz="700" dirty="0"/>
              <a:t> non </a:t>
            </a:r>
            <a:r>
              <a:rPr lang="en-US" sz="700" dirty="0" err="1"/>
              <a:t>proident</a:t>
            </a:r>
            <a:r>
              <a:rPr lang="en-US" sz="700" dirty="0"/>
              <a:t>, </a:t>
            </a:r>
            <a:r>
              <a:rPr lang="en-US" sz="700" dirty="0" err="1"/>
              <a:t>sunt</a:t>
            </a:r>
            <a:r>
              <a:rPr lang="en-US" sz="700" dirty="0"/>
              <a:t> in culpa qui </a:t>
            </a:r>
            <a:r>
              <a:rPr lang="en-US" sz="700" dirty="0" err="1"/>
              <a:t>officia</a:t>
            </a:r>
            <a:r>
              <a:rPr lang="en-US" sz="700" dirty="0"/>
              <a:t> </a:t>
            </a:r>
            <a:r>
              <a:rPr lang="en-US" sz="700" dirty="0" err="1"/>
              <a:t>deserunt</a:t>
            </a:r>
            <a:r>
              <a:rPr lang="en-US" sz="700" dirty="0"/>
              <a:t> </a:t>
            </a:r>
            <a:r>
              <a:rPr lang="en-US" sz="700" dirty="0" err="1"/>
              <a:t>mollit</a:t>
            </a:r>
            <a:r>
              <a:rPr lang="en-US" sz="700" dirty="0"/>
              <a:t> </a:t>
            </a:r>
            <a:r>
              <a:rPr lang="en-US" sz="700" dirty="0" err="1"/>
              <a:t>anim</a:t>
            </a:r>
            <a:r>
              <a:rPr lang="en-US" sz="700" dirty="0"/>
              <a:t> id </a:t>
            </a:r>
            <a:r>
              <a:rPr lang="en-US" sz="700" dirty="0" err="1"/>
              <a:t>est</a:t>
            </a:r>
            <a:r>
              <a:rPr lang="en-US" sz="700" dirty="0"/>
              <a:t> </a:t>
            </a:r>
            <a:r>
              <a:rPr lang="en-US" sz="700" dirty="0" err="1"/>
              <a:t>laborum</a:t>
            </a:r>
            <a:r>
              <a:rPr lang="en-US" sz="700" dirty="0"/>
              <a:t>.</a:t>
            </a:r>
            <a:endParaRPr lang="en-US" sz="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88E5A9-2DC7-F941-925F-14C55911A35D}"/>
              </a:ext>
            </a:extLst>
          </p:cNvPr>
          <p:cNvCxnSpPr>
            <a:cxnSpLocks/>
          </p:cNvCxnSpPr>
          <p:nvPr/>
        </p:nvCxnSpPr>
        <p:spPr>
          <a:xfrm>
            <a:off x="4846012" y="4779763"/>
            <a:ext cx="0" cy="738664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27A1E72-F7F6-EF42-B264-2108301BD5FC}"/>
              </a:ext>
            </a:extLst>
          </p:cNvPr>
          <p:cNvSpPr/>
          <p:nvPr/>
        </p:nvSpPr>
        <p:spPr>
          <a:xfrm>
            <a:off x="4760457" y="5013753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4906D34-7F62-734D-BAA8-19A7256F823C}"/>
              </a:ext>
            </a:extLst>
          </p:cNvPr>
          <p:cNvSpPr/>
          <p:nvPr/>
        </p:nvSpPr>
        <p:spPr>
          <a:xfrm>
            <a:off x="2537358" y="5747379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Manage Proposal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E2264A5-AC75-1A4D-AB62-0209F792BEE4}"/>
              </a:ext>
            </a:extLst>
          </p:cNvPr>
          <p:cNvSpPr/>
          <p:nvPr/>
        </p:nvSpPr>
        <p:spPr>
          <a:xfrm>
            <a:off x="3728658" y="5747379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Record Comment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2A3649-7A9B-A441-A870-8D2A3EDAC5AE}"/>
              </a:ext>
            </a:extLst>
          </p:cNvPr>
          <p:cNvSpPr/>
          <p:nvPr/>
        </p:nvSpPr>
        <p:spPr>
          <a:xfrm>
            <a:off x="1746530" y="4860231"/>
            <a:ext cx="24619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Comment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E31DB-A889-684F-95A5-4F3E80898DB5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>
            <a:off x="1887078" y="5929902"/>
            <a:ext cx="4056529" cy="46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5C09D8A-E664-5B4F-87E5-888882B91EFD}"/>
              </a:ext>
            </a:extLst>
          </p:cNvPr>
          <p:cNvSpPr/>
          <p:nvPr/>
        </p:nvSpPr>
        <p:spPr>
          <a:xfrm>
            <a:off x="6905304" y="3269644"/>
            <a:ext cx="1457066" cy="116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Proposal Screen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FC8D91-6807-2545-9C9A-FA2A45F683C1}"/>
              </a:ext>
            </a:extLst>
          </p:cNvPr>
          <p:cNvCxnSpPr>
            <a:cxnSpLocks/>
            <a:stCxn id="43" idx="0"/>
            <a:endCxn id="62" idx="1"/>
          </p:cNvCxnSpPr>
          <p:nvPr/>
        </p:nvCxnSpPr>
        <p:spPr>
          <a:xfrm flipV="1">
            <a:off x="3078378" y="3854021"/>
            <a:ext cx="3826926" cy="189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4E4-5E53-3E43-96F1-B929464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0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CC Member Screens: Manage Proposal (Sponsor)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D00E-1F8E-DA4C-AC5C-D09D77724208}"/>
              </a:ext>
            </a:extLst>
          </p:cNvPr>
          <p:cNvSpPr/>
          <p:nvPr/>
        </p:nvSpPr>
        <p:spPr>
          <a:xfrm>
            <a:off x="920188" y="886770"/>
            <a:ext cx="4560848" cy="5248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254000" dist="63500" dir="3000000" sx="103000" sy="103000" algn="ctr" rotWithShape="0">
              <a:srgbClr val="000000">
                <a:alpha val="7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ACE01-0691-2544-ABCD-152F5EE7B132}"/>
              </a:ext>
            </a:extLst>
          </p:cNvPr>
          <p:cNvSpPr txBox="1"/>
          <p:nvPr/>
        </p:nvSpPr>
        <p:spPr>
          <a:xfrm>
            <a:off x="5056133" y="1393374"/>
            <a:ext cx="103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accent1"/>
                </a:solidFill>
              </a:rPr>
              <a:t>Help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EFBA-553A-DA4E-A2E2-32B0A5281C79}"/>
              </a:ext>
            </a:extLst>
          </p:cNvPr>
          <p:cNvSpPr txBox="1"/>
          <p:nvPr/>
        </p:nvSpPr>
        <p:spPr>
          <a:xfrm>
            <a:off x="5878177" y="1115082"/>
            <a:ext cx="336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Admins and Sponsors get different manage screens.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C914E1-F506-5E41-B3BB-A709DFAFBF72}"/>
              </a:ext>
            </a:extLst>
          </p:cNvPr>
          <p:cNvSpPr/>
          <p:nvPr/>
        </p:nvSpPr>
        <p:spPr>
          <a:xfrm>
            <a:off x="5860568" y="2124932"/>
            <a:ext cx="1069168" cy="733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  <a:p>
            <a:pPr algn="ctr"/>
            <a:r>
              <a:rPr lang="en-US" dirty="0"/>
              <a:t>(popup)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799AD-DDE3-AD4C-9A5E-96B599D0A2C4}"/>
              </a:ext>
            </a:extLst>
          </p:cNvPr>
          <p:cNvSpPr/>
          <p:nvPr/>
        </p:nvSpPr>
        <p:spPr>
          <a:xfrm>
            <a:off x="981308" y="835200"/>
            <a:ext cx="4560848" cy="54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E585-D861-7F4A-9DF7-3B7C2235E99F}"/>
              </a:ext>
            </a:extLst>
          </p:cNvPr>
          <p:cNvSpPr/>
          <p:nvPr/>
        </p:nvSpPr>
        <p:spPr>
          <a:xfrm>
            <a:off x="929640" y="835200"/>
            <a:ext cx="2005732" cy="5458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CC Members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Dick Rubinstein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8E81-1E36-434F-9310-1C34B79104BD}"/>
              </a:ext>
            </a:extLst>
          </p:cNvPr>
          <p:cNvSpPr txBox="1"/>
          <p:nvPr/>
        </p:nvSpPr>
        <p:spPr>
          <a:xfrm>
            <a:off x="2735388" y="922334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other graphic)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15C899-522D-244E-8DA3-3B9AA88203AB}"/>
              </a:ext>
            </a:extLst>
          </p:cNvPr>
          <p:cNvSpPr/>
          <p:nvPr/>
        </p:nvSpPr>
        <p:spPr>
          <a:xfrm>
            <a:off x="1323148" y="5855258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Cancel</a:t>
            </a:r>
            <a:endParaRPr lang="en-US" sz="1000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9CF865-0828-9241-90F9-CD76EFD3DD17}"/>
              </a:ext>
            </a:extLst>
          </p:cNvPr>
          <p:cNvSpPr/>
          <p:nvPr/>
        </p:nvSpPr>
        <p:spPr>
          <a:xfrm>
            <a:off x="7215358" y="5833241"/>
            <a:ext cx="1319042" cy="817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Proposal Screen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1F6CE7-137C-894E-84BF-795986F41D6B}"/>
              </a:ext>
            </a:extLst>
          </p:cNvPr>
          <p:cNvGraphicFramePr>
            <a:graphicFrameLocks noGrp="1"/>
          </p:cNvGraphicFramePr>
          <p:nvPr/>
        </p:nvGraphicFramePr>
        <p:xfrm>
          <a:off x="1323148" y="1468232"/>
          <a:ext cx="3474390" cy="177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10">
                  <a:extLst>
                    <a:ext uri="{9D8B030D-6E8A-4147-A177-3AD203B41FA5}">
                      <a16:colId xmlns:a16="http://schemas.microsoft.com/office/drawing/2014/main" val="1922295457"/>
                    </a:ext>
                  </a:extLst>
                </a:gridCol>
                <a:gridCol w="2874080">
                  <a:extLst>
                    <a:ext uri="{9D8B030D-6E8A-4147-A177-3AD203B41FA5}">
                      <a16:colId xmlns:a16="http://schemas.microsoft.com/office/drawing/2014/main" val="2443929098"/>
                    </a:ext>
                  </a:extLst>
                </a:gridCol>
              </a:tblGrid>
              <a:tr h="138567">
                <a:tc>
                  <a:txBody>
                    <a:bodyPr/>
                    <a:lstStyle/>
                    <a:p>
                      <a:r>
                        <a:rPr lang="en-US" sz="1050" dirty="0"/>
                        <a:t>Title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How to write a course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92570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27936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20479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64132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73724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94962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535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62947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19223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92539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58"/>
                  </a:ext>
                </a:extLst>
              </a:tr>
              <a:tr h="138567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581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BD38C4-6F33-7B49-B2E2-BFA4AA6F81C0}"/>
              </a:ext>
            </a:extLst>
          </p:cNvPr>
          <p:cNvCxnSpPr>
            <a:cxnSpLocks/>
          </p:cNvCxnSpPr>
          <p:nvPr/>
        </p:nvCxnSpPr>
        <p:spPr>
          <a:xfrm>
            <a:off x="4849206" y="1462743"/>
            <a:ext cx="0" cy="1668293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3ADFB2E-242D-1141-8535-243CFC58333C}"/>
              </a:ext>
            </a:extLst>
          </p:cNvPr>
          <p:cNvSpPr/>
          <p:nvPr/>
        </p:nvSpPr>
        <p:spPr>
          <a:xfrm>
            <a:off x="4754509" y="1633003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39CFB-86B4-B941-9E49-A483347ED932}"/>
              </a:ext>
            </a:extLst>
          </p:cNvPr>
          <p:cNvSpPr/>
          <p:nvPr/>
        </p:nvSpPr>
        <p:spPr>
          <a:xfrm>
            <a:off x="1660111" y="1821778"/>
            <a:ext cx="2629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C33F96A-C776-DB49-8E44-0F3D43BEC688}"/>
              </a:ext>
            </a:extLst>
          </p:cNvPr>
          <p:cNvGraphicFramePr>
            <a:graphicFrameLocks noGrp="1"/>
          </p:cNvGraphicFramePr>
          <p:nvPr/>
        </p:nvGraphicFramePr>
        <p:xfrm>
          <a:off x="1323148" y="3269644"/>
          <a:ext cx="3443812" cy="143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812">
                  <a:extLst>
                    <a:ext uri="{9D8B030D-6E8A-4147-A177-3AD203B41FA5}">
                      <a16:colId xmlns:a16="http://schemas.microsoft.com/office/drawing/2014/main" val="1487520812"/>
                    </a:ext>
                  </a:extLst>
                </a:gridCol>
              </a:tblGrid>
              <a:tr h="2823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Committee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07109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55017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0728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98703"/>
                  </a:ext>
                </a:extLst>
              </a:tr>
              <a:tr h="28239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2671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3460E-C255-4644-8FE0-F05507CD7A57}"/>
              </a:ext>
            </a:extLst>
          </p:cNvPr>
          <p:cNvCxnSpPr>
            <a:cxnSpLocks/>
          </p:cNvCxnSpPr>
          <p:nvPr/>
        </p:nvCxnSpPr>
        <p:spPr>
          <a:xfrm>
            <a:off x="4846010" y="3269644"/>
            <a:ext cx="0" cy="1434384"/>
          </a:xfrm>
          <a:prstGeom prst="straightConnector1">
            <a:avLst/>
          </a:prstGeom>
          <a:ln w="1270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63864B-66CA-C041-AE53-FDD4163CEA89}"/>
              </a:ext>
            </a:extLst>
          </p:cNvPr>
          <p:cNvSpPr/>
          <p:nvPr/>
        </p:nvSpPr>
        <p:spPr>
          <a:xfrm>
            <a:off x="4760457" y="3439904"/>
            <a:ext cx="164604" cy="1422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A13186-82FB-4148-BA84-74C2BE806B3C}"/>
              </a:ext>
            </a:extLst>
          </p:cNvPr>
          <p:cNvSpPr/>
          <p:nvPr/>
        </p:nvSpPr>
        <p:spPr>
          <a:xfrm>
            <a:off x="1299720" y="3694650"/>
            <a:ext cx="323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4906D34-7F62-734D-BAA8-19A7256F823C}"/>
              </a:ext>
            </a:extLst>
          </p:cNvPr>
          <p:cNvSpPr/>
          <p:nvPr/>
        </p:nvSpPr>
        <p:spPr>
          <a:xfrm>
            <a:off x="1323148" y="5471174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Ready for Vote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E2264A5-AC75-1A4D-AB62-0209F792BEE4}"/>
              </a:ext>
            </a:extLst>
          </p:cNvPr>
          <p:cNvSpPr/>
          <p:nvPr/>
        </p:nvSpPr>
        <p:spPr>
          <a:xfrm>
            <a:off x="1323148" y="5194968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Discuss in CC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E31DB-A889-684F-95A5-4F3E80898DB5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>
            <a:off x="1864168" y="6037781"/>
            <a:ext cx="5351190" cy="2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5C09D8A-E664-5B4F-87E5-888882B91EFD}"/>
              </a:ext>
            </a:extLst>
          </p:cNvPr>
          <p:cNvSpPr/>
          <p:nvPr/>
        </p:nvSpPr>
        <p:spPr>
          <a:xfrm>
            <a:off x="6905304" y="3269644"/>
            <a:ext cx="1457066" cy="11687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May be required for state change.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FC8D91-6807-2545-9C9A-FA2A45F683C1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609142" y="3854021"/>
            <a:ext cx="2296162" cy="117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8FE08B8-92CA-9345-90D7-3CCB645E9DA9}"/>
              </a:ext>
            </a:extLst>
          </p:cNvPr>
          <p:cNvSpPr/>
          <p:nvPr/>
        </p:nvSpPr>
        <p:spPr>
          <a:xfrm>
            <a:off x="1323148" y="4918762"/>
            <a:ext cx="1082040" cy="18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Edit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BCF712-BD69-9E46-A0A9-F3409F8FD5AF}"/>
              </a:ext>
            </a:extLst>
          </p:cNvPr>
          <p:cNvCxnSpPr>
            <a:cxnSpLocks/>
            <a:stCxn id="44" idx="0"/>
            <a:endCxn id="24" idx="1"/>
          </p:cNvCxnSpPr>
          <p:nvPr/>
        </p:nvCxnSpPr>
        <p:spPr>
          <a:xfrm flipV="1">
            <a:off x="1864168" y="2491745"/>
            <a:ext cx="3996400" cy="27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AC98B-9AC1-2C43-B305-A96FC9916E1C}"/>
              </a:ext>
            </a:extLst>
          </p:cNvPr>
          <p:cNvSpPr txBox="1"/>
          <p:nvPr/>
        </p:nvSpPr>
        <p:spPr>
          <a:xfrm>
            <a:off x="2750279" y="4831485"/>
            <a:ext cx="2095731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 or Reason for change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FA984-07EB-6344-948F-F3EBB91C28A7}"/>
              </a:ext>
            </a:extLst>
          </p:cNvPr>
          <p:cNvCxnSpPr>
            <a:cxnSpLocks/>
            <a:stCxn id="44" idx="0"/>
            <a:endCxn id="24" idx="1"/>
          </p:cNvCxnSpPr>
          <p:nvPr/>
        </p:nvCxnSpPr>
        <p:spPr>
          <a:xfrm flipV="1">
            <a:off x="1864168" y="2491745"/>
            <a:ext cx="3996400" cy="27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50ED988-179D-E347-B3A5-6B66FD9E56D0}"/>
              </a:ext>
            </a:extLst>
          </p:cNvPr>
          <p:cNvSpPr/>
          <p:nvPr/>
        </p:nvSpPr>
        <p:spPr>
          <a:xfrm>
            <a:off x="7527670" y="4739142"/>
            <a:ext cx="1319042" cy="817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Proposal Screen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DC6564-BEFC-8C48-8694-3D2D2F94B3BC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2405188" y="5010024"/>
            <a:ext cx="5122482" cy="13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396E03-ADE0-164C-9499-3225DD4C641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864168" y="2552622"/>
            <a:ext cx="3978106" cy="291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7514F28-6780-D64E-B061-0EDC64D9C97A}"/>
              </a:ext>
            </a:extLst>
          </p:cNvPr>
          <p:cNvSpPr/>
          <p:nvPr/>
        </p:nvSpPr>
        <p:spPr>
          <a:xfrm>
            <a:off x="9650278" y="4621001"/>
            <a:ext cx="1457066" cy="11687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edit, same choices for Sponsor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8E3867-93FE-474F-A813-9653B3B7DD62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8846712" y="5148089"/>
            <a:ext cx="803566" cy="18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1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372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CCSubmit</vt:lpstr>
      <vt:lpstr>CCSubmit.com Proposal Submission</vt:lpstr>
      <vt:lpstr>CC Member Screens: Inbox</vt:lpstr>
      <vt:lpstr>CC Member Screens: Proposal</vt:lpstr>
      <vt:lpstr>CC Member Screens: Manage Proposal (Sponsor)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CCSubmit</dc:title>
  <dc:creator>Richard Rubinstein</dc:creator>
  <cp:lastModifiedBy>Richard Rubinstein</cp:lastModifiedBy>
  <cp:revision>21</cp:revision>
  <dcterms:created xsi:type="dcterms:W3CDTF">2018-03-31T13:44:14Z</dcterms:created>
  <dcterms:modified xsi:type="dcterms:W3CDTF">2018-04-01T13:05:58Z</dcterms:modified>
</cp:coreProperties>
</file>