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56" r:id="rId2"/>
    <p:sldId id="268" r:id="rId3"/>
    <p:sldId id="269" r:id="rId4"/>
    <p:sldId id="260" r:id="rId5"/>
    <p:sldId id="261" r:id="rId6"/>
    <p:sldId id="271" r:id="rId7"/>
    <p:sldId id="262" r:id="rId8"/>
    <p:sldId id="272" r:id="rId9"/>
    <p:sldId id="266" r:id="rId10"/>
    <p:sldId id="270" r:id="rId11"/>
    <p:sldId id="274" r:id="rId12"/>
    <p:sldId id="25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94660"/>
  </p:normalViewPr>
  <p:slideViewPr>
    <p:cSldViewPr>
      <p:cViewPr>
        <p:scale>
          <a:sx n="75" d="100"/>
          <a:sy n="75" d="100"/>
        </p:scale>
        <p:origin x="-1218"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9A7872-D52B-4812-8F0F-D8700BD78A7E}" type="datetimeFigureOut">
              <a:rPr lang="en-US" smtClean="0"/>
              <a:pPr/>
              <a:t>11/19/2020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B197C-0C7A-4433-BBD8-AE519657F5FE}" type="slidenum">
              <a:rPr lang="en-US" smtClean="0"/>
              <a:pPr/>
              <a:t>‹#›</a:t>
            </a:fld>
            <a:endParaRPr lang="en-US"/>
          </a:p>
        </p:txBody>
      </p:sp>
    </p:spTree>
    <p:extLst>
      <p:ext uri="{BB962C8B-B14F-4D97-AF65-F5344CB8AC3E}">
        <p14:creationId xmlns:p14="http://schemas.microsoft.com/office/powerpoint/2010/main" val="4024308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08AF9D-15A3-4F42-A4AC-FD5DCD896512}" type="datetime1">
              <a:rPr lang="en-US" smtClean="0"/>
              <a:pPr/>
              <a:t>11/19/2020</a:t>
            </a:fld>
            <a:endParaRPr lang="en-US"/>
          </a:p>
        </p:txBody>
      </p:sp>
      <p:sp>
        <p:nvSpPr>
          <p:cNvPr id="17" name="Footer Placeholder 16"/>
          <p:cNvSpPr>
            <a:spLocks noGrp="1"/>
          </p:cNvSpPr>
          <p:nvPr>
            <p:ph type="ftr" sz="quarter" idx="11"/>
          </p:nvPr>
        </p:nvSpPr>
        <p:spPr/>
        <p:txBody>
          <a:bodyPr/>
          <a:lstStyle/>
          <a:p>
            <a:r>
              <a:rPr lang="en-US" smtClean="0"/>
              <a:t>SFIT- IT department                     Project Title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BBC6685-0B53-4B4E-AE18-5FC646DDFD4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169514-D967-4532-8271-A8D96FD1CDE3}" type="datetime1">
              <a:rPr lang="en-US" smtClean="0"/>
              <a:pPr/>
              <a:t>11/19/2020</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10F6BB-485D-4067-AB6A-D9F46A28CB85}" type="datetime1">
              <a:rPr lang="en-US" smtClean="0"/>
              <a:pPr/>
              <a:t>11/19/2020</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D92F99-C674-430F-9A97-9B082ADD592F}" type="datetime1">
              <a:rPr lang="en-US" smtClean="0"/>
              <a:pPr/>
              <a:t>11/19/2020</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F1EF144-A8DD-4A21-A57B-E3C515DE9988}" type="datetime1">
              <a:rPr lang="en-US" smtClean="0"/>
              <a:pPr/>
              <a:t>11/19/2020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SFIT- IT department                     Project Title                                  </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F90C9D-2254-4025-8D82-98F04A0C8476}" type="datetime1">
              <a:rPr lang="en-US" smtClean="0"/>
              <a:pPr/>
              <a:t>11/19/2020</a:t>
            </a:fld>
            <a:endParaRPr lang="en-US"/>
          </a:p>
        </p:txBody>
      </p:sp>
      <p:sp>
        <p:nvSpPr>
          <p:cNvPr id="6" name="Footer Placeholder 5"/>
          <p:cNvSpPr>
            <a:spLocks noGrp="1"/>
          </p:cNvSpPr>
          <p:nvPr>
            <p:ph type="ftr" sz="quarter" idx="11"/>
          </p:nvPr>
        </p:nvSpPr>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FF8DA5C-1005-4380-ADEA-9EA823819E9F}" type="datetime1">
              <a:rPr lang="en-US" smtClean="0"/>
              <a:pPr/>
              <a:t>11/19/2020</a:t>
            </a:fld>
            <a:endParaRPr lang="en-US"/>
          </a:p>
        </p:txBody>
      </p:sp>
      <p:sp>
        <p:nvSpPr>
          <p:cNvPr id="8" name="Footer Placeholder 7"/>
          <p:cNvSpPr>
            <a:spLocks noGrp="1"/>
          </p:cNvSpPr>
          <p:nvPr>
            <p:ph type="ftr" sz="quarter" idx="11"/>
          </p:nvPr>
        </p:nvSpPr>
        <p:spPr/>
        <p:txBody>
          <a:bodyPr/>
          <a:lstStyle/>
          <a:p>
            <a:r>
              <a:rPr lang="en-US" smtClean="0"/>
              <a:t>SFIT- IT department                     Project Title                                  </a:t>
            </a:r>
            <a:endParaRPr lang="en-US"/>
          </a:p>
        </p:txBody>
      </p:sp>
      <p:sp>
        <p:nvSpPr>
          <p:cNvPr id="9" name="Slide Number Placeholder 8"/>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6B8549-DBA7-414A-B192-0236C4BE6BEA}" type="datetime1">
              <a:rPr lang="en-US" smtClean="0"/>
              <a:pPr/>
              <a:t>11/19/2020</a:t>
            </a:fld>
            <a:endParaRPr lang="en-US"/>
          </a:p>
        </p:txBody>
      </p:sp>
      <p:sp>
        <p:nvSpPr>
          <p:cNvPr id="4" name="Footer Placeholder 3"/>
          <p:cNvSpPr>
            <a:spLocks noGrp="1"/>
          </p:cNvSpPr>
          <p:nvPr>
            <p:ph type="ftr" sz="quarter" idx="11"/>
          </p:nvPr>
        </p:nvSpPr>
        <p:spPr/>
        <p:txBody>
          <a:bodyPr/>
          <a:lstStyle/>
          <a:p>
            <a:r>
              <a:rPr lang="en-US" smtClean="0"/>
              <a:t>SFIT- IT department                     Project Title                                  </a:t>
            </a:r>
            <a:endParaRPr lang="en-US"/>
          </a:p>
        </p:txBody>
      </p:sp>
      <p:sp>
        <p:nvSpPr>
          <p:cNvPr id="5" name="Slide Number Placeholder 4"/>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5FFF0-3196-4A4A-9093-6F81F15D6F33}" type="datetime1">
              <a:rPr lang="en-US" smtClean="0"/>
              <a:pPr/>
              <a:t>11/19/2020</a:t>
            </a:fld>
            <a:endParaRPr lang="en-US"/>
          </a:p>
        </p:txBody>
      </p:sp>
      <p:sp>
        <p:nvSpPr>
          <p:cNvPr id="3" name="Footer Placeholder 2"/>
          <p:cNvSpPr>
            <a:spLocks noGrp="1"/>
          </p:cNvSpPr>
          <p:nvPr>
            <p:ph type="ftr" sz="quarter" idx="11"/>
          </p:nvPr>
        </p:nvSpPr>
        <p:spPr/>
        <p:txBody>
          <a:bodyPr/>
          <a:lstStyle/>
          <a:p>
            <a:r>
              <a:rPr lang="en-US" smtClean="0"/>
              <a:t>SFIT- IT department                     Project Title                                  </a:t>
            </a:r>
            <a:endParaRPr lang="en-US"/>
          </a:p>
        </p:txBody>
      </p:sp>
      <p:sp>
        <p:nvSpPr>
          <p:cNvPr id="4" name="Slide Number Placeholder 3"/>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A61B28-A004-476D-9CFC-FC6D5F6FF780}" type="datetime1">
              <a:rPr lang="en-US" smtClean="0"/>
              <a:pPr/>
              <a:t>11/19/2020</a:t>
            </a:fld>
            <a:endParaRPr lang="en-US"/>
          </a:p>
        </p:txBody>
      </p:sp>
      <p:sp>
        <p:nvSpPr>
          <p:cNvPr id="6" name="Footer Placeholder 5"/>
          <p:cNvSpPr>
            <a:spLocks noGrp="1"/>
          </p:cNvSpPr>
          <p:nvPr>
            <p:ph type="ftr" sz="quarter" idx="11"/>
          </p:nvPr>
        </p:nvSpPr>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AE63FB-0FCA-4670-916D-973DBD2EA069}" type="datetime1">
              <a:rPr lang="en-US" smtClean="0"/>
              <a:pPr/>
              <a:t>11/19/2020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F3B1B3D-87E8-4467-9EF2-8E5C6635D9F3}" type="datetime1">
              <a:rPr lang="en-US" smtClean="0"/>
              <a:pPr/>
              <a:t>11/19/2020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SFIT- IT department                     Project Title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BBC6685-0B53-4B4E-AE18-5FC646DDFD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3212976"/>
            <a:ext cx="6400800" cy="3399656"/>
          </a:xfrm>
        </p:spPr>
        <p:txBody>
          <a:bodyPr>
            <a:normAutofit lnSpcReduction="10000"/>
          </a:bodyPr>
          <a:lstStyle/>
          <a:p>
            <a:r>
              <a:rPr lang="en-US" dirty="0" smtClean="0"/>
              <a:t>Date of presentation: 09/11/2020</a:t>
            </a:r>
          </a:p>
          <a:p>
            <a:endParaRPr lang="en-US" dirty="0" smtClean="0"/>
          </a:p>
          <a:p>
            <a:r>
              <a:rPr lang="en-IN" dirty="0" smtClean="0"/>
              <a:t>Team:- </a:t>
            </a:r>
            <a:r>
              <a:rPr lang="en-IN" sz="3200" b="1" dirty="0" smtClean="0">
                <a:solidFill>
                  <a:schemeClr val="accent2">
                    <a:lumMod val="75000"/>
                  </a:schemeClr>
                </a:solidFill>
                <a:latin typeface="AR CENA" pitchFamily="2" charset="0"/>
              </a:rPr>
              <a:t>New Icons</a:t>
            </a:r>
            <a:endParaRPr lang="en-US" b="1" dirty="0" smtClean="0">
              <a:solidFill>
                <a:schemeClr val="accent2">
                  <a:lumMod val="75000"/>
                </a:schemeClr>
              </a:solidFill>
              <a:latin typeface="AR CENA" pitchFamily="2" charset="0"/>
            </a:endParaRPr>
          </a:p>
          <a:p>
            <a:endParaRPr lang="en-US" i="1" dirty="0" smtClean="0"/>
          </a:p>
          <a:p>
            <a:pPr defTabSz="914400">
              <a:defRPr/>
            </a:pPr>
            <a:r>
              <a:rPr lang="en-US" i="1" dirty="0" smtClean="0"/>
              <a:t>Post Graduate Diploma in Advanced Computing (PGDAC)</a:t>
            </a:r>
            <a:r>
              <a:rPr lang="en-US" dirty="0" smtClean="0"/>
              <a:t>, </a:t>
            </a:r>
            <a:endParaRPr lang="en-US" dirty="0"/>
          </a:p>
          <a:p>
            <a:pPr defTabSz="914400">
              <a:defRPr/>
            </a:pPr>
            <a:r>
              <a:rPr lang="en-IN" altLang="en-US" dirty="0" smtClean="0"/>
              <a:t>February 2020</a:t>
            </a:r>
            <a:endParaRPr lang="en-US" dirty="0" smtClean="0"/>
          </a:p>
          <a:p>
            <a:pPr defTabSz="914400">
              <a:defRPr/>
            </a:pPr>
            <a:r>
              <a:rPr lang="en-US" dirty="0" smtClean="0"/>
              <a:t>C-DAC Mumbai</a:t>
            </a:r>
            <a:endParaRPr lang="en-US" dirty="0"/>
          </a:p>
          <a:p>
            <a:endParaRPr lang="en-US" dirty="0" smtClean="0"/>
          </a:p>
        </p:txBody>
      </p:sp>
      <p:sp>
        <p:nvSpPr>
          <p:cNvPr id="2" name="Title 1"/>
          <p:cNvSpPr>
            <a:spLocks noGrp="1"/>
          </p:cNvSpPr>
          <p:nvPr>
            <p:ph type="ctrTitle"/>
          </p:nvPr>
        </p:nvSpPr>
        <p:spPr>
          <a:xfrm>
            <a:off x="762000" y="1600200"/>
            <a:ext cx="7772400" cy="1165225"/>
          </a:xfrm>
        </p:spPr>
        <p:txBody>
          <a:bodyPr>
            <a:normAutofit/>
          </a:bodyPr>
          <a:lstStyle/>
          <a:p>
            <a:r>
              <a:rPr lang="en-US" dirty="0" smtClean="0">
                <a:solidFill>
                  <a:srgbClr val="002060"/>
                </a:solidFill>
                <a:latin typeface="AR DESTINE" pitchFamily="2" charset="0"/>
              </a:rPr>
              <a:t>R-Books</a:t>
            </a:r>
            <a:endParaRPr lang="en-US" dirty="0">
              <a:solidFill>
                <a:srgbClr val="002060"/>
              </a:solidFill>
              <a:latin typeface="AR DESTINE"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v"/>
            </a:pPr>
            <a:r>
              <a:rPr lang="en-US" b="1" dirty="0" smtClean="0"/>
              <a:t> Hardware requirements</a:t>
            </a:r>
            <a:endParaRPr lang="en-US" b="1" dirty="0"/>
          </a:p>
        </p:txBody>
      </p:sp>
      <p:sp>
        <p:nvSpPr>
          <p:cNvPr id="3" name="Footer Placeholder 2"/>
          <p:cNvSpPr>
            <a:spLocks noGrp="1"/>
          </p:cNvSpPr>
          <p:nvPr>
            <p:ph type="ftr" sz="quarter" idx="11"/>
          </p:nvPr>
        </p:nvSpPr>
        <p:spPr/>
        <p:txBody>
          <a:bodyPr/>
          <a:lstStyle/>
          <a:p>
            <a:r>
              <a:rPr lang="en-US" b="1" dirty="0" smtClean="0"/>
              <a:t>PGDAC, CDAC Mumbai 	</a:t>
            </a:r>
            <a:r>
              <a:rPr lang="en-US" dirty="0" smtClean="0"/>
              <a:t>	</a:t>
            </a:r>
            <a:r>
              <a:rPr lang="en-US" b="1" dirty="0" smtClean="0"/>
              <a:t>R-Books</a:t>
            </a:r>
            <a:endParaRPr lang="en-US" b="1"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10</a:t>
            </a:fld>
            <a:endParaRPr lang="en-US"/>
          </a:p>
        </p:txBody>
      </p:sp>
      <p:sp>
        <p:nvSpPr>
          <p:cNvPr id="5" name="Content Placeholder 4"/>
          <p:cNvSpPr>
            <a:spLocks noGrp="1"/>
          </p:cNvSpPr>
          <p:nvPr>
            <p:ph sz="quarter" idx="1"/>
          </p:nvPr>
        </p:nvSpPr>
        <p:spPr>
          <a:xfrm>
            <a:off x="899592" y="1628800"/>
            <a:ext cx="6969968" cy="4213448"/>
          </a:xfrm>
        </p:spPr>
        <p:txBody>
          <a:bodyPr>
            <a:normAutofit fontScale="92500" lnSpcReduction="20000"/>
          </a:bodyPr>
          <a:lstStyle/>
          <a:p>
            <a:pPr>
              <a:buFont typeface="Wingdings" pitchFamily="2" charset="2"/>
              <a:buChar char="q"/>
            </a:pPr>
            <a:r>
              <a:rPr lang="en-US" dirty="0" smtClean="0"/>
              <a:t>Hardware Requirements</a:t>
            </a:r>
          </a:p>
          <a:p>
            <a:pPr>
              <a:buFont typeface="Wingdings" pitchFamily="2" charset="2"/>
              <a:buChar char="q"/>
            </a:pPr>
            <a:endParaRPr lang="en-US" dirty="0" smtClean="0"/>
          </a:p>
          <a:p>
            <a:pPr>
              <a:buFont typeface="Wingdings" pitchFamily="2" charset="2"/>
              <a:buChar char="q"/>
            </a:pPr>
            <a:r>
              <a:rPr lang="en-US" dirty="0" smtClean="0"/>
              <a:t>Pentium-IV(Processor). </a:t>
            </a:r>
          </a:p>
          <a:p>
            <a:pPr>
              <a:buFont typeface="Wingdings" pitchFamily="2" charset="2"/>
              <a:buChar char="q"/>
            </a:pPr>
            <a:endParaRPr lang="en-US" dirty="0" smtClean="0"/>
          </a:p>
          <a:p>
            <a:pPr>
              <a:buFont typeface="Wingdings" pitchFamily="2" charset="2"/>
              <a:buChar char="q"/>
            </a:pPr>
            <a:r>
              <a:rPr lang="en-US" dirty="0" smtClean="0"/>
              <a:t>256 MB Ram </a:t>
            </a:r>
          </a:p>
          <a:p>
            <a:pPr>
              <a:buFont typeface="Wingdings" pitchFamily="2" charset="2"/>
              <a:buChar char="q"/>
            </a:pPr>
            <a:endParaRPr lang="en-US" dirty="0" smtClean="0"/>
          </a:p>
          <a:p>
            <a:pPr>
              <a:buFont typeface="Wingdings" pitchFamily="2" charset="2"/>
              <a:buChar char="q"/>
            </a:pPr>
            <a:r>
              <a:rPr lang="en-US" dirty="0" smtClean="0"/>
              <a:t>512 KB Cache Memory </a:t>
            </a:r>
          </a:p>
          <a:p>
            <a:pPr>
              <a:buFont typeface="Wingdings" pitchFamily="2" charset="2"/>
              <a:buChar char="q"/>
            </a:pPr>
            <a:endParaRPr lang="en-US" dirty="0" smtClean="0"/>
          </a:p>
          <a:p>
            <a:pPr>
              <a:buFont typeface="Wingdings" pitchFamily="2" charset="2"/>
              <a:buChar char="q"/>
            </a:pPr>
            <a:r>
              <a:rPr lang="en-US" dirty="0" smtClean="0"/>
              <a:t>Hard disk 10 GB </a:t>
            </a:r>
          </a:p>
          <a:p>
            <a:pPr>
              <a:buFont typeface="Wingdings" pitchFamily="2" charset="2"/>
              <a:buChar char="q"/>
            </a:pPr>
            <a:endParaRPr lang="en-US" dirty="0" smtClean="0"/>
          </a:p>
          <a:p>
            <a:pPr>
              <a:buFont typeface="Wingdings" pitchFamily="2" charset="2"/>
              <a:buChar char="q"/>
            </a:pPr>
            <a:r>
              <a:rPr lang="en-US" dirty="0" smtClean="0"/>
              <a:t>Microsoft Compatible 101 or more Key Board </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Timeline duration and expected deliverables</a:t>
            </a:r>
            <a:endParaRPr lang="en-IN"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11</a:t>
            </a:fld>
            <a:endParaRPr lang="en-US"/>
          </a:p>
        </p:txBody>
      </p:sp>
      <p:sp>
        <p:nvSpPr>
          <p:cNvPr id="5" name="Content Placeholder 4"/>
          <p:cNvSpPr>
            <a:spLocks noGrp="1"/>
          </p:cNvSpPr>
          <p:nvPr>
            <p:ph sz="quarter" idx="1"/>
          </p:nvPr>
        </p:nvSpPr>
        <p:spPr/>
        <p:txBody>
          <a:bodyPr/>
          <a:lstStyle/>
          <a:p>
            <a:endParaRPr lang="en-IN" dirty="0" smtClean="0"/>
          </a:p>
          <a:p>
            <a:endParaRPr lang="en-IN" dirty="0"/>
          </a:p>
        </p:txBody>
      </p:sp>
      <p:sp>
        <p:nvSpPr>
          <p:cNvPr id="6" name="Footer Placeholder 4"/>
          <p:cNvSpPr>
            <a:spLocks noGrp="1"/>
          </p:cNvSpPr>
          <p:nvPr>
            <p:ph type="ftr" sz="quarter" idx="11"/>
          </p:nvPr>
        </p:nvSpPr>
        <p:spPr>
          <a:xfrm>
            <a:off x="914400" y="6172200"/>
            <a:ext cx="5745832" cy="457200"/>
          </a:xfrm>
        </p:spPr>
        <p:txBody>
          <a:bodyPr/>
          <a:lstStyle/>
          <a:p>
            <a:r>
              <a:rPr lang="en-US" b="1" dirty="0" smtClean="0"/>
              <a:t>PGDAC, CDAC Mumbai 	</a:t>
            </a:r>
            <a:r>
              <a:rPr lang="en-US" dirty="0" smtClean="0"/>
              <a:t>	</a:t>
            </a:r>
            <a:r>
              <a:rPr lang="en-US" b="1" dirty="0" smtClean="0"/>
              <a:t>R-Books</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2842903266"/>
              </p:ext>
            </p:extLst>
          </p:nvPr>
        </p:nvGraphicFramePr>
        <p:xfrm>
          <a:off x="1259632" y="1916832"/>
          <a:ext cx="6096000" cy="2966720"/>
        </p:xfrm>
        <a:graphic>
          <a:graphicData uri="http://schemas.openxmlformats.org/drawingml/2006/table">
            <a:tbl>
              <a:tblPr firstRow="1" bandRow="1">
                <a:tableStyleId>{5C22544A-7EE6-4342-B048-85BDC9FD1C3A}</a:tableStyleId>
              </a:tblPr>
              <a:tblGrid>
                <a:gridCol w="3168352"/>
                <a:gridCol w="2927648"/>
              </a:tblGrid>
              <a:tr h="370840">
                <a:tc>
                  <a:txBody>
                    <a:bodyPr/>
                    <a:lstStyle/>
                    <a:p>
                      <a:pPr algn="ctr"/>
                      <a:r>
                        <a:rPr lang="en-IN" dirty="0" smtClean="0"/>
                        <a:t>Phases</a:t>
                      </a:r>
                      <a:endParaRPr lang="en-IN" dirty="0"/>
                    </a:p>
                  </a:txBody>
                  <a:tcPr/>
                </a:tc>
                <a:tc>
                  <a:txBody>
                    <a:bodyPr/>
                    <a:lstStyle/>
                    <a:p>
                      <a:pPr algn="ctr"/>
                      <a:r>
                        <a:rPr lang="en-IN" dirty="0" smtClean="0"/>
                        <a:t>Duration(Days)</a:t>
                      </a:r>
                      <a:endParaRPr lang="en-IN" dirty="0"/>
                    </a:p>
                  </a:txBody>
                  <a:tcPr/>
                </a:tc>
              </a:tr>
              <a:tr h="370840">
                <a:tc>
                  <a:txBody>
                    <a:bodyPr/>
                    <a:lstStyle/>
                    <a:p>
                      <a:pPr algn="ctr"/>
                      <a:r>
                        <a:rPr lang="en-IN" dirty="0" smtClean="0"/>
                        <a:t>Planning</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Analysis</a:t>
                      </a:r>
                      <a:endParaRPr lang="en-IN" dirty="0"/>
                    </a:p>
                  </a:txBody>
                  <a:tcPr/>
                </a:tc>
                <a:tc>
                  <a:txBody>
                    <a:bodyPr/>
                    <a:lstStyle/>
                    <a:p>
                      <a:pPr algn="ctr"/>
                      <a:r>
                        <a:rPr lang="en-IN" dirty="0" smtClean="0"/>
                        <a:t>10</a:t>
                      </a:r>
                      <a:endParaRPr lang="en-IN" dirty="0"/>
                    </a:p>
                  </a:txBody>
                  <a:tcPr/>
                </a:tc>
              </a:tr>
              <a:tr h="370840">
                <a:tc>
                  <a:txBody>
                    <a:bodyPr/>
                    <a:lstStyle/>
                    <a:p>
                      <a:pPr algn="ctr"/>
                      <a:r>
                        <a:rPr lang="en-IN" dirty="0" smtClean="0"/>
                        <a:t>Design</a:t>
                      </a:r>
                      <a:endParaRPr lang="en-IN" dirty="0"/>
                    </a:p>
                  </a:txBody>
                  <a:tcPr/>
                </a:tc>
                <a:tc>
                  <a:txBody>
                    <a:bodyPr/>
                    <a:lstStyle/>
                    <a:p>
                      <a:pPr algn="ctr"/>
                      <a:r>
                        <a:rPr lang="en-IN" dirty="0" smtClean="0"/>
                        <a:t>7</a:t>
                      </a:r>
                      <a:endParaRPr lang="en-IN" dirty="0"/>
                    </a:p>
                  </a:txBody>
                  <a:tcPr/>
                </a:tc>
              </a:tr>
              <a:tr h="370840">
                <a:tc>
                  <a:txBody>
                    <a:bodyPr/>
                    <a:lstStyle/>
                    <a:p>
                      <a:pPr algn="ctr"/>
                      <a:r>
                        <a:rPr lang="en-IN" dirty="0" smtClean="0"/>
                        <a:t>Development</a:t>
                      </a:r>
                      <a:endParaRPr lang="en-IN" dirty="0"/>
                    </a:p>
                  </a:txBody>
                  <a:tcPr/>
                </a:tc>
                <a:tc>
                  <a:txBody>
                    <a:bodyPr/>
                    <a:lstStyle/>
                    <a:p>
                      <a:pPr algn="ctr"/>
                      <a:r>
                        <a:rPr lang="en-IN" dirty="0" smtClean="0"/>
                        <a:t>20</a:t>
                      </a:r>
                      <a:endParaRPr lang="en-IN" dirty="0"/>
                    </a:p>
                  </a:txBody>
                  <a:tcPr/>
                </a:tc>
              </a:tr>
              <a:tr h="370840">
                <a:tc>
                  <a:txBody>
                    <a:bodyPr/>
                    <a:lstStyle/>
                    <a:p>
                      <a:pPr algn="ctr"/>
                      <a:r>
                        <a:rPr lang="en-IN" dirty="0" smtClean="0"/>
                        <a:t>Testing</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Implementation</a:t>
                      </a:r>
                      <a:r>
                        <a:rPr lang="en-IN" baseline="0" dirty="0" smtClean="0"/>
                        <a:t> &amp; Deployment</a:t>
                      </a:r>
                      <a:endParaRPr lang="en-IN" dirty="0"/>
                    </a:p>
                  </a:txBody>
                  <a:tcPr/>
                </a:tc>
                <a:tc>
                  <a:txBody>
                    <a:bodyPr/>
                    <a:lstStyle/>
                    <a:p>
                      <a:pPr algn="ctr"/>
                      <a:r>
                        <a:rPr lang="en-IN" dirty="0" smtClean="0"/>
                        <a:t>2</a:t>
                      </a:r>
                      <a:endParaRPr lang="en-IN" dirty="0"/>
                    </a:p>
                  </a:txBody>
                  <a:tcPr/>
                </a:tc>
              </a:tr>
              <a:tr h="370840">
                <a:tc>
                  <a:txBody>
                    <a:bodyPr/>
                    <a:lstStyle/>
                    <a:p>
                      <a:pPr algn="ctr"/>
                      <a:r>
                        <a:rPr lang="en-IN" dirty="0" smtClean="0"/>
                        <a:t>Maintenance</a:t>
                      </a:r>
                      <a:endParaRPr lang="en-IN" dirty="0"/>
                    </a:p>
                  </a:txBody>
                  <a:tcPr/>
                </a:tc>
                <a:tc>
                  <a:txBody>
                    <a:bodyPr/>
                    <a:lstStyle/>
                    <a:p>
                      <a:pPr algn="ctr"/>
                      <a:r>
                        <a:rPr lang="en-IN" dirty="0" smtClean="0"/>
                        <a:t>_</a:t>
                      </a:r>
                      <a:endParaRPr lang="en-IN"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Questions??</a:t>
            </a:r>
            <a:endParaRPr lang="en-US" b="1" dirty="0"/>
          </a:p>
        </p:txBody>
      </p:sp>
      <p:sp>
        <p:nvSpPr>
          <p:cNvPr id="5" name="Text Placeholder 4"/>
          <p:cNvSpPr>
            <a:spLocks noGrp="1"/>
          </p:cNvSpPr>
          <p:nvPr>
            <p:ph type="body" idx="1"/>
          </p:nvPr>
        </p:nvSpPr>
        <p:spPr/>
        <p:txBody>
          <a:bodyPr>
            <a:normAutofit/>
          </a:bodyPr>
          <a:lstStyle/>
          <a:p>
            <a:pPr algn="ctr"/>
            <a:r>
              <a:rPr lang="en-US" sz="5400" b="1" u="sng" dirty="0" smtClean="0">
                <a:solidFill>
                  <a:schemeClr val="accent3">
                    <a:lumMod val="50000"/>
                  </a:schemeClr>
                </a:solidFill>
                <a:latin typeface="+mj-lt"/>
              </a:rPr>
              <a:t>Thank You !</a:t>
            </a:r>
            <a:endParaRPr lang="en-US" sz="5400" b="1" u="sng" dirty="0">
              <a:solidFill>
                <a:schemeClr val="accent3">
                  <a:lumMod val="50000"/>
                </a:schemeClr>
              </a:solidFill>
              <a:latin typeface="+mj-lt"/>
            </a:endParaRPr>
          </a:p>
        </p:txBody>
      </p:sp>
      <p:sp>
        <p:nvSpPr>
          <p:cNvPr id="4" name="Slide Number Placeholder 3"/>
          <p:cNvSpPr>
            <a:spLocks noGrp="1"/>
          </p:cNvSpPr>
          <p:nvPr>
            <p:ph type="sldNum" sz="quarter" idx="12"/>
          </p:nvPr>
        </p:nvSpPr>
        <p:spPr/>
        <p:txBody>
          <a:bodyPr/>
          <a:lstStyle/>
          <a:p>
            <a:fld id="{CBBC6685-0B53-4B4E-AE18-5FC646DDFD4A}" type="slidenum">
              <a:rPr lang="en-US" smtClean="0"/>
              <a:pPr/>
              <a:t>12</a:t>
            </a:fld>
            <a:endParaRPr lang="en-US"/>
          </a:p>
        </p:txBody>
      </p:sp>
      <p:sp>
        <p:nvSpPr>
          <p:cNvPr id="6" name="Footer Placeholder 4"/>
          <p:cNvSpPr>
            <a:spLocks noGrp="1"/>
          </p:cNvSpPr>
          <p:nvPr>
            <p:ph type="ftr" sz="quarter" idx="11"/>
          </p:nvPr>
        </p:nvSpPr>
        <p:spPr>
          <a:xfrm>
            <a:off x="914400" y="6172200"/>
            <a:ext cx="3962400" cy="457200"/>
          </a:xfrm>
        </p:spPr>
        <p:txBody>
          <a:bodyPr/>
          <a:lstStyle/>
          <a:p>
            <a:r>
              <a:rPr lang="en-US" b="1" dirty="0" smtClean="0"/>
              <a:t>PGDAC, CDAC Mumbai 	</a:t>
            </a:r>
            <a:r>
              <a:rPr lang="en-US" dirty="0" smtClean="0"/>
              <a:t>	</a:t>
            </a:r>
            <a:r>
              <a:rPr lang="en-US" b="1" dirty="0" smtClean="0"/>
              <a:t>R-Books</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260648"/>
            <a:ext cx="8060432" cy="1143000"/>
          </a:xfrm>
        </p:spPr>
        <p:txBody>
          <a:bodyPr>
            <a:normAutofit/>
          </a:bodyPr>
          <a:lstStyle/>
          <a:p>
            <a:pPr>
              <a:buFont typeface="Wingdings" pitchFamily="2" charset="2"/>
              <a:buChar char="v"/>
            </a:pPr>
            <a:r>
              <a:rPr lang="en-US" b="1" dirty="0" smtClean="0"/>
              <a:t> Project Team</a:t>
            </a:r>
            <a:endParaRPr lang="en-IN" b="1"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2</a:t>
            </a:fld>
            <a:endParaRPr lang="en-US"/>
          </a:p>
        </p:txBody>
      </p:sp>
      <p:sp>
        <p:nvSpPr>
          <p:cNvPr id="5" name="Content Placeholder 4"/>
          <p:cNvSpPr>
            <a:spLocks noGrp="1"/>
          </p:cNvSpPr>
          <p:nvPr>
            <p:ph sz="quarter" idx="1"/>
          </p:nvPr>
        </p:nvSpPr>
        <p:spPr/>
        <p:txBody>
          <a:bodyPr/>
          <a:lstStyle/>
          <a:p>
            <a:pPr>
              <a:buFont typeface="Wingdings" pitchFamily="2" charset="2"/>
              <a:buChar char="q"/>
            </a:pPr>
            <a:r>
              <a:rPr lang="en-IN" sz="3200" b="1" dirty="0" smtClean="0">
                <a:latin typeface="Adobe Garamond Pro" pitchFamily="18" charset="0"/>
              </a:rPr>
              <a:t> </a:t>
            </a:r>
            <a:r>
              <a:rPr lang="en-IN" sz="3200" b="1" dirty="0" smtClean="0">
                <a:solidFill>
                  <a:schemeClr val="accent2">
                    <a:lumMod val="75000"/>
                  </a:schemeClr>
                </a:solidFill>
                <a:latin typeface="AR CENA" pitchFamily="2" charset="0"/>
              </a:rPr>
              <a:t>New Icons  </a:t>
            </a:r>
            <a:r>
              <a:rPr lang="en-IN" sz="2800" b="1" dirty="0" smtClean="0">
                <a:latin typeface="Adobe Garamond Pro" pitchFamily="18" charset="0"/>
              </a:rPr>
              <a:t>Team Members :-</a:t>
            </a:r>
            <a:endParaRPr lang="en-IN" sz="3200" b="1" dirty="0" smtClean="0">
              <a:latin typeface="Adobe Garamond Pro" pitchFamily="18" charset="0"/>
            </a:endParaRPr>
          </a:p>
          <a:p>
            <a:endParaRPr lang="en-IN" sz="3500" b="1" dirty="0" smtClean="0">
              <a:latin typeface="Adobe Garamond Pro" pitchFamily="18" charset="0"/>
            </a:endParaRPr>
          </a:p>
          <a:p>
            <a:pPr marL="845820" lvl="1" indent="-571500">
              <a:buClr>
                <a:schemeClr val="tx2">
                  <a:lumMod val="60000"/>
                  <a:lumOff val="40000"/>
                </a:schemeClr>
              </a:buClr>
              <a:buFont typeface="Wingdings" pitchFamily="2" charset="2"/>
              <a:buChar char="Ø"/>
            </a:pPr>
            <a:r>
              <a:rPr lang="en-IN" sz="2200" b="1" u="sng" dirty="0" err="1" smtClean="0">
                <a:solidFill>
                  <a:schemeClr val="accent4">
                    <a:lumMod val="75000"/>
                  </a:schemeClr>
                </a:solidFill>
                <a:latin typeface="Aharoni" pitchFamily="2" charset="-79"/>
                <a:cs typeface="Aharoni" pitchFamily="2" charset="-79"/>
              </a:rPr>
              <a:t>Akash</a:t>
            </a:r>
            <a:r>
              <a:rPr lang="en-IN" sz="2200" b="1" u="sng" dirty="0" smtClean="0">
                <a:solidFill>
                  <a:schemeClr val="accent4">
                    <a:lumMod val="75000"/>
                  </a:schemeClr>
                </a:solidFill>
                <a:latin typeface="Aharoni" pitchFamily="2" charset="-79"/>
                <a:cs typeface="Aharoni" pitchFamily="2" charset="-79"/>
              </a:rPr>
              <a:t> </a:t>
            </a:r>
            <a:r>
              <a:rPr lang="en-IN" sz="2200" b="1" u="sng" dirty="0" err="1" smtClean="0">
                <a:solidFill>
                  <a:schemeClr val="accent4">
                    <a:lumMod val="75000"/>
                  </a:schemeClr>
                </a:solidFill>
                <a:latin typeface="Aharoni" pitchFamily="2" charset="-79"/>
                <a:cs typeface="Aharoni" pitchFamily="2" charset="-79"/>
              </a:rPr>
              <a:t>Chaudhari</a:t>
            </a:r>
            <a:r>
              <a:rPr lang="en-IN" sz="2200" b="1" u="sng" dirty="0" smtClean="0">
                <a:solidFill>
                  <a:schemeClr val="accent4">
                    <a:lumMod val="75000"/>
                  </a:schemeClr>
                </a:solidFill>
                <a:latin typeface="Aharoni" pitchFamily="2" charset="-79"/>
                <a:cs typeface="Aharoni" pitchFamily="2" charset="-79"/>
              </a:rPr>
              <a:t> (PL) -200240520007</a:t>
            </a:r>
          </a:p>
          <a:p>
            <a:pPr marL="845820" lvl="1" indent="-571500">
              <a:buClr>
                <a:schemeClr val="tx2">
                  <a:lumMod val="60000"/>
                  <a:lumOff val="40000"/>
                </a:schemeClr>
              </a:buClr>
              <a:buFont typeface="Wingdings" pitchFamily="2" charset="2"/>
              <a:buChar char="Ø"/>
            </a:pPr>
            <a:r>
              <a:rPr lang="en-IN" sz="2200" dirty="0" smtClean="0">
                <a:latin typeface="Adobe Garamond Pro" pitchFamily="18" charset="0"/>
              </a:rPr>
              <a:t> </a:t>
            </a:r>
            <a:r>
              <a:rPr lang="en-IN" sz="2200" dirty="0" err="1" smtClean="0">
                <a:latin typeface="Aharoni" pitchFamily="2" charset="-79"/>
                <a:cs typeface="Aharoni" pitchFamily="2" charset="-79"/>
              </a:rPr>
              <a:t>Amit</a:t>
            </a:r>
            <a:r>
              <a:rPr lang="en-IN" sz="2200" dirty="0" smtClean="0">
                <a:latin typeface="Aharoni" pitchFamily="2" charset="-79"/>
                <a:cs typeface="Aharoni" pitchFamily="2" charset="-79"/>
              </a:rPr>
              <a:t> </a:t>
            </a:r>
            <a:r>
              <a:rPr lang="en-IN" sz="2200" dirty="0" err="1" smtClean="0">
                <a:latin typeface="Aharoni" pitchFamily="2" charset="-79"/>
                <a:cs typeface="Aharoni" pitchFamily="2" charset="-79"/>
              </a:rPr>
              <a:t>Rathor</a:t>
            </a:r>
            <a:r>
              <a:rPr lang="en-IN" sz="2200" dirty="0" smtClean="0">
                <a:latin typeface="Aharoni" pitchFamily="2" charset="-79"/>
                <a:cs typeface="Aharoni" pitchFamily="2" charset="-79"/>
              </a:rPr>
              <a:t> -200240520015</a:t>
            </a:r>
          </a:p>
          <a:p>
            <a:pPr marL="845820" lvl="1" indent="-571500">
              <a:buClr>
                <a:schemeClr val="tx2">
                  <a:lumMod val="60000"/>
                  <a:lumOff val="40000"/>
                </a:schemeClr>
              </a:buClr>
              <a:buFont typeface="Wingdings" pitchFamily="2" charset="2"/>
              <a:buChar char="Ø"/>
            </a:pPr>
            <a:r>
              <a:rPr lang="en-IN" sz="2200" dirty="0" err="1" smtClean="0">
                <a:latin typeface="Aharoni" pitchFamily="2" charset="-79"/>
                <a:cs typeface="Aharoni" pitchFamily="2" charset="-79"/>
              </a:rPr>
              <a:t>Heena</a:t>
            </a:r>
            <a:r>
              <a:rPr lang="en-IN" sz="2200" dirty="0" smtClean="0">
                <a:latin typeface="Aharoni" pitchFamily="2" charset="-79"/>
                <a:cs typeface="Aharoni" pitchFamily="2" charset="-79"/>
              </a:rPr>
              <a:t> Khan -200240520037</a:t>
            </a:r>
          </a:p>
          <a:p>
            <a:pPr marL="845820" lvl="1" indent="-571500">
              <a:buClr>
                <a:schemeClr val="tx2">
                  <a:lumMod val="60000"/>
                  <a:lumOff val="40000"/>
                </a:schemeClr>
              </a:buClr>
              <a:buFont typeface="Wingdings" pitchFamily="2" charset="2"/>
              <a:buChar char="Ø"/>
            </a:pPr>
            <a:r>
              <a:rPr lang="en-IN" sz="2200" dirty="0" smtClean="0">
                <a:latin typeface="Aharoni" pitchFamily="2" charset="-79"/>
                <a:cs typeface="Aharoni" pitchFamily="2" charset="-79"/>
              </a:rPr>
              <a:t>Krishna  </a:t>
            </a:r>
            <a:r>
              <a:rPr lang="en-IN" sz="2200" dirty="0" err="1" smtClean="0">
                <a:latin typeface="Aharoni" pitchFamily="2" charset="-79"/>
                <a:cs typeface="Aharoni" pitchFamily="2" charset="-79"/>
              </a:rPr>
              <a:t>Somwanshi</a:t>
            </a:r>
            <a:r>
              <a:rPr lang="en-IN" sz="2200" dirty="0" smtClean="0">
                <a:latin typeface="Aharoni" pitchFamily="2" charset="-79"/>
                <a:cs typeface="Aharoni" pitchFamily="2" charset="-79"/>
              </a:rPr>
              <a:t> -200240520043</a:t>
            </a:r>
          </a:p>
          <a:p>
            <a:pPr marL="845820" lvl="1" indent="-571500">
              <a:buClr>
                <a:schemeClr val="tx2">
                  <a:lumMod val="60000"/>
                  <a:lumOff val="40000"/>
                </a:schemeClr>
              </a:buClr>
              <a:buFont typeface="Wingdings" pitchFamily="2" charset="2"/>
              <a:buChar char="Ø"/>
            </a:pPr>
            <a:r>
              <a:rPr lang="en-IN" sz="2200" dirty="0" err="1" smtClean="0">
                <a:latin typeface="Aharoni" pitchFamily="2" charset="-79"/>
                <a:cs typeface="Aharoni" pitchFamily="2" charset="-79"/>
              </a:rPr>
              <a:t>Madhuri</a:t>
            </a:r>
            <a:r>
              <a:rPr lang="en-IN" sz="2200" dirty="0" smtClean="0">
                <a:latin typeface="Aharoni" pitchFamily="2" charset="-79"/>
                <a:cs typeface="Aharoni" pitchFamily="2" charset="-79"/>
              </a:rPr>
              <a:t>  </a:t>
            </a:r>
            <a:r>
              <a:rPr lang="en-IN" sz="2200" dirty="0" err="1" smtClean="0">
                <a:latin typeface="Aharoni" pitchFamily="2" charset="-79"/>
                <a:cs typeface="Aharoni" pitchFamily="2" charset="-79"/>
              </a:rPr>
              <a:t>Wayal</a:t>
            </a:r>
            <a:r>
              <a:rPr lang="en-IN" sz="2200" dirty="0" smtClean="0">
                <a:latin typeface="Aharoni" pitchFamily="2" charset="-79"/>
                <a:cs typeface="Aharoni" pitchFamily="2" charset="-79"/>
              </a:rPr>
              <a:t> -200240520049</a:t>
            </a:r>
            <a:endParaRPr lang="en-IN" sz="3400" dirty="0">
              <a:latin typeface="Aharoni" pitchFamily="2" charset="-79"/>
              <a:cs typeface="Aharoni" pitchFamily="2" charset="-79"/>
            </a:endParaRPr>
          </a:p>
        </p:txBody>
      </p:sp>
      <p:sp>
        <p:nvSpPr>
          <p:cNvPr id="6" name="Footer Placeholder 4"/>
          <p:cNvSpPr>
            <a:spLocks noGrp="1"/>
          </p:cNvSpPr>
          <p:nvPr>
            <p:ph type="ftr" sz="quarter" idx="11"/>
          </p:nvPr>
        </p:nvSpPr>
        <p:spPr>
          <a:xfrm>
            <a:off x="914400" y="6172200"/>
            <a:ext cx="3962400" cy="457200"/>
          </a:xfrm>
        </p:spPr>
        <p:txBody>
          <a:bodyPr/>
          <a:lstStyle/>
          <a:p>
            <a:r>
              <a:rPr lang="en-US" b="1" dirty="0" smtClean="0"/>
              <a:t>PGDAC, CDAC Mumbai 	</a:t>
            </a:r>
            <a:r>
              <a:rPr lang="en-US" dirty="0" smtClean="0"/>
              <a:t>	</a:t>
            </a:r>
            <a:r>
              <a:rPr lang="en-US" b="1" dirty="0" smtClean="0"/>
              <a:t>R-Books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v"/>
            </a:pPr>
            <a:r>
              <a:rPr lang="en-US" b="1" dirty="0" smtClean="0"/>
              <a:t> Content</a:t>
            </a:r>
            <a:endParaRPr lang="en-IN" b="1"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3</a:t>
            </a:fld>
            <a:endParaRPr lang="en-US"/>
          </a:p>
        </p:txBody>
      </p:sp>
      <p:sp>
        <p:nvSpPr>
          <p:cNvPr id="5" name="Content Placeholder 4"/>
          <p:cNvSpPr>
            <a:spLocks noGrp="1"/>
          </p:cNvSpPr>
          <p:nvPr>
            <p:ph sz="quarter" idx="1"/>
          </p:nvPr>
        </p:nvSpPr>
        <p:spPr/>
        <p:txBody>
          <a:bodyPr/>
          <a:lstStyle/>
          <a:p>
            <a:r>
              <a:rPr lang="en-US" dirty="0" smtClean="0"/>
              <a:t>Introduction</a:t>
            </a:r>
          </a:p>
          <a:p>
            <a:r>
              <a:rPr lang="en-US" dirty="0" smtClean="0"/>
              <a:t>Problem definition and proposed solution</a:t>
            </a:r>
          </a:p>
          <a:p>
            <a:r>
              <a:rPr lang="en-US" dirty="0" smtClean="0"/>
              <a:t>Scope of project</a:t>
            </a:r>
          </a:p>
          <a:p>
            <a:r>
              <a:rPr lang="en-US" dirty="0" smtClean="0"/>
              <a:t>Hardware and software requirements</a:t>
            </a:r>
          </a:p>
          <a:p>
            <a:r>
              <a:rPr lang="en-US" dirty="0" smtClean="0"/>
              <a:t>Timeline duration and expected deliverables</a:t>
            </a:r>
          </a:p>
          <a:p>
            <a:endParaRPr lang="en-US" dirty="0" smtClean="0"/>
          </a:p>
          <a:p>
            <a:endParaRPr lang="en-IN" dirty="0"/>
          </a:p>
        </p:txBody>
      </p:sp>
      <p:sp>
        <p:nvSpPr>
          <p:cNvPr id="6" name="Footer Placeholder 4"/>
          <p:cNvSpPr>
            <a:spLocks noGrp="1"/>
          </p:cNvSpPr>
          <p:nvPr>
            <p:ph type="ftr" sz="quarter" idx="11"/>
          </p:nvPr>
        </p:nvSpPr>
        <p:spPr>
          <a:xfrm>
            <a:off x="914400" y="6172200"/>
            <a:ext cx="3962400" cy="457200"/>
          </a:xfrm>
        </p:spPr>
        <p:txBody>
          <a:bodyPr/>
          <a:lstStyle/>
          <a:p>
            <a:r>
              <a:rPr lang="en-US" b="1" dirty="0" smtClean="0"/>
              <a:t>PGDAC, CDAC Mumbai 	</a:t>
            </a:r>
            <a:r>
              <a:rPr lang="en-US" dirty="0" smtClean="0"/>
              <a:t>	</a:t>
            </a:r>
            <a:r>
              <a:rPr lang="en-US" b="1" dirty="0" smtClean="0"/>
              <a:t>R-Books</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v"/>
            </a:pPr>
            <a:r>
              <a:rPr lang="en-US" b="1" dirty="0" smtClean="0"/>
              <a:t> Introduction</a:t>
            </a:r>
            <a:r>
              <a:rPr lang="en-US" dirty="0" smtClean="0"/>
              <a:t> </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4</a:t>
            </a:fld>
            <a:endParaRPr lang="en-US"/>
          </a:p>
        </p:txBody>
      </p:sp>
      <p:sp>
        <p:nvSpPr>
          <p:cNvPr id="3" name="Content Placeholder 2"/>
          <p:cNvSpPr>
            <a:spLocks noGrp="1"/>
          </p:cNvSpPr>
          <p:nvPr>
            <p:ph sz="quarter" idx="1"/>
          </p:nvPr>
        </p:nvSpPr>
        <p:spPr/>
        <p:txBody>
          <a:bodyPr>
            <a:normAutofit/>
          </a:bodyPr>
          <a:lstStyle/>
          <a:p>
            <a:r>
              <a:rPr lang="en-US" dirty="0" smtClean="0"/>
              <a:t>The project </a:t>
            </a:r>
            <a:r>
              <a:rPr lang="en-US" b="1" dirty="0" smtClean="0"/>
              <a:t>R-Books </a:t>
            </a:r>
            <a:r>
              <a:rPr lang="en-US" dirty="0" smtClean="0"/>
              <a:t>is made to bring the customer on one platform for renting books. There are a lot of readers who love to read a book but there is an overhead of buying the book and maintaining the condition of it. Instead, why not we just rent the books out to the reader this will also make them valuable. On this platform, some libraries want to rent out their collection of books but the user is not aware of it. </a:t>
            </a:r>
          </a:p>
          <a:p>
            <a:r>
              <a:rPr lang="en-US" dirty="0" smtClean="0"/>
              <a:t>This system is similar to the E-commerce Systems which provide a platform for such users..</a:t>
            </a:r>
          </a:p>
        </p:txBody>
      </p:sp>
      <p:sp>
        <p:nvSpPr>
          <p:cNvPr id="7" name="Footer Placeholder 4"/>
          <p:cNvSpPr>
            <a:spLocks noGrp="1"/>
          </p:cNvSpPr>
          <p:nvPr>
            <p:ph type="ftr" sz="quarter" idx="11"/>
          </p:nvPr>
        </p:nvSpPr>
        <p:spPr>
          <a:xfrm>
            <a:off x="914400" y="6172200"/>
            <a:ext cx="3962400" cy="457200"/>
          </a:xfrm>
        </p:spPr>
        <p:txBody>
          <a:bodyPr/>
          <a:lstStyle/>
          <a:p>
            <a:r>
              <a:rPr lang="en-US" b="1" dirty="0" smtClean="0"/>
              <a:t>PGDAC, CDAC Mumbai 	</a:t>
            </a:r>
            <a:r>
              <a:rPr lang="en-US" dirty="0" smtClean="0"/>
              <a:t>	</a:t>
            </a:r>
            <a:r>
              <a:rPr lang="en-US" b="1" dirty="0" smtClean="0"/>
              <a:t>R-Books</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uFont typeface="Wingdings" pitchFamily="2" charset="2"/>
              <a:buChar char="v"/>
            </a:pPr>
            <a:r>
              <a:rPr lang="en-US" b="1" dirty="0" smtClean="0"/>
              <a:t> Problem definition</a:t>
            </a:r>
            <a:endParaRPr lang="en-US" b="1"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5</a:t>
            </a:fld>
            <a:endParaRPr lang="en-US"/>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US" dirty="0" smtClean="0"/>
              <a:t> Traditionally customers are used to buy the book at the real in other words factual shops. It needs the customers to show up in the shops in person and walk around different shopping shelves and it also needs the owners of shops to stock exhibit and transfer the products required by customers. </a:t>
            </a:r>
          </a:p>
          <a:p>
            <a:pPr>
              <a:buFont typeface="Wingdings" pitchFamily="2" charset="2"/>
              <a:buChar char="q"/>
            </a:pPr>
            <a:r>
              <a:rPr lang="en-US" dirty="0" smtClean="0"/>
              <a:t>It takes labor time and space to precede these operations. Also the high cost of new books proved a problem for today’s students as they needed to buy the books that for short period of times for e.g. to study for semester exams.</a:t>
            </a:r>
          </a:p>
        </p:txBody>
      </p:sp>
      <p:sp>
        <p:nvSpPr>
          <p:cNvPr id="7" name="Footer Placeholder 4"/>
          <p:cNvSpPr>
            <a:spLocks noGrp="1"/>
          </p:cNvSpPr>
          <p:nvPr>
            <p:ph type="ftr" sz="quarter" idx="11"/>
          </p:nvPr>
        </p:nvSpPr>
        <p:spPr>
          <a:xfrm>
            <a:off x="914400" y="6172200"/>
            <a:ext cx="3962400" cy="457200"/>
          </a:xfrm>
        </p:spPr>
        <p:txBody>
          <a:bodyPr/>
          <a:lstStyle/>
          <a:p>
            <a:r>
              <a:rPr lang="en-US" b="1" dirty="0" smtClean="0"/>
              <a:t>PGDAC, CDAC Mumbai 	</a:t>
            </a:r>
            <a:r>
              <a:rPr lang="en-US" dirty="0" smtClean="0"/>
              <a:t>	</a:t>
            </a:r>
            <a:r>
              <a:rPr lang="en-US" b="1" dirty="0" smtClean="0"/>
              <a:t>R-Books</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uFont typeface="Wingdings" pitchFamily="2" charset="2"/>
              <a:buChar char="v"/>
            </a:pPr>
            <a:r>
              <a:rPr lang="en-US" b="1" dirty="0" smtClean="0"/>
              <a:t> Proposed solution</a:t>
            </a:r>
            <a:endParaRPr lang="en-US" b="1" dirty="0"/>
          </a:p>
        </p:txBody>
      </p:sp>
      <p:sp>
        <p:nvSpPr>
          <p:cNvPr id="3" name="Footer Placeholder 2"/>
          <p:cNvSpPr>
            <a:spLocks noGrp="1"/>
          </p:cNvSpPr>
          <p:nvPr>
            <p:ph type="ftr" sz="quarter" idx="11"/>
          </p:nvPr>
        </p:nvSpPr>
        <p:spPr/>
        <p:txBody>
          <a:bodyPr/>
          <a:lstStyle/>
          <a:p>
            <a:r>
              <a:rPr lang="en-US" b="1" dirty="0" smtClean="0"/>
              <a:t>PGDAC, CDAC Mumbai 	</a:t>
            </a:r>
            <a:r>
              <a:rPr lang="en-US" dirty="0" smtClean="0"/>
              <a:t>	</a:t>
            </a:r>
            <a:r>
              <a:rPr lang="en-US" b="1" dirty="0" smtClean="0"/>
              <a:t>R-Books</a:t>
            </a:r>
            <a:endParaRPr lang="en-US" b="1"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6</a:t>
            </a:fld>
            <a:endParaRPr lang="en-US"/>
          </a:p>
        </p:txBody>
      </p:sp>
      <p:sp>
        <p:nvSpPr>
          <p:cNvPr id="5" name="Content Placeholder 4"/>
          <p:cNvSpPr>
            <a:spLocks noGrp="1"/>
          </p:cNvSpPr>
          <p:nvPr>
            <p:ph sz="quarter" idx="1"/>
          </p:nvPr>
        </p:nvSpPr>
        <p:spPr/>
        <p:txBody>
          <a:bodyPr/>
          <a:lstStyle/>
          <a:p>
            <a:pPr>
              <a:buFont typeface="Wingdings" pitchFamily="2" charset="2"/>
              <a:buChar char="q"/>
            </a:pPr>
            <a:r>
              <a:rPr lang="en-US" dirty="0" smtClean="0"/>
              <a:t> Books Rental System provides a solution to reduce and optimize these expenses. </a:t>
            </a:r>
          </a:p>
          <a:p>
            <a:pPr>
              <a:buFont typeface="Wingdings" pitchFamily="2" charset="2"/>
              <a:buChar char="q"/>
            </a:pPr>
            <a:r>
              <a:rPr lang="en-US" dirty="0" smtClean="0"/>
              <a:t>Authorized customers do not need to go to the factual shops to choose and bring the books it saves time and save human efforts. </a:t>
            </a:r>
          </a:p>
          <a:p>
            <a:pPr>
              <a:buFont typeface="Wingdings" pitchFamily="2" charset="2"/>
              <a:buChar char="q"/>
            </a:pPr>
            <a:r>
              <a:rPr lang="en-US" dirty="0" smtClean="0"/>
              <a:t>Also reusing books proves helpful to save nature.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850106"/>
          </a:xfrm>
        </p:spPr>
        <p:txBody>
          <a:bodyPr>
            <a:normAutofit/>
          </a:bodyPr>
          <a:lstStyle/>
          <a:p>
            <a:pPr algn="ctr">
              <a:buFont typeface="Wingdings" pitchFamily="2" charset="2"/>
              <a:buChar char="v"/>
            </a:pPr>
            <a:r>
              <a:rPr lang="en-US" b="1" dirty="0" smtClean="0"/>
              <a:t> Scope of project</a:t>
            </a:r>
            <a:endParaRPr lang="en-US" b="1"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7</a:t>
            </a:fld>
            <a:endParaRPr lang="en-US"/>
          </a:p>
        </p:txBody>
      </p:sp>
      <p:sp>
        <p:nvSpPr>
          <p:cNvPr id="3" name="Content Placeholder 2"/>
          <p:cNvSpPr>
            <a:spLocks noGrp="1"/>
          </p:cNvSpPr>
          <p:nvPr>
            <p:ph sz="quarter" idx="1"/>
          </p:nvPr>
        </p:nvSpPr>
        <p:spPr>
          <a:xfrm>
            <a:off x="683568" y="953344"/>
            <a:ext cx="8280920" cy="5904656"/>
          </a:xfrm>
        </p:spPr>
        <p:txBody>
          <a:bodyPr>
            <a:normAutofit fontScale="85000" lnSpcReduction="20000"/>
          </a:bodyPr>
          <a:lstStyle/>
          <a:p>
            <a:pPr>
              <a:buNone/>
            </a:pPr>
            <a:endParaRPr lang="en-US" dirty="0" smtClean="0"/>
          </a:p>
          <a:p>
            <a:pPr>
              <a:buFont typeface="Wingdings" pitchFamily="2" charset="2"/>
              <a:buChar char="q"/>
            </a:pPr>
            <a:r>
              <a:rPr lang="en-IN" dirty="0" smtClean="0"/>
              <a:t>Login &amp; Registration </a:t>
            </a:r>
            <a:br>
              <a:rPr lang="en-IN" dirty="0" smtClean="0"/>
            </a:br>
            <a:r>
              <a:rPr lang="en-IN" dirty="0" smtClean="0"/>
              <a:t>a. User</a:t>
            </a:r>
            <a:br>
              <a:rPr lang="en-IN" dirty="0" smtClean="0"/>
            </a:br>
            <a:r>
              <a:rPr lang="en-IN" dirty="0" smtClean="0"/>
              <a:t>b. librarian </a:t>
            </a:r>
          </a:p>
          <a:p>
            <a:pPr>
              <a:buFont typeface="Wingdings" pitchFamily="2" charset="2"/>
              <a:buChar char="q"/>
            </a:pPr>
            <a:r>
              <a:rPr lang="en-IN" dirty="0" smtClean="0"/>
              <a:t>Database</a:t>
            </a:r>
          </a:p>
          <a:p>
            <a:pPr>
              <a:buNone/>
            </a:pPr>
            <a:r>
              <a:rPr lang="en-IN" dirty="0" smtClean="0"/>
              <a:t>	a. user</a:t>
            </a:r>
          </a:p>
          <a:p>
            <a:pPr>
              <a:buNone/>
            </a:pPr>
            <a:r>
              <a:rPr lang="en-IN" dirty="0" smtClean="0"/>
              <a:t>	b. books inventory</a:t>
            </a:r>
          </a:p>
          <a:p>
            <a:pPr>
              <a:buNone/>
            </a:pPr>
            <a:r>
              <a:rPr lang="en-IN" dirty="0" smtClean="0"/>
              <a:t>	c. book vender (library) </a:t>
            </a:r>
          </a:p>
          <a:p>
            <a:pPr>
              <a:buNone/>
            </a:pPr>
            <a:r>
              <a:rPr lang="en-IN" dirty="0" smtClean="0"/>
              <a:t>	d. ledger</a:t>
            </a:r>
          </a:p>
          <a:p>
            <a:pPr>
              <a:buFont typeface="Wingdings" pitchFamily="2" charset="2"/>
              <a:buChar char="q"/>
            </a:pPr>
            <a:r>
              <a:rPr lang="en-IN" dirty="0" smtClean="0"/>
              <a:t> Main Features </a:t>
            </a:r>
          </a:p>
          <a:p>
            <a:pPr>
              <a:buNone/>
            </a:pPr>
            <a:r>
              <a:rPr lang="en-IN" dirty="0" smtClean="0"/>
              <a:t>	a. search</a:t>
            </a:r>
          </a:p>
          <a:p>
            <a:pPr>
              <a:buNone/>
            </a:pPr>
            <a:r>
              <a:rPr lang="en-IN" dirty="0" smtClean="0"/>
              <a:t>	b. Remainder through </a:t>
            </a:r>
            <a:r>
              <a:rPr lang="en-IN" dirty="0" err="1" smtClean="0"/>
              <a:t>gmail</a:t>
            </a:r>
            <a:r>
              <a:rPr lang="en-IN" dirty="0" smtClean="0"/>
              <a:t> </a:t>
            </a:r>
          </a:p>
          <a:p>
            <a:pPr>
              <a:buNone/>
            </a:pPr>
            <a:r>
              <a:rPr lang="en-IN" dirty="0" smtClean="0"/>
              <a:t>	c. Cart</a:t>
            </a:r>
          </a:p>
          <a:p>
            <a:pPr>
              <a:buNone/>
            </a:pPr>
            <a:r>
              <a:rPr lang="en-IN" dirty="0" smtClean="0"/>
              <a:t>	d. Payment Gateway</a:t>
            </a:r>
          </a:p>
          <a:p>
            <a:pPr>
              <a:buNone/>
            </a:pPr>
            <a:endParaRPr lang="en-IN" dirty="0" smtClean="0"/>
          </a:p>
          <a:p>
            <a:pPr>
              <a:buNone/>
            </a:pPr>
            <a:r>
              <a:rPr lang="en-IN" dirty="0" smtClean="0"/>
              <a:t>	</a:t>
            </a:r>
          </a:p>
          <a:p>
            <a:pPr>
              <a:buNone/>
            </a:pPr>
            <a:endParaRPr lang="en-IN" dirty="0" smtClean="0"/>
          </a:p>
          <a:p>
            <a:pPr>
              <a:buNone/>
            </a:pPr>
            <a:endParaRPr lang="en-IN" dirty="0" smtClean="0"/>
          </a:p>
        </p:txBody>
      </p:sp>
      <p:sp>
        <p:nvSpPr>
          <p:cNvPr id="7" name="Footer Placeholder 4"/>
          <p:cNvSpPr>
            <a:spLocks noGrp="1"/>
          </p:cNvSpPr>
          <p:nvPr>
            <p:ph type="ftr" sz="quarter" idx="11"/>
          </p:nvPr>
        </p:nvSpPr>
        <p:spPr>
          <a:xfrm>
            <a:off x="914400" y="6172200"/>
            <a:ext cx="3962400" cy="457200"/>
          </a:xfrm>
        </p:spPr>
        <p:txBody>
          <a:bodyPr/>
          <a:lstStyle/>
          <a:p>
            <a:r>
              <a:rPr lang="en-US" b="1" dirty="0" smtClean="0"/>
              <a:t>PGDAC, CDAC Mumbai 	</a:t>
            </a:r>
            <a:r>
              <a:rPr lang="en-US" dirty="0" smtClean="0"/>
              <a:t>	</a:t>
            </a:r>
            <a:r>
              <a:rPr lang="en-US" b="1" dirty="0" smtClean="0"/>
              <a:t>R-Books</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v"/>
            </a:pPr>
            <a:r>
              <a:rPr lang="en-IN" b="1" dirty="0" smtClean="0"/>
              <a:t> Key Features</a:t>
            </a:r>
            <a:endParaRPr lang="en-US" b="1" dirty="0"/>
          </a:p>
        </p:txBody>
      </p:sp>
      <p:sp>
        <p:nvSpPr>
          <p:cNvPr id="3" name="Footer Placeholder 2"/>
          <p:cNvSpPr>
            <a:spLocks noGrp="1"/>
          </p:cNvSpPr>
          <p:nvPr>
            <p:ph type="ftr" sz="quarter" idx="11"/>
          </p:nvPr>
        </p:nvSpPr>
        <p:spPr/>
        <p:txBody>
          <a:bodyPr/>
          <a:lstStyle/>
          <a:p>
            <a:r>
              <a:rPr lang="en-US" smtClean="0"/>
              <a:t>SFIT- IT department                     Project Title                                  </a:t>
            </a:r>
            <a:endParaRPr lang="en-US"/>
          </a:p>
        </p:txBody>
      </p:sp>
      <p:sp>
        <p:nvSpPr>
          <p:cNvPr id="4" name="Slide Number Placeholder 3"/>
          <p:cNvSpPr>
            <a:spLocks noGrp="1"/>
          </p:cNvSpPr>
          <p:nvPr>
            <p:ph type="sldNum" sz="quarter" idx="12"/>
          </p:nvPr>
        </p:nvSpPr>
        <p:spPr/>
        <p:txBody>
          <a:bodyPr/>
          <a:lstStyle/>
          <a:p>
            <a:fld id="{CBBC6685-0B53-4B4E-AE18-5FC646DDFD4A}" type="slidenum">
              <a:rPr lang="en-US" smtClean="0"/>
              <a:pPr/>
              <a:t>8</a:t>
            </a:fld>
            <a:endParaRPr lang="en-US"/>
          </a:p>
        </p:txBody>
      </p:sp>
      <p:sp>
        <p:nvSpPr>
          <p:cNvPr id="5" name="Content Placeholder 4"/>
          <p:cNvSpPr>
            <a:spLocks noGrp="1"/>
          </p:cNvSpPr>
          <p:nvPr>
            <p:ph sz="quarter" idx="1"/>
          </p:nvPr>
        </p:nvSpPr>
        <p:spPr/>
        <p:txBody>
          <a:bodyPr/>
          <a:lstStyle/>
          <a:p>
            <a:pPr>
              <a:buFont typeface="Wingdings" pitchFamily="2" charset="2"/>
              <a:buChar char="q"/>
            </a:pPr>
            <a:r>
              <a:rPr lang="en-IN" dirty="0" smtClean="0"/>
              <a:t> Book is assigned to Client.</a:t>
            </a:r>
          </a:p>
          <a:p>
            <a:pPr>
              <a:buFont typeface="Wingdings" pitchFamily="2" charset="2"/>
              <a:buChar char="q"/>
            </a:pPr>
            <a:r>
              <a:rPr lang="en-IN" dirty="0" smtClean="0"/>
              <a:t> His log is maintained about the book.</a:t>
            </a:r>
          </a:p>
          <a:p>
            <a:pPr>
              <a:buFont typeface="Wingdings" pitchFamily="2" charset="2"/>
              <a:buChar char="q"/>
            </a:pPr>
            <a:r>
              <a:rPr lang="en-IN" dirty="0" smtClean="0"/>
              <a:t> Cart is maintain like </a:t>
            </a:r>
            <a:r>
              <a:rPr lang="en-US" dirty="0" smtClean="0"/>
              <a:t>E-commerce </a:t>
            </a:r>
            <a:r>
              <a:rPr lang="en-IN" dirty="0" smtClean="0"/>
              <a:t>application.</a:t>
            </a:r>
          </a:p>
          <a:p>
            <a:pPr>
              <a:buFont typeface="Wingdings" pitchFamily="2" charset="2"/>
              <a:buChar char="q"/>
            </a:pPr>
            <a:r>
              <a:rPr lang="en-IN" dirty="0" smtClean="0"/>
              <a:t> Email is sent on renting and monthly rent remainder.</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v"/>
            </a:pPr>
            <a:r>
              <a:rPr lang="en-US" b="1" dirty="0" smtClean="0"/>
              <a:t> Software </a:t>
            </a:r>
            <a:r>
              <a:rPr lang="en-US" b="1" dirty="0"/>
              <a:t>requirements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9</a:t>
            </a:fld>
            <a:endParaRPr lang="en-US"/>
          </a:p>
        </p:txBody>
      </p:sp>
      <p:sp>
        <p:nvSpPr>
          <p:cNvPr id="3" name="Content Placeholder 2"/>
          <p:cNvSpPr>
            <a:spLocks noGrp="1"/>
          </p:cNvSpPr>
          <p:nvPr>
            <p:ph sz="quarter" idx="1"/>
          </p:nvPr>
        </p:nvSpPr>
        <p:spPr>
          <a:xfrm>
            <a:off x="611560" y="1772816"/>
            <a:ext cx="8060432" cy="4572000"/>
          </a:xfrm>
        </p:spPr>
        <p:txBody>
          <a:bodyPr>
            <a:normAutofit/>
          </a:bodyPr>
          <a:lstStyle/>
          <a:p>
            <a:pPr>
              <a:buFont typeface="Wingdings" pitchFamily="2" charset="2"/>
              <a:buChar char="q"/>
            </a:pPr>
            <a:r>
              <a:rPr lang="en-US" dirty="0" smtClean="0"/>
              <a:t>Language          	:           Java</a:t>
            </a:r>
          </a:p>
          <a:p>
            <a:pPr>
              <a:buFont typeface="Wingdings" pitchFamily="2" charset="2"/>
              <a:buChar char="q"/>
            </a:pPr>
            <a:r>
              <a:rPr lang="en-US" dirty="0" smtClean="0"/>
              <a:t>Web technologies	:           JEE (</a:t>
            </a:r>
            <a:r>
              <a:rPr lang="en-US" dirty="0" err="1" smtClean="0"/>
              <a:t>Servlets</a:t>
            </a:r>
            <a:r>
              <a:rPr lang="en-US" dirty="0" smtClean="0"/>
              <a:t> /JSP)</a:t>
            </a:r>
          </a:p>
          <a:p>
            <a:pPr>
              <a:buFont typeface="Wingdings" pitchFamily="2" charset="2"/>
              <a:buChar char="q"/>
            </a:pPr>
            <a:r>
              <a:rPr lang="en-US" dirty="0" smtClean="0"/>
              <a:t>Front-end Design	:           Html, CSS, </a:t>
            </a:r>
            <a:r>
              <a:rPr lang="en-US" dirty="0" err="1" smtClean="0"/>
              <a:t>Bootstrap,Angular</a:t>
            </a:r>
            <a:endParaRPr lang="en-US" dirty="0" smtClean="0"/>
          </a:p>
          <a:p>
            <a:pPr>
              <a:buFont typeface="Wingdings" pitchFamily="2" charset="2"/>
              <a:buChar char="q"/>
            </a:pPr>
            <a:r>
              <a:rPr lang="en-US" dirty="0" smtClean="0"/>
              <a:t>Database           	:           MYSQL</a:t>
            </a:r>
          </a:p>
          <a:p>
            <a:pPr>
              <a:buFont typeface="Wingdings" pitchFamily="2" charset="2"/>
              <a:buChar char="q"/>
            </a:pPr>
            <a:r>
              <a:rPr lang="en-US" dirty="0" smtClean="0"/>
              <a:t>Scripting             	:           JavaScript</a:t>
            </a:r>
            <a:endParaRPr lang="en-US" dirty="0"/>
          </a:p>
        </p:txBody>
      </p:sp>
      <p:sp>
        <p:nvSpPr>
          <p:cNvPr id="7" name="Footer Placeholder 4"/>
          <p:cNvSpPr>
            <a:spLocks noGrp="1"/>
          </p:cNvSpPr>
          <p:nvPr>
            <p:ph type="ftr" sz="quarter" idx="11"/>
          </p:nvPr>
        </p:nvSpPr>
        <p:spPr>
          <a:xfrm>
            <a:off x="914400" y="6172200"/>
            <a:ext cx="3962400" cy="457200"/>
          </a:xfrm>
        </p:spPr>
        <p:txBody>
          <a:bodyPr/>
          <a:lstStyle/>
          <a:p>
            <a:r>
              <a:rPr lang="en-US" b="1" dirty="0" smtClean="0"/>
              <a:t>PGDAC, CDAC Mumbai 	</a:t>
            </a:r>
            <a:r>
              <a:rPr lang="en-US" dirty="0" smtClean="0"/>
              <a:t>	</a:t>
            </a:r>
            <a:r>
              <a:rPr lang="en-US" b="1" dirty="0" smtClean="0"/>
              <a:t>R-Books</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1549</TotalTime>
  <Words>500</Words>
  <Application>Microsoft Office PowerPoint</Application>
  <PresentationFormat>On-screen Show (4:3)</PresentationFormat>
  <Paragraphs>116</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R-Books</vt:lpstr>
      <vt:lpstr> Project Team</vt:lpstr>
      <vt:lpstr> Content</vt:lpstr>
      <vt:lpstr> Introduction </vt:lpstr>
      <vt:lpstr> Problem definition</vt:lpstr>
      <vt:lpstr> Proposed solution</vt:lpstr>
      <vt:lpstr> Scope of project</vt:lpstr>
      <vt:lpstr> Key Features</vt:lpstr>
      <vt:lpstr> Software requirements</vt:lpstr>
      <vt:lpstr> Hardware requirements</vt:lpstr>
      <vt:lpstr>Timeline duration and expected deliverables</vt:lpstr>
      <vt:lpstr>Questions??</vt:lpstr>
    </vt:vector>
  </TitlesOfParts>
  <Company>SFIT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paper</dc:title>
  <dc:creator>mecomp</dc:creator>
  <cp:lastModifiedBy>Windows User</cp:lastModifiedBy>
  <cp:revision>80</cp:revision>
  <dcterms:created xsi:type="dcterms:W3CDTF">2013-09-17T11:11:00Z</dcterms:created>
  <dcterms:modified xsi:type="dcterms:W3CDTF">2020-11-19T16:42:53Z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