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  <Override ContentType="application/vnd.openxmlformats-officedocument.drawingml.chart+xml" PartName="/ppt/charts/chart1.xml"/>
  <Override PartName="/ppt/charts/style_aop_chart1.xml" ContentType="application/vnd.ms-office.chartstyle+xml"/>
  <Override PartName="/ppt/charts/colors_aop_chart1.xml" ContentType="application/vnd.ms-office.chartcolorstyle+xml"/>
  <Default Extension="xlsx" ContentType="application/vnd.openxmlformats-officedocument.spreadsheetml.sheet"/>
  <Override PartName="/ppt/slides/_rels/slide4.xml.rels" ContentType="application/vnd.openxmlformats-package.relationships+xml"/>
  <Override PartName="/ppt/slides/slide4.xml" ContentType="application/vnd.openxmlformats-officedocument.presentationml.slide+xml"/>
  <Override PartName="/ppt/slides/_rels/slide5.xml.rels" ContentType="application/vnd.openxmlformats-package.relationships+xml"/>
  <Override PartName="/ppt/slides/slide5.xml" ContentType="application/vnd.openxmlformats-officedocument.presentationml.slide+xml"/>
  <Override PartName="/ppt/slides/_rels/slide6.xml.rels" ContentType="application/vnd.openxmlformats-package.relationships+xml"/>
  <Override PartName="/ppt/slides/slide6.xml" ContentType="application/vnd.openxmlformats-officedocument.presentationml.slide+xml"/>
  <Override PartName="/ppt/slides/_rels/slide7.xml.rels" ContentType="application/vnd.openxmlformats-package.relationships+xml"/>
  <Override PartName="/ppt/slides/slide7.xml" ContentType="application/vnd.openxmlformats-officedocument.presentationml.slide+xml"/>
  <Override PartName="/ppt/slides/_rels/slide8.xml.rels" ContentType="application/vnd.openxmlformats-package.relationships+xml"/>
  <Override PartName="/ppt/slides/slide8.xml" ContentType="application/vnd.openxmlformats-officedocument.presentationml.slide+xml"/>
  <Override PartName="/ppt/slides/_rels/slide9.xml.rels" ContentType="application/vnd.openxmlformats-package.relationships+xml"/>
  <Override PartName="/ppt/slides/slide9.xml" ContentType="application/vnd.openxmlformats-officedocument.presentationml.slide+xml"/>
  <Override PartName="/ppt/slides/_rels/slide10.xml.rels" ContentType="application/vnd.openxmlformats-package.relationships+xml"/>
  <Override PartName="/ppt/slides/slide10.xml" ContentType="application/vnd.openxmlformats-officedocument.presentationml.slide+xml"/>
  <Override PartName="/ppt/slides/_rels/slide11.xml.rels" ContentType="application/vnd.openxmlformats-package.relationships+xml"/>
  <Override PartName="/ppt/slides/slide11.xml" ContentType="application/vnd.openxmlformats-officedocument.presentationml.slide+xml"/>
  <Override PartName="/ppt/slides/_rels/slide12.xml.rels" ContentType="application/vnd.openxmlformats-package.relationships+xml"/>
  <Override PartName="/ppt/slides/slide12.xml" ContentType="application/vnd.openxmlformats-officedocument.presentationml.slide+xml"/>
  <Override PartName="/ppt/slides/_rels/slide13.xml.rels" ContentType="application/vnd.openxmlformats-package.relationships+xml"/>
  <Override PartName="/ppt/slides/slide13.xml" ContentType="application/vnd.openxmlformats-officedocument.presentationml.slide+xml"/>
  <Override PartName="/ppt/slides/_rels/slide14.xml.rels" ContentType="application/vnd.openxmlformats-package.relationships+xml"/>
  <Override PartName="/ppt/slides/slide14.xml" ContentType="application/vnd.openxmlformats-officedocument.presentationml.slide+xml"/>
  <Override PartName="/ppt/slides/_rels/slide15.xml.rels" ContentType="application/vnd.openxmlformats-package.relationships+xml"/>
  <Override PartName="/ppt/slides/slide15.xml" ContentType="application/vnd.openxmlformats-officedocument.presentationml.slide+xml"/>
  <Override PartName="/ppt/charts/chart2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1013" r:id="rId13"/>
    <p:sldId id="1014" r:id="rId14"/>
    <p:sldId id="1015" r:id="rId15"/>
    <p:sldId id="1016" r:id="rId16"/>
    <p:sldId id="1017" r:id="rId17"/>
    <p:sldId id="1018" r:id="rId18"/>
    <p:sldId id="1019" r:id="rId19"/>
    <p:sldId id="1020" r:id="rId20"/>
    <p:sldId id="1021" r:id="rId21"/>
    <p:sldId id="1022" r:id="rId22"/>
    <p:sldId id="1023" r:id="rId23"/>
    <p:sldId id="1024" r:id="rId24"/>
  </p:sldIdLst>
  <p:sldSz cy="5143500" cx="9144000"/>
  <p:notesSz cx="6858000" cy="9144000"/>
  <p:embeddedFontLst>
    <p:embeddedFont>
      <p:font typeface="Nunito"/>
      <p:regular r:id="rId9"/>
      <p:bold r:id="rId10"/>
      <p:italic r:id="rId11"/>
      <p:boldItalic r:id="rId1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Nunito-italic.fntdata"/><Relationship Id="rId10" Type="http://schemas.openxmlformats.org/officeDocument/2006/relationships/font" Target="fonts/Nunito-bold.fntdata"/><Relationship Id="rId12" Type="http://schemas.openxmlformats.org/officeDocument/2006/relationships/font" Target="fonts/Nunito-boldItalic.fntdata"/><Relationship Id="rId9" Type="http://schemas.openxmlformats.org/officeDocument/2006/relationships/font" Target="fonts/Nunito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3" Type="http://schemas.openxmlformats.org/officeDocument/2006/relationships/slide" Target="slides/slide4.xml"/><Relationship Id="rId14" Type="http://schemas.openxmlformats.org/officeDocument/2006/relationships/slide" Target="slides/slide5.xml"/><Relationship Id="rId15" Type="http://schemas.openxmlformats.org/officeDocument/2006/relationships/slide" Target="slides/slide6.xml"/><Relationship Id="rId16" Type="http://schemas.openxmlformats.org/officeDocument/2006/relationships/slide" Target="slides/slide7.xml"/><Relationship Id="rId17" Type="http://schemas.openxmlformats.org/officeDocument/2006/relationships/slide" Target="slides/slide8.xml"/><Relationship Id="rId18" Type="http://schemas.openxmlformats.org/officeDocument/2006/relationships/slide" Target="slides/slide9.xml"/><Relationship Id="rId19" Type="http://schemas.openxmlformats.org/officeDocument/2006/relationships/slide" Target="slides/slide10.xml"/><Relationship Id="rId20" Type="http://schemas.openxmlformats.org/officeDocument/2006/relationships/slide" Target="slides/slide11.xml"/><Relationship Id="rId21" Type="http://schemas.openxmlformats.org/officeDocument/2006/relationships/slide" Target="slides/slide12.xml"/><Relationship Id="rId22" Type="http://schemas.openxmlformats.org/officeDocument/2006/relationships/slide" Target="slides/slide13.xml"/><Relationship Id="rId23" Type="http://schemas.openxmlformats.org/officeDocument/2006/relationships/slide" Target="slides/slide14.xml"/><Relationship Id="rId24" Type="http://schemas.openxmlformats.org/officeDocument/2006/relationships/slide" Target="slides/slide15.xml"/></Relationships>
</file>

<file path=ppt/charts/_rels/chart1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_chart1.xlsx"/>
              <Relationship Id="rId2" Type="http://schemas.microsoft.com/office/2011/relationships/chartColorStyle" Target="colors_aop_chart1.xml"/>
              <Relationship Id="rId1" Type="http://schemas.microsoft.com/office/2011/relationships/chartStyle" Target="style_aop_chart1.xml"/>
            </Relationships>
            
</file>

<file path=ppt/charts/_rels/chart2.xml.rels><?xml version="1.0" encoding="UTF-8" standalone="yes"?>
            <Relationships xmlns="http://schemas.openxmlformats.org/package/2006/relationships">
              <Relationship Id="rId3" Type="http://schemas.openxmlformats.org/officeDocument/2006/relationships/package" Target="../embeddings/Microsoft_Excel_Worksheet1.xlsx"/>
              <Relationship Id="rId2" Type="http://schemas.microsoft.com/office/2011/relationships/chartColorStyle" Target="colors1.xml"/>
              <Relationship Id="rId1" Type="http://schemas.microsoft.com/office/2011/relationships/chartStyle" Target="style1.xml"/>
            </Relationships>
</file>

<file path=ppt/charts/chart1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383eeb"/>
              </a:solidFill>
            </c:spPr>
          </c:dPt>
          <c:dPt>
            <c:idx val="2"/>
            <c:spPr>
              <a:solidFill>
                <a:srgbClr val="89d11b"/>
              </a:solidFill>
            </c:spPr>
          </c:dPt>
          <c:dPt>
            <c:idx val="3"/>
            <c:spPr>
              <a:solidFill>
                <a:srgbClr val="afe80c"/>
              </a:solidFill>
            </c:spPr>
          </c:dPt>
          <c:dPt>
            <c:idx val="4"/>
            <c:spPr>
              <a:solidFill>
                <a:srgbClr val="d0663d"/>
              </a:solidFill>
            </c:spPr>
          </c:dPt>
          <c:dPt>
            <c:idx val="5"/>
            <c:spPr>
              <a:solidFill>
                <a:srgbClr val="c9afee"/>
              </a:solidFill>
            </c:spPr>
          </c:dPt>
          <c:dPt>
            <c:idx val="6"/>
            <c:spPr>
              <a:solidFill>
                <a:srgbClr val="46e0f2"/>
              </a:solidFill>
            </c:spPr>
          </c:dPt>
          <c:dPt>
            <c:idx val="7"/>
            <c:spPr>
              <a:solidFill>
                <a:srgbClr val="9b247b"/>
              </a:solidFill>
            </c:spPr>
          </c:dPt>
          <c:dPt>
            <c:idx val="8"/>
            <c:spPr>
              <a:solidFill>
                <a:srgbClr val="192550"/>
              </a:solidFill>
            </c:spPr>
          </c:dPt>
          <c:dPt>
            <c:idx val="9"/>
            <c:spPr>
              <a:solidFill>
                <a:srgbClr val="df93fe"/>
              </a:solidFill>
            </c:spPr>
          </c:dPt>
          <c:dPt>
            <c:idx val="10"/>
            <c:spPr>
              <a:solidFill>
                <a:srgbClr val="dc6231"/>
              </a:solidFill>
            </c:spPr>
          </c:dPt>
          <c:dPt>
            <c:idx val="11"/>
            <c:spPr>
              <a:solidFill>
                <a:srgbClr val="ec0b5b"/>
              </a:solidFill>
            </c:spPr>
          </c:dPt>
          <c:dPt>
            <c:idx val="12"/>
            <c:spPr>
              <a:solidFill>
                <a:srgbClr val="ccc019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hart2.xml><?xml version="1.0" encoding="utf-8"?>
<c:chartSpace xmlns:a="http://schemas.openxmlformats.org/drawingml/2006/main" xmlns:c="http://schemas.openxmlformats.org/drawingml/2006/chart" xmlns:r="http://schemas.openxmlformats.org/officeDocument/2006/relationships" xmlns:c16r2="http://schemas.microsoft.com/office/drawing/2015/06/chart">
  <c:date1904 val="0"/>
  <c:lang val="en-US"/>
  <c:chart>
    <c:autoTitleDeleted val="1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AOPChartSheet_chart1!$B$1</c:f>
              <c:strCache>
                <c:ptCount val="1"/>
                <c:pt idx="0">
                  <c:v>radius</c:v>
                </c:pt>
              </c:strCache>
            </c:strRef>
          </c:tx>
          <c:dPt>
            <c:idx val="0"/>
            <c:spPr>
              <a:solidFill>
                <a:srgbClr val="7298d4"/>
              </a:solidFill>
            </c:spPr>
          </c:dPt>
          <c:dPt>
            <c:idx val="1"/>
            <c:spPr>
              <a:solidFill>
                <a:srgbClr val="383eeb"/>
              </a:solidFill>
            </c:spPr>
          </c:dPt>
          <c:dPt>
            <c:idx val="2"/>
            <c:spPr>
              <a:solidFill>
                <a:srgbClr val="89d11b"/>
              </a:solidFill>
            </c:spPr>
          </c:dPt>
          <c:dPt>
            <c:idx val="3"/>
            <c:spPr>
              <a:solidFill>
                <a:srgbClr val="afe80c"/>
              </a:solidFill>
            </c:spPr>
          </c:dPt>
          <c:dPt>
            <c:idx val="4"/>
            <c:spPr>
              <a:solidFill>
                <a:srgbClr val="d0663d"/>
              </a:solidFill>
            </c:spPr>
          </c:dPt>
          <c:dPt>
            <c:idx val="5"/>
            <c:spPr>
              <a:solidFill>
                <a:srgbClr val="c9afee"/>
              </a:solidFill>
            </c:spPr>
          </c:dPt>
          <c:dPt>
            <c:idx val="6"/>
            <c:spPr>
              <a:solidFill>
                <a:srgbClr val="46e0f2"/>
              </a:solidFill>
            </c:spPr>
          </c:dPt>
          <c:dPt>
            <c:idx val="7"/>
            <c:spPr>
              <a:solidFill>
                <a:srgbClr val="9b247b"/>
              </a:solidFill>
            </c:spPr>
          </c:dPt>
          <c:dPt>
            <c:idx val="8"/>
            <c:spPr>
              <a:solidFill>
                <a:srgbClr val="192550"/>
              </a:solidFill>
            </c:spPr>
          </c:dPt>
          <c:dPt>
            <c:idx val="9"/>
            <c:spPr>
              <a:solidFill>
                <a:srgbClr val="df93fe"/>
              </a:solidFill>
            </c:spPr>
          </c:dPt>
          <c:dPt>
            <c:idx val="10"/>
            <c:spPr>
              <a:solidFill>
                <a:srgbClr val="dc6231"/>
              </a:solidFill>
            </c:spPr>
          </c:dPt>
          <c:dPt>
            <c:idx val="11"/>
            <c:spPr>
              <a:solidFill>
                <a:srgbClr val="ec0b5b"/>
              </a:solidFill>
            </c:spPr>
          </c:dPt>
          <c:dPt>
            <c:idx val="12"/>
            <c:spPr>
              <a:solidFill>
                <a:srgbClr val="ccc019"/>
              </a:solidFill>
            </c:spPr>
          </c:dPt>
          <c:cat>
            <c:strRef>
              <c:f>AOPChartSheet_chart1!$A$2:$A$14</c:f>
              <c:strCache>
                <c:ptCount val="13"/>
                <c:pt idx="0">
                  <c:v>(1) Cérès</c:v>
                </c:pt>
                <c:pt idx="1">
                  <c:v>(136199) Éris</c:v>
                </c:pt>
                <c:pt idx="2">
                  <c:v>Uranus</c:v>
                </c:pt>
                <c:pt idx="3">
                  <c:v>Pluton</c:v>
                </c:pt>
                <c:pt idx="4">
                  <c:v>Neptune</c:v>
                </c:pt>
                <c:pt idx="5">
                  <c:v>(136108) Hauméa</c:v>
                </c:pt>
                <c:pt idx="6">
                  <c:v>(136472) Makémaké</c:v>
                </c:pt>
                <c:pt idx="7">
                  <c:v>Jupiter</c:v>
                </c:pt>
                <c:pt idx="8">
                  <c:v>Mars</c:v>
                </c:pt>
                <c:pt idx="9">
                  <c:v>Mercure</c:v>
                </c:pt>
                <c:pt idx="10">
                  <c:v>Saturne</c:v>
                </c:pt>
                <c:pt idx="11">
                  <c:v>La Terre</c:v>
                </c:pt>
                <c:pt idx="12">
                  <c:v>Vénus</c:v>
                </c:pt>
              </c:strCache>
            </c:strRef>
          </c:cat>
          <c:val>
            <c:numRef>
              <c:f>AOPChartSheet_chart1!$B$2:$B$14</c:f>
              <c:numCache>
                <c:formatCode>General</c:formatCode>
                <c:ptCount val="13"/>
                <c:pt idx="0">
                  <c:v>487</c:v>
                </c:pt>
                <c:pt idx="1">
                  <c:v>0</c:v>
                </c:pt>
                <c:pt idx="2">
                  <c:v>25559</c:v>
                </c:pt>
                <c:pt idx="3">
                  <c:v>1188.3</c:v>
                </c:pt>
                <c:pt idx="4">
                  <c:v>24764</c:v>
                </c:pt>
                <c:pt idx="5">
                  <c:v>0</c:v>
                </c:pt>
                <c:pt idx="6">
                  <c:v>745</c:v>
                </c:pt>
                <c:pt idx="7">
                  <c:v>71492</c:v>
                </c:pt>
                <c:pt idx="8">
                  <c:v>3396.19</c:v>
                </c:pt>
                <c:pt idx="9">
                  <c:v>2440.53</c:v>
                </c:pt>
                <c:pt idx="10">
                  <c:v>60268</c:v>
                </c:pt>
                <c:pt idx="11">
                  <c:v>6378.1366</c:v>
                </c:pt>
                <c:pt idx="12">
                  <c:v>6051.8</c:v>
                </c:pt>
              </c:numCache>
            </c:numRef>
          </c:val>
        </c:ser>
        <c:dLbls>
          <c:dLblPos val="inEnd"/>
          <c:showLegendKey val="1"/>
          <c:showVal val="0"/>
          <c:showCatName val="0"/>
          <c:showSerName val="0"/>
          <c:showPercent val="1"/>
          <c:showBubbleSize val="0"/>
        </c:dLbls>
      </c:pie3DChart>
    </c:plotArea>
    <c:legend>
      <c:legendPos val="r"/>
      <c:overlay val="0"/>
      <c:layout/>
      <c:txPr>
        <a:bodyPr/>
        <a:lstStyle/>
        <a:p>
          <a:pPr>
            <a:defRPr>
              <a:solidFill>
                <a:srgbClr val="000000"/>
              </a:solidFill>
            </a:defRPr>
          </a:pPr>
        </a:p>
      </c:txPr>
    </c:legend>
    <c:plotVisOnly val="1"/>
    <c:dispBlanksAs val="gap"/>
  </c:chart>
  <c:spPr>
    <a:ln>
      <a:noFill/>
    </a:ln>
  </c:sp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_aop_chart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_aop_chart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e4a02ee56b_0_1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e4a02ee56b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e3002a073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e3002a073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6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fmla="val 153193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9" name="Google Shape;119;p11"/>
          <p:cNvSpPr txBox="1"/>
          <p:nvPr>
            <p:ph hasCustomPrompt="1" type="title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idx="1" type="body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bg>
      <p:bgPr>
        <a:solidFill>
          <a:schemeClr val="dk2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idx="1" type="body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idx="2" type="body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bg>
      <p:bgPr>
        <a:solidFill>
          <a:schemeClr val="dk2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bg>
      <p:bgPr>
        <a:solidFill>
          <a:schemeClr val="accent3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idx="1" type="body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1"/>
        </a:solidFill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fmla="val 153193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fmla="val 158024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idx="1" type="subTitle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idx="2" type="body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accent1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rotWithShape="0" algn="ctr" sy="101000">
              <a:srgbClr val="000000">
                <a:alpha val="4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10"/>
          <p:cNvSpPr txBox="1"/>
          <p:nvPr>
            <p:ph idx="1" type="body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hift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/>
              <a:buChar char="●"/>
              <a:defRPr sz="13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●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○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/>
              <a:buChar char="■"/>
              <a:defRPr sz="110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n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3" Type="http://schemas.openxmlformats.org/officeDocument/2006/relationships/hyperlink" Target="https://api.le-systeme-solaire.net/rest/bodies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3" Type="http://schemas.openxmlformats.org/officeDocument/2006/relationships/chart" Target="../charts/chart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The solar system</a:t>
            </a:r>
            <a:endParaRPr/>
          </a:p>
        </p:txBody>
      </p:sp>
      <p:sp>
        <p:nvSpPr>
          <p:cNvPr id="129" name="Google Shape;129;p13"/>
          <p:cNvSpPr txBox="1"/>
          <p:nvPr>
            <p:ph idx="1" type="subTitle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/>
            </a:r>
            <a:r>
              <a:rPr lang="en-US" dirty="0" smtClean="0">
                <a:hlinkClick r:id="rId3" tgtFrame="_blank"/>
              </a:rPr>
              <a:t>Data source</a:t>
            </a: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Mars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6.41712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3.9341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3396.19 km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Mercure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3.30114</a:t>
            </a:r>
            <a:r>
              <a:rPr baseline="30000" lang="nl"/>
              <a:t>23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5.4291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3.7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2440.53 km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Saturne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5.68336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0.6871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10.44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60268 km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La Terre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5.97237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5.5136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9.8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6378.1366 km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Vénus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4.86747</a:t>
            </a:r>
            <a:r>
              <a:rPr baseline="30000" lang="nl"/>
              <a:t>24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5.243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6051.8 km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 radius chart</a:t>
            </a:r>
            <a:endParaRPr/>
          </a:p>
        </p:txBody>
      </p:sp>
      <p:graphicFrame>
        <p:nvGraphicFramePr>
          <p:cNvPr id="3109" name="Chart 3"/>
          <p:cNvGraphicFramePr/>
          <p:nvPr>
                    </p:nvPr>
        </p:nvGraphicFramePr>
        <p:xfrm>
          <a:off x="819150" y="1990725"/>
          <a:ext cx="5486400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(1) Cérès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9.393</a:t>
            </a:r>
            <a:r>
              <a:rPr baseline="30000" lang="nl"/>
              <a:t>20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2.161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0.28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487 km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(136199) Éris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1.66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2.52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0.82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Uranus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8.68127</a:t>
            </a:r>
            <a:r>
              <a:rPr baseline="30000" lang="nl"/>
              <a:t>25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1.27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8.87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25559 km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Pluton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1.303</a:t>
            </a:r>
            <a:r>
              <a:rPr baseline="30000" lang="nl"/>
              <a:t>22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1.89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0.62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1188.3 km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Neptune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1.02413</a:t>
            </a:r>
            <a:r>
              <a:rPr baseline="30000" lang="nl"/>
              <a:t>26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1.638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11.15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24764 km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(136108) Hauméa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4.006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2.6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0.401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0 km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(136472) Makémaké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4.4</a:t>
            </a:r>
            <a:r>
              <a:rPr baseline="30000" lang="nl"/>
              <a:t>21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1.4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0.5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745 km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nl"/>
              <a:t>Planet: Jupiter</a:t>
            </a:r>
            <a:endParaRPr/>
          </a:p>
        </p:txBody>
      </p:sp>
      <p:sp>
        <p:nvSpPr>
          <p:cNvPr id="135" name="Google Shape;135;p14"/>
          <p:cNvSpPr txBox="1"/>
          <p:nvPr>
            <p:ph idx="1" type="body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Mass: 1.89819</a:t>
            </a:r>
            <a:r>
              <a:rPr baseline="30000" lang="nl"/>
              <a:t>27</a:t>
            </a:r>
            <a:r>
              <a:rPr lang="nl"/>
              <a:t> kg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Density: 1.3262 g/cm³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Gravity: 24.79 m/s²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nl"/>
              <a:t>Radius (equator): 71492 km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