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82EF2-8DBD-4E97-BB71-6690EFBDF9DA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8BA2-8F79-4907-97CF-C7A2CDA0A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0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82EF2-8DBD-4E97-BB71-6690EFBDF9DA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8BA2-8F79-4907-97CF-C7A2CDA0A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1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82EF2-8DBD-4E97-BB71-6690EFBDF9DA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8BA2-8F79-4907-97CF-C7A2CDA0ACC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8026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82EF2-8DBD-4E97-BB71-6690EFBDF9DA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8BA2-8F79-4907-97CF-C7A2CDA0A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78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82EF2-8DBD-4E97-BB71-6690EFBDF9DA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8BA2-8F79-4907-97CF-C7A2CDA0ACC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615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82EF2-8DBD-4E97-BB71-6690EFBDF9DA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8BA2-8F79-4907-97CF-C7A2CDA0A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07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82EF2-8DBD-4E97-BB71-6690EFBDF9DA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8BA2-8F79-4907-97CF-C7A2CDA0A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10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82EF2-8DBD-4E97-BB71-6690EFBDF9DA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8BA2-8F79-4907-97CF-C7A2CDA0A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7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82EF2-8DBD-4E97-BB71-6690EFBDF9DA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8BA2-8F79-4907-97CF-C7A2CDA0A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68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82EF2-8DBD-4E97-BB71-6690EFBDF9DA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8BA2-8F79-4907-97CF-C7A2CDA0A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53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82EF2-8DBD-4E97-BB71-6690EFBDF9DA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8BA2-8F79-4907-97CF-C7A2CDA0A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8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82EF2-8DBD-4E97-BB71-6690EFBDF9DA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8BA2-8F79-4907-97CF-C7A2CDA0A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9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82EF2-8DBD-4E97-BB71-6690EFBDF9DA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8BA2-8F79-4907-97CF-C7A2CDA0A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15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82EF2-8DBD-4E97-BB71-6690EFBDF9DA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8BA2-8F79-4907-97CF-C7A2CDA0A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15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82EF2-8DBD-4E97-BB71-6690EFBDF9DA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8BA2-8F79-4907-97CF-C7A2CDA0A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89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82EF2-8DBD-4E97-BB71-6690EFBDF9DA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8BA2-8F79-4907-97CF-C7A2CDA0A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82EF2-8DBD-4E97-BB71-6690EFBDF9DA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938BA2-8F79-4907-97CF-C7A2CDA0A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8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Network-based analysis on Chicago Bicycle Sharing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Yuanda Zhu</a:t>
            </a:r>
          </a:p>
          <a:p>
            <a:r>
              <a:rPr lang="en-US" sz="2400" dirty="0" smtClean="0"/>
              <a:t>12/11/2017</a:t>
            </a:r>
          </a:p>
          <a:p>
            <a:r>
              <a:rPr lang="en-US" sz="2400" dirty="0" smtClean="0"/>
              <a:t>CS 7280 Final Project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6382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improve?</a:t>
            </a:r>
          </a:p>
          <a:p>
            <a:pPr lvl="1"/>
            <a:r>
              <a:rPr lang="en-US" dirty="0" smtClean="0"/>
              <a:t>Better network model</a:t>
            </a:r>
          </a:p>
          <a:p>
            <a:pPr lvl="1"/>
            <a:r>
              <a:rPr lang="en-US" dirty="0" smtClean="0"/>
              <a:t>Dynamic target</a:t>
            </a:r>
          </a:p>
          <a:p>
            <a:pPr lvl="1"/>
            <a:r>
              <a:rPr lang="en-US" dirty="0" smtClean="0"/>
              <a:t>More characteristic feature</a:t>
            </a:r>
          </a:p>
          <a:p>
            <a:pPr lvl="1"/>
            <a:r>
              <a:rPr lang="en-US" dirty="0" smtClean="0"/>
              <a:t>Other machine learning algorithms</a:t>
            </a:r>
          </a:p>
          <a:p>
            <a:pPr lvl="2"/>
            <a:r>
              <a:rPr lang="en-US" dirty="0" smtClean="0"/>
              <a:t>Neural network</a:t>
            </a:r>
          </a:p>
          <a:p>
            <a:pPr lvl="2"/>
            <a:r>
              <a:rPr lang="en-US" dirty="0" smtClean="0"/>
              <a:t>Decision tree</a:t>
            </a:r>
          </a:p>
          <a:p>
            <a:pPr lvl="2"/>
            <a:r>
              <a:rPr lang="en-US" smtClean="0"/>
              <a:t>Linear regression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438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bicycle?</a:t>
            </a:r>
            <a:endParaRPr lang="en-US" dirty="0"/>
          </a:p>
          <a:p>
            <a:pPr lvl="1"/>
            <a:r>
              <a:rPr lang="en-US" dirty="0" smtClean="0"/>
              <a:t>Cheap and convenient within short distance</a:t>
            </a:r>
          </a:p>
          <a:p>
            <a:pPr lvl="1"/>
            <a:r>
              <a:rPr lang="en-US" dirty="0" smtClean="0"/>
              <a:t>Environment-friendly</a:t>
            </a:r>
          </a:p>
          <a:p>
            <a:pPr lvl="1"/>
            <a:r>
              <a:rPr lang="en-US" dirty="0" smtClean="0"/>
              <a:t>Workout when commuting</a:t>
            </a:r>
            <a:endParaRPr lang="en-US" dirty="0"/>
          </a:p>
          <a:p>
            <a:r>
              <a:rPr lang="en-US" dirty="0" smtClean="0"/>
              <a:t>Why data from Divvy? </a:t>
            </a:r>
          </a:p>
          <a:p>
            <a:pPr lvl="1"/>
            <a:r>
              <a:rPr lang="en-US" dirty="0" smtClean="0"/>
              <a:t>350 stations in July, 2013; 560 stations in June, 2017</a:t>
            </a:r>
          </a:p>
          <a:p>
            <a:pPr lvl="1"/>
            <a:r>
              <a:rPr lang="en-US" dirty="0" smtClean="0"/>
              <a:t>80k-140k total rides per half year</a:t>
            </a:r>
          </a:p>
          <a:p>
            <a:pPr lvl="1"/>
            <a:r>
              <a:rPr lang="en-US" dirty="0" smtClean="0"/>
              <a:t>Currently, 580 stations and 5,800 bikes</a:t>
            </a:r>
          </a:p>
          <a:p>
            <a:pPr lvl="1"/>
            <a:r>
              <a:rPr lang="en-US" dirty="0" smtClean="0"/>
              <a:t>1,700 annual members</a:t>
            </a:r>
          </a:p>
          <a:p>
            <a:pPr lvl="1"/>
            <a:endParaRPr lang="en-US" dirty="0"/>
          </a:p>
        </p:txBody>
      </p:sp>
      <p:pic>
        <p:nvPicPr>
          <p:cNvPr id="1026" name="Picture 2" descr="Divvybik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520" y="1366363"/>
            <a:ext cx="3787476" cy="2482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47808" y="3916309"/>
            <a:ext cx="232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1. Divvy Bike.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049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better manage the stations as well as the bikes?</a:t>
            </a:r>
          </a:p>
          <a:p>
            <a:pPr lvl="1"/>
            <a:r>
              <a:rPr lang="en-US" dirty="0" smtClean="0"/>
              <a:t>Popular stations</a:t>
            </a:r>
          </a:p>
          <a:p>
            <a:pPr lvl="1"/>
            <a:r>
              <a:rPr lang="en-US" dirty="0" smtClean="0"/>
              <a:t>Hot paths</a:t>
            </a:r>
          </a:p>
          <a:p>
            <a:pPr lvl="1"/>
            <a:r>
              <a:rPr lang="en-US" dirty="0" smtClean="0"/>
              <a:t>New station</a:t>
            </a:r>
          </a:p>
          <a:p>
            <a:pPr lvl="1"/>
            <a:r>
              <a:rPr lang="en-US" dirty="0" smtClean="0"/>
              <a:t>Outgoing and incoming traffic</a:t>
            </a:r>
          </a:p>
          <a:p>
            <a:pPr lvl="1"/>
            <a:r>
              <a:rPr lang="en-US" dirty="0" smtClean="0"/>
              <a:t>Transferring bikes vs. larger stations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5381898" y="2603863"/>
            <a:ext cx="452846" cy="9579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5381897" y="3683726"/>
            <a:ext cx="452847" cy="59218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26331" y="2759668"/>
            <a:ext cx="1637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Community detection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26331" y="3656651"/>
            <a:ext cx="1332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425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Unsupervised Clustering Algorithms</a:t>
            </a:r>
          </a:p>
          <a:p>
            <a:pPr lvl="1"/>
            <a:r>
              <a:rPr lang="en-US" dirty="0" smtClean="0"/>
              <a:t>K-means</a:t>
            </a:r>
          </a:p>
          <a:p>
            <a:pPr lvl="1"/>
            <a:r>
              <a:rPr lang="en-US" dirty="0" smtClean="0"/>
              <a:t>Spectral Clustering (OPTICS)</a:t>
            </a:r>
          </a:p>
          <a:p>
            <a:pPr lvl="1"/>
            <a:r>
              <a:rPr lang="en-US" dirty="0"/>
              <a:t>HDBSCAN (Hierarchical Density-Based Spatial Clustering of Applications with Noise)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Machine Learning</a:t>
            </a:r>
          </a:p>
          <a:p>
            <a:pPr lvl="1"/>
            <a:r>
              <a:rPr lang="en-US" dirty="0" smtClean="0"/>
              <a:t>Decision Tree and Random Forest</a:t>
            </a:r>
          </a:p>
          <a:p>
            <a:pPr lvl="1"/>
            <a:r>
              <a:rPr lang="en-US" dirty="0" smtClean="0"/>
              <a:t>Linear Regression</a:t>
            </a:r>
          </a:p>
          <a:p>
            <a:pPr lvl="1"/>
            <a:r>
              <a:rPr lang="en-US" dirty="0" smtClean="0"/>
              <a:t>Neural Network</a:t>
            </a:r>
          </a:p>
          <a:p>
            <a:pPr lvl="1"/>
            <a:r>
              <a:rPr lang="en-US" dirty="0" smtClean="0"/>
              <a:t>Q-learning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054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Methodology</a:t>
            </a:r>
            <a:br>
              <a:rPr lang="en-US" dirty="0"/>
            </a:br>
            <a:r>
              <a:rPr lang="en-US" dirty="0"/>
              <a:t>Part 1: The undirected network and </a:t>
            </a:r>
            <a:r>
              <a:rPr lang="en-US" dirty="0" smtClean="0"/>
              <a:t>HDBSCAN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the undirected, weighted network</a:t>
            </a:r>
          </a:p>
          <a:p>
            <a:r>
              <a:rPr lang="en-US" dirty="0" smtClean="0"/>
              <a:t>Why HDBSCAN?</a:t>
            </a:r>
          </a:p>
          <a:p>
            <a:pPr lvl="1"/>
            <a:r>
              <a:rPr lang="en-US" dirty="0" smtClean="0"/>
              <a:t>No a priori knowledge required on number of clusters</a:t>
            </a:r>
          </a:p>
          <a:p>
            <a:pPr lvl="1"/>
            <a:r>
              <a:rPr lang="en-US" dirty="0" smtClean="0"/>
              <a:t>Can detect arbitrary shape</a:t>
            </a:r>
          </a:p>
          <a:p>
            <a:pPr lvl="1"/>
            <a:r>
              <a:rPr lang="en-US" dirty="0" smtClean="0"/>
              <a:t>Can identify outliers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128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Methodology</a:t>
            </a:r>
            <a:br>
              <a:rPr lang="en-US" dirty="0" smtClean="0"/>
            </a:br>
            <a:r>
              <a:rPr lang="en-US" dirty="0"/>
              <a:t>Part 2: The directed network and </a:t>
            </a:r>
            <a:r>
              <a:rPr lang="en-US" dirty="0" smtClean="0"/>
              <a:t>Q-learning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directed network</a:t>
            </a:r>
          </a:p>
          <a:p>
            <a:pPr lvl="1"/>
            <a:r>
              <a:rPr lang="en-US" dirty="0" smtClean="0"/>
              <a:t>Morning rides (end 7-11am) and evening rides (start 4-8pm)</a:t>
            </a:r>
          </a:p>
          <a:p>
            <a:pPr lvl="1"/>
            <a:r>
              <a:rPr lang="en-US" dirty="0" smtClean="0"/>
              <a:t>Three-Month per network, overlapping two months</a:t>
            </a:r>
          </a:p>
          <a:p>
            <a:pPr lvl="1"/>
            <a:r>
              <a:rPr lang="en-US" dirty="0" smtClean="0"/>
              <a:t>Total of 46 morning, 46 evening networks</a:t>
            </a:r>
          </a:p>
          <a:p>
            <a:pPr lvl="1"/>
            <a:r>
              <a:rPr lang="en-US" dirty="0" smtClean="0"/>
              <a:t>Truncate less frequent paths (less than 50 rides)</a:t>
            </a:r>
          </a:p>
          <a:p>
            <a:r>
              <a:rPr lang="en-US" dirty="0" smtClean="0"/>
              <a:t>Pick 10 stations with highest degrees in the first half year network</a:t>
            </a:r>
          </a:p>
          <a:p>
            <a:r>
              <a:rPr lang="en-US" dirty="0"/>
              <a:t>In degree centrality and out degree </a:t>
            </a:r>
            <a:r>
              <a:rPr lang="en-US" dirty="0" smtClean="0"/>
              <a:t>centrality (relative popularity)</a:t>
            </a:r>
          </a:p>
          <a:p>
            <a:r>
              <a:rPr lang="en-US" dirty="0" smtClean="0"/>
              <a:t>Q-learning</a:t>
            </a:r>
          </a:p>
          <a:p>
            <a:pPr lvl="1"/>
            <a:r>
              <a:rPr lang="en-US" dirty="0" smtClean="0"/>
              <a:t>30 for training, 15 for testing</a:t>
            </a:r>
          </a:p>
          <a:p>
            <a:pPr lvl="1"/>
            <a:r>
              <a:rPr lang="en-US" dirty="0" smtClean="0"/>
              <a:t>Prediction: rise ( &gt;+25%), drop ( &gt;-25%), level ( -25% ~ +25%)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162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 descr="D:\Holmes\College study\Graduate Studies\2017 Fall\CS 7280\projects\Progress Report\Weighted_network_in_coordinates_after_hdbscan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673" y="1270000"/>
            <a:ext cx="5677987" cy="388143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1927666" y="515143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Figure </a:t>
            </a:r>
            <a:r>
              <a:rPr lang="en-US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Undirected and weighted network from year 2013 data after HDBSCAN clustering. Nodes in the same color belong to the same community.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648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9775509"/>
              </p:ext>
            </p:extLst>
          </p:nvPr>
        </p:nvGraphicFramePr>
        <p:xfrm>
          <a:off x="348340" y="1558875"/>
          <a:ext cx="9056916" cy="12938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3356"/>
                <a:gridCol w="823356"/>
                <a:gridCol w="823356"/>
                <a:gridCol w="823356"/>
                <a:gridCol w="823356"/>
                <a:gridCol w="823356"/>
                <a:gridCol w="823356"/>
                <a:gridCol w="823356"/>
                <a:gridCol w="823356"/>
                <a:gridCol w="823356"/>
                <a:gridCol w="823356"/>
              </a:tblGrid>
              <a:tr h="4312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Station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174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12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Correct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12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Incorrect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09612" y="3126887"/>
            <a:ext cx="87950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Table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1.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Accuracy for morning data, in degree centrality. The overall accuracy is 51.3%.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519166"/>
              </p:ext>
            </p:extLst>
          </p:nvPr>
        </p:nvGraphicFramePr>
        <p:xfrm>
          <a:off x="278670" y="4019827"/>
          <a:ext cx="9056917" cy="12140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7971"/>
                <a:gridCol w="813669"/>
                <a:gridCol w="813669"/>
                <a:gridCol w="812701"/>
                <a:gridCol w="812701"/>
                <a:gridCol w="812701"/>
                <a:gridCol w="812701"/>
                <a:gridCol w="812701"/>
                <a:gridCol w="812701"/>
                <a:gridCol w="812701"/>
                <a:gridCol w="812701"/>
              </a:tblGrid>
              <a:tr h="4046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Station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174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46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Correct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46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Incorrect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09614" y="5390685"/>
            <a:ext cx="86563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Table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2.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Accuracy for morning data, out degree centrality. The overall accuracy is 59.3%.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041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Part 1 is good</a:t>
            </a:r>
          </a:p>
          <a:p>
            <a:r>
              <a:rPr lang="en-US" dirty="0" smtClean="0"/>
              <a:t>Why </a:t>
            </a:r>
            <a:r>
              <a:rPr lang="en-US" dirty="0" smtClean="0"/>
              <a:t>part 2 failed?</a:t>
            </a:r>
          </a:p>
          <a:p>
            <a:pPr lvl="1"/>
            <a:r>
              <a:rPr lang="en-US" dirty="0" smtClean="0"/>
              <a:t>Weather. </a:t>
            </a:r>
            <a:endParaRPr lang="en-US" dirty="0" smtClean="0"/>
          </a:p>
          <a:p>
            <a:pPr lvl="2"/>
            <a:r>
              <a:rPr lang="en-US" dirty="0" smtClean="0"/>
              <a:t>Number </a:t>
            </a:r>
            <a:r>
              <a:rPr lang="en-US" dirty="0" smtClean="0"/>
              <a:t>of rides vary from month to month.</a:t>
            </a:r>
          </a:p>
          <a:p>
            <a:pPr lvl="1"/>
            <a:r>
              <a:rPr lang="en-US" dirty="0" smtClean="0"/>
              <a:t>Limited data. Only four years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Poor feature selected.</a:t>
            </a:r>
            <a:endParaRPr lang="en-US" dirty="0" smtClean="0"/>
          </a:p>
          <a:p>
            <a:pPr lvl="1"/>
            <a:r>
              <a:rPr lang="en-US" dirty="0" smtClean="0"/>
              <a:t>The network is expanding rapidly.</a:t>
            </a:r>
          </a:p>
          <a:p>
            <a:pPr lvl="1"/>
            <a:r>
              <a:rPr lang="en-US" dirty="0" smtClean="0"/>
              <a:t>Q-learning is not the option.</a:t>
            </a:r>
          </a:p>
          <a:p>
            <a:pPr lvl="2"/>
            <a:r>
              <a:rPr lang="en-US" dirty="0" smtClean="0"/>
              <a:t>No real action.</a:t>
            </a:r>
          </a:p>
          <a:p>
            <a:pPr lvl="2"/>
            <a:r>
              <a:rPr lang="en-US" dirty="0" smtClean="0"/>
              <a:t>Hard to design reward.</a:t>
            </a:r>
          </a:p>
          <a:p>
            <a:pPr lvl="2"/>
            <a:r>
              <a:rPr lang="en-US" dirty="0" smtClean="0"/>
              <a:t>No convergence for dyna-Q.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93" y="2072640"/>
            <a:ext cx="4288523" cy="29784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12494" y="5139056"/>
            <a:ext cx="3361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3. In degree centrality for morning rides.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989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247</TotalTime>
  <Words>479</Words>
  <Application>Microsoft Office PowerPoint</Application>
  <PresentationFormat>Widescreen</PresentationFormat>
  <Paragraphs>145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SimSun</vt:lpstr>
      <vt:lpstr>Arial</vt:lpstr>
      <vt:lpstr>Calibri</vt:lpstr>
      <vt:lpstr>Times New Roman</vt:lpstr>
      <vt:lpstr>Trebuchet MS</vt:lpstr>
      <vt:lpstr>Wingdings 3</vt:lpstr>
      <vt:lpstr>Facet</vt:lpstr>
      <vt:lpstr>Network-based analysis on Chicago Bicycle Sharing</vt:lpstr>
      <vt:lpstr>Background</vt:lpstr>
      <vt:lpstr>Problem Statement</vt:lpstr>
      <vt:lpstr>Related Work</vt:lpstr>
      <vt:lpstr>Methodology Part 1: The undirected network and HDBSCAN</vt:lpstr>
      <vt:lpstr>Methodology Part 2: The directed network and Q-learning</vt:lpstr>
      <vt:lpstr>Results</vt:lpstr>
      <vt:lpstr>Results</vt:lpstr>
      <vt:lpstr>Discussion</vt:lpstr>
      <vt:lpstr>Discussion and future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Zhu, Yuanda</dc:creator>
  <cp:lastModifiedBy>Zhu, Yuanda</cp:lastModifiedBy>
  <cp:revision>19</cp:revision>
  <dcterms:created xsi:type="dcterms:W3CDTF">2017-12-07T05:46:17Z</dcterms:created>
  <dcterms:modified xsi:type="dcterms:W3CDTF">2017-12-11T05:29:37Z</dcterms:modified>
</cp:coreProperties>
</file>