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fb5153dd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fb5153dd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de714e3d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de714e3d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fa10b170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fa10b17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00d4315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500d4315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912bdbf7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912bdbf7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422cdf69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422cdf69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422cdf69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422cdf69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80e5d92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80e5d92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docs.unity3d.com/ScriptReference/Object.Instantiat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Week 2</a:t>
            </a:r>
            <a:endParaRPr u="sng"/>
          </a:p>
          <a:p>
            <a:pPr indent="0" lvl="0" marL="0" rtl="0" algn="l">
              <a:spcBef>
                <a:spcPts val="0"/>
              </a:spcBef>
              <a:spcAft>
                <a:spcPts val="0"/>
              </a:spcAft>
              <a:buNone/>
            </a:pPr>
            <a:r>
              <a:rPr lang="en" sz="2455"/>
              <a:t>Movement and Collision</a:t>
            </a:r>
            <a:endParaRPr sz="245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44670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145" name="Google Shape;145;p1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Vectors</a:t>
            </a:r>
            <a:endParaRPr/>
          </a:p>
          <a:p>
            <a:pPr indent="-311150" lvl="0" marL="457200" rtl="0" algn="l">
              <a:spcBef>
                <a:spcPts val="0"/>
              </a:spcBef>
              <a:spcAft>
                <a:spcPts val="0"/>
              </a:spcAft>
              <a:buSzPts val="1300"/>
              <a:buChar char="●"/>
            </a:pPr>
            <a:r>
              <a:rPr lang="en"/>
              <a:t>Movement</a:t>
            </a:r>
            <a:endParaRPr/>
          </a:p>
          <a:p>
            <a:pPr indent="-311150" lvl="0" marL="457200" rtl="0" algn="l">
              <a:spcBef>
                <a:spcPts val="0"/>
              </a:spcBef>
              <a:spcAft>
                <a:spcPts val="0"/>
              </a:spcAft>
              <a:buSzPts val="1300"/>
              <a:buChar char="●"/>
            </a:pPr>
            <a:r>
              <a:rPr lang="en"/>
              <a:t>Collisions</a:t>
            </a:r>
            <a:endParaRPr/>
          </a:p>
          <a:p>
            <a:pPr indent="-311150" lvl="0" marL="457200" rtl="0" algn="l">
              <a:spcBef>
                <a:spcPts val="0"/>
              </a:spcBef>
              <a:spcAft>
                <a:spcPts val="0"/>
              </a:spcAft>
              <a:buSzPts val="1300"/>
              <a:buChar char="●"/>
            </a:pPr>
            <a:r>
              <a:rPr lang="en"/>
              <a:t>Creating Objects!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Vector?</a:t>
            </a:r>
            <a:endParaRPr/>
          </a:p>
        </p:txBody>
      </p:sp>
      <p:sp>
        <p:nvSpPr>
          <p:cNvPr id="151" name="Google Shape;151;p16"/>
          <p:cNvSpPr txBox="1"/>
          <p:nvPr>
            <p:ph idx="1" type="body"/>
          </p:nvPr>
        </p:nvSpPr>
        <p:spPr>
          <a:xfrm>
            <a:off x="1264900" y="1567550"/>
            <a:ext cx="5758500" cy="29112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A vector in unity represents direction and location on a point in the world.</a:t>
            </a:r>
            <a:endParaRPr/>
          </a:p>
          <a:p>
            <a:pPr indent="-304958" lvl="0" marL="457200" rtl="0" algn="l">
              <a:spcBef>
                <a:spcPts val="0"/>
              </a:spcBef>
              <a:spcAft>
                <a:spcPts val="0"/>
              </a:spcAft>
              <a:buSzPct val="100000"/>
              <a:buChar char="●"/>
            </a:pPr>
            <a:r>
              <a:rPr lang="en"/>
              <a:t>Vectors are often used to calculate lengths of objects and distances between them.</a:t>
            </a:r>
            <a:endParaRPr/>
          </a:p>
          <a:p>
            <a:pPr indent="-304958" lvl="0" marL="457200" rtl="0" algn="l">
              <a:spcBef>
                <a:spcPts val="0"/>
              </a:spcBef>
              <a:spcAft>
                <a:spcPts val="0"/>
              </a:spcAft>
              <a:buSzPct val="100000"/>
              <a:buChar char="●"/>
            </a:pPr>
            <a:r>
              <a:rPr lang="en"/>
              <a:t>They are represented by either 2 or 3 number coordinated, 2 for 2D and 3 for 3D.</a:t>
            </a:r>
            <a:endParaRPr/>
          </a:p>
          <a:p>
            <a:pPr indent="-293211" lvl="1" marL="914400" rtl="0" algn="l">
              <a:spcBef>
                <a:spcPts val="0"/>
              </a:spcBef>
              <a:spcAft>
                <a:spcPts val="0"/>
              </a:spcAft>
              <a:buSzPct val="100000"/>
              <a:buChar char="○"/>
            </a:pPr>
            <a:r>
              <a:rPr lang="en"/>
              <a:t>(X,Y) or (X,Y,Z)</a:t>
            </a:r>
            <a:endParaRPr/>
          </a:p>
          <a:p>
            <a:pPr indent="-304958" lvl="0" marL="457200" rtl="0" algn="l">
              <a:spcBef>
                <a:spcPts val="0"/>
              </a:spcBef>
              <a:spcAft>
                <a:spcPts val="0"/>
              </a:spcAft>
              <a:buSzPct val="100000"/>
              <a:buChar char="●"/>
            </a:pPr>
            <a:r>
              <a:rPr lang="en"/>
              <a:t>In Unity, 3D vectors are stored as Vector3 datatypes and 2D Vectors are stored as Vector2 datatypes.</a:t>
            </a:r>
            <a:endParaRPr/>
          </a:p>
          <a:p>
            <a:pPr indent="-304958" lvl="0" marL="457200" rtl="0" algn="l">
              <a:spcBef>
                <a:spcPts val="0"/>
              </a:spcBef>
              <a:spcAft>
                <a:spcPts val="0"/>
              </a:spcAft>
              <a:buSzPct val="100000"/>
              <a:buChar char="●"/>
            </a:pPr>
            <a:r>
              <a:rPr lang="en"/>
              <a:t>To get your current position of an object we access that vector with the Transform class and say transform.position; This will return a vector that you can store in a variable like:</a:t>
            </a:r>
            <a:endParaRPr/>
          </a:p>
          <a:p>
            <a:pPr indent="-293211" lvl="1" marL="914400" rtl="0" algn="l">
              <a:spcBef>
                <a:spcPts val="0"/>
              </a:spcBef>
              <a:spcAft>
                <a:spcPts val="0"/>
              </a:spcAft>
              <a:buSzPct val="100000"/>
              <a:buChar char="○"/>
            </a:pPr>
            <a:r>
              <a:rPr lang="en"/>
              <a:t>Vector3 currentPosition = transform.position;</a:t>
            </a:r>
            <a:endParaRPr/>
          </a:p>
          <a:p>
            <a:pPr indent="0" lvl="0" marL="457200" rtl="0" algn="l">
              <a:spcBef>
                <a:spcPts val="1200"/>
              </a:spcBef>
              <a:spcAft>
                <a:spcPts val="1200"/>
              </a:spcAft>
              <a:buNone/>
            </a:pPr>
            <a:r>
              <a:t/>
            </a:r>
            <a:endParaRPr/>
          </a:p>
        </p:txBody>
      </p:sp>
      <p:pic>
        <p:nvPicPr>
          <p:cNvPr id="152" name="Google Shape;152;p16"/>
          <p:cNvPicPr preferRelativeResize="0"/>
          <p:nvPr/>
        </p:nvPicPr>
        <p:blipFill>
          <a:blip r:embed="rId3">
            <a:alphaModFix/>
          </a:blip>
          <a:stretch>
            <a:fillRect/>
          </a:stretch>
        </p:blipFill>
        <p:spPr>
          <a:xfrm>
            <a:off x="6986775" y="1525600"/>
            <a:ext cx="1815800" cy="20922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move objects in Unity</a:t>
            </a:r>
            <a:endParaRPr/>
          </a:p>
        </p:txBody>
      </p:sp>
      <p:sp>
        <p:nvSpPr>
          <p:cNvPr id="158" name="Google Shape;158;p17"/>
          <p:cNvSpPr txBox="1"/>
          <p:nvPr/>
        </p:nvSpPr>
        <p:spPr>
          <a:xfrm>
            <a:off x="1209575" y="910650"/>
            <a:ext cx="64623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Moving objects can be done in several ways but the easiest are through the Translate() method or by changing their vector position.</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Translate method is provided by the transform class. You may also notice transform is the name of the component that controls position, rotation and scale on gameobjects in the editor.</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the </a:t>
            </a:r>
            <a:r>
              <a:rPr lang="en">
                <a:solidFill>
                  <a:schemeClr val="lt1"/>
                </a:solidFill>
                <a:latin typeface="Lato"/>
                <a:ea typeface="Lato"/>
                <a:cs typeface="Lato"/>
                <a:sym typeface="Lato"/>
              </a:rPr>
              <a:t>translate</a:t>
            </a:r>
            <a:r>
              <a:rPr lang="en">
                <a:solidFill>
                  <a:schemeClr val="lt1"/>
                </a:solidFill>
                <a:latin typeface="Lato"/>
                <a:ea typeface="Lato"/>
                <a:cs typeface="Lato"/>
                <a:sym typeface="Lato"/>
              </a:rPr>
              <a:t> method allows you to supply a movement vector to the function and move the object along that vector.</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For example, transform.Translate(new Vector(0,1,0)); would move the object up the Y axis by 1 unit.</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By applying this in the Update() method, you can move the object 1 unit up every frame giving the illusion of floating upward smoothly.</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You can also move an object by changing it’s vector directly by grabbing your </a:t>
            </a:r>
            <a:r>
              <a:rPr lang="en">
                <a:solidFill>
                  <a:schemeClr val="lt1"/>
                </a:solidFill>
                <a:latin typeface="Lato"/>
                <a:ea typeface="Lato"/>
                <a:cs typeface="Lato"/>
                <a:sym typeface="Lato"/>
              </a:rPr>
              <a:t>object's</a:t>
            </a:r>
            <a:r>
              <a:rPr lang="en">
                <a:solidFill>
                  <a:schemeClr val="lt1"/>
                </a:solidFill>
                <a:latin typeface="Lato"/>
                <a:ea typeface="Lato"/>
                <a:cs typeface="Lato"/>
                <a:sym typeface="Lato"/>
              </a:rPr>
              <a:t> position with transform.postion.</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Transform.position returns a vector representing your objects position in the world.</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If you want to similarly move the object up 1 unity every frame then in the Update() method we would say transform.position += new Vector3(0,1,0)</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Vector3.MoveTowards(vector3 position) allows you to specify a position and move your object to that one.</a:t>
            </a:r>
            <a:endParaRPr>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Controlling the movement</a:t>
            </a:r>
            <a:endParaRPr/>
          </a:p>
        </p:txBody>
      </p:sp>
      <p:sp>
        <p:nvSpPr>
          <p:cNvPr id="164" name="Google Shape;164;p18"/>
          <p:cNvSpPr txBox="1"/>
          <p:nvPr/>
        </p:nvSpPr>
        <p:spPr>
          <a:xfrm>
            <a:off x="1209575" y="910650"/>
            <a:ext cx="64623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You may notice just manipulating the vector or translating the object is way too fast.</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To control how fast an object moves we can multiply the vector by time.deltatime. </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This causes the object to smoothly update.</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Time.deltatime is how many seconds are between the frames, this number is usually very small given we expect 60+ frames in a second.</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Now you may notice it is moving smoothly but much too slow. You can now create a speed variable and also multiple the value by the speed.</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general formula for movement is </a:t>
            </a:r>
            <a:r>
              <a:rPr lang="en">
                <a:solidFill>
                  <a:schemeClr val="lt1"/>
                </a:solidFill>
                <a:latin typeface="Lato"/>
                <a:ea typeface="Lato"/>
                <a:cs typeface="Lato"/>
                <a:sym typeface="Lato"/>
              </a:rPr>
              <a:t>something</a:t>
            </a:r>
            <a:r>
              <a:rPr lang="en">
                <a:solidFill>
                  <a:schemeClr val="lt1"/>
                </a:solidFill>
                <a:latin typeface="Lato"/>
                <a:ea typeface="Lato"/>
                <a:cs typeface="Lato"/>
                <a:sym typeface="Lato"/>
              </a:rPr>
              <a:t> like this:</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Vector * Time * Speed</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I.e. the direction you want to move multiplied by the time between frames multiplied by the desired speed.</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561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Collisions In Unity</a:t>
            </a:r>
            <a:endParaRPr/>
          </a:p>
        </p:txBody>
      </p:sp>
      <p:sp>
        <p:nvSpPr>
          <p:cNvPr id="170" name="Google Shape;170;p19"/>
          <p:cNvSpPr txBox="1"/>
          <p:nvPr>
            <p:ph idx="1" type="body"/>
          </p:nvPr>
        </p:nvSpPr>
        <p:spPr>
          <a:xfrm>
            <a:off x="1297500" y="1567550"/>
            <a:ext cx="7097100" cy="3319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Collisions vs Trigger Collisions</a:t>
            </a:r>
            <a:endParaRPr/>
          </a:p>
          <a:p>
            <a:pPr indent="-298450" lvl="1" marL="914400" rtl="0" algn="l">
              <a:spcBef>
                <a:spcPts val="0"/>
              </a:spcBef>
              <a:spcAft>
                <a:spcPts val="0"/>
              </a:spcAft>
              <a:buSzPts val="1100"/>
              <a:buChar char="○"/>
            </a:pPr>
            <a:r>
              <a:rPr lang="en"/>
              <a:t>Colliders in unity are a type of rigid collision that stops movement and acts as a hard stop. I.e. hitting a wall.</a:t>
            </a:r>
            <a:endParaRPr/>
          </a:p>
          <a:p>
            <a:pPr indent="-298450" lvl="1" marL="914400" rtl="0" algn="l">
              <a:spcBef>
                <a:spcPts val="0"/>
              </a:spcBef>
              <a:spcAft>
                <a:spcPts val="0"/>
              </a:spcAft>
              <a:buSzPts val="1100"/>
              <a:buChar char="○"/>
            </a:pPr>
            <a:r>
              <a:rPr lang="en"/>
              <a:t>Triggers do not block movement but still register that a collision was made. It allows you to check if objects overlap but allow them to pass through each other.</a:t>
            </a:r>
            <a:endParaRPr/>
          </a:p>
          <a:p>
            <a:pPr indent="-311150" lvl="0" marL="457200" rtl="0" algn="l">
              <a:spcBef>
                <a:spcPts val="0"/>
              </a:spcBef>
              <a:spcAft>
                <a:spcPts val="0"/>
              </a:spcAft>
              <a:buSzPts val="1300"/>
              <a:buChar char="●"/>
            </a:pPr>
            <a:r>
              <a:rPr lang="en"/>
              <a:t>OnCollisionEnter, </a:t>
            </a:r>
            <a:r>
              <a:rPr lang="en"/>
              <a:t>OnCollisionStay, OnCollisionExit</a:t>
            </a:r>
            <a:endParaRPr/>
          </a:p>
          <a:p>
            <a:pPr indent="-311150" lvl="0" marL="457200" rtl="0" algn="l">
              <a:spcBef>
                <a:spcPts val="0"/>
              </a:spcBef>
              <a:spcAft>
                <a:spcPts val="0"/>
              </a:spcAft>
              <a:buSzPts val="1300"/>
              <a:buChar char="●"/>
            </a:pPr>
            <a:r>
              <a:rPr lang="en"/>
              <a:t>OnTriggerEnter, </a:t>
            </a:r>
            <a:r>
              <a:rPr lang="en"/>
              <a:t>OnCollisionStay, </a:t>
            </a:r>
            <a:r>
              <a:rPr lang="en"/>
              <a:t>OnCollisionExit</a:t>
            </a:r>
            <a:endParaRPr/>
          </a:p>
          <a:p>
            <a:pPr indent="-298450" lvl="1" marL="914400" rtl="0" algn="l">
              <a:spcBef>
                <a:spcPts val="0"/>
              </a:spcBef>
              <a:spcAft>
                <a:spcPts val="0"/>
              </a:spcAft>
              <a:buSzPts val="1100"/>
              <a:buChar char="○"/>
            </a:pPr>
            <a:r>
              <a:rPr lang="en"/>
              <a:t>Enter - Called when a collision is detected.</a:t>
            </a:r>
            <a:endParaRPr/>
          </a:p>
          <a:p>
            <a:pPr indent="-298450" lvl="1" marL="914400" rtl="0" algn="l">
              <a:spcBef>
                <a:spcPts val="0"/>
              </a:spcBef>
              <a:spcAft>
                <a:spcPts val="0"/>
              </a:spcAft>
              <a:buSzPts val="1100"/>
              <a:buChar char="○"/>
            </a:pPr>
            <a:r>
              <a:rPr lang="en"/>
              <a:t>Stay - Called each frame a collision is detected until it leaves.</a:t>
            </a:r>
            <a:endParaRPr/>
          </a:p>
          <a:p>
            <a:pPr indent="-298450" lvl="1" marL="914400" rtl="0" algn="l">
              <a:spcBef>
                <a:spcPts val="0"/>
              </a:spcBef>
              <a:spcAft>
                <a:spcPts val="0"/>
              </a:spcAft>
              <a:buSzPts val="1100"/>
              <a:buChar char="○"/>
            </a:pPr>
            <a:r>
              <a:rPr lang="en"/>
              <a:t>Exit - Called when a collision is ended and no longer occurring.</a:t>
            </a:r>
            <a:endParaRPr/>
          </a:p>
          <a:p>
            <a:pPr indent="-311150" lvl="0" marL="457200" rtl="0" algn="l">
              <a:spcBef>
                <a:spcPts val="0"/>
              </a:spcBef>
              <a:spcAft>
                <a:spcPts val="0"/>
              </a:spcAft>
              <a:buSzPts val="1300"/>
              <a:buChar char="●"/>
            </a:pPr>
            <a:r>
              <a:rPr lang="en"/>
              <a:t>To register collisions in unity, make sure that the game objects have a rigidbody and collider. The rigidbody hosts many physics related information and the collider is what detects the collision.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Objects</a:t>
            </a:r>
            <a:endParaRPr/>
          </a:p>
        </p:txBody>
      </p:sp>
      <p:sp>
        <p:nvSpPr>
          <p:cNvPr id="176" name="Google Shape;176;p20"/>
          <p:cNvSpPr txBox="1"/>
          <p:nvPr>
            <p:ph idx="1" type="body"/>
          </p:nvPr>
        </p:nvSpPr>
        <p:spPr>
          <a:xfrm>
            <a:off x="1297500" y="1567550"/>
            <a:ext cx="6787200" cy="2911200"/>
          </a:xfrm>
          <a:prstGeom prst="rect">
            <a:avLst/>
          </a:prstGeom>
        </p:spPr>
        <p:txBody>
          <a:bodyPr anchorCtr="0" anchor="t" bIns="91425" lIns="91425" spcFirstLastPara="1" rIns="91425" wrap="square" tIns="91425">
            <a:normAutofit fontScale="70000" lnSpcReduction="10000"/>
          </a:bodyPr>
          <a:lstStyle/>
          <a:p>
            <a:pPr indent="-286385" lvl="0" marL="457200" rtl="0" algn="l">
              <a:spcBef>
                <a:spcPts val="0"/>
              </a:spcBef>
              <a:spcAft>
                <a:spcPts val="0"/>
              </a:spcAft>
              <a:buSzPct val="100000"/>
              <a:buChar char="●"/>
            </a:pPr>
            <a:r>
              <a:rPr lang="en"/>
              <a:t>Objects in Unity are created using the Instantiate() method.</a:t>
            </a:r>
            <a:endParaRPr/>
          </a:p>
          <a:p>
            <a:pPr indent="-286385" lvl="0" marL="457200" rtl="0" algn="l">
              <a:spcBef>
                <a:spcPts val="0"/>
              </a:spcBef>
              <a:spcAft>
                <a:spcPts val="0"/>
              </a:spcAft>
              <a:buSzPct val="100000"/>
              <a:buChar char="●"/>
            </a:pPr>
            <a:r>
              <a:rPr lang="en"/>
              <a:t>Instantiate has several parameter overloads that allow you to specify information such as what to create, where to create it and if you want to tie it to a existing object</a:t>
            </a:r>
            <a:endParaRPr/>
          </a:p>
          <a:p>
            <a:pPr indent="-286385" lvl="0" marL="457200" rtl="0" algn="l">
              <a:spcBef>
                <a:spcPts val="0"/>
              </a:spcBef>
              <a:spcAft>
                <a:spcPts val="0"/>
              </a:spcAft>
              <a:buSzPct val="100000"/>
              <a:buChar char="●"/>
            </a:pPr>
            <a:r>
              <a:rPr lang="en"/>
              <a:t>View the method here: </a:t>
            </a:r>
            <a:r>
              <a:rPr lang="en" u="sng">
                <a:solidFill>
                  <a:schemeClr val="hlink"/>
                </a:solidFill>
                <a:hlinkClick r:id="rId3"/>
              </a:rPr>
              <a:t>https://docs.unity3d.com/ScriptReference/Object.Instantiate.html</a:t>
            </a:r>
            <a:endParaRPr/>
          </a:p>
          <a:p>
            <a:pPr indent="-286385" lvl="0" marL="457200" rtl="0" algn="l">
              <a:spcBef>
                <a:spcPts val="0"/>
              </a:spcBef>
              <a:spcAft>
                <a:spcPts val="0"/>
              </a:spcAft>
              <a:buSzPct val="100000"/>
              <a:buChar char="●"/>
            </a:pPr>
            <a:r>
              <a:rPr lang="en"/>
              <a:t>Destroying objects in unity is very easy, use the Destroy() method and in the parameters put in the object you want to destroy.</a:t>
            </a:r>
            <a:endParaRPr/>
          </a:p>
          <a:p>
            <a:pPr indent="-277494" lvl="1" marL="1371600" rtl="0" algn="l">
              <a:spcBef>
                <a:spcPts val="0"/>
              </a:spcBef>
              <a:spcAft>
                <a:spcPts val="0"/>
              </a:spcAft>
              <a:buSzPct val="100000"/>
              <a:buChar char="○"/>
            </a:pPr>
            <a:r>
              <a:rPr lang="en"/>
              <a:t>Destroy(this.gameobject)</a:t>
            </a:r>
            <a:endParaRPr/>
          </a:p>
          <a:p>
            <a:pPr indent="-277494" lvl="1" marL="1371600" rtl="0" algn="l">
              <a:spcBef>
                <a:spcPts val="0"/>
              </a:spcBef>
              <a:spcAft>
                <a:spcPts val="0"/>
              </a:spcAft>
              <a:buSzPct val="100000"/>
              <a:buChar char="○"/>
            </a:pPr>
            <a:r>
              <a:rPr lang="en"/>
              <a:t>Destroy(player.gameobject)</a:t>
            </a:r>
            <a:endParaRPr/>
          </a:p>
          <a:p>
            <a:pPr indent="0" lvl="0" marL="0" rtl="0" algn="l">
              <a:spcBef>
                <a:spcPts val="1200"/>
              </a:spcBef>
              <a:spcAft>
                <a:spcPts val="0"/>
              </a:spcAft>
              <a:buNone/>
            </a:pPr>
            <a:r>
              <a:t/>
            </a:r>
            <a:endParaRPr/>
          </a:p>
          <a:p>
            <a:pPr indent="-286385" lvl="0" marL="457200" rtl="0" algn="l">
              <a:spcBef>
                <a:spcPts val="1200"/>
              </a:spcBef>
              <a:spcAft>
                <a:spcPts val="0"/>
              </a:spcAft>
              <a:buSzPct val="100000"/>
              <a:buChar char="●"/>
            </a:pPr>
            <a:r>
              <a:rPr lang="en"/>
              <a:t>You can supply an integer as a second parameter to cause a delay until the object is destroyed.</a:t>
            </a:r>
            <a:endParaRPr/>
          </a:p>
          <a:p>
            <a:pPr indent="0" lvl="0" marL="0" rtl="0" algn="l">
              <a:spcBef>
                <a:spcPts val="1200"/>
              </a:spcBef>
              <a:spcAft>
                <a:spcPts val="0"/>
              </a:spcAft>
              <a:buNone/>
            </a:pPr>
            <a:r>
              <a:rPr lang="en"/>
              <a:t>Tip: Make sure when you destroy an object you remove it from any arrays, lists or dictionaries that contained the object first.</a:t>
            </a:r>
            <a:endParaRPr/>
          </a:p>
          <a:p>
            <a:pPr indent="0" lvl="0" marL="914400" rtl="0" algn="l">
              <a:spcBef>
                <a:spcPts val="1200"/>
              </a:spcBef>
              <a:spcAft>
                <a:spcPts val="0"/>
              </a:spcAft>
              <a:buNone/>
            </a:pPr>
            <a:r>
              <a:t/>
            </a:r>
            <a:endParaRPr/>
          </a:p>
          <a:p>
            <a:pPr indent="0" lvl="0" marL="9144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Coding Challenges</a:t>
            </a:r>
            <a:endParaRPr/>
          </a:p>
        </p:txBody>
      </p:sp>
      <p:sp>
        <p:nvSpPr>
          <p:cNvPr id="182" name="Google Shape;182;p21"/>
          <p:cNvSpPr txBox="1"/>
          <p:nvPr>
            <p:ph idx="1" type="body"/>
          </p:nvPr>
        </p:nvSpPr>
        <p:spPr>
          <a:xfrm>
            <a:off x="4799425" y="1390750"/>
            <a:ext cx="4212300" cy="3275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You hit me!</a:t>
            </a:r>
            <a:endParaRPr/>
          </a:p>
          <a:p>
            <a:pPr indent="-298450" lvl="1" marL="914400" rtl="0" algn="l">
              <a:spcBef>
                <a:spcPts val="0"/>
              </a:spcBef>
              <a:spcAft>
                <a:spcPts val="0"/>
              </a:spcAft>
              <a:buSzPts val="1100"/>
              <a:buChar char="○"/>
            </a:pPr>
            <a:r>
              <a:rPr lang="en"/>
              <a:t>Create to cube gameobjects and place them in a line but away from each other.</a:t>
            </a:r>
            <a:endParaRPr/>
          </a:p>
          <a:p>
            <a:pPr indent="-298450" lvl="1" marL="914400" rtl="0" algn="l">
              <a:spcBef>
                <a:spcPts val="0"/>
              </a:spcBef>
              <a:spcAft>
                <a:spcPts val="0"/>
              </a:spcAft>
              <a:buSzPts val="1100"/>
              <a:buChar char="○"/>
            </a:pPr>
            <a:r>
              <a:rPr lang="en"/>
              <a:t>Make sure both cubes have a collider and a rigibody to register collisions.</a:t>
            </a:r>
            <a:endParaRPr/>
          </a:p>
          <a:p>
            <a:pPr indent="-298450" lvl="1" marL="914400" rtl="0" algn="l">
              <a:spcBef>
                <a:spcPts val="0"/>
              </a:spcBef>
              <a:spcAft>
                <a:spcPts val="0"/>
              </a:spcAft>
              <a:buSzPts val="1100"/>
              <a:buChar char="○"/>
            </a:pPr>
            <a:r>
              <a:rPr lang="en"/>
              <a:t>Create a script that causes the gameobjects to move towards each other.</a:t>
            </a:r>
            <a:endParaRPr/>
          </a:p>
          <a:p>
            <a:pPr indent="-298450" lvl="1" marL="914400" rtl="0" algn="l">
              <a:spcBef>
                <a:spcPts val="0"/>
              </a:spcBef>
              <a:spcAft>
                <a:spcPts val="0"/>
              </a:spcAft>
              <a:buSzPts val="1100"/>
              <a:buChar char="○"/>
            </a:pPr>
            <a:r>
              <a:rPr lang="en"/>
              <a:t>When a collision occurs, it should print to the console “You hit me!”.</a:t>
            </a:r>
            <a:endParaRPr/>
          </a:p>
          <a:p>
            <a:pPr indent="-298450" lvl="1" marL="914400" rtl="0" algn="l">
              <a:spcBef>
                <a:spcPts val="0"/>
              </a:spcBef>
              <a:spcAft>
                <a:spcPts val="0"/>
              </a:spcAft>
              <a:buSzPts val="1100"/>
              <a:buChar char="○"/>
            </a:pPr>
            <a:r>
              <a:rPr lang="en"/>
              <a:t>Make sure both gameobjects have this script.</a:t>
            </a:r>
            <a:endParaRPr/>
          </a:p>
        </p:txBody>
      </p:sp>
      <p:sp>
        <p:nvSpPr>
          <p:cNvPr id="183" name="Google Shape;183;p21"/>
          <p:cNvSpPr txBox="1"/>
          <p:nvPr>
            <p:ph idx="1" type="body"/>
          </p:nvPr>
        </p:nvSpPr>
        <p:spPr>
          <a:xfrm>
            <a:off x="823200" y="1573000"/>
            <a:ext cx="42123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floating ball!</a:t>
            </a:r>
            <a:endParaRPr/>
          </a:p>
          <a:p>
            <a:pPr indent="-298450" lvl="1" marL="914400" rtl="0" algn="l">
              <a:spcBef>
                <a:spcPts val="0"/>
              </a:spcBef>
              <a:spcAft>
                <a:spcPts val="0"/>
              </a:spcAft>
              <a:buSzPts val="1100"/>
              <a:buChar char="○"/>
            </a:pPr>
            <a:r>
              <a:rPr lang="en"/>
              <a:t>Create a script and name it “FloatingScript”.</a:t>
            </a:r>
            <a:endParaRPr/>
          </a:p>
          <a:p>
            <a:pPr indent="-298450" lvl="1" marL="914400" rtl="0" algn="l">
              <a:spcBef>
                <a:spcPts val="0"/>
              </a:spcBef>
              <a:spcAft>
                <a:spcPts val="0"/>
              </a:spcAft>
              <a:buSzPts val="1100"/>
              <a:buChar char="○"/>
            </a:pPr>
            <a:r>
              <a:rPr lang="en"/>
              <a:t>Create a sphere object in the scene and give it this script. </a:t>
            </a:r>
            <a:endParaRPr/>
          </a:p>
          <a:p>
            <a:pPr indent="-298450" lvl="1" marL="914400" rtl="0" algn="l">
              <a:spcBef>
                <a:spcPts val="0"/>
              </a:spcBef>
              <a:spcAft>
                <a:spcPts val="0"/>
              </a:spcAft>
              <a:buSzPts val="1100"/>
              <a:buChar char="○"/>
            </a:pPr>
            <a:r>
              <a:rPr lang="en"/>
              <a:t>In the script, use the Update function to make the ball float until it reaches a certain height on the Y axis.</a:t>
            </a:r>
            <a:endParaRPr/>
          </a:p>
          <a:p>
            <a:pPr indent="-298450" lvl="1" marL="914400" rtl="0" algn="l">
              <a:spcBef>
                <a:spcPts val="0"/>
              </a:spcBef>
              <a:spcAft>
                <a:spcPts val="0"/>
              </a:spcAft>
              <a:buSzPts val="1100"/>
              <a:buChar char="○"/>
            </a:pPr>
            <a:r>
              <a:rPr lang="en"/>
              <a:t>Once it reaches that height, make it fall at the same speed until it reaches it’s starting position.</a:t>
            </a:r>
            <a:endParaRPr/>
          </a:p>
          <a:p>
            <a:pPr indent="-298450" lvl="1" marL="914400" rtl="0" algn="l">
              <a:spcBef>
                <a:spcPts val="0"/>
              </a:spcBef>
              <a:spcAft>
                <a:spcPts val="0"/>
              </a:spcAft>
              <a:buSzPts val="1100"/>
              <a:buChar char="○"/>
            </a:pPr>
            <a:r>
              <a:rPr lang="en"/>
              <a:t>This process should repeat 5 times. </a:t>
            </a:r>
            <a:r>
              <a:rPr lang="en"/>
              <a:t>Remember</a:t>
            </a:r>
            <a:r>
              <a:rPr lang="en"/>
              <a:t> you</a:t>
            </a:r>
            <a:endParaRPr/>
          </a:p>
          <a:p>
            <a:pPr indent="-298450" lvl="1" marL="914400" rtl="0" algn="l">
              <a:spcBef>
                <a:spcPts val="0"/>
              </a:spcBef>
              <a:spcAft>
                <a:spcPts val="0"/>
              </a:spcAft>
              <a:buSzPts val="1100"/>
              <a:buChar char="○"/>
            </a:pPr>
            <a:r>
              <a:rPr lang="en"/>
              <a:t>Every frame output to the unity console what the position of the ball currently is at that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