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480e5d92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480e5d92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fb5153dd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fb5153d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de714e3d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de714e3d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fa10b17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fa10b17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22cdf69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22cdf69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00d4315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00d4315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22cdf69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22cdf69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76460eb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76460eb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67bac131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67bac131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Week 9</a:t>
            </a:r>
            <a:endParaRPr u="sng"/>
          </a:p>
          <a:p>
            <a:pPr indent="0" lvl="0" marL="0" rtl="0" algn="l">
              <a:spcBef>
                <a:spcPts val="0"/>
              </a:spcBef>
              <a:spcAft>
                <a:spcPts val="0"/>
              </a:spcAft>
              <a:buNone/>
            </a:pPr>
            <a:r>
              <a:rPr lang="en" sz="2455"/>
              <a:t>More On Classes</a:t>
            </a:r>
            <a:endParaRPr sz="245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Coding Challenges</a:t>
            </a:r>
            <a:endParaRPr/>
          </a:p>
        </p:txBody>
      </p:sp>
      <p:sp>
        <p:nvSpPr>
          <p:cNvPr id="189" name="Google Shape;189;p22"/>
          <p:cNvSpPr txBox="1"/>
          <p:nvPr>
            <p:ph idx="1" type="body"/>
          </p:nvPr>
        </p:nvSpPr>
        <p:spPr>
          <a:xfrm>
            <a:off x="4799425" y="1390750"/>
            <a:ext cx="4212300" cy="3275700"/>
          </a:xfrm>
          <a:prstGeom prst="rect">
            <a:avLst/>
          </a:prstGeom>
        </p:spPr>
        <p:txBody>
          <a:bodyPr anchorCtr="0" anchor="t" bIns="91425" lIns="91425" spcFirstLastPara="1" rIns="91425" wrap="square" tIns="91425">
            <a:normAutofit fontScale="62500"/>
          </a:bodyPr>
          <a:lstStyle/>
          <a:p>
            <a:pPr indent="-280193" lvl="0" marL="457200" rtl="0" algn="l">
              <a:spcBef>
                <a:spcPts val="0"/>
              </a:spcBef>
              <a:spcAft>
                <a:spcPts val="0"/>
              </a:spcAft>
              <a:buSzPct val="100000"/>
              <a:buChar char="●"/>
            </a:pPr>
            <a:r>
              <a:rPr lang="en"/>
              <a:t>Create a public User struct.</a:t>
            </a:r>
            <a:endParaRPr/>
          </a:p>
          <a:p>
            <a:pPr indent="-272256" lvl="1" marL="914400" rtl="0" algn="l">
              <a:spcBef>
                <a:spcPts val="0"/>
              </a:spcBef>
              <a:spcAft>
                <a:spcPts val="0"/>
              </a:spcAft>
              <a:buSzPct val="100000"/>
              <a:buChar char="○"/>
            </a:pPr>
            <a:r>
              <a:rPr lang="en"/>
              <a:t>This struct should store 2 variables, a name and a user role.</a:t>
            </a:r>
            <a:endParaRPr/>
          </a:p>
          <a:p>
            <a:pPr indent="-280193" lvl="0" marL="457200" rtl="0" algn="l">
              <a:spcBef>
                <a:spcPts val="0"/>
              </a:spcBef>
              <a:spcAft>
                <a:spcPts val="0"/>
              </a:spcAft>
              <a:buSzPct val="100000"/>
              <a:buChar char="●"/>
            </a:pPr>
            <a:r>
              <a:rPr lang="en"/>
              <a:t>Create a GradeEntry class.</a:t>
            </a:r>
            <a:endParaRPr/>
          </a:p>
          <a:p>
            <a:pPr indent="-272256" lvl="1" marL="914400" rtl="0" algn="l">
              <a:spcBef>
                <a:spcPts val="0"/>
              </a:spcBef>
              <a:spcAft>
                <a:spcPts val="0"/>
              </a:spcAft>
              <a:buSzPct val="100000"/>
              <a:buChar char="○"/>
            </a:pPr>
            <a:r>
              <a:rPr lang="en"/>
              <a:t>Create a property for a string variable named grade.</a:t>
            </a:r>
            <a:endParaRPr/>
          </a:p>
          <a:p>
            <a:pPr indent="-272256" lvl="1" marL="914400" rtl="0" algn="l">
              <a:spcBef>
                <a:spcPts val="0"/>
              </a:spcBef>
              <a:spcAft>
                <a:spcPts val="0"/>
              </a:spcAft>
              <a:buSzPct val="100000"/>
              <a:buChar char="○"/>
            </a:pPr>
            <a:r>
              <a:rPr lang="en"/>
              <a:t>This variable will store grade values like “A”, “B”, etc</a:t>
            </a:r>
            <a:endParaRPr/>
          </a:p>
          <a:p>
            <a:pPr indent="-272256" lvl="1" marL="914400" rtl="0" algn="l">
              <a:spcBef>
                <a:spcPts val="0"/>
              </a:spcBef>
              <a:spcAft>
                <a:spcPts val="0"/>
              </a:spcAft>
              <a:buSzPct val="100000"/>
              <a:buChar char="○"/>
            </a:pPr>
            <a:r>
              <a:rPr lang="en"/>
              <a:t>The grade entry class should have a List of users.</a:t>
            </a:r>
            <a:endParaRPr/>
          </a:p>
          <a:p>
            <a:pPr indent="-272256" lvl="1" marL="914400" rtl="0" algn="l">
              <a:spcBef>
                <a:spcPts val="0"/>
              </a:spcBef>
              <a:spcAft>
                <a:spcPts val="0"/>
              </a:spcAft>
              <a:buSzPct val="100000"/>
              <a:buChar char="○"/>
            </a:pPr>
            <a:r>
              <a:rPr lang="en"/>
              <a:t>Create an AddUser method that takes in a User parameter and adds it to the list.</a:t>
            </a:r>
            <a:endParaRPr/>
          </a:p>
          <a:p>
            <a:pPr indent="-272256" lvl="1" marL="914400" rtl="0" algn="l">
              <a:spcBef>
                <a:spcPts val="0"/>
              </a:spcBef>
              <a:spcAft>
                <a:spcPts val="0"/>
              </a:spcAft>
              <a:buSzPct val="100000"/>
              <a:buChar char="○"/>
            </a:pPr>
            <a:r>
              <a:rPr lang="en"/>
              <a:t>Create a current user variable to keep track of the user using the system.</a:t>
            </a:r>
            <a:endParaRPr/>
          </a:p>
          <a:p>
            <a:pPr indent="-272256" lvl="1" marL="914400" rtl="0" algn="l">
              <a:spcBef>
                <a:spcPts val="0"/>
              </a:spcBef>
              <a:spcAft>
                <a:spcPts val="0"/>
              </a:spcAft>
              <a:buSzPct val="100000"/>
              <a:buChar char="○"/>
            </a:pPr>
            <a:r>
              <a:rPr lang="en"/>
              <a:t>Create a Login method that takes in a string parameter and loop through the list, if that string matches a name in the User List, make that User the currentUser.</a:t>
            </a:r>
            <a:endParaRPr/>
          </a:p>
          <a:p>
            <a:pPr indent="-272256" lvl="1" marL="914400" rtl="0" algn="l">
              <a:spcBef>
                <a:spcPts val="0"/>
              </a:spcBef>
              <a:spcAft>
                <a:spcPts val="0"/>
              </a:spcAft>
              <a:buSzPct val="100000"/>
              <a:buChar char="○"/>
            </a:pPr>
            <a:r>
              <a:rPr lang="en"/>
              <a:t>Update the grade property so that anyone can get the grade but the grade can only be set if the current user has the “Teacher” role. If it’s not the teacher role it should display an error message to the console. If it IS the teacher role, we want to update the grade and give us a message saying it was updated.</a:t>
            </a:r>
            <a:endParaRPr/>
          </a:p>
          <a:p>
            <a:pPr indent="-280193" lvl="0" marL="457200" rtl="0" algn="l">
              <a:spcBef>
                <a:spcPts val="0"/>
              </a:spcBef>
              <a:spcAft>
                <a:spcPts val="0"/>
              </a:spcAft>
              <a:buSzPct val="100000"/>
              <a:buChar char="●"/>
            </a:pPr>
            <a:r>
              <a:rPr lang="en"/>
              <a:t>In The Program class:</a:t>
            </a:r>
            <a:endParaRPr/>
          </a:p>
          <a:p>
            <a:pPr indent="-272256" lvl="1" marL="914400" rtl="0" algn="l">
              <a:spcBef>
                <a:spcPts val="0"/>
              </a:spcBef>
              <a:spcAft>
                <a:spcPts val="0"/>
              </a:spcAft>
              <a:buSzPct val="100000"/>
              <a:buChar char="○"/>
            </a:pPr>
            <a:r>
              <a:rPr lang="en"/>
              <a:t>Create 2 users with 2 names, 1 with a teacher role and 1 with a student role.</a:t>
            </a:r>
            <a:endParaRPr/>
          </a:p>
          <a:p>
            <a:pPr indent="-272256" lvl="1" marL="914400" rtl="0" algn="l">
              <a:spcBef>
                <a:spcPts val="0"/>
              </a:spcBef>
              <a:spcAft>
                <a:spcPts val="0"/>
              </a:spcAft>
              <a:buSzPct val="100000"/>
              <a:buChar char="○"/>
            </a:pPr>
            <a:r>
              <a:rPr lang="en"/>
              <a:t>Instantiate your GradeEntry class and use the AddUser method to add both created users to the list.</a:t>
            </a:r>
            <a:endParaRPr/>
          </a:p>
          <a:p>
            <a:pPr indent="-272256" lvl="1" marL="914400" rtl="0" algn="l">
              <a:spcBef>
                <a:spcPts val="0"/>
              </a:spcBef>
              <a:spcAft>
                <a:spcPts val="0"/>
              </a:spcAft>
              <a:buSzPct val="100000"/>
              <a:buChar char="○"/>
            </a:pPr>
            <a:r>
              <a:rPr lang="en"/>
              <a:t>Use the login method with the student username first and attempt to change your grade (it should give you your error message you programmed), use the login method to switch the current user to the teacher and attempt to set the grade.</a:t>
            </a:r>
            <a:endParaRPr/>
          </a:p>
          <a:p>
            <a:pPr indent="0" lvl="0" marL="914400" rtl="0" algn="l">
              <a:spcBef>
                <a:spcPts val="1200"/>
              </a:spcBef>
              <a:spcAft>
                <a:spcPts val="1200"/>
              </a:spcAft>
              <a:buNone/>
            </a:pPr>
            <a:r>
              <a:t/>
            </a:r>
            <a:endParaRPr/>
          </a:p>
        </p:txBody>
      </p:sp>
      <p:sp>
        <p:nvSpPr>
          <p:cNvPr id="190" name="Google Shape;190;p22"/>
          <p:cNvSpPr txBox="1"/>
          <p:nvPr>
            <p:ph idx="1" type="body"/>
          </p:nvPr>
        </p:nvSpPr>
        <p:spPr>
          <a:xfrm>
            <a:off x="799425" y="1535600"/>
            <a:ext cx="42123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Move your classes!</a:t>
            </a:r>
            <a:endParaRPr/>
          </a:p>
          <a:p>
            <a:pPr indent="-298450" lvl="1" marL="914400" rtl="0" algn="l">
              <a:spcBef>
                <a:spcPts val="0"/>
              </a:spcBef>
              <a:spcAft>
                <a:spcPts val="0"/>
              </a:spcAft>
              <a:buSzPts val="1100"/>
              <a:buChar char="○"/>
            </a:pPr>
            <a:r>
              <a:rPr lang="en"/>
              <a:t>Move all of your dog breed classes from last lesson into </a:t>
            </a:r>
            <a:r>
              <a:rPr lang="en"/>
              <a:t>their</a:t>
            </a:r>
            <a:r>
              <a:rPr lang="en"/>
              <a:t> own .cs files under the same namespace as your main class.</a:t>
            </a:r>
            <a:endParaRPr/>
          </a:p>
          <a:p>
            <a:pPr indent="-298450" lvl="1" marL="914400" rtl="0" algn="l">
              <a:spcBef>
                <a:spcPts val="0"/>
              </a:spcBef>
              <a:spcAft>
                <a:spcPts val="0"/>
              </a:spcAft>
              <a:buSzPts val="1100"/>
              <a:buChar char="○"/>
            </a:pPr>
            <a:r>
              <a:rPr lang="en"/>
              <a:t>Your main class should only have the main method creating your dogs and calling the different methods of your dogs.</a:t>
            </a:r>
            <a:endParaRPr/>
          </a:p>
          <a:p>
            <a:pPr indent="-298450" lvl="1" marL="914400" rtl="0" algn="l">
              <a:spcBef>
                <a:spcPts val="0"/>
              </a:spcBef>
              <a:spcAft>
                <a:spcPts val="0"/>
              </a:spcAft>
              <a:buSzPts val="1100"/>
              <a:buChar char="○"/>
            </a:pPr>
            <a:r>
              <a:rPr lang="en"/>
              <a:t>There should be only 1 class in your original file when </a:t>
            </a:r>
            <a:r>
              <a:rPr lang="en"/>
              <a:t>you're</a:t>
            </a:r>
            <a:r>
              <a:rPr lang="en"/>
              <a:t> done.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44670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45" name="Google Shape;145;p15"/>
          <p:cNvSpPr txBox="1"/>
          <p:nvPr>
            <p:ph idx="1" type="body"/>
          </p:nvPr>
        </p:nvSpPr>
        <p:spPr>
          <a:xfrm>
            <a:off x="1297500" y="1573075"/>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Properties</a:t>
            </a:r>
            <a:endParaRPr/>
          </a:p>
          <a:p>
            <a:pPr indent="-311150" lvl="0" marL="457200" rtl="0" algn="l">
              <a:spcBef>
                <a:spcPts val="0"/>
              </a:spcBef>
              <a:spcAft>
                <a:spcPts val="0"/>
              </a:spcAft>
              <a:buSzPts val="1300"/>
              <a:buChar char="●"/>
            </a:pPr>
            <a:r>
              <a:rPr lang="en"/>
              <a:t>Using External Classes</a:t>
            </a:r>
            <a:endParaRPr/>
          </a:p>
          <a:p>
            <a:pPr indent="-311150" lvl="0" marL="457200" rtl="0" algn="l">
              <a:spcBef>
                <a:spcPts val="0"/>
              </a:spcBef>
              <a:spcAft>
                <a:spcPts val="0"/>
              </a:spcAft>
              <a:buSzPts val="1300"/>
              <a:buChar char="●"/>
            </a:pPr>
            <a:r>
              <a:rPr lang="en"/>
              <a:t>Structs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Properties?</a:t>
            </a:r>
            <a:endParaRPr/>
          </a:p>
        </p:txBody>
      </p:sp>
      <p:sp>
        <p:nvSpPr>
          <p:cNvPr id="151" name="Google Shape;151;p16"/>
          <p:cNvSpPr txBox="1"/>
          <p:nvPr>
            <p:ph idx="1" type="body"/>
          </p:nvPr>
        </p:nvSpPr>
        <p:spPr>
          <a:xfrm>
            <a:off x="1297500" y="1567550"/>
            <a:ext cx="57585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Properties allow you to control how variables respond to getting called or set.</a:t>
            </a:r>
            <a:endParaRPr/>
          </a:p>
          <a:p>
            <a:pPr indent="-311150" lvl="0" marL="457200" rtl="0" algn="l">
              <a:spcBef>
                <a:spcPts val="0"/>
              </a:spcBef>
              <a:spcAft>
                <a:spcPts val="0"/>
              </a:spcAft>
              <a:buSzPts val="1300"/>
              <a:buChar char="●"/>
            </a:pPr>
            <a:r>
              <a:rPr lang="en"/>
              <a:t>Properties have a couple new keyword to get used to:</a:t>
            </a:r>
            <a:endParaRPr/>
          </a:p>
          <a:p>
            <a:pPr indent="-298450" lvl="1" marL="914400" rtl="0" algn="l">
              <a:spcBef>
                <a:spcPts val="0"/>
              </a:spcBef>
              <a:spcAft>
                <a:spcPts val="0"/>
              </a:spcAft>
              <a:buSzPts val="1100"/>
              <a:buChar char="○"/>
            </a:pPr>
            <a:r>
              <a:rPr lang="en"/>
              <a:t>Get {} - This is called whenever a user attempts to use the value of a variable</a:t>
            </a:r>
            <a:endParaRPr/>
          </a:p>
          <a:p>
            <a:pPr indent="-298450" lvl="1" marL="914400" rtl="0" algn="l">
              <a:spcBef>
                <a:spcPts val="0"/>
              </a:spcBef>
              <a:spcAft>
                <a:spcPts val="0"/>
              </a:spcAft>
              <a:buSzPts val="1100"/>
              <a:buChar char="○"/>
            </a:pPr>
            <a:r>
              <a:rPr lang="en"/>
              <a:t>Set { } - This called whenever a user attempts to change the value of a variable</a:t>
            </a:r>
            <a:endParaRPr/>
          </a:p>
          <a:p>
            <a:pPr indent="-298450" lvl="1" marL="914400" rtl="0" algn="l">
              <a:spcBef>
                <a:spcPts val="0"/>
              </a:spcBef>
              <a:spcAft>
                <a:spcPts val="0"/>
              </a:spcAft>
              <a:buSzPts val="1100"/>
              <a:buChar char="○"/>
            </a:pPr>
            <a:r>
              <a:rPr lang="en"/>
              <a:t>Value - This refers to the value the user assigns to the variable (int i = 0, 0 is “Value”)</a:t>
            </a:r>
            <a:endParaRPr/>
          </a:p>
          <a:p>
            <a:pPr indent="-311150" lvl="0" marL="457200" rtl="0" algn="l">
              <a:spcBef>
                <a:spcPts val="0"/>
              </a:spcBef>
              <a:spcAft>
                <a:spcPts val="0"/>
              </a:spcAft>
              <a:buSzPts val="1300"/>
              <a:buChar char="●"/>
            </a:pPr>
            <a:r>
              <a:rPr lang="en"/>
              <a:t>Properties allow you to give access to inside or outside members for specific functions by limited when / how they can access those 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2561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use Properties</a:t>
            </a:r>
            <a:endParaRPr/>
          </a:p>
        </p:txBody>
      </p:sp>
      <p:sp>
        <p:nvSpPr>
          <p:cNvPr id="157" name="Google Shape;157;p17"/>
          <p:cNvSpPr txBox="1"/>
          <p:nvPr>
            <p:ph idx="1" type="body"/>
          </p:nvPr>
        </p:nvSpPr>
        <p:spPr>
          <a:xfrm>
            <a:off x="1256100" y="1567550"/>
            <a:ext cx="7097100" cy="3319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Properties have a private version of the variable and often a public version of the variable.</a:t>
            </a:r>
            <a:endParaRPr/>
          </a:p>
          <a:p>
            <a:pPr indent="-311150" lvl="0" marL="457200" rtl="0" algn="l">
              <a:spcBef>
                <a:spcPts val="0"/>
              </a:spcBef>
              <a:spcAft>
                <a:spcPts val="0"/>
              </a:spcAft>
              <a:buSzPts val="1300"/>
              <a:buChar char="●"/>
            </a:pPr>
            <a:r>
              <a:rPr lang="en"/>
              <a:t>The private version holds the actual data protected by the “private” accessor modifier</a:t>
            </a:r>
            <a:endParaRPr/>
          </a:p>
          <a:p>
            <a:pPr indent="-311150" lvl="0" marL="457200" rtl="0" algn="l">
              <a:spcBef>
                <a:spcPts val="0"/>
              </a:spcBef>
              <a:spcAft>
                <a:spcPts val="0"/>
              </a:spcAft>
              <a:buSzPts val="1300"/>
              <a:buChar char="●"/>
            </a:pPr>
            <a:r>
              <a:rPr lang="en"/>
              <a:t>The </a:t>
            </a:r>
            <a:r>
              <a:rPr lang="en"/>
              <a:t>public version acts as the firewall interface that controls the access of that private data.</a:t>
            </a:r>
            <a:endParaRPr/>
          </a:p>
          <a:p>
            <a:pPr indent="-311150" lvl="0" marL="457200" rtl="0" algn="l">
              <a:spcBef>
                <a:spcPts val="0"/>
              </a:spcBef>
              <a:spcAft>
                <a:spcPts val="0"/>
              </a:spcAft>
              <a:buSzPts val="1300"/>
              <a:buChar char="●"/>
            </a:pPr>
            <a:r>
              <a:rPr lang="en"/>
              <a:t>Syntax:</a:t>
            </a:r>
            <a:endParaRPr/>
          </a:p>
          <a:p>
            <a:pPr indent="-298450" lvl="1" marL="914400" rtl="0" algn="l">
              <a:spcBef>
                <a:spcPts val="0"/>
              </a:spcBef>
              <a:spcAft>
                <a:spcPts val="0"/>
              </a:spcAft>
              <a:buSzPts val="1100"/>
              <a:buChar char="○"/>
            </a:pPr>
            <a:r>
              <a:rPr lang="en"/>
              <a:t>&lt;&gt; - This indicates you must fill this in, do not actually include the “&lt;&gt;”</a:t>
            </a:r>
            <a:endParaRPr/>
          </a:p>
          <a:p>
            <a:pPr indent="-298450" lvl="1" marL="914400" rtl="0" algn="l">
              <a:spcBef>
                <a:spcPts val="0"/>
              </a:spcBef>
              <a:spcAft>
                <a:spcPts val="0"/>
              </a:spcAft>
              <a:buSzPts val="1100"/>
              <a:buChar char="○"/>
            </a:pPr>
            <a:r>
              <a:rPr lang="en"/>
              <a:t>private &lt;dataType&gt; &lt;name&gt;;</a:t>
            </a:r>
            <a:endParaRPr/>
          </a:p>
          <a:p>
            <a:pPr indent="-298450" lvl="1" marL="914400" rtl="0" algn="l">
              <a:spcBef>
                <a:spcPts val="0"/>
              </a:spcBef>
              <a:spcAft>
                <a:spcPts val="0"/>
              </a:spcAft>
              <a:buSzPts val="1100"/>
              <a:buChar char="○"/>
            </a:pPr>
            <a:r>
              <a:rPr lang="en"/>
              <a:t>public &lt;dataType&gt; &lt;nameWithUppercase&gt; { get { return &lt;name&gt;; } set { &lt;name&gt; = value;}}</a:t>
            </a:r>
            <a:endParaRPr/>
          </a:p>
          <a:p>
            <a:pPr indent="-298450" lvl="1" marL="914400" rtl="0" algn="l">
              <a:spcBef>
                <a:spcPts val="0"/>
              </a:spcBef>
              <a:spcAft>
                <a:spcPts val="0"/>
              </a:spcAft>
              <a:buSzPts val="1100"/>
              <a:buChar char="○"/>
            </a:pPr>
            <a:r>
              <a:rPr lang="en"/>
              <a:t>Example:</a:t>
            </a:r>
            <a:endParaRPr/>
          </a:p>
          <a:p>
            <a:pPr indent="-298450" lvl="2" marL="1371600" rtl="0" algn="l">
              <a:spcBef>
                <a:spcPts val="0"/>
              </a:spcBef>
              <a:spcAft>
                <a:spcPts val="0"/>
              </a:spcAft>
              <a:buSzPts val="1100"/>
              <a:buChar char="■"/>
            </a:pPr>
            <a:r>
              <a:rPr lang="en"/>
              <a:t>private int myNum;</a:t>
            </a:r>
            <a:endParaRPr/>
          </a:p>
          <a:p>
            <a:pPr indent="-298450" lvl="2" marL="1371600" rtl="0" algn="l">
              <a:spcBef>
                <a:spcPts val="0"/>
              </a:spcBef>
              <a:spcAft>
                <a:spcPts val="0"/>
              </a:spcAft>
              <a:buSzPts val="1100"/>
              <a:buChar char="■"/>
            </a:pPr>
            <a:r>
              <a:rPr lang="en"/>
              <a:t>public int MyNum { get { return myNum;} set{ myNum = value; }}</a:t>
            </a:r>
            <a:endParaRPr/>
          </a:p>
          <a:p>
            <a:pPr indent="-298450" lvl="1" marL="914400" rtl="0" algn="l">
              <a:spcBef>
                <a:spcPts val="0"/>
              </a:spcBef>
              <a:spcAft>
                <a:spcPts val="0"/>
              </a:spcAft>
              <a:buSzPts val="1100"/>
              <a:buChar char="○"/>
            </a:pPr>
            <a:r>
              <a:rPr lang="en"/>
              <a:t>Shorthand Example:</a:t>
            </a:r>
            <a:endParaRPr/>
          </a:p>
          <a:p>
            <a:pPr indent="-298450" lvl="2" marL="1371600" rtl="0" algn="l">
              <a:spcBef>
                <a:spcPts val="0"/>
              </a:spcBef>
              <a:spcAft>
                <a:spcPts val="0"/>
              </a:spcAft>
              <a:buSzPts val="1100"/>
              <a:buChar char="■"/>
            </a:pPr>
            <a:r>
              <a:rPr lang="en"/>
              <a:t>public int MyNum {get; set;}</a:t>
            </a:r>
            <a:endParaRPr/>
          </a:p>
          <a:p>
            <a:pPr indent="-311150" lvl="0" marL="457200" rtl="0" algn="l">
              <a:spcBef>
                <a:spcPts val="0"/>
              </a:spcBef>
              <a:spcAft>
                <a:spcPts val="0"/>
              </a:spcAft>
              <a:buSzPts val="1300"/>
              <a:buChar char="●"/>
            </a:pPr>
            <a:r>
              <a:rPr lang="en"/>
              <a:t>You can apply access modifiers (private, public) to get and set methods to further customize how members can use that data.</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use External Classes</a:t>
            </a:r>
            <a:endParaRPr/>
          </a:p>
        </p:txBody>
      </p:sp>
      <p:sp>
        <p:nvSpPr>
          <p:cNvPr id="163" name="Google Shape;163;p18"/>
          <p:cNvSpPr txBox="1"/>
          <p:nvPr/>
        </p:nvSpPr>
        <p:spPr>
          <a:xfrm>
            <a:off x="1340850" y="1786550"/>
            <a:ext cx="64623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Go to “File” in the top left of the screen</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Click on “New”</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Create a new “File”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Go to “Web” on the left of the opened window.</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Click on “C# Class” </a:t>
            </a:r>
            <a:r>
              <a:rPr i="1" lang="en">
                <a:solidFill>
                  <a:schemeClr val="lt1"/>
                </a:solidFill>
                <a:latin typeface="Lato"/>
                <a:ea typeface="Lato"/>
                <a:cs typeface="Lato"/>
                <a:sym typeface="Lato"/>
              </a:rPr>
              <a:t>**Do not use </a:t>
            </a:r>
            <a:r>
              <a:rPr i="1" lang="en" u="sng">
                <a:solidFill>
                  <a:schemeClr val="lt1"/>
                </a:solidFill>
                <a:latin typeface="Lato"/>
                <a:ea typeface="Lato"/>
                <a:cs typeface="Lato"/>
                <a:sym typeface="Lato"/>
              </a:rPr>
              <a:t>Visual</a:t>
            </a:r>
            <a:r>
              <a:rPr i="1" lang="en">
                <a:solidFill>
                  <a:schemeClr val="lt1"/>
                </a:solidFill>
                <a:latin typeface="Lato"/>
                <a:ea typeface="Lato"/>
                <a:cs typeface="Lato"/>
                <a:sym typeface="Lato"/>
              </a:rPr>
              <a:t> C# Class**</a:t>
            </a:r>
            <a:endParaRPr i="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Name your class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Put the new class in the same namespace as your program.</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Use your class like you normal would now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structs?</a:t>
            </a:r>
            <a:endParaRPr/>
          </a:p>
        </p:txBody>
      </p:sp>
      <p:sp>
        <p:nvSpPr>
          <p:cNvPr id="169" name="Google Shape;169;p19"/>
          <p:cNvSpPr txBox="1"/>
          <p:nvPr>
            <p:ph idx="1" type="body"/>
          </p:nvPr>
        </p:nvSpPr>
        <p:spPr>
          <a:xfrm>
            <a:off x="1297500" y="1567550"/>
            <a:ext cx="6787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Structs in the most simplest terms are very basic classes.</a:t>
            </a:r>
            <a:endParaRPr/>
          </a:p>
          <a:p>
            <a:pPr indent="-311150" lvl="0" marL="457200" rtl="0" algn="l">
              <a:spcBef>
                <a:spcPts val="0"/>
              </a:spcBef>
              <a:spcAft>
                <a:spcPts val="0"/>
              </a:spcAft>
              <a:buSzPts val="1300"/>
              <a:buChar char="●"/>
            </a:pPr>
            <a:r>
              <a:rPr lang="en"/>
              <a:t>Structs typically </a:t>
            </a:r>
            <a:r>
              <a:rPr lang="en"/>
              <a:t>represent</a:t>
            </a:r>
            <a:r>
              <a:rPr lang="en"/>
              <a:t> very small data types like int </a:t>
            </a:r>
            <a:r>
              <a:rPr lang="en"/>
              <a:t>whereas</a:t>
            </a:r>
            <a:r>
              <a:rPr lang="en"/>
              <a:t> larger data types like List are held in classes.</a:t>
            </a:r>
            <a:endParaRPr/>
          </a:p>
          <a:p>
            <a:pPr indent="-311150" lvl="0" marL="457200" rtl="0" algn="l">
              <a:spcBef>
                <a:spcPts val="0"/>
              </a:spcBef>
              <a:spcAft>
                <a:spcPts val="0"/>
              </a:spcAft>
              <a:buSzPts val="1300"/>
              <a:buChar char="●"/>
            </a:pPr>
            <a:r>
              <a:rPr lang="en"/>
              <a:t>Structs are value based objects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Structs vs Classes</a:t>
            </a:r>
            <a:endParaRPr/>
          </a:p>
        </p:txBody>
      </p:sp>
      <p:sp>
        <p:nvSpPr>
          <p:cNvPr id="175" name="Google Shape;175;p20"/>
          <p:cNvSpPr txBox="1"/>
          <p:nvPr>
            <p:ph idx="1" type="body"/>
          </p:nvPr>
        </p:nvSpPr>
        <p:spPr>
          <a:xfrm>
            <a:off x="1297500" y="1567550"/>
            <a:ext cx="30045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Structs</a:t>
            </a:r>
            <a:endParaRPr/>
          </a:p>
          <a:p>
            <a:pPr indent="-298450" lvl="1" marL="1371600" rtl="0" algn="l">
              <a:spcBef>
                <a:spcPts val="0"/>
              </a:spcBef>
              <a:spcAft>
                <a:spcPts val="0"/>
              </a:spcAft>
              <a:buSzPts val="1100"/>
              <a:buChar char="○"/>
            </a:pPr>
            <a:r>
              <a:rPr lang="en"/>
              <a:t>Small</a:t>
            </a:r>
            <a:endParaRPr/>
          </a:p>
          <a:p>
            <a:pPr indent="-298450" lvl="1" marL="1371600" rtl="0" algn="l">
              <a:spcBef>
                <a:spcPts val="0"/>
              </a:spcBef>
              <a:spcAft>
                <a:spcPts val="0"/>
              </a:spcAft>
              <a:buSzPts val="1100"/>
              <a:buChar char="○"/>
            </a:pPr>
            <a:r>
              <a:rPr lang="en"/>
              <a:t>By Value</a:t>
            </a:r>
            <a:endParaRPr/>
          </a:p>
          <a:p>
            <a:pPr indent="-298450" lvl="1" marL="1371600" rtl="0" algn="l">
              <a:spcBef>
                <a:spcPts val="0"/>
              </a:spcBef>
              <a:spcAft>
                <a:spcPts val="0"/>
              </a:spcAft>
              <a:buSzPts val="1100"/>
              <a:buChar char="○"/>
            </a:pPr>
            <a:r>
              <a:rPr lang="en"/>
              <a:t>Faster Performance for small objects.</a:t>
            </a:r>
            <a:endParaRPr/>
          </a:p>
          <a:p>
            <a:pPr indent="-298450" lvl="1" marL="1371600" rtl="0" algn="l">
              <a:spcBef>
                <a:spcPts val="0"/>
              </a:spcBef>
              <a:spcAft>
                <a:spcPts val="0"/>
              </a:spcAft>
              <a:buSzPts val="1100"/>
              <a:buChar char="○"/>
            </a:pPr>
            <a:r>
              <a:rPr lang="en"/>
              <a:t>Does not require “new” </a:t>
            </a:r>
            <a:r>
              <a:rPr lang="en"/>
              <a:t>keyword</a:t>
            </a:r>
            <a:r>
              <a:rPr lang="en"/>
              <a:t> for allocation but can use it.</a:t>
            </a:r>
            <a:endParaRPr/>
          </a:p>
          <a:p>
            <a:pPr indent="-298450" lvl="1" marL="1371600" rtl="0" algn="l">
              <a:spcBef>
                <a:spcPts val="0"/>
              </a:spcBef>
              <a:spcAft>
                <a:spcPts val="0"/>
              </a:spcAft>
              <a:buSzPts val="1100"/>
              <a:buChar char="○"/>
            </a:pPr>
            <a:r>
              <a:rPr lang="en"/>
              <a:t>Great for simple storage.</a:t>
            </a:r>
            <a:endParaRPr/>
          </a:p>
          <a:p>
            <a:pPr indent="0" lvl="0" marL="1371600" rtl="0" algn="l">
              <a:spcBef>
                <a:spcPts val="1200"/>
              </a:spcBef>
              <a:spcAft>
                <a:spcPts val="1200"/>
              </a:spcAft>
              <a:buNone/>
            </a:pPr>
            <a:r>
              <a:t/>
            </a:r>
            <a:endParaRPr/>
          </a:p>
        </p:txBody>
      </p:sp>
      <p:sp>
        <p:nvSpPr>
          <p:cNvPr id="176" name="Google Shape;176;p20"/>
          <p:cNvSpPr txBox="1"/>
          <p:nvPr>
            <p:ph idx="1" type="body"/>
          </p:nvPr>
        </p:nvSpPr>
        <p:spPr>
          <a:xfrm>
            <a:off x="4903475" y="1567550"/>
            <a:ext cx="30045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Classes</a:t>
            </a:r>
            <a:endParaRPr/>
          </a:p>
          <a:p>
            <a:pPr indent="-298450" lvl="1" marL="1371600" rtl="0" algn="l">
              <a:spcBef>
                <a:spcPts val="0"/>
              </a:spcBef>
              <a:spcAft>
                <a:spcPts val="0"/>
              </a:spcAft>
              <a:buSzPts val="1100"/>
              <a:buChar char="○"/>
            </a:pPr>
            <a:r>
              <a:rPr lang="en"/>
              <a:t>Limitless Size</a:t>
            </a:r>
            <a:endParaRPr/>
          </a:p>
          <a:p>
            <a:pPr indent="-298450" lvl="1" marL="1371600" rtl="0" algn="l">
              <a:spcBef>
                <a:spcPts val="0"/>
              </a:spcBef>
              <a:spcAft>
                <a:spcPts val="0"/>
              </a:spcAft>
              <a:buSzPts val="1100"/>
              <a:buChar char="○"/>
            </a:pPr>
            <a:r>
              <a:rPr lang="en"/>
              <a:t>By Reference</a:t>
            </a:r>
            <a:endParaRPr/>
          </a:p>
          <a:p>
            <a:pPr indent="-298450" lvl="1" marL="1371600" rtl="0" algn="l">
              <a:spcBef>
                <a:spcPts val="0"/>
              </a:spcBef>
              <a:spcAft>
                <a:spcPts val="0"/>
              </a:spcAft>
              <a:buSzPts val="1100"/>
              <a:buChar char="○"/>
            </a:pPr>
            <a:r>
              <a:rPr lang="en"/>
              <a:t>Can use inheritance</a:t>
            </a:r>
            <a:endParaRPr/>
          </a:p>
          <a:p>
            <a:pPr indent="-298450" lvl="1" marL="1371600" rtl="0" algn="l">
              <a:spcBef>
                <a:spcPts val="0"/>
              </a:spcBef>
              <a:spcAft>
                <a:spcPts val="0"/>
              </a:spcAft>
              <a:buSzPts val="1100"/>
              <a:buChar char="○"/>
            </a:pPr>
            <a:r>
              <a:rPr lang="en"/>
              <a:t>Cannot </a:t>
            </a:r>
            <a:r>
              <a:rPr lang="en"/>
              <a:t>Override</a:t>
            </a:r>
            <a:endParaRPr/>
          </a:p>
          <a:p>
            <a:pPr indent="-298450" lvl="1" marL="1371600" rtl="0" algn="l">
              <a:spcBef>
                <a:spcPts val="0"/>
              </a:spcBef>
              <a:spcAft>
                <a:spcPts val="0"/>
              </a:spcAft>
              <a:buSzPts val="1100"/>
              <a:buChar char="○"/>
            </a:pPr>
            <a:r>
              <a:rPr lang="en"/>
              <a:t>Faster performance for larges objects</a:t>
            </a:r>
            <a:endParaRPr/>
          </a:p>
          <a:p>
            <a:pPr indent="-298450" lvl="1" marL="1371600" rtl="0" algn="l">
              <a:spcBef>
                <a:spcPts val="0"/>
              </a:spcBef>
              <a:spcAft>
                <a:spcPts val="0"/>
              </a:spcAft>
              <a:buSzPts val="1100"/>
              <a:buChar char="○"/>
            </a:pPr>
            <a:r>
              <a:rPr lang="en"/>
              <a:t>Great for complex operations</a:t>
            </a:r>
            <a:endParaRPr/>
          </a:p>
          <a:p>
            <a:pPr indent="0" lvl="0" marL="1371600" rtl="0" algn="l">
              <a:spcBef>
                <a:spcPts val="1200"/>
              </a:spcBef>
              <a:spcAft>
                <a:spcPts val="1200"/>
              </a:spcAft>
              <a:buNone/>
            </a:pPr>
            <a:r>
              <a:t/>
            </a:r>
            <a:endParaRPr/>
          </a:p>
        </p:txBody>
      </p:sp>
      <p:sp>
        <p:nvSpPr>
          <p:cNvPr id="177" name="Google Shape;177;p20"/>
          <p:cNvSpPr txBox="1"/>
          <p:nvPr/>
        </p:nvSpPr>
        <p:spPr>
          <a:xfrm>
            <a:off x="1851025" y="3771375"/>
            <a:ext cx="528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lt1"/>
                </a:solidFill>
                <a:latin typeface="Lato"/>
                <a:ea typeface="Lato"/>
                <a:cs typeface="Lato"/>
                <a:sym typeface="Lato"/>
              </a:rPr>
              <a:t>Rule of Thumb:</a:t>
            </a:r>
            <a:r>
              <a:rPr lang="en">
                <a:solidFill>
                  <a:schemeClr val="lt1"/>
                </a:solidFill>
                <a:latin typeface="Lato"/>
                <a:ea typeface="Lato"/>
                <a:cs typeface="Lato"/>
                <a:sym typeface="Lato"/>
              </a:rPr>
              <a:t> Use structs when you have very simple classes with limited functions that doesn’t need inheritance. Use classes for complex structures or design that requires inheritance</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use Structs</a:t>
            </a:r>
            <a:endParaRPr/>
          </a:p>
        </p:txBody>
      </p:sp>
      <p:sp>
        <p:nvSpPr>
          <p:cNvPr id="183" name="Google Shape;183;p21"/>
          <p:cNvSpPr txBox="1"/>
          <p:nvPr>
            <p:ph idx="1" type="body"/>
          </p:nvPr>
        </p:nvSpPr>
        <p:spPr>
          <a:xfrm>
            <a:off x="1297500" y="1567550"/>
            <a:ext cx="6160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Structs are declared much like classes, just replace class with struct</a:t>
            </a:r>
            <a:endParaRPr/>
          </a:p>
          <a:p>
            <a:pPr indent="-311150" lvl="0" marL="457200" rtl="0" algn="l">
              <a:spcBef>
                <a:spcPts val="0"/>
              </a:spcBef>
              <a:spcAft>
                <a:spcPts val="0"/>
              </a:spcAft>
              <a:buSzPts val="1300"/>
              <a:buChar char="●"/>
            </a:pPr>
            <a:r>
              <a:rPr lang="en"/>
              <a:t>public</a:t>
            </a:r>
            <a:r>
              <a:rPr lang="en"/>
              <a:t> struct &lt;name&gt; {}</a:t>
            </a:r>
            <a:endParaRPr/>
          </a:p>
          <a:p>
            <a:pPr indent="-311150" lvl="0" marL="457200" rtl="0" algn="l">
              <a:spcBef>
                <a:spcPts val="0"/>
              </a:spcBef>
              <a:spcAft>
                <a:spcPts val="0"/>
              </a:spcAft>
              <a:buSzPts val="1300"/>
              <a:buChar char="●"/>
            </a:pPr>
            <a:r>
              <a:rPr lang="en"/>
              <a:t>When using structs keep at mind that structs are really good at just storing and displaying simple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