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80e5d92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80e5d92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fb5153dd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fb5153d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de714e3d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de714e3d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fb5153dd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fb5153dd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fa10b17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fa10b17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22cdf69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22cdf69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500d4315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500d4315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22cdf69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22cdf69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76460eb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76460eb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Week 6</a:t>
            </a:r>
            <a:endParaRPr u="sng"/>
          </a:p>
          <a:p>
            <a:pPr indent="0" lvl="0" marL="0" rtl="0" algn="l">
              <a:spcBef>
                <a:spcPts val="0"/>
              </a:spcBef>
              <a:spcAft>
                <a:spcPts val="0"/>
              </a:spcAft>
              <a:buNone/>
            </a:pPr>
            <a:r>
              <a:rPr lang="en" sz="2455"/>
              <a:t>Classes</a:t>
            </a:r>
            <a:endParaRPr sz="245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Coding Challenges</a:t>
            </a:r>
            <a:endParaRPr/>
          </a:p>
        </p:txBody>
      </p:sp>
      <p:sp>
        <p:nvSpPr>
          <p:cNvPr id="188" name="Google Shape;188;p22"/>
          <p:cNvSpPr txBox="1"/>
          <p:nvPr>
            <p:ph idx="1" type="body"/>
          </p:nvPr>
        </p:nvSpPr>
        <p:spPr>
          <a:xfrm>
            <a:off x="4827150" y="1496025"/>
            <a:ext cx="3403200" cy="29112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SzPct val="100000"/>
              <a:buChar char="●"/>
            </a:pPr>
            <a:r>
              <a:rPr lang="en"/>
              <a:t>Augment </a:t>
            </a:r>
            <a:r>
              <a:rPr lang="en"/>
              <a:t>the dog class!</a:t>
            </a:r>
            <a:endParaRPr/>
          </a:p>
          <a:p>
            <a:pPr indent="-287972" lvl="1" marL="914400" rtl="0" algn="l">
              <a:spcBef>
                <a:spcPts val="0"/>
              </a:spcBef>
              <a:spcAft>
                <a:spcPts val="0"/>
              </a:spcAft>
              <a:buSzPct val="100000"/>
              <a:buChar char="○"/>
            </a:pPr>
            <a:r>
              <a:rPr lang="en"/>
              <a:t>Create an additional breed and age variable for your dog.</a:t>
            </a:r>
            <a:endParaRPr/>
          </a:p>
          <a:p>
            <a:pPr indent="-287972" lvl="1" marL="914400" rtl="0" algn="l">
              <a:spcBef>
                <a:spcPts val="0"/>
              </a:spcBef>
              <a:spcAft>
                <a:spcPts val="0"/>
              </a:spcAft>
              <a:buSzPct val="100000"/>
              <a:buChar char="○"/>
            </a:pPr>
            <a:r>
              <a:rPr lang="en"/>
              <a:t>Create a constructor that has 3 parameters, one for breed, one for the name and one for age. In the constructor set the breed, name and age equal to the parameters.</a:t>
            </a:r>
            <a:endParaRPr/>
          </a:p>
          <a:p>
            <a:pPr indent="-287972" lvl="1" marL="914400" rtl="0" algn="l">
              <a:spcBef>
                <a:spcPts val="0"/>
              </a:spcBef>
              <a:spcAft>
                <a:spcPts val="0"/>
              </a:spcAft>
              <a:buSzPct val="100000"/>
              <a:buChar char="○"/>
            </a:pPr>
            <a:r>
              <a:rPr lang="en"/>
              <a:t>Create an Speak function in the class. In this function introduce the dog by it’s name, age and breed.</a:t>
            </a:r>
            <a:endParaRPr/>
          </a:p>
          <a:p>
            <a:pPr indent="-287972" lvl="1" marL="914400" rtl="0" algn="l">
              <a:spcBef>
                <a:spcPts val="0"/>
              </a:spcBef>
              <a:spcAft>
                <a:spcPts val="0"/>
              </a:spcAft>
              <a:buSzPct val="100000"/>
              <a:buChar char="○"/>
            </a:pPr>
            <a:r>
              <a:rPr lang="en"/>
              <a:t>In your Main() method, erase the line where you set the dogs name manually and instead use the parameters to input the name, age and breed of your dog during object creation.</a:t>
            </a:r>
            <a:endParaRPr/>
          </a:p>
          <a:p>
            <a:pPr indent="-287972" lvl="1" marL="914400" rtl="0" algn="l">
              <a:spcBef>
                <a:spcPts val="0"/>
              </a:spcBef>
              <a:spcAft>
                <a:spcPts val="0"/>
              </a:spcAft>
              <a:buSzPct val="100000"/>
              <a:buChar char="○"/>
            </a:pPr>
            <a:r>
              <a:rPr lang="en"/>
              <a:t>Create 2 separate dog with different properties and call all 3 of their functions: Bark, Sit and Speak.</a:t>
            </a:r>
            <a:endParaRPr/>
          </a:p>
        </p:txBody>
      </p:sp>
      <p:sp>
        <p:nvSpPr>
          <p:cNvPr id="189" name="Google Shape;189;p22"/>
          <p:cNvSpPr txBox="1"/>
          <p:nvPr>
            <p:ph idx="1" type="body"/>
          </p:nvPr>
        </p:nvSpPr>
        <p:spPr>
          <a:xfrm>
            <a:off x="1069800" y="1496025"/>
            <a:ext cx="3403200" cy="29112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Create and use a Dog class!</a:t>
            </a:r>
            <a:endParaRPr/>
          </a:p>
          <a:p>
            <a:pPr indent="-287972" lvl="1" marL="914400" rtl="0" algn="l">
              <a:spcBef>
                <a:spcPts val="0"/>
              </a:spcBef>
              <a:spcAft>
                <a:spcPts val="0"/>
              </a:spcAft>
              <a:buSzPct val="100000"/>
              <a:buChar char="○"/>
            </a:pPr>
            <a:r>
              <a:rPr lang="en"/>
              <a:t>We want to create a custom class called “Dog”.</a:t>
            </a:r>
            <a:endParaRPr/>
          </a:p>
          <a:p>
            <a:pPr indent="-287972" lvl="1" marL="914400" rtl="0" algn="l">
              <a:spcBef>
                <a:spcPts val="0"/>
              </a:spcBef>
              <a:spcAft>
                <a:spcPts val="0"/>
              </a:spcAft>
              <a:buSzPct val="100000"/>
              <a:buChar char="○"/>
            </a:pPr>
            <a:r>
              <a:rPr lang="en"/>
              <a:t>Inside Dog we want a public variable called name, and 2 methods: Bark and Sit.</a:t>
            </a:r>
            <a:endParaRPr/>
          </a:p>
          <a:p>
            <a:pPr indent="-287972" lvl="1" marL="914400" rtl="0" algn="l">
              <a:spcBef>
                <a:spcPts val="0"/>
              </a:spcBef>
              <a:spcAft>
                <a:spcPts val="0"/>
              </a:spcAft>
              <a:buSzPct val="100000"/>
              <a:buChar char="○"/>
            </a:pPr>
            <a:r>
              <a:rPr lang="en"/>
              <a:t>In the Bark method, write to the console “Woof Woof”.</a:t>
            </a:r>
            <a:endParaRPr/>
          </a:p>
          <a:p>
            <a:pPr indent="-287972" lvl="1" marL="914400" rtl="0" algn="l">
              <a:spcBef>
                <a:spcPts val="0"/>
              </a:spcBef>
              <a:spcAft>
                <a:spcPts val="0"/>
              </a:spcAft>
              <a:buSzPct val="100000"/>
              <a:buChar char="○"/>
            </a:pPr>
            <a:r>
              <a:rPr lang="en"/>
              <a:t>In the Sit method, write to the console that the dog sat in front of you using the name variable.</a:t>
            </a:r>
            <a:endParaRPr/>
          </a:p>
          <a:p>
            <a:pPr indent="-287972" lvl="2" marL="1371600" rtl="0" algn="l">
              <a:spcBef>
                <a:spcPts val="0"/>
              </a:spcBef>
              <a:spcAft>
                <a:spcPts val="0"/>
              </a:spcAft>
              <a:buSzPct val="100000"/>
              <a:buChar char="■"/>
            </a:pPr>
            <a:r>
              <a:rPr lang="en"/>
              <a:t>“&lt;name&gt; sat in front of you”</a:t>
            </a:r>
            <a:endParaRPr/>
          </a:p>
          <a:p>
            <a:pPr indent="-287972" lvl="1" marL="914400" rtl="0" algn="l">
              <a:spcBef>
                <a:spcPts val="0"/>
              </a:spcBef>
              <a:spcAft>
                <a:spcPts val="0"/>
              </a:spcAft>
              <a:buSzPct val="100000"/>
              <a:buChar char="○"/>
            </a:pPr>
            <a:r>
              <a:rPr lang="en"/>
              <a:t>Now, inside of the main method of visual studio, create an instance of your dog class.</a:t>
            </a:r>
            <a:endParaRPr/>
          </a:p>
          <a:p>
            <a:pPr indent="-287972" lvl="1" marL="914400" rtl="0" algn="l">
              <a:spcBef>
                <a:spcPts val="0"/>
              </a:spcBef>
              <a:spcAft>
                <a:spcPts val="0"/>
              </a:spcAft>
              <a:buSzPct val="100000"/>
              <a:buChar char="○"/>
            </a:pPr>
            <a:r>
              <a:rPr lang="en"/>
              <a:t>Use that instance to get access to the name variable and change </a:t>
            </a:r>
            <a:r>
              <a:rPr lang="en"/>
              <a:t>its</a:t>
            </a:r>
            <a:r>
              <a:rPr lang="en"/>
              <a:t> name. </a:t>
            </a:r>
            <a:endParaRPr/>
          </a:p>
          <a:p>
            <a:pPr indent="-287972" lvl="1" marL="914400" rtl="0" algn="l">
              <a:spcBef>
                <a:spcPts val="0"/>
              </a:spcBef>
              <a:spcAft>
                <a:spcPts val="0"/>
              </a:spcAft>
              <a:buSzPct val="100000"/>
              <a:buChar char="○"/>
            </a:pPr>
            <a:r>
              <a:rPr lang="en"/>
              <a:t>Repeat the above 2 steps and create a second dog with a new name.</a:t>
            </a:r>
            <a:endParaRPr/>
          </a:p>
          <a:p>
            <a:pPr indent="-287972" lvl="1" marL="914400" rtl="0" algn="l">
              <a:spcBef>
                <a:spcPts val="0"/>
              </a:spcBef>
              <a:spcAft>
                <a:spcPts val="0"/>
              </a:spcAft>
              <a:buSzPct val="100000"/>
              <a:buChar char="○"/>
            </a:pPr>
            <a:r>
              <a:rPr lang="en"/>
              <a:t>Make both dogs bark and sit with the functions provided.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44670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45" name="Google Shape;145;p1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a:t>
            </a:r>
            <a:endParaRPr/>
          </a:p>
        </p:txBody>
      </p:sp>
      <p:sp>
        <p:nvSpPr>
          <p:cNvPr id="151" name="Google Shape;151;p16"/>
          <p:cNvSpPr txBox="1"/>
          <p:nvPr>
            <p:ph idx="1" type="body"/>
          </p:nvPr>
        </p:nvSpPr>
        <p:spPr>
          <a:xfrm>
            <a:off x="1233675" y="1545025"/>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Arrays</a:t>
            </a:r>
            <a:endParaRPr/>
          </a:p>
          <a:p>
            <a:pPr indent="-311150" lvl="0" marL="457200" rtl="0" algn="l">
              <a:spcBef>
                <a:spcPts val="0"/>
              </a:spcBef>
              <a:spcAft>
                <a:spcPts val="0"/>
              </a:spcAft>
              <a:buSzPts val="1300"/>
              <a:buChar char="●"/>
            </a:pPr>
            <a:r>
              <a:rPr lang="en"/>
              <a:t>Lists</a:t>
            </a:r>
            <a:endParaRPr/>
          </a:p>
          <a:p>
            <a:pPr indent="-311150" lvl="0" marL="457200" rtl="0" algn="l">
              <a:spcBef>
                <a:spcPts val="0"/>
              </a:spcBef>
              <a:spcAft>
                <a:spcPts val="0"/>
              </a:spcAft>
              <a:buSzPts val="1300"/>
              <a:buChar char="●"/>
            </a:pPr>
            <a:r>
              <a:rPr lang="en"/>
              <a:t>Foreach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class?</a:t>
            </a:r>
            <a:endParaRPr/>
          </a:p>
        </p:txBody>
      </p:sp>
      <p:sp>
        <p:nvSpPr>
          <p:cNvPr id="157" name="Google Shape;157;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A class is an object.</a:t>
            </a:r>
            <a:endParaRPr/>
          </a:p>
          <a:p>
            <a:pPr indent="-304958" lvl="0" marL="457200" rtl="0" algn="l">
              <a:spcBef>
                <a:spcPts val="0"/>
              </a:spcBef>
              <a:spcAft>
                <a:spcPts val="0"/>
              </a:spcAft>
              <a:buSzPct val="100000"/>
              <a:buChar char="●"/>
            </a:pPr>
            <a:r>
              <a:rPr lang="en"/>
              <a:t>Objects/classes allow us to bundle multiple functions and variables together into an object.</a:t>
            </a:r>
            <a:endParaRPr/>
          </a:p>
          <a:p>
            <a:pPr indent="-304958" lvl="0" marL="457200" rtl="0" algn="l">
              <a:spcBef>
                <a:spcPts val="0"/>
              </a:spcBef>
              <a:spcAft>
                <a:spcPts val="0"/>
              </a:spcAft>
              <a:buSzPct val="100000"/>
              <a:buChar char="●"/>
            </a:pPr>
            <a:r>
              <a:rPr lang="en"/>
              <a:t>With a class you can create </a:t>
            </a:r>
            <a:r>
              <a:rPr lang="en"/>
              <a:t>separate</a:t>
            </a:r>
            <a:r>
              <a:rPr lang="en"/>
              <a:t> versions or instances of an object that have unique properties. </a:t>
            </a:r>
            <a:endParaRPr/>
          </a:p>
          <a:p>
            <a:pPr indent="-304958" lvl="0" marL="457200" rtl="0" algn="l">
              <a:spcBef>
                <a:spcPts val="0"/>
              </a:spcBef>
              <a:spcAft>
                <a:spcPts val="0"/>
              </a:spcAft>
              <a:buSzPct val="100000"/>
              <a:buChar char="●"/>
            </a:pPr>
            <a:r>
              <a:rPr lang="en"/>
              <a:t>Most variable data types are a type of class.</a:t>
            </a:r>
            <a:endParaRPr/>
          </a:p>
          <a:p>
            <a:pPr indent="-304958" lvl="0" marL="457200" rtl="0" algn="l">
              <a:spcBef>
                <a:spcPts val="0"/>
              </a:spcBef>
              <a:spcAft>
                <a:spcPts val="0"/>
              </a:spcAft>
              <a:buSzPct val="100000"/>
              <a:buChar char="●"/>
            </a:pPr>
            <a:r>
              <a:rPr lang="en"/>
              <a:t>To create an instance/object of a class you state the class name, the name of the object your creating, and use the “new” keyword to create the instance.</a:t>
            </a:r>
            <a:endParaRPr/>
          </a:p>
          <a:p>
            <a:pPr indent="-293211" lvl="1" marL="914400" rtl="0" algn="l">
              <a:spcBef>
                <a:spcPts val="0"/>
              </a:spcBef>
              <a:spcAft>
                <a:spcPts val="0"/>
              </a:spcAft>
              <a:buSzPct val="100000"/>
              <a:buChar char="○"/>
            </a:pPr>
            <a:r>
              <a:rPr lang="en"/>
              <a:t>Remember “Random rng = new Random()?”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561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a class</a:t>
            </a:r>
            <a:endParaRPr/>
          </a:p>
        </p:txBody>
      </p:sp>
      <p:sp>
        <p:nvSpPr>
          <p:cNvPr id="163" name="Google Shape;163;p18"/>
          <p:cNvSpPr txBox="1"/>
          <p:nvPr>
            <p:ph idx="1" type="body"/>
          </p:nvPr>
        </p:nvSpPr>
        <p:spPr>
          <a:xfrm>
            <a:off x="1297500" y="1567550"/>
            <a:ext cx="5982300" cy="2911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To create a new public class, you use the public keyword, followed by class, followed by the name for your new class: “public class MyClass { }”</a:t>
            </a:r>
            <a:endParaRPr/>
          </a:p>
          <a:p>
            <a:pPr indent="-293211" lvl="1" marL="914400" rtl="0" algn="l">
              <a:spcBef>
                <a:spcPts val="0"/>
              </a:spcBef>
              <a:spcAft>
                <a:spcPts val="0"/>
              </a:spcAft>
              <a:buSzPct val="100000"/>
              <a:buChar char="○"/>
            </a:pPr>
            <a:r>
              <a:rPr lang="en"/>
              <a:t>First letter is always capitalized</a:t>
            </a:r>
            <a:endParaRPr/>
          </a:p>
          <a:p>
            <a:pPr indent="-304958" lvl="0" marL="457200" rtl="0" algn="l">
              <a:spcBef>
                <a:spcPts val="0"/>
              </a:spcBef>
              <a:spcAft>
                <a:spcPts val="0"/>
              </a:spcAft>
              <a:buSzPct val="100000"/>
              <a:buChar char="●"/>
            </a:pPr>
            <a:r>
              <a:rPr lang="en"/>
              <a:t>Inside of the class curly braces you can make any number of variables and methods. These variables and methods will be able to be used by instances of the class.</a:t>
            </a:r>
            <a:endParaRPr/>
          </a:p>
          <a:p>
            <a:pPr indent="-304958" lvl="0" marL="457200" rtl="0" algn="l">
              <a:spcBef>
                <a:spcPts val="0"/>
              </a:spcBef>
              <a:spcAft>
                <a:spcPts val="0"/>
              </a:spcAft>
              <a:buSzPct val="100000"/>
              <a:buChar char="●"/>
            </a:pPr>
            <a:r>
              <a:rPr lang="en"/>
              <a:t>Once you have a class populated with </a:t>
            </a:r>
            <a:r>
              <a:rPr lang="en"/>
              <a:t>variables</a:t>
            </a:r>
            <a:r>
              <a:rPr lang="en"/>
              <a:t> and methods, you have to instantiate an object of that class in whichever script you want to use that class. Remember the format: “ClassName objectName = new ClassName();”</a:t>
            </a:r>
            <a:endParaRPr/>
          </a:p>
          <a:p>
            <a:pPr indent="-304958" lvl="0" marL="457200" rtl="0" algn="l">
              <a:spcBef>
                <a:spcPts val="0"/>
              </a:spcBef>
              <a:spcAft>
                <a:spcPts val="0"/>
              </a:spcAft>
              <a:buSzPct val="100000"/>
              <a:buChar char="●"/>
            </a:pPr>
            <a:r>
              <a:rPr lang="en"/>
              <a:t>To use the variable or functions of the class you created you use the “.” operator.</a:t>
            </a:r>
            <a:endParaRPr/>
          </a:p>
          <a:p>
            <a:pPr indent="-293211" lvl="1" marL="914400" rtl="0" algn="l">
              <a:spcBef>
                <a:spcPts val="0"/>
              </a:spcBef>
              <a:spcAft>
                <a:spcPts val="0"/>
              </a:spcAft>
              <a:buSzPct val="100000"/>
              <a:buChar char="○"/>
            </a:pPr>
            <a:r>
              <a:rPr lang="en"/>
              <a:t>“objectName.MyFunction();”</a:t>
            </a:r>
            <a:endParaRPr/>
          </a:p>
          <a:p>
            <a:pPr indent="-293211" lvl="1" marL="914400" rtl="0" algn="l">
              <a:spcBef>
                <a:spcPts val="0"/>
              </a:spcBef>
              <a:spcAft>
                <a:spcPts val="0"/>
              </a:spcAft>
              <a:buSzPct val="100000"/>
              <a:buChar char="○"/>
            </a:pPr>
            <a:r>
              <a:rPr lang="en"/>
              <a:t>Remember like “rng.NextDouble();</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of a New Class</a:t>
            </a:r>
            <a:endParaRPr/>
          </a:p>
        </p:txBody>
      </p:sp>
      <p:pic>
        <p:nvPicPr>
          <p:cNvPr id="169" name="Google Shape;169;p19"/>
          <p:cNvPicPr preferRelativeResize="0"/>
          <p:nvPr/>
        </p:nvPicPr>
        <p:blipFill>
          <a:blip r:embed="rId3">
            <a:alphaModFix/>
          </a:blip>
          <a:stretch>
            <a:fillRect/>
          </a:stretch>
        </p:blipFill>
        <p:spPr>
          <a:xfrm>
            <a:off x="2139175" y="1599377"/>
            <a:ext cx="4572002" cy="24910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Constructors</a:t>
            </a:r>
            <a:endParaRPr/>
          </a:p>
        </p:txBody>
      </p:sp>
      <p:sp>
        <p:nvSpPr>
          <p:cNvPr id="175" name="Google Shape;175;p20"/>
          <p:cNvSpPr txBox="1"/>
          <p:nvPr>
            <p:ph idx="1" type="body"/>
          </p:nvPr>
        </p:nvSpPr>
        <p:spPr>
          <a:xfrm>
            <a:off x="1297500" y="1567550"/>
            <a:ext cx="6132600" cy="29112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A constructor is a method that runs whenever you create a new instance of a object. It’s a constructor because it helps “construct” that new object you want to create.</a:t>
            </a:r>
            <a:endParaRPr/>
          </a:p>
          <a:p>
            <a:pPr indent="-287972" lvl="1" marL="1371600" rtl="0" algn="l">
              <a:spcBef>
                <a:spcPts val="0"/>
              </a:spcBef>
              <a:spcAft>
                <a:spcPts val="0"/>
              </a:spcAft>
              <a:buSzPct val="100000"/>
              <a:buChar char="○"/>
            </a:pPr>
            <a:r>
              <a:rPr lang="en"/>
              <a:t>For example, if you need a random player id to be generated each time a player is created, you can use a constructor to do that.</a:t>
            </a:r>
            <a:endParaRPr/>
          </a:p>
          <a:p>
            <a:pPr indent="-298767" lvl="0" marL="914400" rtl="0" algn="l">
              <a:spcBef>
                <a:spcPts val="0"/>
              </a:spcBef>
              <a:spcAft>
                <a:spcPts val="0"/>
              </a:spcAft>
              <a:buSzPct val="100000"/>
              <a:buChar char="●"/>
            </a:pPr>
            <a:r>
              <a:rPr lang="en"/>
              <a:t>Constructors can take in parameters like any other method. This allows you to pass in data from OUTSIDE the class, to dictate how the class constructs an object.</a:t>
            </a:r>
            <a:endParaRPr/>
          </a:p>
          <a:p>
            <a:pPr indent="-298767" lvl="0" marL="914400" rtl="0" algn="l">
              <a:spcBef>
                <a:spcPts val="0"/>
              </a:spcBef>
              <a:spcAft>
                <a:spcPts val="0"/>
              </a:spcAft>
              <a:buSzPct val="100000"/>
              <a:buChar char="●"/>
            </a:pPr>
            <a:r>
              <a:rPr lang="en"/>
              <a:t>You can have multiple constructors with different parameters in a class, and the class will pick the appropriate one to use based on the amount of parameters you fill in when you create the instance</a:t>
            </a:r>
            <a:endParaRPr/>
          </a:p>
          <a:p>
            <a:pPr indent="-298767" lvl="0" marL="914400" rtl="0" algn="l">
              <a:spcBef>
                <a:spcPts val="0"/>
              </a:spcBef>
              <a:spcAft>
                <a:spcPts val="0"/>
              </a:spcAft>
              <a:buSzPct val="100000"/>
              <a:buChar char="●"/>
            </a:pPr>
            <a:r>
              <a:rPr lang="en"/>
              <a:t>Filling in parameters while creating an object can look like this;</a:t>
            </a:r>
            <a:endParaRPr/>
          </a:p>
          <a:p>
            <a:pPr indent="-287972" lvl="1" marL="1371600" rtl="0" algn="l">
              <a:spcBef>
                <a:spcPts val="0"/>
              </a:spcBef>
              <a:spcAft>
                <a:spcPts val="0"/>
              </a:spcAft>
              <a:buSzPct val="100000"/>
              <a:buChar char="○"/>
            </a:pPr>
            <a:r>
              <a:rPr lang="en"/>
              <a:t>“MyClass1 myClassObject = new MyClass1(paramter1, parameter2);”</a:t>
            </a:r>
            <a:endParaRPr/>
          </a:p>
          <a:p>
            <a:pPr indent="-287972" lvl="1" marL="1371600" rtl="0" algn="l">
              <a:spcBef>
                <a:spcPts val="0"/>
              </a:spcBef>
              <a:spcAft>
                <a:spcPts val="0"/>
              </a:spcAft>
              <a:buSzPct val="100000"/>
              <a:buChar char="○"/>
            </a:pPr>
            <a:r>
              <a:rPr lang="en"/>
              <a:t>It has the class name, the object name, the new keyword and the parameters.</a:t>
            </a:r>
            <a:endParaRPr/>
          </a:p>
          <a:p>
            <a:pPr indent="-298767" lvl="0" marL="914400" rtl="0" algn="l">
              <a:spcBef>
                <a:spcPts val="0"/>
              </a:spcBef>
              <a:spcAft>
                <a:spcPts val="0"/>
              </a:spcAft>
              <a:buSzPct val="100000"/>
              <a:buChar char="●"/>
            </a:pPr>
            <a:r>
              <a:rPr lang="en"/>
              <a:t>A constructor method must have the same name as the class for the system to recognize it as a constructor. </a:t>
            </a:r>
            <a:endParaRPr/>
          </a:p>
          <a:p>
            <a:pPr indent="-287972" lvl="1" marL="1371600" rtl="0" algn="l">
              <a:spcBef>
                <a:spcPts val="0"/>
              </a:spcBef>
              <a:spcAft>
                <a:spcPts val="0"/>
              </a:spcAft>
              <a:buSzPct val="100000"/>
              <a:buChar char="○"/>
            </a:pPr>
            <a:r>
              <a:rPr lang="en"/>
              <a:t>If the class name is MyClass, then the constructor method must be “public MyClass() { }</a:t>
            </a:r>
            <a:endParaRPr/>
          </a:p>
          <a:p>
            <a:pPr indent="0" lvl="0" marL="914400" rtl="0" algn="l">
              <a:spcBef>
                <a:spcPts val="1200"/>
              </a:spcBef>
              <a:spcAft>
                <a:spcPts val="1200"/>
              </a:spcAft>
              <a:buNone/>
            </a:pPr>
            <a:r>
              <a:t/>
            </a:r>
            <a:endParaRPr/>
          </a:p>
        </p:txBody>
      </p:sp>
      <p:sp>
        <p:nvSpPr>
          <p:cNvPr id="176" name="Google Shape;176;p20"/>
          <p:cNvSpPr txBox="1"/>
          <p:nvPr/>
        </p:nvSpPr>
        <p:spPr>
          <a:xfrm>
            <a:off x="4939975" y="1567550"/>
            <a:ext cx="3000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to Using A Class</a:t>
            </a:r>
            <a:endParaRPr/>
          </a:p>
        </p:txBody>
      </p:sp>
      <p:sp>
        <p:nvSpPr>
          <p:cNvPr id="182" name="Google Shape;182;p21"/>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Create a class.</a:t>
            </a:r>
            <a:endParaRPr/>
          </a:p>
          <a:p>
            <a:pPr indent="-311150" lvl="0" marL="457200" rtl="0" algn="l">
              <a:spcBef>
                <a:spcPts val="0"/>
              </a:spcBef>
              <a:spcAft>
                <a:spcPts val="0"/>
              </a:spcAft>
              <a:buSzPts val="1300"/>
              <a:buAutoNum type="arabicPeriod"/>
            </a:pPr>
            <a:r>
              <a:rPr lang="en"/>
              <a:t>Add a constructor method if necessary (not always needed)</a:t>
            </a:r>
            <a:endParaRPr/>
          </a:p>
          <a:p>
            <a:pPr indent="-311150" lvl="0" marL="457200" rtl="0" algn="l">
              <a:spcBef>
                <a:spcPts val="0"/>
              </a:spcBef>
              <a:spcAft>
                <a:spcPts val="0"/>
              </a:spcAft>
              <a:buSzPts val="1300"/>
              <a:buAutoNum type="arabicPeriod"/>
            </a:pPr>
            <a:r>
              <a:rPr lang="en"/>
              <a:t>Add in the additional variables and methods for the class.</a:t>
            </a:r>
            <a:endParaRPr/>
          </a:p>
          <a:p>
            <a:pPr indent="-311150" lvl="0" marL="457200" rtl="0" algn="l">
              <a:spcBef>
                <a:spcPts val="0"/>
              </a:spcBef>
              <a:spcAft>
                <a:spcPts val="0"/>
              </a:spcAft>
              <a:buSzPts val="1300"/>
              <a:buAutoNum type="arabicPeriod"/>
            </a:pPr>
            <a:r>
              <a:rPr lang="en"/>
              <a:t>Create an instance of the class on the script you want the object to run on.</a:t>
            </a:r>
            <a:endParaRPr/>
          </a:p>
          <a:p>
            <a:pPr indent="-311150" lvl="0" marL="457200" rtl="0" algn="l">
              <a:spcBef>
                <a:spcPts val="0"/>
              </a:spcBef>
              <a:spcAft>
                <a:spcPts val="0"/>
              </a:spcAft>
              <a:buSzPts val="1300"/>
              <a:buAutoNum type="arabicPeriod"/>
            </a:pPr>
            <a:r>
              <a:rPr lang="en"/>
              <a:t>Use that instance to call the variables and methods of the class.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