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388" r:id="rId13"/>
  </p:sldMasterIdLst>
  <p:notesMasterIdLst>
    <p:notesMasterId r:id="rId15"/>
  </p:notesMasterIdLst>
  <p:sldIdLst>
    <p:sldId id="278" r:id="rId17"/>
    <p:sldId id="276" r:id="rId19"/>
    <p:sldId id="284" r:id="rId21"/>
    <p:sldId id="287" r:id="rId22"/>
    <p:sldId id="280" r:id="rId24"/>
    <p:sldId id="283" r:id="rId26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1.xml"></Relationship><Relationship Id="rId22" Type="http://schemas.openxmlformats.org/officeDocument/2006/relationships/image" Target="../media/fImage3257313241.png"></Relationship><Relationship Id="rId23" Type="http://schemas.openxmlformats.org/officeDocument/2006/relationships/image" Target="../media/fImage2014171348467.png"></Relationship><Relationship Id="rId24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2.xml"></Relationship><Relationship Id="rId24" Type="http://schemas.openxmlformats.org/officeDocument/2006/relationships/image" Target="../media/fImage8410113541.jpeg"></Relationship><Relationship Id="rId2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3.xml"></Relationship><Relationship Id="rId15" Type="http://schemas.openxmlformats.org/officeDocument/2006/relationships/image" Target="../media/fImage121913141.png"></Relationship><Relationship Id="rId16" Type="http://schemas.openxmlformats.org/officeDocument/2006/relationships/image" Target="../media/fImage1102991358467.png"></Relationship><Relationship Id="rId17" Type="http://schemas.openxmlformats.org/officeDocument/2006/relationships/image" Target="../media/fImage52611376334.png"></Relationship><Relationship Id="rId18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14" Type="http://schemas.openxmlformats.org/officeDocument/2006/relationships/image" Target="../media/fImage151791546500.png"></Relationship><Relationship Id="rId15" Type="http://schemas.openxmlformats.org/officeDocument/2006/relationships/image" Target="../media/fImage92601579169.png"></Relationship><Relationship Id="rId16" Type="http://schemas.openxmlformats.org/officeDocument/2006/relationships/image" Target="../media/fImage93191585724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5.xml"></Relationship><Relationship Id="rId25" Type="http://schemas.openxmlformats.org/officeDocument/2006/relationships/image" Target="../media/fImage6526815941.png"></Relationship><Relationship Id="rId26" Type="http://schemas.openxmlformats.org/officeDocument/2006/relationships/image" Target="../media/fImage33811608467.png"></Relationship><Relationship Id="rId2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6.xml"></Relationship><Relationship Id="rId14" Type="http://schemas.openxmlformats.org/officeDocument/2006/relationships/image" Target="../media/fImage586714541.png"></Relationship><Relationship Id="rId15" Type="http://schemas.openxmlformats.org/officeDocument/2006/relationships/image" Target="../media/fImage58671488467.png"></Relationship><Relationship Id="rId16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7.xml"></Relationship><Relationship Id="rId12" Type="http://schemas.openxmlformats.org/officeDocument/2006/relationships/image" Target="../media/fImage8120212341.png"></Relationship><Relationship Id="rId13" Type="http://schemas.openxmlformats.org/officeDocument/2006/relationships/image" Target="../media/fImage79431258467.png"></Relationship><Relationship Id="rId1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2540" y="0"/>
            <a:ext cx="12184380" cy="686435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>
            <a:off x="8775065" y="-1270"/>
            <a:ext cx="21558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ransform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6" name="텍스트 상자 4"/>
          <p:cNvSpPr txBox="1">
            <a:spLocks/>
          </p:cNvSpPr>
          <p:nvPr/>
        </p:nvSpPr>
        <p:spPr>
          <a:xfrm rot="0">
            <a:off x="6973570" y="4940300"/>
            <a:ext cx="39585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4" name="텍스트 상자 6"/>
          <p:cNvSpPr txBox="1">
            <a:spLocks/>
          </p:cNvSpPr>
          <p:nvPr/>
        </p:nvSpPr>
        <p:spPr>
          <a:xfrm>
            <a:off x="1157605" y="1167130"/>
            <a:ext cx="40894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Transform</a:t>
            </a:r>
            <a:r>
              <a:rPr lang="ko-KR" sz="1800">
                <a:latin typeface="맑은 고딕" charset="0"/>
                <a:ea typeface="맑은 고딕" charset="0"/>
              </a:rPr>
              <a:t>은 </a:t>
            </a:r>
            <a:r>
              <a:rPr lang="ko-KR" sz="1800">
                <a:latin typeface="맑은 고딕" charset="0"/>
                <a:ea typeface="맑은 고딕" charset="0"/>
              </a:rPr>
              <a:t>게임 오브젝트의 위치, 회전, 크기를 저장하는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3" name="텍스트 상자 2"/>
          <p:cNvSpPr txBox="1">
            <a:spLocks/>
          </p:cNvSpPr>
          <p:nvPr/>
        </p:nvSpPr>
        <p:spPr>
          <a:xfrm rot="0">
            <a:off x="1153160" y="4117975"/>
            <a:ext cx="40913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transform.position은 게임오브젝트의 절대좌표를 나타내며, Vector3(x, y, z) 를 대입하게 되면 해당 위치로 게임 오브젝트가 이동하게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8" name="텍스트 상자 8"/>
          <p:cNvSpPr txBox="1">
            <a:spLocks/>
          </p:cNvSpPr>
          <p:nvPr/>
        </p:nvSpPr>
        <p:spPr>
          <a:xfrm rot="0">
            <a:off x="6981190" y="4109085"/>
            <a:ext cx="42722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Vector는 크기와 방향를 나타내며, 원점(0,0)에서 해당 위치의 값까지 일종의 선을 연결해서 크기를 나타낼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9" name="그림 1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1890" y="2176780"/>
            <a:ext cx="4116070" cy="1806575"/>
          </a:xfrm>
          <a:prstGeom prst="rect"/>
          <a:noFill/>
        </p:spPr>
      </p:pic>
      <p:pic>
        <p:nvPicPr>
          <p:cNvPr id="1111" name="그림 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69125" y="1252855"/>
            <a:ext cx="4281170" cy="28117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3905" cy="68510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978900" y="20955"/>
            <a:ext cx="151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GetKey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0932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GetKey는 keycode에 의해 지정되어 있는 키를 누를 때, 참과 거짓을 반환하는 클래스입니다.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 rot="0">
            <a:off x="1202690" y="2401570"/>
            <a:ext cx="4084955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Input.GetKey( ) : 지정한 키를 누르는 동안 true를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Input.GetkeyDown( ) : 지헌한 키를 누르는 순간 true를 반환하고, 그 외에는 false를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Input.GetKeyUp( ) : 지정한 키를 눌렀다가 떼는 순간 true를 반환하고, 그 외에는 false를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2" name="그림 4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1180465"/>
            <a:ext cx="4596130" cy="3324225"/>
          </a:xfrm>
          <a:prstGeom prst="rect"/>
          <a:noFill/>
        </p:spPr>
      </p:pic>
      <p:sp>
        <p:nvSpPr>
          <p:cNvPr id="1103" name="텍스트 상자 1"/>
          <p:cNvSpPr txBox="1">
            <a:spLocks/>
          </p:cNvSpPr>
          <p:nvPr/>
        </p:nvSpPr>
        <p:spPr>
          <a:xfrm rot="0">
            <a:off x="6826250" y="4608830"/>
            <a:ext cx="40855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Keycode는 키보드 및 마우스 그리고 연결된 조이스틱까지 지원합니다.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9525"/>
            <a:ext cx="12193270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362950" y="-10795"/>
            <a:ext cx="29343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Move Function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88390"/>
            <a:ext cx="413512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MoveTowards( )는 현재 위치에서 목표 위치로 일정한 속도로 이동하는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09675" y="4130675"/>
            <a:ext cx="41287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매개 변수의 인수로는 ( 현재 위치, 목표 위치, 속도 )를 설정하면 속도 값에 비례하여 이동하게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텍스트 상자 22"/>
          <p:cNvSpPr txBox="1">
            <a:spLocks/>
          </p:cNvSpPr>
          <p:nvPr/>
        </p:nvSpPr>
        <p:spPr>
          <a:xfrm>
            <a:off x="6837045" y="1096010"/>
            <a:ext cx="44329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Translate( )는 현재 게임 오브젝트의 위치를 기준으로 상대좌표로 이동시키는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2" name="그림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2690" y="2207260"/>
            <a:ext cx="4141470" cy="1755775"/>
          </a:xfrm>
          <a:prstGeom prst="rect"/>
          <a:noFill/>
        </p:spPr>
      </p:pic>
      <p:pic>
        <p:nvPicPr>
          <p:cNvPr id="1103" name="그림 5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7680" y="2170430"/>
            <a:ext cx="4450080" cy="1859280"/>
          </a:xfrm>
          <a:prstGeom prst="rect"/>
          <a:noFill/>
        </p:spPr>
      </p:pic>
      <p:sp>
        <p:nvSpPr>
          <p:cNvPr id="1104" name="텍스트 상자 6"/>
          <p:cNvSpPr txBox="1">
            <a:spLocks/>
          </p:cNvSpPr>
          <p:nvPr/>
        </p:nvSpPr>
        <p:spPr>
          <a:xfrm rot="0">
            <a:off x="6829425" y="4130040"/>
            <a:ext cx="44646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매개 변수의 인수로는 ( Vector3의 값 )이 들어가야 하며, 방향을 설정하고 속도를 곱해주면 이동하게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5" name="그림 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20125" y="2743200"/>
            <a:ext cx="876935" cy="5149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3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2540" y="0"/>
            <a:ext cx="12185015" cy="6864985"/>
          </a:xfrm>
          <a:prstGeom prst="rect"/>
          <a:noFill/>
        </p:spPr>
      </p:pic>
      <p:sp>
        <p:nvSpPr>
          <p:cNvPr id="3" name="텍스트 상자 24"/>
          <p:cNvSpPr txBox="1">
            <a:spLocks/>
          </p:cNvSpPr>
          <p:nvPr/>
        </p:nvSpPr>
        <p:spPr>
          <a:xfrm rot="0">
            <a:off x="1157605" y="1167130"/>
            <a:ext cx="408940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Time.timescale은 시간에 따른 속도를 제어하는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5"/>
          <p:cNvSpPr txBox="1">
            <a:spLocks/>
          </p:cNvSpPr>
          <p:nvPr/>
        </p:nvSpPr>
        <p:spPr>
          <a:xfrm rot="0">
            <a:off x="1153160" y="4020820"/>
            <a:ext cx="409130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Time Scale의 값이 0이면 게임이 흘러가지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Time.timescale은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전체 씬의 게임 오브젝트</a:t>
            </a:r>
            <a:r>
              <a:rPr lang="ko-KR" sz="1800">
                <a:latin typeface="맑은 고딕" charset="0"/>
                <a:ea typeface="맑은 고딕" charset="0"/>
              </a:rPr>
              <a:t>와 시간에</a:t>
            </a:r>
            <a:r>
              <a:rPr sz="1800">
                <a:latin typeface="맑은 고딕" charset="0"/>
                <a:ea typeface="맑은 고딕" charset="0"/>
              </a:rPr>
              <a:t> 영향을 끼칩니다.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26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55065" y="1926590"/>
            <a:ext cx="4097020" cy="2026920"/>
          </a:xfrm>
          <a:prstGeom prst="rect"/>
          <a:noFill/>
        </p:spPr>
      </p:pic>
      <p:pic>
        <p:nvPicPr>
          <p:cNvPr id="6" name="그림 27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108190" y="1925955"/>
            <a:ext cx="4275455" cy="1458595"/>
          </a:xfrm>
          <a:prstGeom prst="rect"/>
          <a:noFill/>
        </p:spPr>
      </p:pic>
      <p:sp>
        <p:nvSpPr>
          <p:cNvPr id="7" name="텍스트 상자 28"/>
          <p:cNvSpPr txBox="1">
            <a:spLocks/>
          </p:cNvSpPr>
          <p:nvPr/>
        </p:nvSpPr>
        <p:spPr>
          <a:xfrm rot="0">
            <a:off x="7146925" y="1167130"/>
            <a:ext cx="424878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Time.deltatime은 마지막 프레임을 완료하는 데 걸린 시간입니다.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9"/>
          <p:cNvSpPr txBox="1">
            <a:spLocks/>
          </p:cNvSpPr>
          <p:nvPr/>
        </p:nvSpPr>
        <p:spPr>
          <a:xfrm rot="0">
            <a:off x="7111365" y="3465195"/>
            <a:ext cx="4272280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컴퓨터의 성능에 따라 게임의 속도에 영향을 끼칠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Time.deltatime을 사용하여 곱해주면 프레임에 따른 변화 없이 다른 환경에서도 똑같은 속도를 유지할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0"/>
          <p:cNvSpPr txBox="1">
            <a:spLocks/>
          </p:cNvSpPr>
          <p:nvPr/>
        </p:nvSpPr>
        <p:spPr>
          <a:xfrm rot="0">
            <a:off x="8715375" y="0"/>
            <a:ext cx="22104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Time Class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309610" y="-8255"/>
            <a:ext cx="29718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GetComponent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1090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GetComponent&lt;Type&gt;() 함수는 게임 오브젝트의 컴포넌트를 가져오는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>
            <a:off x="1181100" y="4707890"/>
            <a:ext cx="41173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원하는 컴포넌트의 기능을 사용하기 위해 해당 스크립트에서 컴포넌트를 가져와야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4" name="텍스트 상자 5"/>
          <p:cNvSpPr txBox="1">
            <a:spLocks/>
          </p:cNvSpPr>
          <p:nvPr/>
        </p:nvSpPr>
        <p:spPr>
          <a:xfrm rot="0">
            <a:off x="6924675" y="3322320"/>
            <a:ext cx="423926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원하는 컴포넌트를 사용하기 위해서는 해당 컴포넌트의 타입이랑 일치해야 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내가 작성한 스크립트를 컴포넌트로 가져와 내가 작성한 스크립트 변수를 다른 스크립트에서도 사용할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1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0625" y="2228850"/>
            <a:ext cx="4105910" cy="2400935"/>
          </a:xfrm>
          <a:prstGeom prst="rect"/>
          <a:noFill/>
        </p:spPr>
      </p:pic>
      <p:pic>
        <p:nvPicPr>
          <p:cNvPr id="1058" name="그림 2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200" y="1280795"/>
            <a:ext cx="4229735" cy="18916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905"/>
            <a:ext cx="1219263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105900" y="0"/>
            <a:ext cx="14357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Invoke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209675" y="1251585"/>
            <a:ext cx="415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 함수는 원하는 함수를 일정 시간 후에 호출하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>
            <a:off x="1210310" y="4309110"/>
            <a:ext cx="4157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매개변수로는 ( </a:t>
            </a:r>
            <a:r>
              <a:rPr lang="ko-KR" sz="1800">
                <a:latin typeface="맑은 고딕" charset="0"/>
                <a:ea typeface="맑은 고딕" charset="0"/>
              </a:rPr>
              <a:t>“</a:t>
            </a:r>
            <a:r>
              <a:rPr lang="ko-KR" sz="1800">
                <a:latin typeface="맑은 고딕" charset="0"/>
                <a:ea typeface="맑은 고딕" charset="0"/>
              </a:rPr>
              <a:t>호출할 함수의 이름</a:t>
            </a:r>
            <a:r>
              <a:rPr lang="ko-KR" sz="1800">
                <a:latin typeface="맑은 고딕" charset="0"/>
                <a:ea typeface="맑은 고딕" charset="0"/>
              </a:rPr>
              <a:t>”</a:t>
            </a:r>
            <a:r>
              <a:rPr lang="ko-KR" sz="1800">
                <a:latin typeface="맑은 고딕" charset="0"/>
                <a:ea typeface="맑은 고딕" charset="0"/>
              </a:rPr>
              <a:t>, 시간을 지정할 실수값 )을 입력받아 함수를 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4" name="그림 1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850" y="2143125"/>
            <a:ext cx="1263650" cy="800100"/>
          </a:xfrm>
          <a:prstGeom prst="rect"/>
          <a:noFill/>
        </p:spPr>
      </p:pic>
      <p:sp>
        <p:nvSpPr>
          <p:cNvPr id="1075" name="텍스트 상자 2"/>
          <p:cNvSpPr txBox="1">
            <a:spLocks/>
          </p:cNvSpPr>
          <p:nvPr/>
        </p:nvSpPr>
        <p:spPr>
          <a:xfrm rot="0">
            <a:off x="2414905" y="2207895"/>
            <a:ext cx="2952115" cy="16300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accent6"/>
                </a:solidFill>
                <a:latin typeface="맑은 고딕" charset="0"/>
                <a:ea typeface="맑은 고딕" charset="0"/>
              </a:rPr>
              <a:t>Create_Random(</a:t>
            </a:r>
            <a:r>
              <a:rPr lang="ko-KR" sz="2000" b="1">
                <a:solidFill>
                  <a:schemeClr val="accent6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000" b="1">
                <a:solidFill>
                  <a:schemeClr val="accent6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2000" b="1">
              <a:solidFill>
                <a:schemeClr val="accent6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accent6"/>
                </a:solidFill>
                <a:latin typeface="맑은 고딕" charset="0"/>
                <a:ea typeface="맑은 고딕" charset="0"/>
              </a:rPr>
              <a:t>5 초 후 호출</a:t>
            </a:r>
            <a:endParaRPr lang="ko-KR" altLang="en-US" sz="2000" b="1">
              <a:solidFill>
                <a:schemeClr val="accent6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 b="1">
              <a:solidFill>
                <a:schemeClr val="accent6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accent6"/>
                </a:solidFill>
                <a:latin typeface="맑은 고딕" charset="0"/>
                <a:ea typeface="맑은 고딕" charset="0"/>
              </a:rPr>
              <a:t>Answer_Where(</a:t>
            </a:r>
            <a:r>
              <a:rPr lang="ko-KR" sz="2000" b="1">
                <a:solidFill>
                  <a:schemeClr val="accent6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000" b="1">
                <a:solidFill>
                  <a:schemeClr val="accent6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2000" b="1">
              <a:solidFill>
                <a:schemeClr val="accent6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accent6"/>
                </a:solidFill>
                <a:latin typeface="맑은 고딕" charset="0"/>
                <a:ea typeface="맑은 고딕" charset="0"/>
              </a:rPr>
              <a:t>1초 후 반복적으로 호출</a:t>
            </a:r>
            <a:endParaRPr lang="ko-KR" altLang="en-US" sz="2000" b="1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6" name="텍스트 상자 3"/>
          <p:cNvSpPr txBox="1">
            <a:spLocks/>
          </p:cNvSpPr>
          <p:nvPr/>
        </p:nvSpPr>
        <p:spPr>
          <a:xfrm>
            <a:off x="6973570" y="1253490"/>
            <a:ext cx="4384040" cy="3969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 반복 함수는 인보크 함수를 반보적으로 호출할 때 사용하는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매개변수로는 ( </a:t>
            </a:r>
            <a:r>
              <a:rPr lang="ko-KR" sz="1800">
                <a:latin typeface="맑은 고딕" charset="0"/>
                <a:ea typeface="맑은 고딕" charset="0"/>
              </a:rPr>
              <a:t>“</a:t>
            </a:r>
            <a:r>
              <a:rPr lang="ko-KR" sz="1800">
                <a:latin typeface="맑은 고딕" charset="0"/>
                <a:ea typeface="맑은 고딕" charset="0"/>
              </a:rPr>
              <a:t>호출할 함수의 이름</a:t>
            </a:r>
            <a:r>
              <a:rPr lang="ko-KR" sz="1800">
                <a:latin typeface="맑은 고딕" charset="0"/>
                <a:ea typeface="맑은 고딕" charset="0"/>
              </a:rPr>
              <a:t>”</a:t>
            </a:r>
            <a:r>
              <a:rPr lang="ko-KR" sz="1800">
                <a:latin typeface="맑은 고딕" charset="0"/>
                <a:ea typeface="맑은 고딕" charset="0"/>
              </a:rPr>
              <a:t>, 시간을 지정할 실수값, 반복할 시간을 지정할 실수값 )을 입력받아 함수를 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인보크 종료 함수는 인보크 함수를 종료하기 위해 사용하는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매개변수로는 ( </a:t>
            </a:r>
            <a:r>
              <a:rPr lang="ko-KR" sz="1800">
                <a:latin typeface="맑은 고딕" charset="0"/>
                <a:ea typeface="맑은 고딕" charset="0"/>
              </a:rPr>
              <a:t>“</a:t>
            </a:r>
            <a:r>
              <a:rPr lang="ko-KR" sz="1800">
                <a:latin typeface="맑은 고딕" charset="0"/>
                <a:ea typeface="맑은 고딕" charset="0"/>
              </a:rPr>
              <a:t>종료할 함수의 이름</a:t>
            </a:r>
            <a:r>
              <a:rPr lang="ko-KR" sz="1800">
                <a:latin typeface="맑은 고딕" charset="0"/>
                <a:ea typeface="맑은 고딕" charset="0"/>
              </a:rPr>
              <a:t>”</a:t>
            </a:r>
            <a:r>
              <a:rPr lang="ko-KR" sz="1800">
                <a:latin typeface="맑은 고딕" charset="0"/>
                <a:ea typeface="맑은 고딕" charset="0"/>
              </a:rPr>
              <a:t> )을 입력받아 함수를 실행합니다.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4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6500" y="3191510"/>
            <a:ext cx="1205230" cy="8001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37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982075" y="8255"/>
            <a:ext cx="15900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GetAxis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97610" y="1203960"/>
            <a:ext cx="40659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GetAxis( )는 수펑과 수직의 입력을 받으면 float 값으로 -1f ~ 1f의 값을 반환하는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7" name="텍스트 상자 9"/>
          <p:cNvSpPr txBox="1">
            <a:spLocks/>
          </p:cNvSpPr>
          <p:nvPr/>
        </p:nvSpPr>
        <p:spPr>
          <a:xfrm rot="0">
            <a:off x="1200150" y="4323715"/>
            <a:ext cx="40659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매개변수로는 ( ”입력 매니저의 Axes 이름” )을 입력받아 함수를 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8" name="그림 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4595" y="2266950"/>
            <a:ext cx="4072890" cy="1896110"/>
          </a:xfrm>
          <a:prstGeom prst="rect"/>
          <a:noFill/>
        </p:spPr>
      </p:pic>
      <p:sp>
        <p:nvSpPr>
          <p:cNvPr id="1109" name="텍스트 상자 3"/>
          <p:cNvSpPr txBox="1">
            <a:spLocks/>
          </p:cNvSpPr>
          <p:nvPr/>
        </p:nvSpPr>
        <p:spPr>
          <a:xfrm rot="0">
            <a:off x="6955790" y="1189990"/>
            <a:ext cx="40659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GetAxis( )는 소수점 단위로 반환해서 부드러운 이동을 원할 때 사용되지만, 키보드 반응속도가 조금 느립니다.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57695" y="2190750"/>
            <a:ext cx="4053840" cy="2077085"/>
          </a:xfrm>
          <a:prstGeom prst="rect"/>
          <a:noFill/>
        </p:spPr>
      </p:pic>
      <p:sp>
        <p:nvSpPr>
          <p:cNvPr id="1111" name="텍스트 상자 5"/>
          <p:cNvSpPr txBox="1">
            <a:spLocks/>
          </p:cNvSpPr>
          <p:nvPr/>
        </p:nvSpPr>
        <p:spPr>
          <a:xfrm rot="0">
            <a:off x="6951345" y="4328795"/>
            <a:ext cx="40659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입력축에 대한 입력값은 숫자로 변환되며, 조이스틱 같은 다양한 입력 장치에 대응이 가능합니다.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