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147" r:id="rId13"/>
  </p:sldMasterIdLst>
  <p:notesMasterIdLst>
    <p:notesMasterId r:id="rId15"/>
  </p:notesMasterIdLst>
  <p:sldIdLst>
    <p:sldId id="276" r:id="rId17"/>
    <p:sldId id="265" r:id="rId18"/>
    <p:sldId id="260" r:id="rId20"/>
    <p:sldId id="266" r:id="rId22"/>
    <p:sldId id="267" r:id="rId24"/>
    <p:sldId id="268" r:id="rId26"/>
    <p:sldId id="270" r:id="rId28"/>
    <p:sldId id="271" r:id="rId30"/>
    <p:sldId id="274" r:id="rId32"/>
    <p:sldId id="275" r:id="rId34"/>
    <p:sldId id="272" r:id="rId36"/>
    <p:sldId id="273" r:id="rId38"/>
    <p:sldId id="269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6" Type="http://schemas.openxmlformats.org/officeDocument/2006/relationships/slide" Target="slides/slide11.xml"></Relationship><Relationship Id="rId38" Type="http://schemas.openxmlformats.org/officeDocument/2006/relationships/slide" Target="slides/slide12.xml"></Relationship><Relationship Id="rId40" Type="http://schemas.openxmlformats.org/officeDocument/2006/relationships/slide" Target="slides/slide13.xml"></Relationship><Relationship Id="rId42" Type="http://schemas.openxmlformats.org/officeDocument/2006/relationships/viewProps" Target="viewProps.xml"></Relationship><Relationship Id="rId4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/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마스터 부제목 스타일 편집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19" r:id="rId2"/>
    <p:sldLayoutId id="2147484520" r:id="rId3"/>
    <p:sldLayoutId id="2147484521" r:id="rId4"/>
    <p:sldLayoutId id="2147484522" r:id="rId5"/>
    <p:sldLayoutId id="2147484523" r:id="rId6"/>
    <p:sldLayoutId id="2147484524" r:id="rId7"/>
    <p:sldLayoutId id="2147484525" r:id="rId8"/>
    <p:sldLayoutId id="2147484526" r:id="rId9"/>
    <p:sldLayoutId id="2147484527" r:id="rId10"/>
    <p:sldLayoutId id="214748452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6" Type="http://schemas.openxmlformats.org/officeDocument/2006/relationships/image" Target="../media/fImage5467912241.png"></Relationship><Relationship Id="rId7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480193418467.png"></Relationship><Relationship Id="rId3" Type="http://schemas.openxmlformats.org/officeDocument/2006/relationships/notesSlide" Target="../notesSlides/notesSlide10.xml"></Relationship><Relationship Id="rId4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480193418467.png"></Relationship><Relationship Id="rId3" Type="http://schemas.openxmlformats.org/officeDocument/2006/relationships/notesSlide" Target="../notesSlides/notesSlide11.xml"></Relationship><Relationship Id="rId4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480193418467.png"></Relationship><Relationship Id="rId3" Type="http://schemas.openxmlformats.org/officeDocument/2006/relationships/notesSlide" Target="../notesSlides/notesSlide12.xml"></Relationship><Relationship Id="rId4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480193418467.png"></Relationship><Relationship Id="rId3" Type="http://schemas.openxmlformats.org/officeDocument/2006/relationships/notesSlide" Target="../notesSlides/notesSlide13.xml"></Relationship><Relationship Id="rId4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480193418467.png"></Relationship><Relationship Id="rId3" Type="http://schemas.openxmlformats.org/officeDocument/2006/relationships/notesSlide" Target="../notesSlides/notesSlide2.xml"></Relationship><Relationship Id="rId4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480193418467.png"></Relationship><Relationship Id="rId3" Type="http://schemas.openxmlformats.org/officeDocument/2006/relationships/notesSlide" Target="../notesSlides/notesSlide3.xml"></Relationship><Relationship Id="rId4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480193418467.png"></Relationship><Relationship Id="rId3" Type="http://schemas.openxmlformats.org/officeDocument/2006/relationships/notesSlide" Target="../notesSlides/notesSlide4.xml"></Relationship><Relationship Id="rId4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480193418467.png"></Relationship><Relationship Id="rId3" Type="http://schemas.openxmlformats.org/officeDocument/2006/relationships/notesSlide" Target="../notesSlides/notesSlide5.xml"></Relationship><Relationship Id="rId4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480193418467.png"></Relationship><Relationship Id="rId3" Type="http://schemas.openxmlformats.org/officeDocument/2006/relationships/notesSlide" Target="../notesSlides/notesSlide6.xml"></Relationship><Relationship Id="rId4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480193418467.png"></Relationship><Relationship Id="rId3" Type="http://schemas.openxmlformats.org/officeDocument/2006/relationships/notesSlide" Target="../notesSlides/notesSlide7.xml"></Relationship><Relationship Id="rId4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480193418467.png"></Relationship><Relationship Id="rId3" Type="http://schemas.openxmlformats.org/officeDocument/2006/relationships/notesSlide" Target="../notesSlides/notesSlide8.xml"></Relationship><Relationship Id="rId4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480193418467.png"></Relationship><Relationship Id="rId3" Type="http://schemas.openxmlformats.org/officeDocument/2006/relationships/notesSlide" Target="../notesSlides/notesSlide9.xml"></Relationship><Relationship Id="rId4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dmin1/AppData/Roaming/PolarisOffice/ETemp/13756_19630312/fImage546791224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9525"/>
            <a:ext cx="12195810" cy="685228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4339590" y="199390"/>
            <a:ext cx="35115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주차 유니티 강의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6" name="Rect 0"/>
          <p:cNvSpPr txBox="1">
            <a:spLocks/>
          </p:cNvSpPr>
          <p:nvPr/>
        </p:nvSpPr>
        <p:spPr>
          <a:xfrm rot="0">
            <a:off x="859790" y="1470660"/>
            <a:ext cx="6308725" cy="50876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- 아홉째 주 강의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4월 </a:t>
            </a:r>
            <a:r>
              <a:rPr lang="ko-KR" sz="2000">
                <a:latin typeface="맑은 고딕" charset="0"/>
                <a:ea typeface="맑은 고딕" charset="0"/>
              </a:rPr>
              <a:t>22</a:t>
            </a:r>
            <a:r>
              <a:rPr lang="ko-KR" sz="2000">
                <a:latin typeface="맑은 고딕" charset="0"/>
                <a:ea typeface="맑은 고딕" charset="0"/>
              </a:rPr>
              <a:t>일 - 프로젝트 (part.</a:t>
            </a:r>
            <a:r>
              <a:rPr lang="ko-KR" sz="2000">
                <a:latin typeface="맑은 고딕" charset="0"/>
                <a:ea typeface="맑은 고딕" charset="0"/>
              </a:rPr>
              <a:t>5</a:t>
            </a:r>
            <a:r>
              <a:rPr lang="ko-KR" sz="2000">
                <a:latin typeface="맑은 고딕" charset="0"/>
                <a:ea typeface="맑은 고딕" charset="0"/>
              </a:rPr>
              <a:t>)</a:t>
            </a:r>
            <a:r>
              <a:rPr lang="ko-KR" sz="2000">
                <a:latin typeface="맑은 고딕" charset="0"/>
                <a:ea typeface="맑은 고딕" charset="0"/>
              </a:rPr>
              <a:t/>
            </a:r>
            <a:br>
              <a:rPr lang="ko-KR" sz="2000">
                <a:latin typeface="맑은 고딕" charset="0"/>
                <a:ea typeface="맑은 고딕" charset="0"/>
              </a:rPr>
            </a:b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오브젝트가 적재되면 운반하는 배송 시스템 구현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오브젝트를 검출하여 원하는 위치로 이동하는 시스템 설계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AI 컴포넌트를 활용하여 경비 시스템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4월 </a:t>
            </a:r>
            <a:r>
              <a:rPr lang="ko-KR" sz="2000">
                <a:latin typeface="맑은 고딕" charset="0"/>
                <a:ea typeface="맑은 고딕" charset="0"/>
              </a:rPr>
              <a:t>25</a:t>
            </a:r>
            <a:r>
              <a:rPr lang="ko-KR" sz="2000">
                <a:latin typeface="맑은 고딕" charset="0"/>
                <a:ea typeface="맑은 고딕" charset="0"/>
              </a:rPr>
              <a:t>일 - 포톤 네트워크 사용 방법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서버 연결 및 방 생성하기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서버 접속 및 서버 연결 끊기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서버 접속 기록 시스템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4월 </a:t>
            </a:r>
            <a:r>
              <a:rPr lang="ko-KR" sz="2000">
                <a:latin typeface="맑은 고딕" charset="0"/>
                <a:ea typeface="맑은 고딕" charset="0"/>
              </a:rPr>
              <a:t>27</a:t>
            </a:r>
            <a:r>
              <a:rPr lang="ko-KR" sz="2000">
                <a:latin typeface="맑은 고딕" charset="0"/>
                <a:ea typeface="맑은 고딕" charset="0"/>
              </a:rPr>
              <a:t>일 - 포톤 네트워크의 설정 작업 (1)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네트워크를 통해 객체를 식별하고 객체 상태를 동기화하는 작업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포톤 네트워크에 따른 애니메이션 수정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코드를 이용한 정보 공유 설계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9525"/>
            <a:ext cx="12194540" cy="685101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4234815" y="208915"/>
            <a:ext cx="37293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주차 유니티 강의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6" name="Rect 0"/>
          <p:cNvSpPr txBox="1">
            <a:spLocks/>
          </p:cNvSpPr>
          <p:nvPr/>
        </p:nvSpPr>
        <p:spPr>
          <a:xfrm rot="0">
            <a:off x="935990" y="1337310"/>
            <a:ext cx="6308725" cy="51644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- 열번째 주 강의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4</a:t>
            </a:r>
            <a:r>
              <a:rPr lang="ko-KR" sz="2000">
                <a:latin typeface="맑은 고딕" charset="0"/>
                <a:ea typeface="맑은 고딕" charset="0"/>
              </a:rPr>
              <a:t>월 </a:t>
            </a:r>
            <a:r>
              <a:rPr lang="ko-KR" sz="2000">
                <a:latin typeface="맑은 고딕" charset="0"/>
                <a:ea typeface="맑은 고딕" charset="0"/>
              </a:rPr>
              <a:t>29</a:t>
            </a:r>
            <a:r>
              <a:rPr lang="ko-KR" sz="2000">
                <a:latin typeface="맑은 고딕" charset="0"/>
                <a:ea typeface="맑은 고딕" charset="0"/>
              </a:rPr>
              <a:t>일 - 포톤 네트워크의 설정 작업 (2)</a:t>
            </a:r>
            <a:r>
              <a:rPr lang="ko-KR" sz="2000">
                <a:latin typeface="맑은 고딕" charset="0"/>
                <a:ea typeface="맑은 고딕" charset="0"/>
              </a:rPr>
              <a:t/>
            </a:r>
            <a:br>
              <a:rPr lang="ko-KR" sz="2000">
                <a:latin typeface="맑은 고딕" charset="0"/>
                <a:ea typeface="맑은 고딕" charset="0"/>
              </a:rPr>
            </a:b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카메라 제어권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플레이어 캐릭터 구분 시스템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플레이어 컨트롤 적용 시스템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5</a:t>
            </a:r>
            <a:r>
              <a:rPr lang="ko-KR" sz="2000">
                <a:latin typeface="맑은 고딕" charset="0"/>
                <a:ea typeface="맑은 고딕" charset="0"/>
              </a:rPr>
              <a:t>월 </a:t>
            </a:r>
            <a:r>
              <a:rPr lang="ko-KR" sz="2000">
                <a:latin typeface="맑은 고딕" charset="0"/>
                <a:ea typeface="맑은 고딕" charset="0"/>
              </a:rPr>
              <a:t>2</a:t>
            </a:r>
            <a:r>
              <a:rPr lang="ko-KR" sz="2000">
                <a:latin typeface="맑은 고딕" charset="0"/>
                <a:ea typeface="맑은 고딕" charset="0"/>
              </a:rPr>
              <a:t>일 - REST API 통신 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WebRequest 함수 사용 방법 및 활용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Get 전달 방법과 Post 전달 방법 실습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WWW 클래스 header와 body 관리법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5</a:t>
            </a:r>
            <a:r>
              <a:rPr lang="ko-KR" sz="2000">
                <a:latin typeface="맑은 고딕" charset="0"/>
                <a:ea typeface="맑은 고딕" charset="0"/>
              </a:rPr>
              <a:t>월 </a:t>
            </a:r>
            <a:r>
              <a:rPr lang="ko-KR" sz="2000">
                <a:latin typeface="맑은 고딕" charset="0"/>
                <a:ea typeface="맑은 고딕" charset="0"/>
              </a:rPr>
              <a:t>3</a:t>
            </a:r>
            <a:r>
              <a:rPr lang="ko-KR" sz="2000">
                <a:latin typeface="맑은 고딕" charset="0"/>
                <a:ea typeface="맑은 고딕" charset="0"/>
              </a:rPr>
              <a:t>일 - 포톤 보이스를 이용한 음성 채팅 제작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</a:t>
            </a:r>
            <a:r>
              <a:rPr lang="ko-KR" sz="1500">
                <a:latin typeface="맑은 고딕" charset="0"/>
                <a:ea typeface="맑은 고딕" charset="0"/>
              </a:rPr>
              <a:t> 포톤 보이스 SDK 다운로드 및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포톤 보이스 뷰에 스피커를 적용하여 주파수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마이크 설정 및 음성 감지 기능 설계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9525"/>
            <a:ext cx="12194540" cy="685101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4234815" y="208915"/>
            <a:ext cx="37293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주차 유니티 강의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6" name="Rect 0"/>
          <p:cNvSpPr txBox="1">
            <a:spLocks/>
          </p:cNvSpPr>
          <p:nvPr/>
        </p:nvSpPr>
        <p:spPr>
          <a:xfrm rot="0">
            <a:off x="1022985" y="1268095"/>
            <a:ext cx="6713220" cy="51644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- 열한 번째 주 강의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5</a:t>
            </a:r>
            <a:r>
              <a:rPr lang="ko-KR" sz="2000">
                <a:latin typeface="맑은 고딕" charset="0"/>
                <a:ea typeface="맑은 고딕" charset="0"/>
              </a:rPr>
              <a:t>월 </a:t>
            </a:r>
            <a:r>
              <a:rPr lang="ko-KR" sz="2000">
                <a:latin typeface="맑은 고딕" charset="0"/>
                <a:ea typeface="맑은 고딕" charset="0"/>
              </a:rPr>
              <a:t>4</a:t>
            </a:r>
            <a:r>
              <a:rPr lang="ko-KR" sz="2000">
                <a:latin typeface="맑은 고딕" charset="0"/>
                <a:ea typeface="맑은 고딕" charset="0"/>
              </a:rPr>
              <a:t>일 - 포톤 서버를 사용하여 채팅 시스템 구현</a:t>
            </a:r>
            <a:r>
              <a:rPr lang="ko-KR" sz="2000">
                <a:latin typeface="맑은 고딕" charset="0"/>
                <a:ea typeface="맑은 고딕" charset="0"/>
              </a:rPr>
              <a:t/>
            </a:r>
            <a:br>
              <a:rPr lang="ko-KR" sz="2000">
                <a:latin typeface="맑은 고딕" charset="0"/>
                <a:ea typeface="맑은 고딕" charset="0"/>
              </a:rPr>
            </a:b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유저 인터페이스 화면 구성 및 스크롤 뷰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채팅 필터 설정 및 유저 상태 확인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채널 설정 및 메시지 확인 시스템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5</a:t>
            </a:r>
            <a:r>
              <a:rPr lang="ko-KR" sz="2000">
                <a:latin typeface="맑은 고딕" charset="0"/>
                <a:ea typeface="맑은 고딕" charset="0"/>
              </a:rPr>
              <a:t>월 </a:t>
            </a:r>
            <a:r>
              <a:rPr lang="ko-KR" sz="2000">
                <a:latin typeface="맑은 고딕" charset="0"/>
                <a:ea typeface="맑은 고딕" charset="0"/>
              </a:rPr>
              <a:t>6</a:t>
            </a:r>
            <a:r>
              <a:rPr lang="ko-KR" sz="2000">
                <a:latin typeface="맑은 고딕" charset="0"/>
                <a:ea typeface="맑은 고딕" charset="0"/>
              </a:rPr>
              <a:t>일 - 프로젝트 (part.5)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멀티 플레이어의 정보를 확인하는 시스템 설계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멀티 플레이어와 상호작용 및 충돌 판정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멀티 플레이어와 데이터 통신 및 음성 대화 목록 제작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5</a:t>
            </a:r>
            <a:r>
              <a:rPr lang="ko-KR" sz="2000">
                <a:latin typeface="맑은 고딕" charset="0"/>
                <a:ea typeface="맑은 고딕" charset="0"/>
              </a:rPr>
              <a:t>월 </a:t>
            </a:r>
            <a:r>
              <a:rPr lang="ko-KR" sz="2000">
                <a:latin typeface="맑은 고딕" charset="0"/>
                <a:ea typeface="맑은 고딕" charset="0"/>
              </a:rPr>
              <a:t>9</a:t>
            </a:r>
            <a:r>
              <a:rPr lang="ko-KR" sz="2000">
                <a:latin typeface="맑은 고딕" charset="0"/>
                <a:ea typeface="맑은 고딕" charset="0"/>
              </a:rPr>
              <a:t>일 - 최적화 설명 및 실습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정적 오브젝트와 동적 오브젝트의 차이 설명 및 이해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오클루젼 컬링 활용 방법 및 소개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유저 인터페이스 분할 및 옵션 설정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" descr="C:/Users/Admin1/AppData/Roaming/PolarisOffice/ETemp/9560_7836848/fImage48019341846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9525"/>
            <a:ext cx="12194540" cy="685101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4234815" y="208915"/>
            <a:ext cx="37287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12 주차 유니티 강의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6" name="Rect 0"/>
          <p:cNvSpPr txBox="1">
            <a:spLocks/>
          </p:cNvSpPr>
          <p:nvPr/>
        </p:nvSpPr>
        <p:spPr>
          <a:xfrm rot="0">
            <a:off x="1031240" y="1642110"/>
            <a:ext cx="6741795" cy="39350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- 열둘째 주 강의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5</a:t>
            </a:r>
            <a:r>
              <a:rPr lang="ko-KR" sz="2000">
                <a:latin typeface="맑은 고딕" charset="0"/>
                <a:ea typeface="맑은 고딕" charset="0"/>
              </a:rPr>
              <a:t>월 </a:t>
            </a:r>
            <a:r>
              <a:rPr lang="ko-KR" sz="2000">
                <a:latin typeface="맑은 고딕" charset="0"/>
                <a:ea typeface="맑은 고딕" charset="0"/>
              </a:rPr>
              <a:t>11</a:t>
            </a:r>
            <a:r>
              <a:rPr lang="ko-KR" sz="2000">
                <a:latin typeface="맑은 고딕" charset="0"/>
                <a:ea typeface="맑은 고딕" charset="0"/>
              </a:rPr>
              <a:t>일 - 화면 캡쳐 및 스프라이트 애니메이션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2000">
                <a:latin typeface="맑은 고딕" charset="0"/>
                <a:ea typeface="맑은 고딕" charset="0"/>
              </a:rPr>
              <a:t>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스프라이트 아틀라스 설명 및 실습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게임 내에 있는 화면 스크린 샷으로 로컬영역에 저장하는 시스템 설계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2D 스프라이트로 애니메이션 작업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5</a:t>
            </a:r>
            <a:r>
              <a:rPr lang="ko-KR" sz="2000">
                <a:latin typeface="맑은 고딕" charset="0"/>
                <a:ea typeface="맑은 고딕" charset="0"/>
              </a:rPr>
              <a:t>월 </a:t>
            </a:r>
            <a:r>
              <a:rPr lang="ko-KR" sz="2000">
                <a:latin typeface="맑은 고딕" charset="0"/>
                <a:ea typeface="맑은 고딕" charset="0"/>
              </a:rPr>
              <a:t>13</a:t>
            </a:r>
            <a:r>
              <a:rPr lang="ko-KR" sz="2000">
                <a:latin typeface="맑은 고딕" charset="0"/>
                <a:ea typeface="맑은 고딕" charset="0"/>
              </a:rPr>
              <a:t>일 - APK 빌드 및 WebGL 빌드 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플랫폼 변환 및 JDK, SDK 경로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패키지 이름 설정과 API 버전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고정 해상도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모바일 기기 연동 테스트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35" y="0"/>
            <a:ext cx="12194540" cy="685101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4355465" y="193675"/>
            <a:ext cx="34842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 주차 유니티 강의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6" name="Rect 0"/>
          <p:cNvSpPr txBox="1">
            <a:spLocks/>
          </p:cNvSpPr>
          <p:nvPr/>
        </p:nvSpPr>
        <p:spPr>
          <a:xfrm rot="0">
            <a:off x="1014095" y="1382395"/>
            <a:ext cx="6534785" cy="501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-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2000">
                <a:latin typeface="맑은 고딕" charset="0"/>
                <a:ea typeface="맑은 고딕" charset="0"/>
              </a:rPr>
              <a:t>첫째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2000">
                <a:latin typeface="맑은 고딕" charset="0"/>
                <a:ea typeface="맑은 고딕" charset="0"/>
              </a:rPr>
              <a:t>주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2000">
                <a:latin typeface="맑은 고딕" charset="0"/>
                <a:ea typeface="맑은 고딕" charset="0"/>
              </a:rPr>
              <a:t>강의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2월 7일 -</a:t>
            </a:r>
            <a:r>
              <a:rPr lang="ko-KR" sz="2000">
                <a:latin typeface="맑은 고딕" charset="0"/>
                <a:ea typeface="맑은 고딕" charset="0"/>
              </a:rPr>
              <a:t> 유니티 프로젝트 준비 및 버전 관리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유니티</a:t>
            </a:r>
            <a:r>
              <a:rPr lang="ko-KR" sz="1500">
                <a:latin typeface="맑은 고딕" charset="0"/>
                <a:ea typeface="맑은 고딕" charset="0"/>
              </a:rPr>
              <a:t> </a:t>
            </a:r>
            <a:r>
              <a:rPr lang="ko-KR" sz="1500">
                <a:latin typeface="맑은 고딕" charset="0"/>
                <a:ea typeface="맑은 고딕" charset="0"/>
              </a:rPr>
              <a:t>설치</a:t>
            </a:r>
            <a:r>
              <a:rPr lang="ko-KR" sz="1500">
                <a:latin typeface="맑은 고딕" charset="0"/>
                <a:ea typeface="맑은 고딕" charset="0"/>
              </a:rPr>
              <a:t> </a:t>
            </a:r>
            <a:r>
              <a:rPr lang="ko-KR" sz="1500">
                <a:latin typeface="맑은 고딕" charset="0"/>
                <a:ea typeface="맑은 고딕" charset="0"/>
              </a:rPr>
              <a:t>및</a:t>
            </a:r>
            <a:r>
              <a:rPr lang="ko-KR" sz="1500">
                <a:latin typeface="맑은 고딕" charset="0"/>
                <a:ea typeface="맑은 고딕" charset="0"/>
              </a:rPr>
              <a:t> </a:t>
            </a:r>
            <a:r>
              <a:rPr lang="ko-KR" sz="1500">
                <a:latin typeface="맑은 고딕" charset="0"/>
                <a:ea typeface="맑은 고딕" charset="0"/>
              </a:rPr>
              <a:t>버전</a:t>
            </a:r>
            <a:r>
              <a:rPr lang="ko-KR" sz="1500">
                <a:latin typeface="맑은 고딕" charset="0"/>
                <a:ea typeface="맑은 고딕" charset="0"/>
              </a:rPr>
              <a:t> </a:t>
            </a:r>
            <a:r>
              <a:rPr lang="ko-KR" sz="1500">
                <a:latin typeface="맑은 고딕" charset="0"/>
                <a:ea typeface="맑은 고딕" charset="0"/>
              </a:rPr>
              <a:t>선택</a:t>
            </a:r>
            <a:r>
              <a:rPr lang="ko-KR" sz="1500">
                <a:latin typeface="맑은 고딕" charset="0"/>
                <a:ea typeface="맑은 고딕" charset="0"/>
              </a:rPr>
              <a:t>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github desktop 연동 및 프로젝트 준비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에셋 워크플로우와 에셋 스토어 설명 및 활용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2월 10일 -</a:t>
            </a:r>
            <a:r>
              <a:rPr lang="ko-KR" sz="2000">
                <a:latin typeface="맑은 고딕" charset="0"/>
                <a:ea typeface="맑은 고딕" charset="0"/>
              </a:rPr>
              <a:t> 이벤트 함수 설명 및 함수 호출 시스템 이해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Invoke 함수를 통해 함수 지연 호출 과정 설명 및 실습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각각의 이벤트 함수 이해 및 라이플 사이클 설명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키 입력으로 인한 이벤트 추가 및 이벤트 호출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2월 11일 -</a:t>
            </a:r>
            <a:r>
              <a:rPr lang="ko-KR" sz="2000">
                <a:latin typeface="맑은 고딕" charset="0"/>
                <a:ea typeface="맑은 고딕" charset="0"/>
              </a:rPr>
              <a:t> 3차원 공간과 스크린 공간에 대한 차이 설명</a:t>
            </a:r>
            <a:r>
              <a:rPr lang="ko-KR" sz="2000">
                <a:latin typeface="맑은 고딕" charset="0"/>
                <a:ea typeface="맑은 고딕" charset="0"/>
              </a:rPr>
              <a:t/>
            </a:r>
            <a:br>
              <a:rPr lang="ko-KR" sz="2000">
                <a:latin typeface="맑은 고딕" charset="0"/>
                <a:ea typeface="맑은 고딕" charset="0"/>
              </a:rPr>
            </a:b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sz="1500">
                <a:latin typeface="맑은 고딕" charset="0"/>
                <a:ea typeface="맑은 고딕" charset="0"/>
              </a:rPr>
              <a:t>씬 배치</a:t>
            </a:r>
            <a:r>
              <a:rPr sz="1500">
                <a:latin typeface="맑은 고딕" charset="0"/>
                <a:ea typeface="맑은 고딕" charset="0"/>
              </a:rPr>
              <a:t> </a:t>
            </a:r>
            <a:r>
              <a:rPr lang="ko-KR" sz="1500">
                <a:latin typeface="맑은 고딕" charset="0"/>
                <a:ea typeface="맑은 고딕" charset="0"/>
              </a:rPr>
              <a:t>및 다른 씬으로 이동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입력매니저의 정보를 활용하여 게임 오브젝트 이동 시스템 구현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스크린 스페이스와 월드 스페이스에 대한 설명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9525"/>
            <a:ext cx="12192635" cy="684911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4352925" y="193675"/>
            <a:ext cx="34963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2 주차 유니티 강의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6" name="Rect 0"/>
          <p:cNvSpPr txBox="1">
            <a:spLocks/>
          </p:cNvSpPr>
          <p:nvPr/>
        </p:nvSpPr>
        <p:spPr>
          <a:xfrm rot="0">
            <a:off x="1031240" y="1419225"/>
            <a:ext cx="6531610" cy="501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- 둘째 주 강의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2월 14일 -</a:t>
            </a:r>
            <a:r>
              <a:rPr lang="ko-KR" sz="2000">
                <a:latin typeface="맑은 고딕" charset="0"/>
                <a:ea typeface="맑은 고딕" charset="0"/>
              </a:rPr>
              <a:t> 사운드 시스템 및 디자인 패턴을 사용 방법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</a:t>
            </a:r>
            <a:r>
              <a:rPr lang="ko-KR" sz="1500">
                <a:latin typeface="맑은 고딕" charset="0"/>
                <a:ea typeface="맑은 고딕" charset="0"/>
              </a:rPr>
              <a:t> 3D 사운드 설정 및 사운드 ON/OFF 시스템 설계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물리 연산을 이용한 충돌 및 물리 연산을 하지 않는 충돌 방법 설명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싱글톤을 활용하여 다른 씬에서도 데이터 공유 및 접근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2월 17일 -</a:t>
            </a:r>
            <a:r>
              <a:rPr lang="ko-KR" sz="2000">
                <a:latin typeface="맑은 고딕" charset="0"/>
                <a:ea typeface="맑은 고딕" charset="0"/>
              </a:rPr>
              <a:t> 계층 구조에 대한 이해 및 프리팹 사용 방법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게임 오브젝트 생성 및 게임 오브젝트 삭제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하나의 오브젝트를 재사용할 수 있는 프리팹 인스턴스화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프리팹 인스턴스 언팩킹과 폴더에 있는 프리팹 불러오기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2월 18일 -</a:t>
            </a:r>
            <a:r>
              <a:rPr lang="ko-KR" sz="2000">
                <a:latin typeface="맑은 고딕" charset="0"/>
                <a:ea typeface="맑은 고딕" charset="0"/>
              </a:rPr>
              <a:t> 메모리 관리 및 유니티 회전 체계 설명</a:t>
            </a:r>
            <a:r>
              <a:rPr lang="ko-KR" sz="2000">
                <a:latin typeface="맑은 고딕" charset="0"/>
                <a:ea typeface="맑은 고딕" charset="0"/>
              </a:rPr>
              <a:t/>
            </a:r>
            <a:br>
              <a:rPr lang="ko-KR" sz="2000">
                <a:latin typeface="맑은 고딕" charset="0"/>
                <a:ea typeface="맑은 고딕" charset="0"/>
              </a:rPr>
            </a:b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오브젝트 풀링 설계 및 사용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게임 오브젝트 태그 설정 및 태그 구분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게임 오브젝트 회전 함수 사용 및 이해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9525"/>
            <a:ext cx="12193270" cy="684974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4342130" y="177165"/>
            <a:ext cx="3516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3 주차 유니티 강의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6" name="Rect 0"/>
          <p:cNvSpPr txBox="1">
            <a:spLocks/>
          </p:cNvSpPr>
          <p:nvPr/>
        </p:nvSpPr>
        <p:spPr>
          <a:xfrm rot="0">
            <a:off x="1031240" y="1642110"/>
            <a:ext cx="8352790" cy="49339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- 셋째 주 강의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2월 21일 -</a:t>
            </a:r>
            <a:r>
              <a:rPr lang="ko-KR" sz="2000">
                <a:latin typeface="맑은 고딕" charset="0"/>
                <a:ea typeface="맑은 고딕" charset="0"/>
              </a:rPr>
              <a:t> 레이캐스트로 충돌한 물체 정보 및 판정 시스템에 대한 실습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유니티 내부에 데이터 저장 및 관리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3D 마우스 입력 및 레이캐스트 설명 및 실습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선형 보간으로 인한 게임 오브젝트 이동 구현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2월 23일 -</a:t>
            </a:r>
            <a:r>
              <a:rPr lang="ko-KR" sz="2000">
                <a:latin typeface="맑은 고딕" charset="0"/>
                <a:ea typeface="맑은 고딕" charset="0"/>
              </a:rPr>
              <a:t> 카메라 시점 변환 및 코루틴 동작 원리 설명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</a:t>
            </a:r>
            <a:r>
              <a:rPr lang="ko-KR" sz="1500">
                <a:latin typeface="맑은 고딕" charset="0"/>
                <a:ea typeface="맑은 고딕" charset="0"/>
              </a:rPr>
              <a:t> 3 인칭 시점으로 카메라 각도 구현 및 카메라 이동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코루틴 사용 방법 및 설명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구면 선형 보간으로 인한 게임 오브젝트 이동 구현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2월 25일 -</a:t>
            </a:r>
            <a:r>
              <a:rPr lang="ko-KR" sz="2000">
                <a:latin typeface="맑은 고딕" charset="0"/>
                <a:ea typeface="맑은 고딕" charset="0"/>
              </a:rPr>
              <a:t> 콜라이더를 검출하여 게임 오브젝트 감지 실습 </a:t>
            </a:r>
            <a:r>
              <a:rPr lang="ko-KR" sz="2000">
                <a:latin typeface="맑은 고딕" charset="0"/>
                <a:ea typeface="맑은 고딕" charset="0"/>
              </a:rPr>
              <a:t/>
            </a:r>
            <a:br>
              <a:rPr lang="ko-KR" sz="2000">
                <a:latin typeface="맑은 고딕" charset="0"/>
                <a:ea typeface="맑은 고딕" charset="0"/>
              </a:rPr>
            </a:b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게임 오브젝트를 드래그 함수로 위치 변경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게임 오브젝트의 충돌체 반경을 설정하여 충돌 감지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외부의 웹사이트 이동 및 로그인 시스템 인터페이스 구현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9525"/>
            <a:ext cx="12193905" cy="685038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4343400" y="210185"/>
            <a:ext cx="3513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4 주차 유니티 강의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6" name="Rect 0"/>
          <p:cNvSpPr txBox="1">
            <a:spLocks/>
          </p:cNvSpPr>
          <p:nvPr/>
        </p:nvSpPr>
        <p:spPr>
          <a:xfrm>
            <a:off x="1031240" y="1642110"/>
            <a:ext cx="6790055" cy="49339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- 넷째 주 강의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3월 2일 -</a:t>
            </a:r>
            <a:r>
              <a:rPr lang="ko-KR" sz="2000">
                <a:latin typeface="맑은 고딕" charset="0"/>
                <a:ea typeface="맑은 고딕" charset="0"/>
              </a:rPr>
              <a:t> 프로젝트 (part.1)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캐릭터 오브젝트를 설정하여 물리적인 충돌 및 이동 시스템 구현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오브젝트의 두 지점 사이의 이동 함수를 사용하여 컨베이어 벨트 구현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머티리얼로 각각의 게임 오브젝트에 재질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3월 4일 -</a:t>
            </a:r>
            <a:r>
              <a:rPr lang="ko-KR" sz="2000">
                <a:latin typeface="맑은 고딕" charset="0"/>
                <a:ea typeface="맑은 고딕" charset="0"/>
              </a:rPr>
              <a:t> 프로젝트 (part.2)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</a:t>
            </a:r>
            <a:r>
              <a:rPr lang="ko-KR" sz="1500">
                <a:latin typeface="맑은 고딕" charset="0"/>
                <a:ea typeface="맑은 고딕" charset="0"/>
              </a:rPr>
              <a:t> 일정 시간마다 게임 오브젝트 생성 및 게임 오브젝트 삭제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레이어 마스크를 활용하여 3D 게임 오브젝트 버튼 시스템 구현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충돌 지점을 설정하여 씬 이동 시스템 설계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3월 7일 -</a:t>
            </a:r>
            <a:r>
              <a:rPr lang="ko-KR" sz="2000">
                <a:latin typeface="맑은 고딕" charset="0"/>
                <a:ea typeface="맑은 고딕" charset="0"/>
              </a:rPr>
              <a:t> 애니메이션 시스템 설명 및 실습</a:t>
            </a:r>
            <a:r>
              <a:rPr lang="ko-KR" sz="2000">
                <a:latin typeface="맑은 고딕" charset="0"/>
                <a:ea typeface="맑은 고딕" charset="0"/>
              </a:rPr>
              <a:t/>
            </a:r>
            <a:br>
              <a:rPr lang="ko-KR" sz="2000">
                <a:latin typeface="맑은 고딕" charset="0"/>
                <a:ea typeface="맑은 고딕" charset="0"/>
              </a:rPr>
            </a:b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애니메이션 클립 제작 및 실습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애니메이터 컨트롤러를 이용한 애니메이션 연결 작업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애니메이터 컨트롤러 속성 설명 및 트랜지션 관리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9525"/>
            <a:ext cx="12193905" cy="685038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4339590" y="199390"/>
            <a:ext cx="35096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5 주차 유니티 강의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6" name="Rect 0"/>
          <p:cNvSpPr txBox="1">
            <a:spLocks/>
          </p:cNvSpPr>
          <p:nvPr/>
        </p:nvSpPr>
        <p:spPr>
          <a:xfrm>
            <a:off x="1031240" y="1642110"/>
            <a:ext cx="7486650" cy="49339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- 다섯째 주 강의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3월 10일 - 애니메이션 사용 방법 및 애니메이션 속성 이해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블렌드 트리에 애니메이션 설정 및 사용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레거시 애니메이션으로 애니메이션 설정 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메카님 애니메이션으로 애니메이션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3월 14일 - 애니메이션 아바타 설정 및 애니메이션 관리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</a:t>
            </a:r>
            <a:r>
              <a:rPr lang="ko-KR" sz="1500">
                <a:latin typeface="맑은 고딕" charset="0"/>
                <a:ea typeface="맑은 고딕" charset="0"/>
              </a:rPr>
              <a:t> 휴머노이드 시스템 사용방법 및 실습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애니메이션으로 유한 상태 머신 설계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애니메이션 레이어를 통해 스테이트 관리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3월 </a:t>
            </a:r>
            <a:r>
              <a:rPr lang="ko-KR" sz="2000">
                <a:latin typeface="맑은 고딕" charset="0"/>
                <a:ea typeface="맑은 고딕" charset="0"/>
              </a:rPr>
              <a:t>28</a:t>
            </a:r>
            <a:r>
              <a:rPr lang="ko-KR" sz="2000">
                <a:latin typeface="맑은 고딕" charset="0"/>
                <a:ea typeface="맑은 고딕" charset="0"/>
              </a:rPr>
              <a:t>일 - 내비게이션 시스템 설명 및 제작</a:t>
            </a:r>
            <a:r>
              <a:rPr lang="ko-KR" sz="2000">
                <a:latin typeface="맑은 고딕" charset="0"/>
                <a:ea typeface="맑은 고딕" charset="0"/>
              </a:rPr>
              <a:t/>
            </a:r>
            <a:br>
              <a:rPr lang="ko-KR" sz="2000">
                <a:latin typeface="맑은 고딕" charset="0"/>
                <a:ea typeface="맑은 고딕" charset="0"/>
              </a:rPr>
            </a:b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</a:t>
            </a:r>
            <a:r>
              <a:rPr lang="ko-KR" sz="1500">
                <a:latin typeface="맑은 고딕" charset="0"/>
                <a:ea typeface="맑은 고딕" charset="0"/>
              </a:rPr>
              <a:t> 네비 메쉬 시스템 설명 및 실습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위치 추적 및 순찰 기능 제작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여러 가지 거리 계산 함수로 거리 측정 및 거리 비교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9525"/>
            <a:ext cx="12194540" cy="685101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4339590" y="199390"/>
            <a:ext cx="35102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주차 유니티 강의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6" name="Rect 0"/>
          <p:cNvSpPr txBox="1">
            <a:spLocks/>
          </p:cNvSpPr>
          <p:nvPr/>
        </p:nvSpPr>
        <p:spPr>
          <a:xfrm>
            <a:off x="1031240" y="1642110"/>
            <a:ext cx="6309995" cy="49339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- 여섯째 주 강의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3월 </a:t>
            </a:r>
            <a:r>
              <a:rPr lang="ko-KR" sz="2000">
                <a:latin typeface="맑은 고딕" charset="0"/>
                <a:ea typeface="맑은 고딕" charset="0"/>
              </a:rPr>
              <a:t>30</a:t>
            </a:r>
            <a:r>
              <a:rPr lang="ko-KR" sz="2000">
                <a:latin typeface="맑은 고딕" charset="0"/>
                <a:ea typeface="맑은 고딕" charset="0"/>
              </a:rPr>
              <a:t>일 - AI 시스템 사용 방법 및 적용</a:t>
            </a:r>
            <a:r>
              <a:rPr lang="ko-KR" sz="2000">
                <a:latin typeface="맑은 고딕" charset="0"/>
                <a:ea typeface="맑은 고딕" charset="0"/>
              </a:rPr>
              <a:t/>
            </a:r>
            <a:br>
              <a:rPr lang="ko-KR" sz="2000">
                <a:latin typeface="맑은 고딕" charset="0"/>
                <a:ea typeface="맑은 고딕" charset="0"/>
              </a:rPr>
            </a:b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네비메쉬 에이전트를 이용한 경로 계산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네비메쉬 장애물을 활용하여 경로 차단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게임 오브젝트가 이동할 수 있는 위치와 높이 설정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4</a:t>
            </a:r>
            <a:r>
              <a:rPr lang="ko-KR" sz="2000">
                <a:latin typeface="맑은 고딕" charset="0"/>
                <a:ea typeface="맑은 고딕" charset="0"/>
              </a:rPr>
              <a:t>월 </a:t>
            </a:r>
            <a:r>
              <a:rPr lang="ko-KR" sz="2000">
                <a:latin typeface="맑은 고딕" charset="0"/>
                <a:ea typeface="맑은 고딕" charset="0"/>
              </a:rPr>
              <a:t>1</a:t>
            </a:r>
            <a:r>
              <a:rPr lang="ko-KR" sz="2000">
                <a:latin typeface="맑은 고딕" charset="0"/>
                <a:ea typeface="맑은 고딕" charset="0"/>
              </a:rPr>
              <a:t>일 - 힌지 조인트를 이용한 게임 오브젝트 결합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서로 불리되어 있는 게임 오브젝트 연결 및 부착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게임 해상도 설정 시스템 제작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오디오 믹서를 사용하여 전역으로 사운드를 관리하는 시스템 설계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4</a:t>
            </a:r>
            <a:r>
              <a:rPr lang="ko-KR" sz="2000">
                <a:latin typeface="맑은 고딕" charset="0"/>
                <a:ea typeface="맑은 고딕" charset="0"/>
              </a:rPr>
              <a:t>월 </a:t>
            </a:r>
            <a:r>
              <a:rPr lang="ko-KR" sz="2000">
                <a:latin typeface="맑은 고딕" charset="0"/>
                <a:ea typeface="맑은 고딕" charset="0"/>
              </a:rPr>
              <a:t>8</a:t>
            </a:r>
            <a:r>
              <a:rPr lang="ko-KR" sz="2000">
                <a:latin typeface="맑은 고딕" charset="0"/>
                <a:ea typeface="맑은 고딕" charset="0"/>
              </a:rPr>
              <a:t>일 - 조명 시스템 이해 및 조명 컴포넌트 설정 </a:t>
            </a:r>
            <a:r>
              <a:rPr lang="ko-KR" sz="2000">
                <a:latin typeface="맑은 고딕" charset="0"/>
                <a:ea typeface="맑은 고딕" charset="0"/>
              </a:rPr>
              <a:t/>
            </a:r>
            <a:br>
              <a:rPr lang="ko-KR" sz="2000">
                <a:latin typeface="맑은 고딕" charset="0"/>
                <a:ea typeface="맑은 고딕" charset="0"/>
              </a:rPr>
            </a:b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조명의 종류 파악 및 실습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라이트 매핑 사용 방법 및 이해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라이트 프로브 사용 방법 및 이해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9525"/>
            <a:ext cx="12195175" cy="685165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4339590" y="199390"/>
            <a:ext cx="35109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주차 유니티 강의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6" name="Rect 0"/>
          <p:cNvSpPr txBox="1">
            <a:spLocks/>
          </p:cNvSpPr>
          <p:nvPr/>
        </p:nvSpPr>
        <p:spPr>
          <a:xfrm>
            <a:off x="1031240" y="1642110"/>
            <a:ext cx="7185660" cy="49339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- 일곱째 주 강의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4</a:t>
            </a:r>
            <a:r>
              <a:rPr lang="ko-KR" sz="2000">
                <a:latin typeface="맑은 고딕" charset="0"/>
                <a:ea typeface="맑은 고딕" charset="0"/>
              </a:rPr>
              <a:t>월 </a:t>
            </a:r>
            <a:r>
              <a:rPr lang="ko-KR" sz="2000">
                <a:latin typeface="맑은 고딕" charset="0"/>
                <a:ea typeface="맑은 고딕" charset="0"/>
              </a:rPr>
              <a:t>11</a:t>
            </a:r>
            <a:r>
              <a:rPr lang="ko-KR" sz="2000">
                <a:latin typeface="맑은 고딕" charset="0"/>
                <a:ea typeface="맑은 고딕" charset="0"/>
              </a:rPr>
              <a:t>일 - 파티클 시스템 설명 및 실습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상황에 따른 연출 시스템 제작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파티클 컴포넌트 설명 및 이해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날씨 효과 설정 및 실습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4</a:t>
            </a:r>
            <a:r>
              <a:rPr lang="ko-KR" sz="2000">
                <a:latin typeface="맑은 고딕" charset="0"/>
                <a:ea typeface="맑은 고딕" charset="0"/>
              </a:rPr>
              <a:t>월 </a:t>
            </a:r>
            <a:r>
              <a:rPr lang="ko-KR" sz="2000">
                <a:latin typeface="맑은 고딕" charset="0"/>
                <a:ea typeface="맑은 고딕" charset="0"/>
              </a:rPr>
              <a:t>13</a:t>
            </a:r>
            <a:r>
              <a:rPr lang="ko-KR" sz="2000">
                <a:latin typeface="맑은 고딕" charset="0"/>
                <a:ea typeface="맑은 고딕" charset="0"/>
              </a:rPr>
              <a:t>일 - 외부에서 데이터 관리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CSV 파일을 활용한 데이터 관리 방법 설명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텍스트 파일을 활용한 데이터 관리 방법 설명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JSON 데이터 관리 방법 설명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4</a:t>
            </a:r>
            <a:r>
              <a:rPr lang="ko-KR" sz="2000">
                <a:latin typeface="맑은 고딕" charset="0"/>
                <a:ea typeface="맑은 고딕" charset="0"/>
              </a:rPr>
              <a:t>월 </a:t>
            </a:r>
            <a:r>
              <a:rPr lang="ko-KR" sz="2000">
                <a:latin typeface="맑은 고딕" charset="0"/>
                <a:ea typeface="맑은 고딕" charset="0"/>
              </a:rPr>
              <a:t>15</a:t>
            </a:r>
            <a:r>
              <a:rPr lang="ko-KR" sz="2000">
                <a:latin typeface="맑은 고딕" charset="0"/>
                <a:ea typeface="맑은 고딕" charset="0"/>
              </a:rPr>
              <a:t>일 - 네트워크 통신으로 외부에 있는 데이터 불러오기</a:t>
            </a:r>
            <a:r>
              <a:rPr lang="ko-KR" sz="2000">
                <a:latin typeface="맑은 고딕" charset="0"/>
                <a:ea typeface="맑은 고딕" charset="0"/>
              </a:rPr>
              <a:t/>
            </a:r>
            <a:br>
              <a:rPr lang="ko-KR" sz="2000">
                <a:latin typeface="맑은 고딕" charset="0"/>
                <a:ea typeface="맑은 고딕" charset="0"/>
              </a:rPr>
            </a:b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코루틴의 다양한 활용 방법 및 사용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웹사이트에서 이미지 가져오기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네트워크 시간 가져오기 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9525"/>
            <a:ext cx="12195810" cy="685228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4339590" y="199390"/>
            <a:ext cx="35115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주차 유니티 강의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6" name="Rect 0"/>
          <p:cNvSpPr txBox="1">
            <a:spLocks/>
          </p:cNvSpPr>
          <p:nvPr/>
        </p:nvSpPr>
        <p:spPr>
          <a:xfrm rot="0">
            <a:off x="636905" y="1241425"/>
            <a:ext cx="6309360" cy="57023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- 여덟째 주 강의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4월 </a:t>
            </a:r>
            <a:r>
              <a:rPr lang="ko-KR" sz="2000">
                <a:latin typeface="맑은 고딕" charset="0"/>
                <a:ea typeface="맑은 고딕" charset="0"/>
              </a:rPr>
              <a:t>18</a:t>
            </a:r>
            <a:r>
              <a:rPr lang="ko-KR" sz="2000">
                <a:latin typeface="맑은 고딕" charset="0"/>
                <a:ea typeface="맑은 고딕" charset="0"/>
              </a:rPr>
              <a:t>일 - 지형 정보 설명 및 제작 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지형의 구조 및 크기 지정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브러쉬 페인팅으로 인한 텍스처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지형에 포함되어 있는 오브젝트 추가 및 배치 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</a:t>
            </a:r>
            <a:r>
              <a:rPr lang="ko-KR" sz="1000">
                <a:latin typeface="맑은 고딕" charset="0"/>
                <a:ea typeface="맑은 고딕" charset="0"/>
              </a:rPr>
              <a:t> ● </a:t>
            </a:r>
            <a:r>
              <a:rPr lang="ko-KR" sz="1500">
                <a:latin typeface="맑은 고딕" charset="0"/>
                <a:ea typeface="맑은 고딕" charset="0"/>
              </a:rPr>
              <a:t>게임 오브젝트 보관 및 소모 시스템 설정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4월 </a:t>
            </a:r>
            <a:r>
              <a:rPr lang="ko-KR" sz="2000">
                <a:latin typeface="맑은 고딕" charset="0"/>
                <a:ea typeface="맑은 고딕" charset="0"/>
              </a:rPr>
              <a:t>20</a:t>
            </a:r>
            <a:r>
              <a:rPr lang="ko-KR" sz="2000">
                <a:latin typeface="맑은 고딕" charset="0"/>
                <a:ea typeface="맑은 고딕" charset="0"/>
              </a:rPr>
              <a:t>일 - 프로젝트 (part.3)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지형 정보를 바탕으로 미니맵 시스템 제작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시간에 따른 밤과 낮의 변화 시스템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충돌 시 카메라의 흔들림 효과 구현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4</a:t>
            </a:r>
            <a:r>
              <a:rPr lang="ko-KR" sz="2000">
                <a:latin typeface="맑은 고딕" charset="0"/>
                <a:ea typeface="맑은 고딕" charset="0"/>
              </a:rPr>
              <a:t>월 </a:t>
            </a:r>
            <a:r>
              <a:rPr lang="ko-KR" sz="2000">
                <a:latin typeface="맑은 고딕" charset="0"/>
                <a:ea typeface="맑은 고딕" charset="0"/>
              </a:rPr>
              <a:t>21</a:t>
            </a:r>
            <a:r>
              <a:rPr lang="ko-KR" sz="2000">
                <a:latin typeface="맑은 고딕" charset="0"/>
                <a:ea typeface="맑은 고딕" charset="0"/>
              </a:rPr>
              <a:t>일 프로젝트 (part.</a:t>
            </a:r>
            <a:r>
              <a:rPr lang="ko-KR" sz="2000">
                <a:latin typeface="맑은 고딕" charset="0"/>
                <a:ea typeface="맑은 고딕" charset="0"/>
              </a:rPr>
              <a:t>4</a:t>
            </a:r>
            <a:r>
              <a:rPr lang="ko-KR" sz="2000">
                <a:latin typeface="맑은 고딕" charset="0"/>
                <a:ea typeface="맑은 고딕" charset="0"/>
              </a:rPr>
              <a:t>) 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</a:t>
            </a:r>
            <a:r>
              <a:rPr lang="ko-KR" sz="1500">
                <a:latin typeface="맑은 고딕" charset="0"/>
                <a:ea typeface="맑은 고딕" charset="0"/>
              </a:rPr>
              <a:t> 아이템 장착 및 해제 시스템 설계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아이템 교체 시스템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조이스틱 시스템 제작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818DEC19-8B33-44C4-83AA-7EB7D193A35B}" vid="{060764A4-4300-461F-A4AB-3F9924E9AB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13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