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095" r:id="rId13"/>
  </p:sldMasterIdLst>
  <p:notesMasterIdLst>
    <p:notesMasterId r:id="rId15"/>
  </p:notesMasterIdLst>
  <p:sldIdLst>
    <p:sldId id="276" r:id="rId17"/>
    <p:sldId id="265" r:id="rId18"/>
    <p:sldId id="260" r:id="rId20"/>
    <p:sldId id="266" r:id="rId22"/>
    <p:sldId id="267" r:id="rId24"/>
    <p:sldId id="268" r:id="rId26"/>
    <p:sldId id="270" r:id="rId28"/>
    <p:sldId id="271" r:id="rId30"/>
    <p:sldId id="274" r:id="rId32"/>
    <p:sldId id="275" r:id="rId34"/>
    <p:sldId id="272" r:id="rId36"/>
    <p:sldId id="273" r:id="rId38"/>
    <p:sldId id="26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image" Target="../media/fImage6134712341.png"></Relationship><Relationship Id="rId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80193418467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1/AppData/Roaming/PolarisOffice/ETemp/15972_21134480/fImage61347123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745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아홉째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25. 포톤 네트워크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서버 연결 및 방 생성하기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서버 접속 및 서버 연결 끊기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서버 접속 기록 시스템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26. 포톤 네트워크의 설정 작업 (1)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네트워크를 통해 객체를 식별하고 객체 상태를 동기화하는 작업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포톤 네트워크에 따른 애니메이션 수정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코드를 이용한 정보 공유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27. 포톤 네트워크의 설정 작업 (2)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카메라 제어권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플레이어 캐릭터 구분 시스템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플레이어 컨트롤 적용 시스템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9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682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열번째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28. </a:t>
            </a:r>
            <a:r>
              <a:rPr lang="ko-KR" sz="2000">
                <a:latin typeface="맑은 고딕" charset="0"/>
                <a:ea typeface="맑은 고딕" charset="0"/>
              </a:rPr>
              <a:t>힌지 조인트를 이용한 게임 오브젝트 결합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서로 불리되어 있는 게임 오브젝트 연결 및 부착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2D 오브젝트와 3D 오브젝트의 충돌 관계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오디오 믹서를 사용하여 전역으로 사운드를 관리하는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29. </a:t>
            </a:r>
            <a:r>
              <a:rPr lang="ko-KR" sz="2000">
                <a:latin typeface="맑은 고딕" charset="0"/>
                <a:ea typeface="맑은 고딕" charset="0"/>
              </a:rPr>
              <a:t>포톤 보이스를 이용한 음성 채팅 제작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포톤 보이스 SDK 다운로드 및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포톤 보이스 뷰에 스피커를 적용하여 주파수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마이크 설정 및 음성 감지 기능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latin typeface="맑은 고딕" charset="0"/>
                <a:ea typeface="맑은 고딕" charset="0"/>
              </a:rPr>
              <a:t> 포톤 서버를 사용하여 채팅 시스템 구현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유저 인터페이스 화면 구성 및 스크롤 뷰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채팅 필터 설정 및 유저 상태 확인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채널 설정 및 메시지 확인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93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671195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열한 번째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</a:t>
            </a:r>
            <a:r>
              <a:rPr lang="ko-KR" sz="2000">
                <a:latin typeface="맑은 고딕" charset="0"/>
                <a:ea typeface="맑은 고딕" charset="0"/>
              </a:rPr>
              <a:t>1</a:t>
            </a:r>
            <a:r>
              <a:rPr lang="ko-KR" sz="2000">
                <a:latin typeface="맑은 고딕" charset="0"/>
                <a:ea typeface="맑은 고딕" charset="0"/>
              </a:rPr>
              <a:t>. 최적화 설명 및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정적 오브젝트와 동적 오브젝트의 차이 설명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오클루젼 컬링 활용 방법 및 소개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유저 인터페이스 분할 및 옵션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</a:t>
            </a:r>
            <a:r>
              <a:rPr lang="ko-KR" sz="2000">
                <a:latin typeface="맑은 고딕" charset="0"/>
                <a:ea typeface="맑은 고딕" charset="0"/>
              </a:rPr>
              <a:t>2</a:t>
            </a:r>
            <a:r>
              <a:rPr lang="ko-KR" sz="2000">
                <a:latin typeface="맑은 고딕" charset="0"/>
                <a:ea typeface="맑은 고딕" charset="0"/>
              </a:rPr>
              <a:t>. 애플리케이션 함수 사용 및 실습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멀티플랫폼 대응을 위한 전처리기 지시어 이해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모바일에서 사용되는 함수 사용 방법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모바일 터치와 드래그를 이용한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33. </a:t>
            </a:r>
            <a:r>
              <a:rPr lang="ko-KR" sz="2000">
                <a:latin typeface="맑은 고딕" charset="0"/>
                <a:ea typeface="맑은 고딕" charset="0"/>
              </a:rPr>
              <a:t>화면 캡쳐 및 스프라이트 애니메이션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스프라이트 아틀라스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내에 있는 화면 스크린 샷으로 로컬영역에 저장하는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2D 스프라이트로 애니메이션 작업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234815" y="208915"/>
            <a:ext cx="37287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12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618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열둘째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34. </a:t>
            </a:r>
            <a:r>
              <a:rPr lang="ko-KR" sz="2000">
                <a:latin typeface="맑은 고딕" charset="0"/>
                <a:ea typeface="맑은 고딕" charset="0"/>
              </a:rPr>
              <a:t>프로젝트 (part.5)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플레이어의 정보를 확인하는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플레이어와 상호작용 및 충돌 판정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멀티 플레이어와 데이터 통신 및 음성 대화 목록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35.  </a:t>
            </a:r>
            <a:r>
              <a:rPr lang="ko-KR" sz="2000">
                <a:latin typeface="맑은 고딕" charset="0"/>
                <a:ea typeface="맑은 고딕" charset="0"/>
              </a:rPr>
              <a:t>프로젝트 (part.6)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파티클 시스템으로 폭파 효과 적용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보관 및 소모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상황에 따른 효과음 발생 및 볼륨 조절 시스템 설계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36. APK 빌드 및 WebGL 빌드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플랫폼 변환 및 JDK, SDK 경로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패키지 이름 설정과 API 버전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모바일 기기 연동 테스트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 descr="C:/Users/Admin1/AppData/Roaming/PolarisOffice/ETemp/912_12748160/fImage4801934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47625" y="0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55465" y="193675"/>
            <a:ext cx="34842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14095" y="1382395"/>
            <a:ext cx="6304280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첫째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1. 유니티 프로젝트 준비 및 버전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유니티 설치 및 버전 선택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github desktop 연동 및 프로젝트 준비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에셋 워크플로우와 에셋 스토어 설명 및 활용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2. 이벤트 함수 설명 및</a:t>
            </a:r>
            <a:r>
              <a:rPr lang="ko-KR" sz="2000">
                <a:latin typeface="맑은 고딕" charset="0"/>
                <a:ea typeface="맑은 고딕" charset="0"/>
              </a:rPr>
              <a:t> 함수 호출 시스템 이해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Invoke 함수를 통해 함수 지연 호출 과정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각각의 이벤트 함수 이해 및 라이플 사이클 설명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키 입력으로 인한 이벤트 추가 및 이벤트 호출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3. </a:t>
            </a:r>
            <a:r>
              <a:rPr lang="ko-KR" sz="2000">
                <a:latin typeface="맑은 고딕" charset="0"/>
                <a:ea typeface="맑은 고딕" charset="0"/>
              </a:rPr>
              <a:t>3차원 공간과 스크린 공간에 대한 차이 설명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sz="1500">
                <a:latin typeface="맑은 고딕" charset="0"/>
                <a:ea typeface="맑은 고딕" charset="0"/>
              </a:rPr>
              <a:t>씬 배치</a:t>
            </a:r>
            <a:r>
              <a:rPr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및 다른 씬으로 이동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입력매니저의 정보를 활용하여 게임 오브젝트 이동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스크린 스페이스와 월드 스페이스에 대한 설명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525"/>
            <a:ext cx="12192635" cy="68491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52925" y="193675"/>
            <a:ext cx="3496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419225"/>
            <a:ext cx="6370320" cy="501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둘째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4. </a:t>
            </a:r>
            <a:r>
              <a:rPr lang="ko-KR" sz="2000">
                <a:latin typeface="맑은 고딕" charset="0"/>
                <a:ea typeface="맑은 고딕" charset="0"/>
              </a:rPr>
              <a:t>사운드 시스템 및 디자인 패턴을 사용 방법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3D 사운드 설정 및 사운드 ON/OFF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물리 연산을 이용한 충돌 및 물리 연산을 하지 않는 충돌 방법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싱글톤을 활용하여 다른 씬에서도 데이터 공유 및 접근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5. 계층 구조에 대한 이해 및 프리팹 사용</a:t>
            </a:r>
            <a:r>
              <a:rPr lang="ko-KR" sz="2000">
                <a:latin typeface="맑은 고딕" charset="0"/>
                <a:ea typeface="맑은 고딕" charset="0"/>
              </a:rPr>
              <a:t> 방</a:t>
            </a:r>
            <a:r>
              <a:rPr lang="ko-KR" sz="2000">
                <a:latin typeface="맑은 고딕" charset="0"/>
                <a:ea typeface="맑은 고딕" charset="0"/>
              </a:rPr>
              <a:t>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생성 및 게임 오브젝트 삭제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하나의 오브젝트를 재사용할 수 있는 프리팹 인스턴스화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프리팹 인스턴스 언팩킹과 폴더에 있는 프리팹 불러오기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6. </a:t>
            </a:r>
            <a:r>
              <a:rPr lang="ko-KR" sz="2000">
                <a:latin typeface="맑은 고딕" charset="0"/>
                <a:ea typeface="맑은 고딕" charset="0"/>
              </a:rPr>
              <a:t>메모리 관리 및 유니티 회전 체계 설명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오브젝트 풀링 설계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태그 설정 및 태그 구분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 회전 함수 사용 및 이해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270" cy="68497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42130" y="177165"/>
            <a:ext cx="3516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760857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셋째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7. </a:t>
            </a:r>
            <a:r>
              <a:rPr lang="ko-KR" sz="2000">
                <a:latin typeface="맑은 고딕" charset="0"/>
                <a:ea typeface="맑은 고딕" charset="0"/>
              </a:rPr>
              <a:t>레이캐스트로 충돌한 물체 정보 및 판정 시스템에 대한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유니티 내부에 데이터</a:t>
            </a:r>
            <a:r>
              <a:rPr lang="ko-KR" sz="1500">
                <a:latin typeface="맑은 고딕" charset="0"/>
                <a:ea typeface="맑은 고딕" charset="0"/>
              </a:rPr>
              <a:t> 저장 및 관리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3D 마우스 입력 및 레이캐스트 설명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선형 보간으로 인한 게임 오브젝트 이동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8. </a:t>
            </a:r>
            <a:r>
              <a:rPr lang="ko-KR" sz="2000">
                <a:latin typeface="맑은 고딕" charset="0"/>
                <a:ea typeface="맑은 고딕" charset="0"/>
              </a:rPr>
              <a:t>카메라 시점 변환 및 코루틴 동작 원리 설명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3 인칭 시점으로 카메라 각도 구현 및 카메라 이동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코루틴 사용 방법 및 설명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구면 선형 보간으로 인한 게임 오브젝트 이동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9. </a:t>
            </a:r>
            <a:r>
              <a:rPr lang="ko-KR" sz="2000">
                <a:latin typeface="맑은 고딕" charset="0"/>
                <a:ea typeface="맑은 고딕" charset="0"/>
              </a:rPr>
              <a:t>콜라이더를 검출하여 게임 오브젝트 감지 실습 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게임 오브젝트를 드래그 함수로 위치 변경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오브젝트의 충돌체 반경을 설정하여 충돌 감지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외부의 웹사이트 이동 및 로그인 시스템 인터페이스 구현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43400" y="210185"/>
            <a:ext cx="3513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678942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넷째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latin typeface="맑은 고딕" charset="0"/>
                <a:ea typeface="맑은 고딕" charset="0"/>
              </a:rPr>
              <a:t> 프로젝트 (part.1)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캐릭터 오브젝트를 설정하여 물리적인 충돌 및 이동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오브젝트의 두 지점 사이의 이동 함수를 사용하여 컨베이어 벨트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머티리얼로 각각의 게임 오브젝트에 재질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11. </a:t>
            </a:r>
            <a:r>
              <a:rPr lang="ko-KR" sz="2000">
                <a:latin typeface="맑은 고딕" charset="0"/>
                <a:ea typeface="맑은 고딕" charset="0"/>
              </a:rPr>
              <a:t>프로젝트 (part.2)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일정 시간마다 게임 오브젝트 생성 및 게임 오브젝트 삭제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레이어 마스크를 활용하여 3D 게임 오브젝트 버튼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충돌 지점을 설정하여 씬 이동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12. 애니메이션 시스템 설</a:t>
            </a:r>
            <a:r>
              <a:rPr lang="ko-KR" sz="2000">
                <a:latin typeface="맑은 고딕" charset="0"/>
                <a:ea typeface="맑은 고딕" charset="0"/>
              </a:rPr>
              <a:t>명 및 실습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애니메이션 클립 제작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애니메이터 컨트롤러를 이용한 애니메이션 연결 작업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애니메이터 컨트롤러 속성 설명 및 트랜지션 관리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0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5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031240" y="1642110"/>
            <a:ext cx="7484745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다섯째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13. </a:t>
            </a:r>
            <a:r>
              <a:rPr lang="ko-KR" sz="2000">
                <a:latin typeface="맑은 고딕" charset="0"/>
                <a:ea typeface="맑은 고딕" charset="0"/>
              </a:rPr>
              <a:t>애니메이션 사용 방법 및 애니메이션 속성 이해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블렌드 트리에 애니메이션 설정 및 사용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레거시 애니메이션으로 애니메이션 설정 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메카님 애니메이션으로 애니메이션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14. </a:t>
            </a:r>
            <a:r>
              <a:rPr lang="ko-KR" sz="2000">
                <a:latin typeface="맑은 고딕" charset="0"/>
                <a:ea typeface="맑은 고딕" charset="0"/>
              </a:rPr>
              <a:t>네트워크 통신으로 외부에 있는 데이터 불러오기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코루틴</a:t>
            </a:r>
            <a:r>
              <a:rPr lang="ko-KR" sz="1500">
                <a:latin typeface="맑은 고딕" charset="0"/>
                <a:ea typeface="맑은 고딕" charset="0"/>
              </a:rPr>
              <a:t>의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r>
              <a:rPr lang="ko-KR" sz="1500">
                <a:latin typeface="맑은 고딕" charset="0"/>
                <a:ea typeface="맑은 고딕" charset="0"/>
              </a:rPr>
              <a:t>다양한 활용 방법 및 사용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웹사이트에서 이미지 가져오기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네트워크 시간 사용하기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15. </a:t>
            </a:r>
            <a:r>
              <a:rPr lang="ko-KR" sz="2000">
                <a:latin typeface="맑은 고딕" charset="0"/>
                <a:ea typeface="맑은 고딕" charset="0"/>
              </a:rPr>
              <a:t>애니메이션 아바타 설정 및 애니메이션 관리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휴머노이드 시스템 사용방법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애니메이션으로 유한 상태 머신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애니메이션 레이어를 통해 스테이트 관리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0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809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여섯째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16. 파티클 시스템 설명 및 실습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상황에 따른 연출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파티클 컴포넌트 설명 및 이해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날씨 효과 설정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17. 내비게이션 시스템 설명 및 제작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</a:t>
            </a:r>
            <a:r>
              <a:rPr lang="ko-KR" sz="1500">
                <a:latin typeface="맑은 고딕" charset="0"/>
                <a:ea typeface="맑은 고딕" charset="0"/>
              </a:rPr>
              <a:t> 네비 메쉬 시스템 설명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위치 추적 및 순찰 기능 제작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여러 가지 거리 계산 함수</a:t>
            </a:r>
            <a:r>
              <a:rPr lang="ko-KR" sz="1500">
                <a:latin typeface="맑은 고딕" charset="0"/>
                <a:ea typeface="맑은 고딕" charset="0"/>
              </a:rPr>
              <a:t>로 거리 측정 및 거리 비교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18. 조명 시스템 이해 및 </a:t>
            </a:r>
            <a:r>
              <a:rPr lang="ko-KR" sz="2000">
                <a:latin typeface="맑은 고딕" charset="0"/>
                <a:ea typeface="맑은 고딕" charset="0"/>
              </a:rPr>
              <a:t>조명 컴포넌트 설정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조명의 종류 파악 및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라이트 매핑 사용 방법 및 이해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라이트 프로브 사용 방법 및 이해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175" cy="68516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0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682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일곱째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19. 외부에서 데이터 관리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CSV 파일을 활용한 데이터 관리 방법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텍스트 파일을 활용한 데이터 관리 방법 및 실습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서버에 있는 데이터 관리 및 불러오기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20. REST API 통신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WebRequest 함수 사용 방법 및 활용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Get 전달 방법과 Post 전달 방법 실습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WWW 클래스 header와 body 관리법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21. </a:t>
            </a:r>
            <a:r>
              <a:rPr lang="ko-KR" sz="2000">
                <a:latin typeface="맑은 고딕" charset="0"/>
                <a:ea typeface="맑은 고딕" charset="0"/>
              </a:rPr>
              <a:t>AI 시스템 사용 방법 및 적용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네비메쉬 에이전트를 이용한 경로 계산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네비메쉬 장애물을 활용하여 경로 차단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게임 오브젝트가 이동할 수 있는 위치와 높이 설정 </a:t>
            </a:r>
            <a:r>
              <a:rPr lang="ko-KR" sz="1500">
                <a:latin typeface="맑은 고딕" charset="0"/>
                <a:ea typeface="맑은 고딕" charset="0"/>
              </a:rPr>
              <a:t> 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4339590" y="199390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주차 유니티 강의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>
            <a:off x="1031240" y="1642110"/>
            <a:ext cx="6308090" cy="4933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- 여덟째 주 강의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22. </a:t>
            </a:r>
            <a:r>
              <a:rPr lang="ko-KR" sz="2000">
                <a:latin typeface="맑은 고딕" charset="0"/>
                <a:ea typeface="맑은 고딕" charset="0"/>
              </a:rPr>
              <a:t>지형 정보 설명 및 제작 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지형의 구조 및 크기 지정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브러쉬 페인팅으로 인한 텍스처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지형에 포함되어 있는 오브젝트 추가 및 배치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23. </a:t>
            </a:r>
            <a:r>
              <a:rPr lang="ko-KR" sz="2000">
                <a:latin typeface="맑은 고딕" charset="0"/>
                <a:ea typeface="맑은 고딕" charset="0"/>
              </a:rPr>
              <a:t>프로젝트 (part.3)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지형 정보를 바탕으로 미니맵 시스템 제작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시간에 따른 밤과 낮의 변화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충돌 시 카메라의 흔들림 효과 구현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24. </a:t>
            </a:r>
            <a:r>
              <a:rPr lang="ko-KR" sz="2000">
                <a:latin typeface="맑은 고딕" charset="0"/>
                <a:ea typeface="맑은 고딕" charset="0"/>
              </a:rPr>
              <a:t>프로젝트 (part.4)</a:t>
            </a:r>
            <a:r>
              <a:rPr lang="ko-KR" sz="2000">
                <a:latin typeface="맑은 고딕" charset="0"/>
                <a:ea typeface="맑은 고딕" charset="0"/>
              </a:rPr>
              <a:t/>
            </a:r>
            <a:br>
              <a:rPr lang="ko-KR" sz="2000">
                <a:latin typeface="맑은 고딕" charset="0"/>
                <a:ea typeface="맑은 고딕" charset="0"/>
              </a:rPr>
            </a:br>
            <a:r>
              <a:rPr lang="ko-KR" sz="2000">
                <a:latin typeface="맑은 고딕" charset="0"/>
                <a:ea typeface="맑은 고딕" charset="0"/>
              </a:rPr>
              <a:t>   </a:t>
            </a:r>
            <a:r>
              <a:rPr lang="ko-KR" sz="1000">
                <a:latin typeface="맑은 고딕" charset="0"/>
                <a:ea typeface="맑은 고딕" charset="0"/>
              </a:rPr>
              <a:t>● </a:t>
            </a:r>
            <a:r>
              <a:rPr lang="ko-KR" sz="1500">
                <a:latin typeface="맑은 고딕" charset="0"/>
                <a:ea typeface="맑은 고딕" charset="0"/>
              </a:rPr>
              <a:t>오브젝트가 적재되면 운반하는 배송 시스템 구현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오브젝트를 검출하여 원하는 위치로 이동하는 시스템 설계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      ● </a:t>
            </a:r>
            <a:r>
              <a:rPr lang="ko-KR" sz="1500">
                <a:latin typeface="맑은 고딕" charset="0"/>
                <a:ea typeface="맑은 고딕" charset="0"/>
              </a:rPr>
              <a:t>AI 컴포넌트를 활용하여 경비 시스템 설정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