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332" r:id="rId3"/>
    <p:sldId id="309" r:id="rId4"/>
    <p:sldId id="310" r:id="rId5"/>
    <p:sldId id="311" r:id="rId6"/>
    <p:sldId id="312" r:id="rId7"/>
    <p:sldId id="320" r:id="rId8"/>
    <p:sldId id="314" r:id="rId9"/>
    <p:sldId id="315" r:id="rId10"/>
    <p:sldId id="321" r:id="rId11"/>
    <p:sldId id="316" r:id="rId12"/>
    <p:sldId id="317" r:id="rId13"/>
    <p:sldId id="323" r:id="rId14"/>
    <p:sldId id="322" r:id="rId15"/>
    <p:sldId id="318" r:id="rId16"/>
    <p:sldId id="324" r:id="rId17"/>
    <p:sldId id="325" r:id="rId18"/>
    <p:sldId id="326" r:id="rId19"/>
    <p:sldId id="331" r:id="rId20"/>
    <p:sldId id="327" r:id="rId21"/>
    <p:sldId id="328" r:id="rId22"/>
    <p:sldId id="279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CDA"/>
    <a:srgbClr val="660066"/>
    <a:srgbClr val="0099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 autoAdjust="0"/>
    <p:restoredTop sz="77143" autoAdjust="0"/>
  </p:normalViewPr>
  <p:slideViewPr>
    <p:cSldViewPr snapToGrid="0">
      <p:cViewPr varScale="1">
        <p:scale>
          <a:sx n="67" d="100"/>
          <a:sy n="67" d="100"/>
        </p:scale>
        <p:origin x="84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안녕하십니까 기술연구소의 신입 연구원 </a:t>
            </a:r>
            <a:r>
              <a:rPr lang="ko-KR" altLang="en-US" dirty="0" err="1"/>
              <a:t>김동휘입니다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제품 분석 및 보완점과 </a:t>
            </a:r>
            <a:r>
              <a:rPr lang="en-US" altLang="ko-KR" dirty="0"/>
              <a:t>C++ </a:t>
            </a:r>
            <a:r>
              <a:rPr lang="ko-KR" altLang="en-US" dirty="0"/>
              <a:t>산출물에 대해서 발표 진행하겠습니다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7FEAC-F2ED-0E6C-5EC2-CC7AD414F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0F6BEE-1C62-D8A2-3CCB-55DA907B31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28F1636-088B-2DC8-2F47-BAAB411896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altLang="ko-KR" dirty="0"/>
              <a:t>subtraction</a:t>
            </a:r>
            <a:r>
              <a:rPr lang="ko-KR" altLang="en-US" dirty="0"/>
              <a:t>도 </a:t>
            </a:r>
            <a:r>
              <a:rPr lang="en-US" altLang="ko-KR" dirty="0"/>
              <a:t>carry</a:t>
            </a:r>
            <a:r>
              <a:rPr lang="ko-KR" altLang="en-US" dirty="0"/>
              <a:t>를 </a:t>
            </a:r>
            <a:r>
              <a:rPr lang="ko-KR" altLang="en-US" dirty="0" err="1"/>
              <a:t>이용하는건</a:t>
            </a:r>
            <a:r>
              <a:rPr lang="ko-KR" altLang="en-US" dirty="0"/>
              <a:t> </a:t>
            </a:r>
            <a:r>
              <a:rPr lang="en-US" altLang="ko-KR" dirty="0"/>
              <a:t>addiction</a:t>
            </a:r>
            <a:r>
              <a:rPr lang="ko-KR" altLang="en-US" dirty="0"/>
              <a:t>과 비슷하지만 계산 방식이 조금 다르게 나타납니다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459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4847E-9012-F409-85FF-C7B04A173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4A7048-0EA5-AAC9-46E8-4B58664BF8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3C36B1-20CD-EF1B-3283-E4E80EA095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ko-KR" altLang="en-US" dirty="0"/>
              <a:t>곱셈은 </a:t>
            </a:r>
            <a:r>
              <a:rPr lang="en-US" altLang="ko-KR" dirty="0"/>
              <a:t>Digit </a:t>
            </a:r>
            <a:r>
              <a:rPr lang="ko-KR" altLang="en-US" dirty="0"/>
              <a:t>의 최대 연산 </a:t>
            </a:r>
            <a:r>
              <a:rPr lang="ko-KR" altLang="en-US" dirty="0" err="1"/>
              <a:t>자릿</a:t>
            </a:r>
            <a:r>
              <a:rPr lang="ko-KR" altLang="en-US" dirty="0"/>
              <a:t> 수는 </a:t>
            </a:r>
            <a:r>
              <a:rPr lang="en-US" altLang="ko-KR" dirty="0"/>
              <a:t>2</a:t>
            </a:r>
            <a:r>
              <a:rPr lang="ko-KR" altLang="en-US" dirty="0"/>
              <a:t>자리이기 때문에 이중 반복문으로 한 자릿수씩 곱셈하여 </a:t>
            </a:r>
            <a:r>
              <a:rPr lang="en-US" altLang="ko-KR" dirty="0"/>
              <a:t>carry</a:t>
            </a:r>
            <a:r>
              <a:rPr lang="ko-KR" altLang="en-US" dirty="0"/>
              <a:t>는 몫으로 나머지의 값은 일의 자리 값으로 두 자릿수 씩 계산하게 되어집니다</a:t>
            </a:r>
            <a:r>
              <a:rPr lang="en-US" altLang="ko-KR" dirty="0"/>
              <a:t>. Factorial</a:t>
            </a:r>
            <a:r>
              <a:rPr lang="ko-KR" altLang="en-US" dirty="0"/>
              <a:t>은 재귀호출을 이용하여 지수만큼 </a:t>
            </a:r>
            <a:r>
              <a:rPr lang="en-US" altLang="ko-KR" dirty="0"/>
              <a:t>multiply </a:t>
            </a:r>
            <a:r>
              <a:rPr lang="ko-KR" altLang="en-US" dirty="0"/>
              <a:t>함수를 호출하면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134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8E23E-7BE1-BBA9-5867-6B3686844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EADF5D4-497A-24B5-0F02-FBC5D58AED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94EA889-54A5-9F09-3E5E-4AB6266FC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altLang="ko-KR" dirty="0"/>
              <a:t>Divide</a:t>
            </a:r>
            <a:r>
              <a:rPr lang="ko-KR" altLang="en-US" dirty="0"/>
              <a:t>는 </a:t>
            </a:r>
            <a:r>
              <a:rPr lang="ko-KR" altLang="en-US" dirty="0" err="1"/>
              <a:t>앞자릿수부터</a:t>
            </a:r>
            <a:r>
              <a:rPr lang="ko-KR" altLang="en-US" dirty="0"/>
              <a:t> </a:t>
            </a:r>
            <a:r>
              <a:rPr lang="en-US" altLang="ko-KR" dirty="0"/>
              <a:t>current</a:t>
            </a:r>
            <a:r>
              <a:rPr lang="ko-KR" altLang="en-US" dirty="0"/>
              <a:t>에 넣어서 계산합니다</a:t>
            </a:r>
            <a:r>
              <a:rPr lang="en-US" altLang="ko-KR" dirty="0"/>
              <a:t>. </a:t>
            </a:r>
            <a:r>
              <a:rPr lang="ko-KR" altLang="en-US" dirty="0" err="1"/>
              <a:t>현재값</a:t>
            </a:r>
            <a:r>
              <a:rPr lang="ko-KR" altLang="en-US" dirty="0"/>
              <a:t> 보다 값이 같거나 </a:t>
            </a:r>
            <a:r>
              <a:rPr lang="ko-KR" altLang="en-US" dirty="0" err="1"/>
              <a:t>커질때</a:t>
            </a:r>
            <a:r>
              <a:rPr lang="ko-KR" altLang="en-US" dirty="0"/>
              <a:t> 까지 </a:t>
            </a:r>
            <a:r>
              <a:rPr lang="en-US" altLang="ko-KR" dirty="0"/>
              <a:t>divisor</a:t>
            </a:r>
            <a:r>
              <a:rPr lang="ko-KR" altLang="en-US" dirty="0"/>
              <a:t>를 몫과 곱하고 이를 반복하여 더한 몫이 곧 결과값이 됩니다</a:t>
            </a:r>
            <a:r>
              <a:rPr lang="en-US" altLang="ko-KR" dirty="0"/>
              <a:t>. Current</a:t>
            </a:r>
            <a:r>
              <a:rPr lang="ko-KR" altLang="en-US" dirty="0"/>
              <a:t>에 </a:t>
            </a:r>
            <a:r>
              <a:rPr lang="ko-KR" altLang="en-US" dirty="0" err="1"/>
              <a:t>곱한값을</a:t>
            </a:r>
            <a:r>
              <a:rPr lang="ko-KR" altLang="en-US" dirty="0"/>
              <a:t> </a:t>
            </a:r>
            <a:r>
              <a:rPr lang="ko-KR" altLang="en-US" dirty="0" err="1"/>
              <a:t>빼면은</a:t>
            </a:r>
            <a:r>
              <a:rPr lang="ko-KR" altLang="en-US" dirty="0"/>
              <a:t> 다음 몫을 구할 수 있습니다</a:t>
            </a:r>
            <a:r>
              <a:rPr lang="en-US" altLang="ko-KR" dirty="0"/>
              <a:t>. Divide</a:t>
            </a:r>
            <a:r>
              <a:rPr lang="ko-KR" altLang="en-US" dirty="0"/>
              <a:t>에서 </a:t>
            </a:r>
            <a:r>
              <a:rPr lang="en-US" altLang="ko-KR" dirty="0"/>
              <a:t>current</a:t>
            </a:r>
            <a:r>
              <a:rPr lang="ko-KR" altLang="en-US" dirty="0"/>
              <a:t>를 리턴 한다면 </a:t>
            </a:r>
            <a:r>
              <a:rPr lang="ko-KR" altLang="en-US" dirty="0" err="1"/>
              <a:t>나머지값이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782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374CB-0F37-DE8E-21B0-6E22419E4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FAED52-9112-999A-7709-8082852EA0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AAB1DB7-02A1-527A-DA33-B9F969607E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ko-KR" altLang="en-US" dirty="0"/>
              <a:t>이제 함수 부분을 </a:t>
            </a:r>
            <a:r>
              <a:rPr lang="ko-KR" altLang="en-US" dirty="0" err="1"/>
              <a:t>보여드릴껀데</a:t>
            </a:r>
            <a:r>
              <a:rPr lang="en-US" altLang="ko-KR" dirty="0"/>
              <a:t>, </a:t>
            </a:r>
            <a:r>
              <a:rPr lang="ko-KR" altLang="en-US" dirty="0"/>
              <a:t>시간이 부족한 관계로 소수가 들어가는 함수를 제외하고 보여드리겠습니다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592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함수 로직은 왼쪽 사진처럼 </a:t>
            </a:r>
            <a:r>
              <a:rPr lang="en-US" altLang="ko-KR" dirty="0"/>
              <a:t>abs </a:t>
            </a:r>
            <a:r>
              <a:rPr lang="ko-KR" altLang="en-US" dirty="0"/>
              <a:t>함수를 구현했습니다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우측 사진은 </a:t>
            </a:r>
            <a:r>
              <a:rPr lang="en-US" altLang="ko-KR" dirty="0"/>
              <a:t>Infix</a:t>
            </a:r>
            <a:r>
              <a:rPr lang="ko-KR" altLang="en-US" dirty="0"/>
              <a:t>에서 </a:t>
            </a:r>
            <a:r>
              <a:rPr lang="en-US" altLang="ko-KR" dirty="0"/>
              <a:t>Postfix</a:t>
            </a:r>
            <a:r>
              <a:rPr lang="ko-KR" altLang="en-US" dirty="0"/>
              <a:t>로 변환하고 평가하는 과정에서 함수를 처리 하는 부분의 일부입니다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793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83C3D-66AC-7193-3839-6F9FA57E0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406CB28-C8C1-C2BB-FCF4-FC04EBC4A1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CAD87C-EA65-0341-3CCC-84D8B2099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자 그럼 </a:t>
            </a:r>
            <a:r>
              <a:rPr lang="en-US" altLang="ko-KR" dirty="0"/>
              <a:t>String-based </a:t>
            </a:r>
            <a:r>
              <a:rPr lang="ko-KR" altLang="en-US" dirty="0"/>
              <a:t>연산의 장점을 살펴보겠습니다</a:t>
            </a:r>
            <a:r>
              <a:rPr lang="en-US" altLang="ko-KR" dirty="0"/>
              <a:t>. 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화면은 부동소수점 연산에서 발생하는 오차인데요</a:t>
            </a:r>
            <a:r>
              <a:rPr lang="en-US" altLang="ko-KR" dirty="0"/>
              <a:t>.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 err="1"/>
              <a:t>BigDecimal</a:t>
            </a:r>
            <a:r>
              <a:rPr lang="en-US" altLang="ko-KR" dirty="0"/>
              <a:t> </a:t>
            </a:r>
            <a:r>
              <a:rPr lang="ko-KR" altLang="en-US" dirty="0"/>
              <a:t>클래스를 사용하면 임의로 설정한 값 까지의 정밀한 계산이 가능하게 됩니다</a:t>
            </a:r>
            <a:r>
              <a:rPr lang="en-US" altLang="ko-KR" dirty="0"/>
              <a:t>.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이와 마찬가지로 </a:t>
            </a:r>
            <a:r>
              <a:rPr lang="en-US" altLang="ko-KR" dirty="0"/>
              <a:t>String-based</a:t>
            </a:r>
            <a:r>
              <a:rPr lang="ko-KR" altLang="en-US" dirty="0"/>
              <a:t> 연산의 장점은 임의로 설정한 정밀도 까지의 계산을 가능하게 해준다는 장점이 있습니다</a:t>
            </a:r>
            <a:r>
              <a:rPr lang="en-US" altLang="ko-KR" dirty="0"/>
              <a:t>. </a:t>
            </a:r>
          </a:p>
          <a:p>
            <a:pPr marL="139700" indent="0">
              <a:buNone/>
            </a:pPr>
            <a:endParaRPr lang="en-US" altLang="ko-KR" dirty="0"/>
          </a:p>
          <a:p>
            <a:pPr marL="13970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원래대본</a:t>
            </a:r>
            <a:r>
              <a:rPr lang="en-US" altLang="ko-KR" dirty="0"/>
              <a:t>&gt;</a:t>
            </a:r>
          </a:p>
          <a:p>
            <a:pPr marL="139700" indent="0">
              <a:buNone/>
            </a:pPr>
            <a:r>
              <a:rPr lang="ko-KR" altLang="en-US" dirty="0"/>
              <a:t>자 그럼 </a:t>
            </a:r>
            <a:r>
              <a:rPr lang="en-US" altLang="ko-KR" dirty="0"/>
              <a:t>String-based </a:t>
            </a:r>
            <a:r>
              <a:rPr lang="ko-KR" altLang="en-US" dirty="0"/>
              <a:t>연산의 장점을 살펴보겠습니다</a:t>
            </a:r>
            <a:r>
              <a:rPr lang="en-US" altLang="ko-KR" dirty="0"/>
              <a:t>. </a:t>
            </a:r>
            <a:r>
              <a:rPr lang="ko-KR" altLang="en-US" dirty="0"/>
              <a:t>이해하기 쉽게 </a:t>
            </a:r>
            <a:r>
              <a:rPr lang="en-US" altLang="ko-KR" dirty="0"/>
              <a:t>Java</a:t>
            </a:r>
            <a:r>
              <a:rPr lang="ko-KR" altLang="en-US" dirty="0"/>
              <a:t>에 있는 클래스인 </a:t>
            </a:r>
            <a:r>
              <a:rPr lang="en-US" altLang="ko-KR" dirty="0" err="1"/>
              <a:t>BigDecimal</a:t>
            </a:r>
            <a:r>
              <a:rPr lang="ko-KR" altLang="en-US" dirty="0"/>
              <a:t>을 예시로 설명하겠습니다</a:t>
            </a:r>
            <a:r>
              <a:rPr lang="en-US" altLang="ko-KR" dirty="0"/>
              <a:t>. Float</a:t>
            </a:r>
            <a:r>
              <a:rPr lang="ko-KR" altLang="en-US" dirty="0"/>
              <a:t>나 </a:t>
            </a:r>
            <a:r>
              <a:rPr lang="en-US" altLang="ko-KR" dirty="0"/>
              <a:t>double</a:t>
            </a:r>
            <a:r>
              <a:rPr lang="ko-KR" altLang="en-US" dirty="0"/>
              <a:t>에서 위와 같이 부동소수점 연산에서 발생하는 오차를 임의로 설정한 값 까지의 정밀한 계산을 가능하게 해주는 클래스인데</a:t>
            </a:r>
            <a:r>
              <a:rPr lang="en-US" altLang="ko-KR" dirty="0"/>
              <a:t>, </a:t>
            </a:r>
            <a:r>
              <a:rPr lang="ko-KR" altLang="en-US" dirty="0"/>
              <a:t>이와 마찬가지로 문자열 기반 연산의 장점은 정수의 </a:t>
            </a:r>
            <a:r>
              <a:rPr lang="en-US" altLang="ko-KR" dirty="0"/>
              <a:t>carry</a:t>
            </a:r>
            <a:r>
              <a:rPr lang="ko-KR" altLang="en-US" dirty="0"/>
              <a:t>를 통해 계산하기 때문에 임의로 설정한 정밀도 까지의 계산을 가능하게 해준다는 장점이 있습니다</a:t>
            </a:r>
            <a:r>
              <a:rPr lang="en-US" altLang="ko-KR" dirty="0"/>
              <a:t>. </a:t>
            </a:r>
          </a:p>
          <a:p>
            <a:pPr marL="139700" indent="0">
              <a:buNone/>
            </a:pPr>
            <a:endParaRPr lang="en-US" altLang="ko-KR" dirty="0"/>
          </a:p>
          <a:p>
            <a:pPr marL="139700" indent="0">
              <a:buNone/>
            </a:pPr>
            <a:r>
              <a:rPr lang="ko-KR" altLang="en-US" dirty="0"/>
              <a:t>질문 </a:t>
            </a:r>
            <a:r>
              <a:rPr lang="en-US" altLang="ko-KR" dirty="0"/>
              <a:t>1) </a:t>
            </a:r>
            <a:r>
              <a:rPr lang="ko-KR" altLang="en-US" dirty="0"/>
              <a:t>왜 저렇게 나옴 아웃풋이</a:t>
            </a:r>
            <a:r>
              <a:rPr lang="en-US" altLang="ko-KR" dirty="0"/>
              <a:t>?</a:t>
            </a:r>
          </a:p>
          <a:p>
            <a:pPr marL="139700" indent="0">
              <a:buNone/>
            </a:pPr>
            <a:r>
              <a:rPr lang="ko-KR" altLang="en-US" dirty="0"/>
              <a:t>이진수에서는 </a:t>
            </a:r>
            <a:r>
              <a:rPr lang="en-US" altLang="ko-KR" dirty="0"/>
              <a:t>10</a:t>
            </a:r>
            <a:r>
              <a:rPr lang="ko-KR" altLang="en-US" dirty="0"/>
              <a:t>진수의 </a:t>
            </a:r>
            <a:r>
              <a:rPr lang="en-US" altLang="ko-KR" dirty="0"/>
              <a:t>0.1</a:t>
            </a:r>
            <a:r>
              <a:rPr lang="ko-KR" altLang="en-US" dirty="0"/>
              <a:t>이나 </a:t>
            </a:r>
            <a:r>
              <a:rPr lang="en-US" altLang="ko-KR" dirty="0"/>
              <a:t>0.2</a:t>
            </a:r>
            <a:r>
              <a:rPr lang="ko-KR" altLang="en-US" dirty="0"/>
              <a:t>를 정확한 표현이 어려워 </a:t>
            </a:r>
            <a:r>
              <a:rPr lang="en-US" altLang="ko-KR" dirty="0"/>
              <a:t>0.000110011001100.. </a:t>
            </a:r>
            <a:r>
              <a:rPr lang="ko-KR" altLang="en-US" dirty="0"/>
              <a:t>처럼 </a:t>
            </a:r>
            <a:r>
              <a:rPr lang="ko-KR" altLang="en-US" dirty="0" err="1"/>
              <a:t>무한반복되는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진수로 표현됩니다</a:t>
            </a:r>
            <a:r>
              <a:rPr lang="en-US" altLang="ko-KR" dirty="0"/>
              <a:t>. </a:t>
            </a:r>
            <a:r>
              <a:rPr lang="ko-KR" altLang="en-US" dirty="0"/>
              <a:t>자바는 내부적으로 가장 근접한 이진 실수로 근사하여 </a:t>
            </a:r>
            <a:r>
              <a:rPr lang="ko-KR" altLang="en-US" dirty="0" err="1"/>
              <a:t>저장하게되고</a:t>
            </a:r>
            <a:r>
              <a:rPr lang="ko-KR" altLang="en-US" dirty="0"/>
              <a:t> 이 근사값들을 더하면 정확히 </a:t>
            </a:r>
            <a:r>
              <a:rPr lang="en-US" altLang="ko-KR" dirty="0"/>
              <a:t>0.3</a:t>
            </a:r>
            <a:r>
              <a:rPr lang="ko-KR" altLang="en-US" dirty="0"/>
              <a:t>이 아니라 약간 더 큰 값인 저런 </a:t>
            </a:r>
            <a:r>
              <a:rPr lang="en-US" altLang="ko-KR" dirty="0"/>
              <a:t>0.30004 </a:t>
            </a:r>
            <a:r>
              <a:rPr lang="ko-KR" altLang="en-US" dirty="0"/>
              <a:t>가 나옵니다</a:t>
            </a:r>
            <a:r>
              <a:rPr lang="en-US" altLang="ko-KR" dirty="0"/>
              <a:t>. </a:t>
            </a:r>
            <a:r>
              <a:rPr lang="ko-KR" altLang="en-US" dirty="0"/>
              <a:t>제가 실제로 검증해봤는데 </a:t>
            </a:r>
            <a:r>
              <a:rPr lang="en-US" altLang="ko-KR" dirty="0"/>
              <a:t>if</a:t>
            </a:r>
            <a:r>
              <a:rPr lang="ko-KR" altLang="en-US" dirty="0"/>
              <a:t>문으로 더한 결과를 </a:t>
            </a:r>
            <a:r>
              <a:rPr lang="en-US" altLang="ko-KR" dirty="0"/>
              <a:t>0.3</a:t>
            </a:r>
            <a:r>
              <a:rPr lang="ko-KR" altLang="en-US" dirty="0"/>
              <a:t>과 비교해도 </a:t>
            </a:r>
            <a:r>
              <a:rPr lang="en-US" altLang="ko-KR" dirty="0"/>
              <a:t>false</a:t>
            </a:r>
            <a:r>
              <a:rPr lang="ko-KR" altLang="en-US" dirty="0"/>
              <a:t>가 나옵니다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916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1E2F3-ED70-15FD-8E85-1920A1087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4F96B8-C3D6-69C0-EB7A-7F36F8B89F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7D7D31-1353-EE9C-C960-4BFEE9FE09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ko-KR" altLang="en-US" dirty="0"/>
              <a:t>반면에 </a:t>
            </a:r>
            <a:r>
              <a:rPr lang="en-US" altLang="ko-KR" dirty="0"/>
              <a:t>String-based </a:t>
            </a:r>
            <a:r>
              <a:rPr lang="ko-KR" altLang="en-US" dirty="0"/>
              <a:t>연산에는 치명적인 단점이 있는데요</a:t>
            </a:r>
            <a:r>
              <a:rPr lang="en-US" altLang="ko-KR" dirty="0"/>
              <a:t>. Overhead</a:t>
            </a:r>
            <a:r>
              <a:rPr lang="ko-KR" altLang="en-US" dirty="0"/>
              <a:t>가 매우 많이 발생한다는 점입니다</a:t>
            </a:r>
            <a:r>
              <a:rPr lang="en-US" altLang="ko-KR" dirty="0"/>
              <a:t>. </a:t>
            </a:r>
            <a:r>
              <a:rPr lang="ko-KR" altLang="en-US" dirty="0"/>
              <a:t>이를 알아보기 위해서 테스트</a:t>
            </a:r>
            <a:r>
              <a:rPr lang="en-US" altLang="ko-KR" dirty="0"/>
              <a:t> </a:t>
            </a:r>
            <a:r>
              <a:rPr lang="ko-KR" altLang="en-US" dirty="0"/>
              <a:t>코드를 준비했습니다</a:t>
            </a:r>
          </a:p>
        </p:txBody>
      </p:sp>
    </p:spTree>
    <p:extLst>
      <p:ext uri="{BB962C8B-B14F-4D97-AF65-F5344CB8AC3E}">
        <p14:creationId xmlns:p14="http://schemas.microsoft.com/office/powerpoint/2010/main" val="3853787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94CCB-26B3-9091-B219-E93296B8B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D09F108-32B2-2466-2E24-6201B59BB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F97EF3-D77C-715C-35AD-F32C310D97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altLang="ko-KR" dirty="0"/>
              <a:t>Time duration</a:t>
            </a:r>
            <a:r>
              <a:rPr lang="ko-KR" altLang="en-US" dirty="0"/>
              <a:t>을 다루는 </a:t>
            </a:r>
            <a:r>
              <a:rPr lang="en-US" altLang="ko-KR" dirty="0"/>
              <a:t>Chrono </a:t>
            </a:r>
            <a:r>
              <a:rPr lang="ko-KR" altLang="en-US" dirty="0"/>
              <a:t>라이브러리를 통해</a:t>
            </a:r>
            <a:r>
              <a:rPr lang="en-US" altLang="ko-KR" dirty="0"/>
              <a:t> String-based </a:t>
            </a:r>
            <a:r>
              <a:rPr lang="ko-KR" altLang="en-US" dirty="0"/>
              <a:t>연산 </a:t>
            </a:r>
            <a:r>
              <a:rPr lang="en-US" altLang="ko-KR" dirty="0"/>
              <a:t>ALU </a:t>
            </a:r>
            <a:r>
              <a:rPr lang="ko-KR" altLang="en-US" dirty="0"/>
              <a:t>연산과 </a:t>
            </a:r>
            <a:r>
              <a:rPr lang="en-US" altLang="ko-KR" dirty="0" err="1"/>
              <a:t>Bitwise_add</a:t>
            </a:r>
            <a:r>
              <a:rPr lang="en-US" altLang="ko-KR" dirty="0"/>
              <a:t> </a:t>
            </a:r>
            <a:r>
              <a:rPr lang="ko-KR" altLang="en-US" dirty="0"/>
              <a:t>연산의 실행속도를 비교하였습니다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210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47A7A-8870-8F88-AAFD-E67A92DD1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B2568E2-17FE-9D23-95B9-25E35A30DE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0ED639-F3FF-18A0-B7E6-20ECEABB1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ko-KR" altLang="en-US" dirty="0"/>
              <a:t>결과는 다음과 같이 마이크로 </a:t>
            </a:r>
            <a:r>
              <a:rPr lang="ko-KR" altLang="en-US" dirty="0" err="1"/>
              <a:t>밀리초로</a:t>
            </a:r>
            <a:r>
              <a:rPr lang="ko-KR" altLang="en-US" dirty="0"/>
              <a:t> 출력하였고</a:t>
            </a:r>
            <a:r>
              <a:rPr lang="en-US" altLang="ko-KR" dirty="0"/>
              <a:t>, ALU hardware </a:t>
            </a:r>
            <a:r>
              <a:rPr lang="ko-KR" altLang="en-US" dirty="0"/>
              <a:t>연산이 가장 </a:t>
            </a:r>
            <a:r>
              <a:rPr lang="ko-KR" altLang="en-US" dirty="0" err="1"/>
              <a:t>빠른것으로</a:t>
            </a:r>
            <a:r>
              <a:rPr lang="ko-KR" altLang="en-US" dirty="0"/>
              <a:t> 나타납니다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139700" indent="0">
              <a:buNone/>
            </a:pPr>
            <a:r>
              <a:rPr lang="ko-KR" altLang="en-US" dirty="0"/>
              <a:t>그 이유는 </a:t>
            </a:r>
            <a:r>
              <a:rPr lang="en-US" altLang="ko-KR" dirty="0"/>
              <a:t>CPU </a:t>
            </a:r>
            <a:r>
              <a:rPr lang="ko-KR" altLang="en-US" dirty="0"/>
              <a:t>안의 </a:t>
            </a:r>
            <a:r>
              <a:rPr lang="en-US" altLang="ko-KR" dirty="0"/>
              <a:t>full adder </a:t>
            </a:r>
            <a:r>
              <a:rPr lang="ko-KR" altLang="en-US" dirty="0"/>
              <a:t>회로가 한 사이클에 병렬로 </a:t>
            </a:r>
            <a:r>
              <a:rPr lang="en-US" altLang="ko-KR" dirty="0"/>
              <a:t>carry</a:t>
            </a:r>
            <a:r>
              <a:rPr lang="ko-KR" altLang="en-US" dirty="0"/>
              <a:t>와 덧셈을 한 번에 처리하기 때문입니다</a:t>
            </a:r>
            <a:r>
              <a:rPr lang="en-US" altLang="ko-KR" dirty="0"/>
              <a:t>. </a:t>
            </a:r>
          </a:p>
          <a:p>
            <a:pPr marL="139700" indent="0">
              <a:buNone/>
            </a:pPr>
            <a:r>
              <a:rPr lang="en-US" altLang="ko-KR" dirty="0"/>
              <a:t>String based </a:t>
            </a:r>
            <a:r>
              <a:rPr lang="ko-KR" altLang="en-US" dirty="0"/>
              <a:t>연산의 오버헤드가 얼마나 높은 지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982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오버헤드를 줄이면서 임의 정밀도를 계산하는 방법은 존재하지 않는지</a:t>
            </a:r>
            <a:r>
              <a:rPr lang="en-US" altLang="ko-KR" dirty="0"/>
              <a:t>?</a:t>
            </a:r>
            <a:r>
              <a:rPr lang="ko-KR" altLang="en-US" dirty="0"/>
              <a:t>를 대리님께 여쭤봐서 임의의 영역을 담을 수 있는 </a:t>
            </a:r>
            <a:r>
              <a:rPr lang="en-US" altLang="ko-KR" dirty="0"/>
              <a:t>boost </a:t>
            </a:r>
            <a:r>
              <a:rPr lang="ko-KR" altLang="en-US" dirty="0"/>
              <a:t>라이브러리가 있다는 소개를 들었습니다</a:t>
            </a:r>
            <a:r>
              <a:rPr lang="en-US" altLang="ko-KR" dirty="0"/>
              <a:t>.  Boost</a:t>
            </a:r>
            <a:r>
              <a:rPr lang="ko-KR" altLang="en-US" dirty="0"/>
              <a:t> </a:t>
            </a:r>
            <a:r>
              <a:rPr lang="en-US" altLang="ko-KR" dirty="0"/>
              <a:t>library</a:t>
            </a:r>
            <a:r>
              <a:rPr lang="ko-KR" altLang="en-US" dirty="0"/>
              <a:t>는 오버헤드를 줄이면서 임의의 영역이 구현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571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>
          <a:extLst>
            <a:ext uri="{FF2B5EF4-FFF2-40B4-BE49-F238E27FC236}">
              <a16:creationId xmlns:a16="http://schemas.microsoft.com/office/drawing/2014/main" id="{95EE6857-4410-9CB1-20F3-259C92E58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>
            <a:extLst>
              <a:ext uri="{FF2B5EF4-FFF2-40B4-BE49-F238E27FC236}">
                <a16:creationId xmlns:a16="http://schemas.microsoft.com/office/drawing/2014/main" id="{C559C642-3CA0-6AB9-C0CD-1BE85FA98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>
            <a:extLst>
              <a:ext uri="{FF2B5EF4-FFF2-40B4-BE49-F238E27FC236}">
                <a16:creationId xmlns:a16="http://schemas.microsoft.com/office/drawing/2014/main" id="{08DA79C4-2A17-8395-423D-18F04013AE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네 이제 개발 산출물을 발표 하겠습니다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임의 정밀 공학용 계산기를 기획했는데요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이걸 기획한 이유를 설명 드리겠습니다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제품을 보완할 여러 아이디어를 냈지만</a:t>
            </a:r>
            <a:r>
              <a:rPr lang="en-US" altLang="ko-KR" dirty="0"/>
              <a:t>, </a:t>
            </a:r>
            <a:r>
              <a:rPr lang="en-US" altLang="ko-KR" dirty="0" err="1"/>
              <a:t>cpp</a:t>
            </a:r>
            <a:r>
              <a:rPr lang="ko-KR" altLang="en-US" dirty="0"/>
              <a:t>을 아예 처음 접하기도 하고 아이디어들이 전부 난이도가 높아서 시간 내에 구현하지 못할 것 같았습니다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/>
              <a:t>API</a:t>
            </a:r>
            <a:r>
              <a:rPr lang="ko-KR" altLang="en-US" dirty="0"/>
              <a:t>를 사용하면 몇 개는 구현이 가능했지만</a:t>
            </a:r>
            <a:r>
              <a:rPr lang="en-US" altLang="ko-KR" dirty="0"/>
              <a:t>, </a:t>
            </a:r>
            <a:r>
              <a:rPr lang="ko-KR" altLang="en-US" dirty="0"/>
              <a:t>대리님께서 </a:t>
            </a:r>
            <a:r>
              <a:rPr lang="en-US" altLang="ko-KR" dirty="0"/>
              <a:t>API</a:t>
            </a:r>
            <a:r>
              <a:rPr lang="ko-KR" altLang="en-US" dirty="0"/>
              <a:t>는 내가 제작한 게 아니기 때문에 실력을 높이는 데에는 의미가 없다고 하셨습니다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그리고 기획에 대해 고민하던 중에 부사장님께서 계산기를 만들어보면 </a:t>
            </a:r>
            <a:r>
              <a:rPr lang="ko-KR" altLang="en-US" dirty="0" err="1"/>
              <a:t>어떠냐고</a:t>
            </a:r>
            <a:r>
              <a:rPr lang="ko-KR" altLang="en-US" dirty="0"/>
              <a:t> 하시기도 했고 결국 회사에서 개발을 잘 하려면 </a:t>
            </a:r>
            <a:r>
              <a:rPr lang="en-US" altLang="ko-KR" dirty="0" err="1"/>
              <a:t>cpp</a:t>
            </a:r>
            <a:r>
              <a:rPr lang="ko-KR" altLang="en-US" dirty="0"/>
              <a:t>에 대해 잘 다뤄야 하기에</a:t>
            </a:r>
            <a:r>
              <a:rPr lang="en-US" altLang="ko-KR" dirty="0"/>
              <a:t>, </a:t>
            </a:r>
            <a:r>
              <a:rPr lang="en-US" altLang="ko-KR" dirty="0" err="1"/>
              <a:t>Cpp</a:t>
            </a:r>
            <a:r>
              <a:rPr lang="ko-KR" altLang="en-US" dirty="0"/>
              <a:t>에 대해 익숙해지고 이해할 겸 제작하게 되었습니다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그리고 그냥 계산기만 </a:t>
            </a:r>
            <a:r>
              <a:rPr lang="ko-KR" altLang="en-US" dirty="0" err="1"/>
              <a:t>만드는게</a:t>
            </a:r>
            <a:r>
              <a:rPr lang="ko-KR" altLang="en-US" dirty="0"/>
              <a:t> 아니라 제가 평소에 고민했던 임의 정밀과 같은 이론들을 연구하여 개발했습니다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여기에 들어간 대표적인 기술에 대해서는 </a:t>
            </a:r>
            <a:r>
              <a:rPr lang="en-US" altLang="ko-KR" dirty="0"/>
              <a:t>PPT</a:t>
            </a:r>
            <a:r>
              <a:rPr lang="ko-KR" altLang="en-US" dirty="0"/>
              <a:t>에 </a:t>
            </a:r>
            <a:r>
              <a:rPr lang="ko-KR" altLang="en-US" dirty="0" err="1"/>
              <a:t>써진것과</a:t>
            </a:r>
            <a:r>
              <a:rPr lang="ko-KR" altLang="en-US" dirty="0"/>
              <a:t> 같이 소개해드릴 것입니다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기획 단계가 생각보다 많이 길어져서 개발 기간은 </a:t>
            </a:r>
            <a:r>
              <a:rPr lang="en-US" altLang="ko-KR" dirty="0"/>
              <a:t>2</a:t>
            </a:r>
            <a:r>
              <a:rPr lang="ko-KR" altLang="en-US" dirty="0"/>
              <a:t>주일이 소요되었습니다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0371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FF6FC-7358-71F9-A655-A3A46B362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55D43F4-C498-B65C-2CF4-26AA97E74C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526ECC-01F4-F288-5BC4-3A8D62A1E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ko-KR" altLang="en-US" dirty="0"/>
              <a:t>얼마나 효율적인가</a:t>
            </a:r>
            <a:r>
              <a:rPr lang="en-US" altLang="ko-KR" dirty="0"/>
              <a:t>?</a:t>
            </a:r>
            <a:r>
              <a:rPr lang="ko-KR" altLang="en-US" dirty="0"/>
              <a:t>를 알기 위해 표로 정리 </a:t>
            </a:r>
            <a:r>
              <a:rPr lang="ko-KR" altLang="en-US" dirty="0" err="1"/>
              <a:t>해두었습니다</a:t>
            </a:r>
            <a:r>
              <a:rPr lang="en-US" altLang="ko-KR" dirty="0"/>
              <a:t>.</a:t>
            </a:r>
          </a:p>
          <a:p>
            <a:pPr marL="139700" indent="0">
              <a:buNone/>
            </a:pPr>
            <a:r>
              <a:rPr lang="ko-KR" altLang="en-US" dirty="0"/>
              <a:t>덧셈과 </a:t>
            </a:r>
            <a:r>
              <a:rPr lang="ko-KR" altLang="en-US" dirty="0" err="1"/>
              <a:t>뺼셈</a:t>
            </a:r>
            <a:r>
              <a:rPr lang="ko-KR" altLang="en-US" dirty="0"/>
              <a:t> 연산에서 </a:t>
            </a:r>
            <a:r>
              <a:rPr lang="en-US" altLang="ko-KR" dirty="0"/>
              <a:t>Boost</a:t>
            </a:r>
            <a:r>
              <a:rPr lang="ko-KR" altLang="en-US" dirty="0"/>
              <a:t>는 </a:t>
            </a:r>
            <a:r>
              <a:rPr lang="en-US" altLang="ko-KR" dirty="0"/>
              <a:t>word</a:t>
            </a:r>
            <a:r>
              <a:rPr lang="ko-KR" altLang="en-US" dirty="0"/>
              <a:t> 단위 처리라 </a:t>
            </a:r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Boost</a:t>
            </a:r>
            <a:r>
              <a:rPr lang="ko-KR" altLang="en-US" dirty="0"/>
              <a:t>가 더 효율적입니다</a:t>
            </a:r>
            <a:r>
              <a:rPr lang="en-US" altLang="ko-KR" dirty="0"/>
              <a:t>.</a:t>
            </a:r>
          </a:p>
          <a:p>
            <a:pPr marL="139700" indent="0">
              <a:buNone/>
            </a:pPr>
            <a:r>
              <a:rPr lang="ko-KR" altLang="en-US" dirty="0"/>
              <a:t>곱셈 연산은 </a:t>
            </a:r>
            <a:r>
              <a:rPr lang="en-US" altLang="ko-KR" dirty="0"/>
              <a:t>GMP</a:t>
            </a:r>
            <a:r>
              <a:rPr lang="ko-KR" altLang="en-US" dirty="0"/>
              <a:t> </a:t>
            </a:r>
            <a:r>
              <a:rPr lang="ko-KR" altLang="en-US" dirty="0" err="1"/>
              <a:t>백엔드로</a:t>
            </a:r>
            <a:r>
              <a:rPr lang="ko-KR" altLang="en-US" dirty="0"/>
              <a:t> </a:t>
            </a:r>
            <a:r>
              <a:rPr lang="en-US" altLang="ko-KR" dirty="0"/>
              <a:t>FFT </a:t>
            </a:r>
            <a:r>
              <a:rPr lang="ko-KR" altLang="en-US" dirty="0"/>
              <a:t>기반 곱셈을 사용하면 </a:t>
            </a:r>
            <a:r>
              <a:rPr lang="en-US" altLang="ko-KR" dirty="0"/>
              <a:t>n log n </a:t>
            </a:r>
            <a:r>
              <a:rPr lang="ko-KR" altLang="en-US" dirty="0"/>
              <a:t>수준으로 빨라집니다</a:t>
            </a:r>
            <a:r>
              <a:rPr lang="en-US" altLang="ko-KR" dirty="0"/>
              <a:t>. </a:t>
            </a:r>
          </a:p>
          <a:p>
            <a:pPr marL="139700" indent="0">
              <a:buNone/>
            </a:pPr>
            <a:r>
              <a:rPr lang="ko-KR" altLang="en-US" dirty="0"/>
              <a:t>벤치마크 또한 </a:t>
            </a:r>
            <a:r>
              <a:rPr lang="en-US" altLang="ko-KR" dirty="0"/>
              <a:t>1</a:t>
            </a:r>
            <a:r>
              <a:rPr lang="ko-KR" altLang="en-US" dirty="0"/>
              <a:t>만</a:t>
            </a:r>
            <a:r>
              <a:rPr lang="en-US" altLang="ko-KR" dirty="0"/>
              <a:t> </a:t>
            </a:r>
            <a:r>
              <a:rPr lang="ko-KR" altLang="en-US" dirty="0"/>
              <a:t>자리</a:t>
            </a:r>
            <a:r>
              <a:rPr lang="en-US" altLang="ko-KR" dirty="0"/>
              <a:t> </a:t>
            </a:r>
            <a:r>
              <a:rPr lang="ko-KR" altLang="en-US" dirty="0"/>
              <a:t>곱셈 기준 </a:t>
            </a:r>
            <a:r>
              <a:rPr lang="en-US" altLang="ko-KR" dirty="0"/>
              <a:t>Boost</a:t>
            </a:r>
            <a:r>
              <a:rPr lang="ko-KR" altLang="en-US" dirty="0"/>
              <a:t>가 약 </a:t>
            </a:r>
            <a:r>
              <a:rPr lang="en-US" altLang="ko-KR" dirty="0"/>
              <a:t>40x </a:t>
            </a:r>
            <a:r>
              <a:rPr lang="ko-KR" altLang="en-US" dirty="0"/>
              <a:t>정도로 빠르고</a:t>
            </a:r>
            <a:r>
              <a:rPr lang="en-US" altLang="ko-KR" dirty="0"/>
              <a:t>,</a:t>
            </a:r>
          </a:p>
          <a:p>
            <a:pPr marL="139700" indent="0">
              <a:buNone/>
            </a:pPr>
            <a:r>
              <a:rPr lang="ko-KR" altLang="en-US" dirty="0"/>
              <a:t>문자열 방식에서 사용되는 </a:t>
            </a:r>
            <a:r>
              <a:rPr lang="en-US" altLang="ko-KR" dirty="0"/>
              <a:t>char</a:t>
            </a:r>
            <a:r>
              <a:rPr lang="ko-KR" altLang="en-US" dirty="0"/>
              <a:t>에서</a:t>
            </a:r>
            <a:r>
              <a:rPr lang="en-US" altLang="ko-KR" dirty="0"/>
              <a:t> int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변환</a:t>
            </a:r>
            <a:r>
              <a:rPr lang="en-US" altLang="ko-KR" dirty="0"/>
              <a:t>, </a:t>
            </a:r>
            <a:r>
              <a:rPr lang="ko-KR" altLang="en-US" dirty="0"/>
              <a:t>동적 배열 관리</a:t>
            </a:r>
            <a:r>
              <a:rPr lang="en-US" altLang="ko-KR" dirty="0"/>
              <a:t>, </a:t>
            </a:r>
            <a:r>
              <a:rPr lang="en-US" altLang="ko-KR" dirty="0" err="1"/>
              <a:t>push_back</a:t>
            </a:r>
            <a:r>
              <a:rPr lang="en-US" altLang="ko-KR" dirty="0"/>
              <a:t>, new/delete </a:t>
            </a:r>
            <a:r>
              <a:rPr lang="ko-KR" altLang="en-US" dirty="0"/>
              <a:t>오버헤드 등이 없기에</a:t>
            </a:r>
            <a:r>
              <a:rPr lang="en-US" altLang="ko-KR" dirty="0"/>
              <a:t> </a:t>
            </a:r>
            <a:r>
              <a:rPr lang="ko-KR" altLang="en-US" dirty="0"/>
              <a:t>훨씬 효율적으로 임의 정밀도 연산을 할 수 있습니다</a:t>
            </a:r>
            <a:r>
              <a:rPr lang="en-US" altLang="ko-KR" dirty="0"/>
              <a:t>.</a:t>
            </a:r>
          </a:p>
          <a:p>
            <a:pPr marL="139700" indent="0">
              <a:buNone/>
            </a:pPr>
            <a:endParaRPr lang="en-US" altLang="ko-KR" dirty="0"/>
          </a:p>
          <a:p>
            <a:pPr marL="139700" indent="0">
              <a:buNone/>
            </a:pPr>
            <a:r>
              <a:rPr lang="ko-KR" altLang="en-US" dirty="0"/>
              <a:t>부가설명 </a:t>
            </a:r>
            <a:r>
              <a:rPr lang="en-US" altLang="ko-KR" dirty="0"/>
              <a:t>: Word = CPU</a:t>
            </a:r>
            <a:r>
              <a:rPr lang="ko-KR" altLang="en-US" dirty="0"/>
              <a:t>가 한 번에 처리할 수 있는 데이터 단위</a:t>
            </a:r>
            <a:endParaRPr lang="en-US" altLang="ko-KR" dirty="0"/>
          </a:p>
          <a:p>
            <a:pPr marL="139700" indent="0">
              <a:buNone/>
            </a:pPr>
            <a:r>
              <a:rPr lang="en-US" altLang="ko-KR" dirty="0"/>
              <a:t>GMP? &gt; </a:t>
            </a:r>
            <a:r>
              <a:rPr lang="ko-KR" altLang="en-US" dirty="0"/>
              <a:t>임의 정밀도를 다루기 위한 </a:t>
            </a:r>
            <a:r>
              <a:rPr lang="en-US" altLang="ko-KR" dirty="0"/>
              <a:t>C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marL="139700" indent="0">
              <a:buNone/>
            </a:pPr>
            <a:r>
              <a:rPr lang="en-US" altLang="ko-KR" dirty="0"/>
              <a:t>FFT ? &gt; Fast Fourier Transform Multiplication. </a:t>
            </a:r>
            <a:r>
              <a:rPr lang="ko-KR" altLang="en-US" dirty="0"/>
              <a:t>수학적으로 고속 푸리에 변환을 이용해 곱셈을 빠르게 수행함</a:t>
            </a:r>
            <a:endParaRPr lang="en-US" altLang="ko-KR" dirty="0"/>
          </a:p>
          <a:p>
            <a:pPr marL="139700" indent="0">
              <a:buNone/>
            </a:pPr>
            <a:r>
              <a:rPr lang="ko-KR" altLang="en-US" dirty="0" err="1"/>
              <a:t>쇤하게</a:t>
            </a:r>
            <a:r>
              <a:rPr lang="ko-KR" altLang="en-US" dirty="0"/>
              <a:t> </a:t>
            </a:r>
            <a:r>
              <a:rPr lang="en-US" altLang="ko-KR" dirty="0"/>
              <a:t>? &gt; FFT </a:t>
            </a:r>
            <a:r>
              <a:rPr lang="ko-KR" altLang="en-US" dirty="0"/>
              <a:t>기반 곱셈을  실제 정수 계산에 적용한 대표 알고리즘</a:t>
            </a:r>
            <a:endParaRPr lang="en-US" altLang="ko-KR" dirty="0"/>
          </a:p>
          <a:p>
            <a:pPr marL="139700" indent="0">
              <a:buNone/>
            </a:pPr>
            <a:r>
              <a:rPr lang="en-US" altLang="ko-KR" dirty="0"/>
              <a:t>O(d)</a:t>
            </a:r>
            <a:r>
              <a:rPr lang="ko-KR" altLang="en-US" dirty="0"/>
              <a:t>랑 </a:t>
            </a:r>
            <a:r>
              <a:rPr lang="en-US" altLang="ko-KR" dirty="0"/>
              <a:t>O(n)</a:t>
            </a:r>
            <a:r>
              <a:rPr lang="ko-KR" altLang="en-US" dirty="0"/>
              <a:t>의 차이 </a:t>
            </a:r>
            <a:r>
              <a:rPr lang="en-US" altLang="ko-KR" dirty="0"/>
              <a:t>? &gt; </a:t>
            </a:r>
            <a:r>
              <a:rPr lang="ko-KR" altLang="en-US" dirty="0"/>
              <a:t>문자열 기반은 </a:t>
            </a:r>
            <a:r>
              <a:rPr lang="ko-KR" altLang="en-US" dirty="0" err="1"/>
              <a:t>자리수마다</a:t>
            </a:r>
            <a:r>
              <a:rPr lang="ko-KR" altLang="en-US" dirty="0"/>
              <a:t> </a:t>
            </a:r>
            <a:r>
              <a:rPr lang="en-US" altLang="ko-KR" dirty="0"/>
              <a:t>carry</a:t>
            </a:r>
            <a:r>
              <a:rPr lang="ko-KR" altLang="en-US" dirty="0"/>
              <a:t>가 필요해서 </a:t>
            </a:r>
            <a:r>
              <a:rPr lang="en-US" altLang="ko-KR" dirty="0"/>
              <a:t>O(d) </a:t>
            </a:r>
            <a:r>
              <a:rPr lang="ko-KR" altLang="en-US" dirty="0"/>
              <a:t>가 되고 </a:t>
            </a:r>
            <a:r>
              <a:rPr lang="en-US" altLang="ko-KR" dirty="0"/>
              <a:t>Boost</a:t>
            </a:r>
            <a:r>
              <a:rPr lang="ko-KR" altLang="en-US" dirty="0"/>
              <a:t>는 </a:t>
            </a:r>
            <a:r>
              <a:rPr lang="en-US" altLang="ko-KR" dirty="0"/>
              <a:t>Word </a:t>
            </a:r>
            <a:r>
              <a:rPr lang="ko-KR" altLang="en-US" dirty="0"/>
              <a:t>단위 계산이라 </a:t>
            </a:r>
            <a:r>
              <a:rPr lang="en-US" altLang="ko-KR" dirty="0"/>
              <a:t>O(n) </a:t>
            </a:r>
          </a:p>
          <a:p>
            <a:pPr marL="139700" indent="0">
              <a:buNone/>
            </a:pPr>
            <a:endParaRPr lang="en-US" altLang="ko-KR" dirty="0"/>
          </a:p>
          <a:p>
            <a:pPr marL="139700" indent="0">
              <a:buNone/>
            </a:pPr>
            <a:endParaRPr lang="en-US" altLang="ko-KR" dirty="0"/>
          </a:p>
          <a:p>
            <a:pPr marL="139700" indent="0">
              <a:buNone/>
            </a:pPr>
            <a:r>
              <a:rPr lang="en-US" altLang="ko-KR" dirty="0"/>
              <a:t>GMP </a:t>
            </a:r>
            <a:r>
              <a:rPr lang="ko-KR" altLang="en-US" dirty="0"/>
              <a:t>원본 설명 </a:t>
            </a:r>
            <a:r>
              <a:rPr lang="en-US" altLang="ko-KR" dirty="0"/>
              <a:t>&gt; </a:t>
            </a:r>
            <a:r>
              <a:rPr lang="ko-KR" altLang="en-US" dirty="0"/>
              <a:t>곱셈 연산은 </a:t>
            </a:r>
            <a:r>
              <a:rPr lang="en-US" altLang="ko-KR" dirty="0"/>
              <a:t>GMP(GNU Multiple Precision Library) </a:t>
            </a:r>
            <a:r>
              <a:rPr lang="ko-KR" altLang="en-US" dirty="0"/>
              <a:t>를 </a:t>
            </a:r>
            <a:r>
              <a:rPr lang="ko-KR" altLang="en-US" dirty="0" err="1"/>
              <a:t>백엔드로</a:t>
            </a:r>
            <a:r>
              <a:rPr lang="ko-KR" altLang="en-US" dirty="0"/>
              <a:t> 연결하여 </a:t>
            </a:r>
            <a:r>
              <a:rPr lang="en-US" altLang="ko-KR" dirty="0"/>
              <a:t>FFT </a:t>
            </a:r>
            <a:r>
              <a:rPr lang="ko-KR" altLang="en-US" dirty="0"/>
              <a:t>기반 곱셈</a:t>
            </a:r>
            <a:r>
              <a:rPr lang="en-US" altLang="ko-KR" dirty="0"/>
              <a:t>(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쇤하게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슈트라센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altLang="ko-KR" dirty="0"/>
              <a:t>Schönhage–Strassen </a:t>
            </a:r>
            <a:r>
              <a:rPr lang="ko-KR" altLang="en-US" dirty="0"/>
              <a:t>알고리즘</a:t>
            </a:r>
            <a:r>
              <a:rPr lang="en-US" altLang="ko-KR" dirty="0"/>
              <a:t> </a:t>
            </a:r>
            <a:r>
              <a:rPr lang="ko-KR" altLang="en-US" dirty="0"/>
              <a:t>베이스</a:t>
            </a:r>
            <a:r>
              <a:rPr lang="en-US" altLang="ko-KR" dirty="0"/>
              <a:t>) </a:t>
            </a:r>
            <a:r>
              <a:rPr lang="ko-KR" altLang="en-US" dirty="0" err="1"/>
              <a:t>쇤하게</a:t>
            </a:r>
            <a:r>
              <a:rPr lang="ko-KR" altLang="en-US" dirty="0"/>
              <a:t> </a:t>
            </a:r>
            <a:r>
              <a:rPr lang="ko-KR" altLang="en-US" dirty="0" err="1"/>
              <a:t>슈트라센</a:t>
            </a:r>
            <a:r>
              <a:rPr lang="ko-KR" altLang="en-US" dirty="0"/>
              <a:t> 알고리즘을 사용하면 </a:t>
            </a:r>
            <a:r>
              <a:rPr lang="en-US" altLang="ko-KR" dirty="0"/>
              <a:t>n log n </a:t>
            </a:r>
            <a:r>
              <a:rPr lang="ko-KR" altLang="en-US" dirty="0"/>
              <a:t>수준으로 빨라집니다</a:t>
            </a:r>
            <a:r>
              <a:rPr lang="en-US" altLang="ko-KR" dirty="0"/>
              <a:t>. </a:t>
            </a:r>
          </a:p>
          <a:p>
            <a:pPr marL="139700" indent="0">
              <a:buNone/>
            </a:pPr>
            <a:endParaRPr lang="en-US" altLang="ko-KR" dirty="0"/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벤치 원본 설명 </a:t>
            </a:r>
            <a:r>
              <a:rPr lang="en-US" altLang="ko-KR" dirty="0"/>
              <a:t>&gt; </a:t>
            </a:r>
            <a:r>
              <a:rPr lang="ko-KR" altLang="en-US" dirty="0"/>
              <a:t>벤치마크 또한 </a:t>
            </a:r>
            <a:r>
              <a:rPr lang="en-US" altLang="ko-KR" dirty="0"/>
              <a:t>1</a:t>
            </a:r>
            <a:r>
              <a:rPr lang="ko-KR" altLang="en-US" dirty="0"/>
              <a:t>만</a:t>
            </a:r>
            <a:r>
              <a:rPr lang="en-US" altLang="ko-KR" dirty="0"/>
              <a:t> </a:t>
            </a:r>
            <a:r>
              <a:rPr lang="ko-KR" altLang="en-US" dirty="0"/>
              <a:t>자리</a:t>
            </a:r>
            <a:r>
              <a:rPr lang="en-US" altLang="ko-KR" dirty="0"/>
              <a:t> </a:t>
            </a:r>
            <a:r>
              <a:rPr lang="ko-KR" altLang="en-US" dirty="0"/>
              <a:t>곱셈 기준 약 </a:t>
            </a:r>
            <a:r>
              <a:rPr lang="en-US" altLang="ko-KR" dirty="0"/>
              <a:t>40x </a:t>
            </a:r>
            <a:r>
              <a:rPr lang="ko-KR" altLang="en-US" dirty="0"/>
              <a:t>정도로 빠른데 자리 수가 늘어날수록 영향이 커지기 때문에 매우 효율적입니다</a:t>
            </a:r>
            <a:r>
              <a:rPr lang="en-US" altLang="ko-KR" dirty="0"/>
              <a:t>. </a:t>
            </a:r>
            <a:r>
              <a:rPr lang="ko-KR" altLang="en-US" dirty="0"/>
              <a:t>이 외에도 문자열 방식은 </a:t>
            </a:r>
            <a:r>
              <a:rPr lang="en-US" altLang="ko-KR" dirty="0"/>
              <a:t>char</a:t>
            </a:r>
            <a:r>
              <a:rPr lang="ko-KR" altLang="en-US" dirty="0"/>
              <a:t>에서</a:t>
            </a:r>
            <a:r>
              <a:rPr lang="en-US" altLang="ko-KR" dirty="0"/>
              <a:t> int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변환</a:t>
            </a:r>
            <a:r>
              <a:rPr lang="en-US" altLang="ko-KR" dirty="0"/>
              <a:t>, </a:t>
            </a:r>
            <a:r>
              <a:rPr lang="ko-KR" altLang="en-US" dirty="0"/>
              <a:t>동적 배열 관리</a:t>
            </a:r>
            <a:r>
              <a:rPr lang="en-US" altLang="ko-KR" dirty="0"/>
              <a:t>, </a:t>
            </a:r>
            <a:r>
              <a:rPr lang="ko-KR" altLang="en-US" dirty="0"/>
              <a:t>문자 출력용 </a:t>
            </a:r>
            <a:r>
              <a:rPr lang="en-US" altLang="ko-KR" dirty="0" err="1"/>
              <a:t>push_back</a:t>
            </a:r>
            <a:r>
              <a:rPr lang="en-US" altLang="ko-KR" dirty="0"/>
              <a:t>, new/delete </a:t>
            </a:r>
            <a:r>
              <a:rPr lang="ko-KR" altLang="en-US" dirty="0"/>
              <a:t>오버헤드 등이 추가되어집니다</a:t>
            </a:r>
            <a:r>
              <a:rPr lang="en-US" altLang="ko-KR" dirty="0"/>
              <a:t>.</a:t>
            </a:r>
          </a:p>
          <a:p>
            <a:pPr marL="1397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400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>
          <a:extLst>
            <a:ext uri="{FF2B5EF4-FFF2-40B4-BE49-F238E27FC236}">
              <a16:creationId xmlns:a16="http://schemas.microsoft.com/office/drawing/2014/main" id="{74B3B025-1BAF-12A9-EB2A-C8EF2898D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>
            <a:extLst>
              <a:ext uri="{FF2B5EF4-FFF2-40B4-BE49-F238E27FC236}">
                <a16:creationId xmlns:a16="http://schemas.microsoft.com/office/drawing/2014/main" id="{8F5BA4F5-017B-4D16-323B-EFF30863C6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>
            <a:extLst>
              <a:ext uri="{FF2B5EF4-FFF2-40B4-BE49-F238E27FC236}">
                <a16:creationId xmlns:a16="http://schemas.microsoft.com/office/drawing/2014/main" id="{0356E204-D950-2A87-8DC2-110D9935DF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다음으로 제품 시연이 있겠습니다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일단 연산자들</a:t>
            </a:r>
            <a:r>
              <a:rPr lang="en-US" altLang="ko-KR" dirty="0"/>
              <a:t> </a:t>
            </a:r>
            <a:r>
              <a:rPr lang="ko-KR" altLang="en-US" dirty="0"/>
              <a:t>부터 보여드리겠습니다</a:t>
            </a:r>
            <a:r>
              <a:rPr lang="en-US" altLang="ko-KR" dirty="0"/>
              <a:t>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 + 2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 –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 *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 /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/>
              <a:t>2^6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/>
              <a:t>Clear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잘 되는 것을 볼 수 있고</a:t>
            </a:r>
            <a:r>
              <a:rPr lang="en-US" altLang="ko-KR" dirty="0"/>
              <a:t>, </a:t>
            </a:r>
            <a:r>
              <a:rPr lang="ko-KR" altLang="en-US" dirty="0"/>
              <a:t>고정 값인 파이와 자연상수는 다음과 같이 나옵니다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파이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E </a:t>
            </a:r>
            <a:r>
              <a:rPr lang="ko-KR" altLang="en-US" dirty="0"/>
              <a:t>자연상수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Postfix Print </a:t>
            </a:r>
            <a:r>
              <a:rPr lang="ko-KR" altLang="en-US" dirty="0"/>
              <a:t>버튼은 </a:t>
            </a:r>
            <a:r>
              <a:rPr lang="en-US" altLang="ko-KR" dirty="0" err="1"/>
              <a:t>ShuntingYard</a:t>
            </a:r>
            <a:r>
              <a:rPr lang="ko-KR" altLang="en-US" dirty="0"/>
              <a:t>를 통한 </a:t>
            </a:r>
            <a:r>
              <a:rPr lang="ko-KR" altLang="en-US" dirty="0" err="1"/>
              <a:t>후위식</a:t>
            </a:r>
            <a:r>
              <a:rPr lang="ko-KR" altLang="en-US" dirty="0"/>
              <a:t> 출력 버튼입니다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 + 2 * 3 </a:t>
            </a:r>
            <a:r>
              <a:rPr lang="ko-KR" altLang="en-US" dirty="0"/>
              <a:t>과 같은 </a:t>
            </a:r>
            <a:r>
              <a:rPr lang="en-US" altLang="ko-KR" dirty="0"/>
              <a:t>Infix </a:t>
            </a:r>
            <a:r>
              <a:rPr lang="ko-KR" altLang="en-US" dirty="0"/>
              <a:t>표현식을 넣으면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이렇게 </a:t>
            </a:r>
            <a:r>
              <a:rPr lang="en-US" altLang="ko-KR" dirty="0"/>
              <a:t>Postfix</a:t>
            </a:r>
            <a:r>
              <a:rPr lang="ko-KR" altLang="en-US" dirty="0"/>
              <a:t>로 뜨게 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괄호 식과 음수 처리 로직 또한 구현했는데요</a:t>
            </a:r>
            <a:r>
              <a:rPr lang="en-US" altLang="ko-KR" dirty="0"/>
              <a:t>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(1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3)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이렇게 괄호가 동작하는 걸 </a:t>
            </a:r>
            <a:r>
              <a:rPr lang="ko-KR" altLang="en-US" dirty="0" err="1"/>
              <a:t>볼수있고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(</a:t>
            </a:r>
            <a:r>
              <a:rPr lang="ko-KR" altLang="en-US" dirty="0"/>
              <a:t>윈도우 계산기도 보여주기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 + Abs(-1) </a:t>
            </a:r>
            <a:r>
              <a:rPr lang="ko-KR" altLang="en-US" dirty="0"/>
              <a:t>윈도우 기본 계산기에서는 함수 입력란에 음수를 직접 넣는 방식을 지원하지 않기 때문에 절댓값 함수 안에 직접 입력은 안되지만 제 계산기에서는 음수 처리 로직을 따로 </a:t>
            </a:r>
            <a:r>
              <a:rPr lang="ko-KR" altLang="en-US" dirty="0" err="1"/>
              <a:t>구현해놨기</a:t>
            </a:r>
            <a:r>
              <a:rPr lang="ko-KR" altLang="en-US" dirty="0"/>
              <a:t> 때문에 가능합니다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BenchAdd</a:t>
            </a:r>
            <a:r>
              <a:rPr lang="ko-KR" altLang="en-US" dirty="0"/>
              <a:t>는</a:t>
            </a:r>
            <a:r>
              <a:rPr lang="en-US" dirty="0"/>
              <a:t> </a:t>
            </a:r>
            <a:r>
              <a:rPr lang="en-US" altLang="ko-KR" dirty="0"/>
              <a:t>Chrono </a:t>
            </a:r>
            <a:r>
              <a:rPr lang="ko-KR" altLang="en-US" dirty="0"/>
              <a:t>라이브러리를 통해 </a:t>
            </a:r>
            <a:r>
              <a:rPr lang="en-US" altLang="ko-KR" dirty="0"/>
              <a:t>3</a:t>
            </a:r>
            <a:r>
              <a:rPr lang="ko-KR" altLang="en-US" dirty="0"/>
              <a:t>가지 형태의 계산 시간을 비교하는 버튼입니다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FileWrite</a:t>
            </a:r>
            <a:r>
              <a:rPr lang="ko-KR" altLang="en-US" dirty="0"/>
              <a:t>랑 </a:t>
            </a:r>
            <a:r>
              <a:rPr lang="en-US" altLang="ko-KR" dirty="0" err="1"/>
              <a:t>FileLoad</a:t>
            </a:r>
            <a:r>
              <a:rPr lang="en-US" altLang="ko-KR" dirty="0"/>
              <a:t> </a:t>
            </a:r>
            <a:r>
              <a:rPr lang="ko-KR" altLang="en-US" dirty="0"/>
              <a:t>버튼은 </a:t>
            </a:r>
            <a:r>
              <a:rPr lang="en-US" altLang="ko-KR" dirty="0" err="1"/>
              <a:t>Cpp</a:t>
            </a:r>
            <a:r>
              <a:rPr lang="ko-KR" altLang="en-US" dirty="0"/>
              <a:t>을 </a:t>
            </a:r>
            <a:r>
              <a:rPr lang="ko-KR" altLang="en-US" dirty="0" err="1"/>
              <a:t>공부할때</a:t>
            </a:r>
            <a:r>
              <a:rPr lang="ko-KR" altLang="en-US" dirty="0"/>
              <a:t> 잠깐 </a:t>
            </a:r>
            <a:r>
              <a:rPr lang="ko-KR" altLang="en-US" dirty="0" err="1"/>
              <a:t>만들어뒀던</a:t>
            </a:r>
            <a:r>
              <a:rPr lang="ko-KR" altLang="en-US" dirty="0"/>
              <a:t> 파일 읽기 쓰기가 가능한 </a:t>
            </a:r>
            <a:r>
              <a:rPr lang="ko-KR" altLang="en-US" dirty="0" err="1"/>
              <a:t>버튼이구요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getKnownPath</a:t>
            </a:r>
            <a:r>
              <a:rPr lang="ko-KR" altLang="en-US" dirty="0"/>
              <a:t>는 사내 헤더파일인 </a:t>
            </a:r>
            <a:r>
              <a:rPr lang="en-US" altLang="ko-KR" dirty="0" err="1"/>
              <a:t>gsw</a:t>
            </a:r>
            <a:r>
              <a:rPr lang="en-US" altLang="ko-KR" dirty="0"/>
              <a:t> function</a:t>
            </a:r>
            <a:r>
              <a:rPr lang="ko-KR" altLang="en-US" dirty="0"/>
              <a:t>을 이용하여 </a:t>
            </a:r>
            <a:r>
              <a:rPr lang="en-US" altLang="ko-KR" dirty="0"/>
              <a:t>Win Api</a:t>
            </a:r>
            <a:r>
              <a:rPr lang="ko-KR" altLang="en-US" dirty="0"/>
              <a:t>인 </a:t>
            </a:r>
            <a:r>
              <a:rPr lang="en-US" altLang="ko-KR" dirty="0" err="1"/>
              <a:t>SHGetKnownFolderPath</a:t>
            </a:r>
            <a:r>
              <a:rPr lang="ko-KR" altLang="en-US" dirty="0"/>
              <a:t>를 사용하여 내 문서 위치 경로를 출력하는 버튼입니다</a:t>
            </a:r>
            <a:r>
              <a:rPr lang="en-US" altLang="ko-KR" dirty="0"/>
              <a:t>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59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이상으로 발표를 마치고</a:t>
            </a:r>
            <a:r>
              <a:rPr lang="en-US" altLang="ko-KR" dirty="0"/>
              <a:t>, Q&amp;A </a:t>
            </a:r>
            <a:r>
              <a:rPr lang="ko-KR" altLang="en-US" dirty="0"/>
              <a:t>시간을 갖도록 하겠습니다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ko-KR" altLang="en-US" dirty="0"/>
              <a:t>일단 계산기를 </a:t>
            </a:r>
            <a:r>
              <a:rPr lang="ko-KR" altLang="en-US" dirty="0" err="1"/>
              <a:t>만드려면</a:t>
            </a:r>
            <a:r>
              <a:rPr lang="ko-KR" altLang="en-US" dirty="0"/>
              <a:t> 수식의 변환이 필요한데요</a:t>
            </a:r>
            <a:r>
              <a:rPr lang="en-US" altLang="ko-KR" dirty="0"/>
              <a:t>. </a:t>
            </a:r>
          </a:p>
          <a:p>
            <a:pPr marL="139700" indent="0">
              <a:buNone/>
            </a:pPr>
            <a:r>
              <a:rPr lang="en-US" altLang="ko-KR" dirty="0"/>
              <a:t>Prefix</a:t>
            </a:r>
            <a:r>
              <a:rPr lang="ko-KR" altLang="en-US" dirty="0"/>
              <a:t>와 </a:t>
            </a:r>
            <a:r>
              <a:rPr lang="en-US" altLang="ko-KR" dirty="0"/>
              <a:t>Infix, Postfix</a:t>
            </a:r>
            <a:r>
              <a:rPr lang="ko-KR" altLang="en-US" dirty="0"/>
              <a:t> 각자마다 수식을 표현하는 방법이 있습니다</a:t>
            </a:r>
            <a:r>
              <a:rPr lang="en-US" altLang="ko-KR" dirty="0"/>
              <a:t>. </a:t>
            </a:r>
          </a:p>
          <a:p>
            <a:pPr marL="139700" indent="0">
              <a:buNone/>
            </a:pPr>
            <a:r>
              <a:rPr lang="ko-KR" altLang="en-US" dirty="0"/>
              <a:t>우리가 흔히 표현하는 방법은 </a:t>
            </a:r>
            <a:r>
              <a:rPr lang="en-US" altLang="ko-KR" dirty="0"/>
              <a:t>Infix</a:t>
            </a:r>
            <a:r>
              <a:rPr lang="ko-KR" altLang="en-US" dirty="0"/>
              <a:t>인데요</a:t>
            </a:r>
            <a:r>
              <a:rPr lang="en-US" altLang="ko-KR" dirty="0"/>
              <a:t>. </a:t>
            </a:r>
            <a:r>
              <a:rPr lang="ko-KR" altLang="en-US" dirty="0"/>
              <a:t>사람에게 친숙하지만 파싱 과정에서 복잡도와 오버헤드가 올라갑니다</a:t>
            </a:r>
            <a:r>
              <a:rPr lang="en-US" altLang="ko-KR" dirty="0"/>
              <a:t>.</a:t>
            </a:r>
          </a:p>
          <a:p>
            <a:pPr marL="139700" indent="0">
              <a:buNone/>
            </a:pPr>
            <a:r>
              <a:rPr lang="en-US" altLang="ko-KR" dirty="0"/>
              <a:t>Prefix</a:t>
            </a:r>
            <a:r>
              <a:rPr lang="ko-KR" altLang="en-US" dirty="0"/>
              <a:t>도 특정 상황에서는 사용되지만 마찬가지로 높은 복잡도와 오버헤드가 발생합니다</a:t>
            </a:r>
            <a:r>
              <a:rPr lang="en-US" altLang="ko-KR" dirty="0"/>
              <a:t>. </a:t>
            </a:r>
            <a:r>
              <a:rPr lang="ko-KR" altLang="en-US" dirty="0"/>
              <a:t>그렇기 때문에 </a:t>
            </a:r>
            <a:r>
              <a:rPr lang="en-US" altLang="ko-KR" dirty="0"/>
              <a:t>Postfix</a:t>
            </a:r>
            <a:r>
              <a:rPr lang="ko-KR" altLang="en-US" dirty="0"/>
              <a:t>로 구현하였습니다</a:t>
            </a:r>
            <a:r>
              <a:rPr lang="en-US" altLang="ko-KR" dirty="0"/>
              <a:t>.</a:t>
            </a:r>
          </a:p>
          <a:p>
            <a:pPr marL="139700" indent="0">
              <a:buNone/>
            </a:pPr>
            <a:endParaRPr lang="en-US" altLang="ko-KR" dirty="0"/>
          </a:p>
          <a:p>
            <a:pPr marL="139700" indent="0">
              <a:buNone/>
            </a:pPr>
            <a:r>
              <a:rPr lang="en-US" altLang="ko-KR" dirty="0"/>
              <a:t>--- </a:t>
            </a:r>
            <a:r>
              <a:rPr lang="ko-KR" altLang="en-US" dirty="0"/>
              <a:t>원래 대본 </a:t>
            </a:r>
            <a:r>
              <a:rPr lang="en-US" altLang="ko-KR" dirty="0"/>
              <a:t>---</a:t>
            </a:r>
          </a:p>
          <a:p>
            <a:endParaRPr lang="en-US" altLang="ko-KR" dirty="0"/>
          </a:p>
          <a:p>
            <a:r>
              <a:rPr lang="en-US" altLang="ko-KR" dirty="0"/>
              <a:t>Prefix</a:t>
            </a:r>
            <a:r>
              <a:rPr lang="ko-KR" altLang="en-US" dirty="0"/>
              <a:t>는 계산기에는 적합하지 않습니다</a:t>
            </a:r>
            <a:r>
              <a:rPr lang="en-US" altLang="ko-KR" dirty="0"/>
              <a:t>. </a:t>
            </a:r>
            <a:r>
              <a:rPr lang="ko-KR" altLang="en-US" dirty="0"/>
              <a:t>특정 상황에서만 쓰이는데 </a:t>
            </a:r>
            <a:r>
              <a:rPr lang="en-US" altLang="ko-KR" dirty="0"/>
              <a:t>LISP</a:t>
            </a:r>
            <a:r>
              <a:rPr lang="ko-KR" altLang="en-US" dirty="0"/>
              <a:t>계열 언어 혹은 루트부터 시작하는 트리 기반 계산에 유리합니다</a:t>
            </a:r>
            <a:r>
              <a:rPr lang="en-US" altLang="ko-KR" dirty="0"/>
              <a:t>. Prefix </a:t>
            </a:r>
            <a:r>
              <a:rPr lang="ko-KR" altLang="en-US" dirty="0"/>
              <a:t>수식은 연산자가 먼저 나오기 때문에 보통 재귀적으로 </a:t>
            </a:r>
            <a:r>
              <a:rPr lang="ko-KR" altLang="en-US" dirty="0" err="1"/>
              <a:t>파싱하게</a:t>
            </a:r>
            <a:r>
              <a:rPr lang="ko-KR" altLang="en-US" dirty="0"/>
              <a:t> 되며</a:t>
            </a:r>
            <a:r>
              <a:rPr lang="en-US" altLang="ko-KR" dirty="0"/>
              <a:t>, </a:t>
            </a:r>
            <a:r>
              <a:rPr lang="ko-KR" altLang="en-US" dirty="0"/>
              <a:t>이 과정에서 스택 기반의 </a:t>
            </a:r>
            <a:r>
              <a:rPr lang="en-US" altLang="ko-KR" dirty="0"/>
              <a:t>Postfix </a:t>
            </a:r>
            <a:r>
              <a:rPr lang="ko-KR" altLang="en-US" dirty="0"/>
              <a:t>파싱보다 구현 복잡도가 올라가고 오버헤드가 발생할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0" dirty="0"/>
              <a:t>중위 표기 는 사람이 읽기에는 익숙하지만</a:t>
            </a:r>
            <a:r>
              <a:rPr lang="en-US" altLang="ko-KR" b="0" dirty="0"/>
              <a:t>, </a:t>
            </a:r>
            <a:r>
              <a:rPr lang="ko-KR" altLang="en-US" b="0" dirty="0"/>
              <a:t>계산기나 컴퓨터가 직접 계산하기에는 구조적으로 불리합니다</a:t>
            </a:r>
            <a:r>
              <a:rPr lang="en-US" altLang="ko-KR" b="0" dirty="0"/>
              <a:t>. </a:t>
            </a:r>
            <a:r>
              <a:rPr lang="ko-KR" altLang="en-US" b="0" dirty="0"/>
              <a:t>연산자 우선순위와 괄호를 </a:t>
            </a:r>
            <a:r>
              <a:rPr lang="ko-KR" altLang="en-US" b="0" dirty="0" err="1"/>
              <a:t>파싱해야</a:t>
            </a:r>
            <a:r>
              <a:rPr lang="ko-KR" altLang="en-US" b="0" dirty="0"/>
              <a:t> 하기 때문에 내부 로직이 복잡해지기 때문입니다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ko-KR" altLang="en-US" b="0" dirty="0"/>
              <a:t>반면에 </a:t>
            </a:r>
            <a:r>
              <a:rPr lang="en-US" altLang="ko-KR" b="0" dirty="0"/>
              <a:t>Postfix</a:t>
            </a:r>
            <a:r>
              <a:rPr lang="ko-KR" altLang="en-US" b="0" dirty="0"/>
              <a:t>는 스택에 </a:t>
            </a:r>
            <a:r>
              <a:rPr lang="en-US" altLang="ko-KR" b="0" dirty="0"/>
              <a:t>push pop </a:t>
            </a:r>
            <a:r>
              <a:rPr lang="ko-KR" altLang="en-US" b="0" dirty="0"/>
              <a:t>형태로 계산 가능하기 때문에 쉬운 구현과 앞선 표기법에 비교하였을 때 매우 효율적입니다</a:t>
            </a:r>
            <a:r>
              <a:rPr lang="en-US" altLang="ko-KR" b="0" dirty="0"/>
              <a:t>. Shunting Yard </a:t>
            </a:r>
            <a:r>
              <a:rPr lang="ko-KR" altLang="en-US" b="0" dirty="0"/>
              <a:t>알고리즘을 통해서 </a:t>
            </a:r>
            <a:r>
              <a:rPr lang="en-US" altLang="ko-KR" b="0" dirty="0"/>
              <a:t>Infix Expression</a:t>
            </a:r>
            <a:r>
              <a:rPr lang="ko-KR" altLang="en-US" b="0" dirty="0"/>
              <a:t>을  </a:t>
            </a:r>
            <a:r>
              <a:rPr lang="en-US" altLang="ko-KR" b="0" dirty="0"/>
              <a:t>Postfix notation</a:t>
            </a:r>
            <a:r>
              <a:rPr lang="ko-KR" altLang="en-US" b="0" dirty="0"/>
              <a:t>으로 변환하여 계산하는 것이 효율적인 방법입니다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065666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altLang="ko-KR" dirty="0"/>
              <a:t>Prefix</a:t>
            </a:r>
            <a:r>
              <a:rPr lang="ko-KR" altLang="en-US" dirty="0"/>
              <a:t>의 계산 방법을 간단하게 소개하자면 이런 과정으로 변환됩니다</a:t>
            </a:r>
            <a:r>
              <a:rPr lang="en-US" altLang="ko-KR" dirty="0"/>
              <a:t>.</a:t>
            </a:r>
          </a:p>
          <a:p>
            <a:pPr marL="139700" indent="0">
              <a:buNone/>
            </a:pPr>
            <a:endParaRPr lang="en-US" altLang="ko-KR" dirty="0"/>
          </a:p>
          <a:p>
            <a:pPr marL="13970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대본 원본</a:t>
            </a:r>
            <a:r>
              <a:rPr lang="en-US" altLang="ko-KR" dirty="0"/>
              <a:t>&gt;</a:t>
            </a:r>
          </a:p>
          <a:p>
            <a:pPr marL="139700" indent="0">
              <a:buNone/>
            </a:pPr>
            <a:r>
              <a:rPr lang="en-US" altLang="ko-KR" dirty="0"/>
              <a:t>Prefix</a:t>
            </a:r>
            <a:r>
              <a:rPr lang="ko-KR" altLang="en-US" dirty="0"/>
              <a:t>의 계산 방법을 간단하게 소개하자면</a:t>
            </a:r>
            <a:r>
              <a:rPr lang="en-US" altLang="ko-KR" dirty="0"/>
              <a:t>, </a:t>
            </a:r>
            <a:r>
              <a:rPr lang="ko-KR" altLang="en-US" dirty="0"/>
              <a:t>왼쪽에서 오른쪽으로 읽으며 연산자를 만나면 그 다음 두 항목을 하나의 수식으로 보고 재귀적으로 계산을 수행합니다</a:t>
            </a:r>
            <a:r>
              <a:rPr lang="en-US" altLang="ko-KR" dirty="0"/>
              <a:t>. </a:t>
            </a:r>
            <a:r>
              <a:rPr lang="ko-KR" altLang="en-US" dirty="0"/>
              <a:t>다음과 같은 트리의 경우에는 루트연산자 </a:t>
            </a:r>
            <a:r>
              <a:rPr lang="en-US" altLang="ko-KR" dirty="0"/>
              <a:t>+ </a:t>
            </a:r>
            <a:r>
              <a:rPr lang="ko-KR" altLang="en-US" dirty="0"/>
              <a:t>를 읽고 왼쪽 피연산자 </a:t>
            </a:r>
            <a:r>
              <a:rPr lang="en-US" altLang="ko-KR" dirty="0"/>
              <a:t>A</a:t>
            </a:r>
            <a:r>
              <a:rPr lang="ko-KR" altLang="en-US" dirty="0"/>
              <a:t>를 읽고 오른쪽의 </a:t>
            </a:r>
            <a:r>
              <a:rPr lang="en-US" altLang="ko-KR" dirty="0"/>
              <a:t>multiply</a:t>
            </a:r>
            <a:r>
              <a:rPr lang="ko-KR" altLang="en-US" dirty="0"/>
              <a:t>를 읽고 </a:t>
            </a:r>
            <a:r>
              <a:rPr lang="en-US" altLang="ko-KR" dirty="0"/>
              <a:t>B C</a:t>
            </a:r>
            <a:r>
              <a:rPr lang="ko-KR" altLang="en-US" dirty="0"/>
              <a:t>의 피연산자를 계산하게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077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7383D-EF69-8732-9264-FA05CFF88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7C5D59-FBF0-4005-B4B6-11A17A342E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E6C0B5-1DC1-400E-882D-BE65F608F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Infix</a:t>
            </a:r>
            <a:r>
              <a:rPr lang="ko-KR" altLang="en-US" dirty="0"/>
              <a:t>는 그대로 표현하면 </a:t>
            </a:r>
            <a:r>
              <a:rPr lang="ko-KR" altLang="en-US" dirty="0" err="1"/>
              <a:t>되구요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98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69478-A3BE-529E-1AAA-05FD78B5D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A53941-9120-138D-DF39-0ED8DD9D57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CD59B2-518D-F62D-B0BB-973A4DCBC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ko-KR" altLang="en-US" dirty="0"/>
              <a:t>제 계산기에서는 </a:t>
            </a:r>
            <a:r>
              <a:rPr lang="en-US" altLang="ko-KR" dirty="0"/>
              <a:t>Infix</a:t>
            </a:r>
            <a:r>
              <a:rPr lang="ko-KR" altLang="en-US" dirty="0"/>
              <a:t>에서 </a:t>
            </a:r>
            <a:r>
              <a:rPr lang="en-US" altLang="ko-KR" dirty="0"/>
              <a:t>Postfix</a:t>
            </a:r>
            <a:r>
              <a:rPr lang="ko-KR" altLang="en-US" dirty="0"/>
              <a:t>로 변환하여 계산하는 방식을 사용하는 과정에서 </a:t>
            </a:r>
            <a:r>
              <a:rPr lang="ko-KR" altLang="en-US" dirty="0" err="1"/>
              <a:t>쎤팅야드</a:t>
            </a:r>
            <a:r>
              <a:rPr lang="en-US" altLang="ko-KR" dirty="0" err="1"/>
              <a:t>ShuntingYard</a:t>
            </a:r>
            <a:r>
              <a:rPr lang="en-US" altLang="ko-KR" dirty="0"/>
              <a:t> </a:t>
            </a:r>
            <a:r>
              <a:rPr lang="ko-KR" altLang="en-US" dirty="0"/>
              <a:t>알고리즘을 이용하여 변환했습니다</a:t>
            </a:r>
            <a:r>
              <a:rPr lang="en-US" altLang="ko-KR" dirty="0"/>
              <a:t>. </a:t>
            </a:r>
          </a:p>
          <a:p>
            <a:pPr marL="139700" indent="0">
              <a:buNone/>
            </a:pPr>
            <a:r>
              <a:rPr lang="ko-KR" altLang="en-US" dirty="0"/>
              <a:t>간단히 설명 드리면</a:t>
            </a:r>
            <a:r>
              <a:rPr lang="en-US" altLang="ko-KR" dirty="0"/>
              <a:t>,</a:t>
            </a:r>
            <a:r>
              <a:rPr lang="ko-KR" altLang="en-US" dirty="0"/>
              <a:t> 숫자는 출력 스택에 바로 쌓고 </a:t>
            </a:r>
            <a:endParaRPr lang="en-US" altLang="ko-KR" dirty="0"/>
          </a:p>
          <a:p>
            <a:pPr marL="139700" indent="0">
              <a:buNone/>
            </a:pPr>
            <a:r>
              <a:rPr lang="ko-KR" altLang="en-US" dirty="0"/>
              <a:t>연산자는 연산자의 우선순위를 비교한 후에 </a:t>
            </a:r>
            <a:r>
              <a:rPr lang="en-US" altLang="ko-KR" dirty="0"/>
              <a:t>pop </a:t>
            </a:r>
            <a:r>
              <a:rPr lang="ko-KR" altLang="en-US" dirty="0"/>
              <a:t>하거나 출력 스택에 </a:t>
            </a:r>
            <a:r>
              <a:rPr lang="en-US" altLang="ko-KR" dirty="0"/>
              <a:t>push</a:t>
            </a:r>
            <a:r>
              <a:rPr lang="ko-KR" altLang="en-US" dirty="0"/>
              <a:t>합니다</a:t>
            </a:r>
            <a:r>
              <a:rPr lang="en-US" altLang="ko-KR" dirty="0"/>
              <a:t>. </a:t>
            </a:r>
            <a:r>
              <a:rPr lang="ko-KR" altLang="en-US" dirty="0"/>
              <a:t>그러고나서 </a:t>
            </a:r>
            <a:r>
              <a:rPr lang="en-US" altLang="ko-KR" dirty="0"/>
              <a:t>operator </a:t>
            </a:r>
            <a:r>
              <a:rPr lang="ko-KR" altLang="en-US" dirty="0"/>
              <a:t>스택에 </a:t>
            </a:r>
            <a:r>
              <a:rPr lang="ko-KR" altLang="en-US" dirty="0" err="1"/>
              <a:t>푸쉬합니다</a:t>
            </a:r>
            <a:r>
              <a:rPr lang="en-US" altLang="ko-KR" dirty="0"/>
              <a:t>.</a:t>
            </a:r>
          </a:p>
          <a:p>
            <a:pPr marL="13970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원본</a:t>
            </a:r>
            <a:r>
              <a:rPr lang="en-US" altLang="ko-KR" dirty="0"/>
              <a:t>&gt;</a:t>
            </a:r>
          </a:p>
          <a:p>
            <a:pPr marL="139700" indent="0">
              <a:buNone/>
            </a:pPr>
            <a:r>
              <a:rPr lang="ko-KR" altLang="en-US" dirty="0"/>
              <a:t>제 계산기에서는 </a:t>
            </a:r>
            <a:r>
              <a:rPr lang="en-US" altLang="ko-KR" dirty="0"/>
              <a:t>Infix</a:t>
            </a:r>
            <a:r>
              <a:rPr lang="ko-KR" altLang="en-US" dirty="0"/>
              <a:t>에서 </a:t>
            </a:r>
            <a:r>
              <a:rPr lang="en-US" altLang="ko-KR" dirty="0"/>
              <a:t>Postfix</a:t>
            </a:r>
            <a:r>
              <a:rPr lang="ko-KR" altLang="en-US" dirty="0"/>
              <a:t>로 변환하여 계산하는 방식을 사용하는 과정에서 </a:t>
            </a:r>
            <a:r>
              <a:rPr lang="en-US" altLang="ko-KR" dirty="0" err="1"/>
              <a:t>ShuntingYard</a:t>
            </a:r>
            <a:r>
              <a:rPr lang="en-US" altLang="ko-KR" dirty="0"/>
              <a:t> </a:t>
            </a:r>
            <a:r>
              <a:rPr lang="ko-KR" altLang="en-US" dirty="0"/>
              <a:t>알고리즘을 이용하여 변환했기 때문에 </a:t>
            </a:r>
            <a:r>
              <a:rPr lang="en-US" altLang="ko-KR" dirty="0"/>
              <a:t>Postfix </a:t>
            </a:r>
            <a:r>
              <a:rPr lang="ko-KR" altLang="en-US" dirty="0"/>
              <a:t>부분을 자세히 설명하도록 하겠습니다</a:t>
            </a:r>
            <a:r>
              <a:rPr lang="en-US" altLang="ko-KR" dirty="0"/>
              <a:t>. </a:t>
            </a:r>
            <a:r>
              <a:rPr lang="ko-KR" altLang="en-US" dirty="0"/>
              <a:t>일단 제가 </a:t>
            </a:r>
            <a:r>
              <a:rPr lang="en-US" altLang="ko-KR" dirty="0" err="1"/>
              <a:t>ShuntingYard</a:t>
            </a:r>
            <a:r>
              <a:rPr lang="ko-KR" altLang="en-US" dirty="0"/>
              <a:t>를 응용하여 만든 알고리즘은 좌측에 텍스트로 </a:t>
            </a:r>
            <a:r>
              <a:rPr lang="ko-KR" altLang="en-US" dirty="0" err="1"/>
              <a:t>적어놨고</a:t>
            </a:r>
            <a:r>
              <a:rPr lang="en-US" altLang="ko-KR" dirty="0"/>
              <a:t>, </a:t>
            </a:r>
            <a:r>
              <a:rPr lang="ko-KR" altLang="en-US" dirty="0"/>
              <a:t>일반적인 간단한 </a:t>
            </a:r>
            <a:r>
              <a:rPr lang="en-US" altLang="ko-KR" dirty="0" err="1"/>
              <a:t>ShuntingYard</a:t>
            </a:r>
            <a:r>
              <a:rPr lang="en-US" altLang="ko-KR" dirty="0"/>
              <a:t> </a:t>
            </a:r>
            <a:r>
              <a:rPr lang="ko-KR" altLang="en-US" dirty="0"/>
              <a:t>알고리즘을 그림으로 표현하면 우측과 같습니다</a:t>
            </a:r>
            <a:r>
              <a:rPr lang="en-US" altLang="ko-KR" dirty="0"/>
              <a:t>. </a:t>
            </a:r>
            <a:r>
              <a:rPr lang="ko-KR" altLang="en-US" dirty="0"/>
              <a:t>숫자는 출력 스택에 바로 쌓고 연산자는 연산자 스택과 현재 연산자의 우선순위를 비교한 후에 연산자 스택에 있는 우선순위가 더 높거나 같은 연산자들은 다 </a:t>
            </a:r>
            <a:r>
              <a:rPr lang="en-US" altLang="ko-KR" dirty="0"/>
              <a:t>pop </a:t>
            </a:r>
            <a:r>
              <a:rPr lang="ko-KR" altLang="en-US" dirty="0"/>
              <a:t>하여 출력 스택에 </a:t>
            </a:r>
            <a:r>
              <a:rPr lang="en-US" altLang="ko-KR" dirty="0"/>
              <a:t>push</a:t>
            </a:r>
            <a:r>
              <a:rPr lang="ko-KR" altLang="en-US" dirty="0"/>
              <a:t>합니다</a:t>
            </a:r>
            <a:r>
              <a:rPr lang="en-US" altLang="ko-KR" dirty="0"/>
              <a:t>. </a:t>
            </a:r>
            <a:r>
              <a:rPr lang="ko-KR" altLang="en-US" dirty="0"/>
              <a:t>그러고나서 </a:t>
            </a:r>
            <a:r>
              <a:rPr lang="en-US" altLang="ko-KR" dirty="0"/>
              <a:t>operator </a:t>
            </a:r>
            <a:r>
              <a:rPr lang="ko-KR" altLang="en-US" dirty="0"/>
              <a:t>스택에 </a:t>
            </a:r>
            <a:r>
              <a:rPr lang="ko-KR" altLang="en-US" dirty="0" err="1"/>
              <a:t>푸쉬합니다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190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0B5F1-D881-92D7-2FD9-7F50108DD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44AF4C1-2DBD-B49F-2287-98EE08DBD0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1D56A20-6737-56C2-B45D-5DCD50718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ShuntingYard</a:t>
            </a:r>
            <a:r>
              <a:rPr lang="en-US" altLang="ko-KR" dirty="0"/>
              <a:t> </a:t>
            </a:r>
            <a:r>
              <a:rPr lang="ko-KR" altLang="en-US" dirty="0"/>
              <a:t>코드는 이러합니다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052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E812F-9E0A-1998-3260-CDBFC2159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9CE46D-4369-C5E7-4A9F-F2886912DC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007EEF-4640-0CE6-C2AE-4EE8B97EF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altLang="ko-KR" dirty="0" err="1"/>
              <a:t>ShuntingYard</a:t>
            </a:r>
            <a:r>
              <a:rPr lang="en-US" altLang="ko-KR" dirty="0"/>
              <a:t> </a:t>
            </a:r>
            <a:r>
              <a:rPr lang="ko-KR" altLang="en-US" dirty="0"/>
              <a:t>알고리즘을 통해 사용자가 입력한 </a:t>
            </a:r>
            <a:r>
              <a:rPr lang="en-US" altLang="ko-KR" dirty="0"/>
              <a:t>Infix</a:t>
            </a:r>
            <a:r>
              <a:rPr lang="ko-KR" altLang="en-US" dirty="0"/>
              <a:t>를 </a:t>
            </a:r>
            <a:r>
              <a:rPr lang="en-US" altLang="ko-KR" dirty="0"/>
              <a:t>Postfix</a:t>
            </a:r>
            <a:r>
              <a:rPr lang="ko-KR" altLang="en-US" dirty="0"/>
              <a:t>로 변환한 표현식을 넘겨주게 되면 그걸 평가하여 별도로 계산하는 로직이 필요합니다</a:t>
            </a:r>
            <a:r>
              <a:rPr lang="en-US" altLang="ko-KR" dirty="0"/>
              <a:t>.</a:t>
            </a:r>
          </a:p>
          <a:p>
            <a:pPr marL="139700" indent="0">
              <a:buNone/>
            </a:pPr>
            <a:r>
              <a:rPr lang="ko-KR" altLang="en-US" dirty="0"/>
              <a:t>이 계산하는 로직을 임의 정밀을 위해서 </a:t>
            </a:r>
            <a:r>
              <a:rPr lang="en-US" altLang="ko-KR" dirty="0"/>
              <a:t>String-base</a:t>
            </a:r>
            <a:r>
              <a:rPr lang="ko-KR" altLang="en-US" dirty="0"/>
              <a:t>로 구현하게 되었습니다</a:t>
            </a:r>
            <a:r>
              <a:rPr lang="en-US" altLang="ko-KR" dirty="0"/>
              <a:t>.</a:t>
            </a:r>
          </a:p>
          <a:p>
            <a:pPr marL="139700" indent="0">
              <a:buNone/>
            </a:pPr>
            <a:r>
              <a:rPr lang="ko-KR" altLang="en-US" dirty="0"/>
              <a:t>벡터와 스택 자료구조를 사용하였고 오퍼레이션의 구현에 대해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705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B6F12-485A-FB32-C983-C2D3926C0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42164D-AD84-3B02-40EC-4F1C01EC8A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C377AB8-CCE4-23E9-3275-EDFF12287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altLang="ko-KR" dirty="0"/>
              <a:t>Add</a:t>
            </a:r>
            <a:r>
              <a:rPr lang="ko-KR" altLang="en-US" dirty="0"/>
              <a:t>부터 살펴보면 </a:t>
            </a:r>
            <a:r>
              <a:rPr lang="en-US" altLang="ko-KR" dirty="0"/>
              <a:t>normalize</a:t>
            </a:r>
            <a:r>
              <a:rPr lang="ko-KR" altLang="en-US" dirty="0"/>
              <a:t>를 통해 자릿수가 맞지 않는 두 수를 자릿수 일치 시켜 주고</a:t>
            </a:r>
            <a:r>
              <a:rPr lang="en-US" altLang="ko-KR" dirty="0"/>
              <a:t>, </a:t>
            </a:r>
            <a:r>
              <a:rPr lang="ko-KR" altLang="en-US" dirty="0" err="1"/>
              <a:t>끝자릿</a:t>
            </a:r>
            <a:r>
              <a:rPr lang="ko-KR" altLang="en-US" dirty="0"/>
              <a:t> 수 부터 덧셈하여 </a:t>
            </a:r>
            <a:r>
              <a:rPr lang="en-US" altLang="ko-KR" dirty="0"/>
              <a:t>carry</a:t>
            </a:r>
            <a:r>
              <a:rPr lang="ko-KR" altLang="en-US" dirty="0"/>
              <a:t>를 발생시킨 후 올림처리 하게 되어집니다</a:t>
            </a:r>
            <a:r>
              <a:rPr lang="en-US" altLang="ko-KR" dirty="0"/>
              <a:t>. </a:t>
            </a:r>
            <a:r>
              <a:rPr lang="ko-KR" altLang="en-US" dirty="0"/>
              <a:t>연산이 </a:t>
            </a:r>
            <a:r>
              <a:rPr lang="ko-KR" altLang="en-US" dirty="0" err="1"/>
              <a:t>끝난후에도</a:t>
            </a:r>
            <a:r>
              <a:rPr lang="ko-KR" altLang="en-US" dirty="0"/>
              <a:t> </a:t>
            </a:r>
            <a:r>
              <a:rPr lang="en-US" altLang="ko-KR" dirty="0"/>
              <a:t>carry</a:t>
            </a:r>
            <a:r>
              <a:rPr lang="ko-KR" altLang="en-US" dirty="0"/>
              <a:t>가 있으면 </a:t>
            </a:r>
            <a:r>
              <a:rPr lang="en-US" altLang="ko-KR" dirty="0"/>
              <a:t>return</a:t>
            </a:r>
            <a:r>
              <a:rPr lang="ko-KR" altLang="en-US" dirty="0"/>
              <a:t>할 수에 </a:t>
            </a:r>
            <a:r>
              <a:rPr lang="en-US" altLang="ko-KR" dirty="0"/>
              <a:t>1</a:t>
            </a:r>
            <a:r>
              <a:rPr lang="ko-KR" altLang="en-US" dirty="0"/>
              <a:t>을 붙인 후 </a:t>
            </a:r>
            <a:r>
              <a:rPr lang="ko-KR" altLang="en-US" dirty="0" err="1"/>
              <a:t>리턴하게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44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2540000" y="1871857"/>
            <a:ext cx="5638800" cy="11598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139700" indent="0"/>
            <a:r>
              <a:rPr lang="ko-KR" altLang="en-US" sz="2500" dirty="0"/>
              <a:t>제품 분석</a:t>
            </a:r>
            <a:r>
              <a:rPr lang="en-US" altLang="ko-KR" sz="2500" dirty="0"/>
              <a:t> </a:t>
            </a:r>
            <a:r>
              <a:rPr lang="ko-KR" altLang="en-US" sz="2500" dirty="0"/>
              <a:t>및 보완점</a:t>
            </a:r>
            <a:br>
              <a:rPr lang="en-US" altLang="ko-KR" sz="2500" dirty="0"/>
            </a:br>
            <a:r>
              <a:rPr lang="en-US" altLang="ko-KR" sz="2500" dirty="0"/>
              <a:t>C++ </a:t>
            </a:r>
            <a:r>
              <a:rPr lang="ko-KR" altLang="en-US" sz="2500" dirty="0"/>
              <a:t>기술 연구와 기획 및 프로젝트</a:t>
            </a:r>
          </a:p>
        </p:txBody>
      </p:sp>
      <p:sp>
        <p:nvSpPr>
          <p:cNvPr id="342" name="Subtitle 2">
            <a:extLst>
              <a:ext uri="{FF2B5EF4-FFF2-40B4-BE49-F238E27FC236}">
                <a16:creationId xmlns:a16="http://schemas.microsoft.com/office/drawing/2014/main" id="{BC17F45C-CF29-55F2-E1FF-0A7061BCC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5536" y="2940706"/>
            <a:ext cx="1915414" cy="737913"/>
          </a:xfrm>
        </p:spPr>
        <p:txBody>
          <a:bodyPr anchor="ctr"/>
          <a:lstStyle/>
          <a:p>
            <a:pPr marL="139700" indent="0" algn="ctr"/>
            <a:r>
              <a:rPr lang="ko-KR" altLang="en-US" dirty="0" err="1"/>
              <a:t>김동휘</a:t>
            </a:r>
            <a:r>
              <a:rPr lang="ko-KR" altLang="en-US" dirty="0"/>
              <a:t> 연구원 발표</a:t>
            </a:r>
            <a:endParaRPr lang="en-US" dirty="0"/>
          </a:p>
        </p:txBody>
      </p:sp>
      <p:pic>
        <p:nvPicPr>
          <p:cNvPr id="5" name="그림 4" descr="그래픽, 폰트, 스크린샷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5A8F2F5-26DB-3400-8478-085E480E5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366" y="1662512"/>
            <a:ext cx="1363654" cy="47182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DBCB84E-BF6B-15C1-76C5-A2DEA3C288C4}"/>
              </a:ext>
            </a:extLst>
          </p:cNvPr>
          <p:cNvSpPr txBox="1">
            <a:spLocks/>
          </p:cNvSpPr>
          <p:nvPr/>
        </p:nvSpPr>
        <p:spPr>
          <a:xfrm>
            <a:off x="1843786" y="2721123"/>
            <a:ext cx="1915414" cy="73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39700" indent="0" algn="ctr"/>
            <a:r>
              <a:rPr lang="ko-KR" altLang="en-US" dirty="0"/>
              <a:t>기술연구소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992E68A-8CC5-B5B1-3740-610D9D60C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B1A774-9D5D-1C76-9C9F-425A4CEA42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7" name="Google Shape;359;p14">
            <a:extLst>
              <a:ext uri="{FF2B5EF4-FFF2-40B4-BE49-F238E27FC236}">
                <a16:creationId xmlns:a16="http://schemas.microsoft.com/office/drawing/2014/main" id="{BABDBCD0-1AD3-989C-EA1A-031F72E3B4CA}"/>
              </a:ext>
            </a:extLst>
          </p:cNvPr>
          <p:cNvSpPr txBox="1">
            <a:spLocks/>
          </p:cNvSpPr>
          <p:nvPr/>
        </p:nvSpPr>
        <p:spPr>
          <a:xfrm>
            <a:off x="1496747" y="227446"/>
            <a:ext cx="6150507" cy="77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altLang="ko-KR" dirty="0"/>
              <a:t>String-based sub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4A09E6-74BE-5FE2-F235-00A4567858B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72000" y="1005261"/>
            <a:ext cx="5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3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9C4C9B6-1A02-4DD8-DEA1-744D89FDE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CDF491-7F1F-CC6A-AC87-92B9DAD32B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7" name="Google Shape;359;p14">
            <a:extLst>
              <a:ext uri="{FF2B5EF4-FFF2-40B4-BE49-F238E27FC236}">
                <a16:creationId xmlns:a16="http://schemas.microsoft.com/office/drawing/2014/main" id="{58156C94-8495-271B-3149-1D8210C275AD}"/>
              </a:ext>
            </a:extLst>
          </p:cNvPr>
          <p:cNvSpPr txBox="1">
            <a:spLocks/>
          </p:cNvSpPr>
          <p:nvPr/>
        </p:nvSpPr>
        <p:spPr>
          <a:xfrm>
            <a:off x="1496747" y="227446"/>
            <a:ext cx="6150507" cy="77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altLang="ko-KR" dirty="0"/>
              <a:t>String-based </a:t>
            </a:r>
            <a:r>
              <a:rPr lang="en-US" altLang="ko-KR" dirty="0" err="1"/>
              <a:t>mul</a:t>
            </a:r>
            <a:r>
              <a:rPr lang="en-US" altLang="ko-KR" dirty="0"/>
              <a:t>, factorial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0A4E55-F012-1650-ADD9-BCF84CD697F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3694" y="1005261"/>
            <a:ext cx="5400000" cy="36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5148BE-638E-363E-DB09-8CEAB9022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191" y="1973995"/>
            <a:ext cx="4180115" cy="172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8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A6214A4-8619-27E7-8798-246A9D5AA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20A594-A1F4-5373-B478-D1244D0FAF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7" name="Google Shape;359;p14">
            <a:extLst>
              <a:ext uri="{FF2B5EF4-FFF2-40B4-BE49-F238E27FC236}">
                <a16:creationId xmlns:a16="http://schemas.microsoft.com/office/drawing/2014/main" id="{3CD308D7-F0AB-9463-AF6E-3E119B48F8D5}"/>
              </a:ext>
            </a:extLst>
          </p:cNvPr>
          <p:cNvSpPr txBox="1">
            <a:spLocks/>
          </p:cNvSpPr>
          <p:nvPr/>
        </p:nvSpPr>
        <p:spPr>
          <a:xfrm>
            <a:off x="1496747" y="227446"/>
            <a:ext cx="6150507" cy="77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altLang="ko-KR" dirty="0"/>
              <a:t>String-based div, mod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20F610-11FA-4FC7-CEB2-C450F270F29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" y="914826"/>
            <a:ext cx="5400000" cy="36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8AE3E8-106B-D364-0F85-38E2EF9A2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020" y="3005905"/>
            <a:ext cx="3979854" cy="195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18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9D498B4-72B0-19D2-5AFB-43617597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50BCE6-FCD9-0B52-D0FE-3006745272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Google Shape;359;p14">
            <a:extLst>
              <a:ext uri="{FF2B5EF4-FFF2-40B4-BE49-F238E27FC236}">
                <a16:creationId xmlns:a16="http://schemas.microsoft.com/office/drawing/2014/main" id="{7E4BFF94-C2D0-9091-9481-7FD34CCFBCFD}"/>
              </a:ext>
            </a:extLst>
          </p:cNvPr>
          <p:cNvSpPr txBox="1">
            <a:spLocks/>
          </p:cNvSpPr>
          <p:nvPr/>
        </p:nvSpPr>
        <p:spPr>
          <a:xfrm>
            <a:off x="1496747" y="227446"/>
            <a:ext cx="6150507" cy="77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altLang="ko-KR" dirty="0" err="1"/>
              <a:t>evaluatePostfix</a:t>
            </a:r>
            <a:r>
              <a:rPr lang="ko-KR" altLang="en-US" dirty="0"/>
              <a:t>　</a:t>
            </a:r>
            <a:endParaRPr lang="en-US" altLang="ko-KR" dirty="0"/>
          </a:p>
        </p:txBody>
      </p:sp>
      <p:sp>
        <p:nvSpPr>
          <p:cNvPr id="3" name="Google Shape;343;p12">
            <a:extLst>
              <a:ext uri="{FF2B5EF4-FFF2-40B4-BE49-F238E27FC236}">
                <a16:creationId xmlns:a16="http://schemas.microsoft.com/office/drawing/2014/main" id="{2D36617C-4149-0C2E-3480-2E980393135E}"/>
              </a:ext>
            </a:extLst>
          </p:cNvPr>
          <p:cNvSpPr txBox="1"/>
          <p:nvPr/>
        </p:nvSpPr>
        <p:spPr>
          <a:xfrm>
            <a:off x="3002280" y="881482"/>
            <a:ext cx="3139440" cy="16902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ko-KR" altLang="en-US" sz="1500" b="1" dirty="0">
                <a:solidFill>
                  <a:srgbClr val="C6DAEC"/>
                </a:solidFill>
                <a:latin typeface="Muli"/>
                <a:sym typeface="Muli"/>
              </a:rPr>
              <a:t>변환된 후위 표현식을 평가하여 </a:t>
            </a: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String-based</a:t>
            </a:r>
            <a:r>
              <a:rPr lang="ko-KR" altLang="en-US" sz="1500" b="1" dirty="0">
                <a:solidFill>
                  <a:srgbClr val="C6DAEC"/>
                </a:solidFill>
                <a:latin typeface="Muli"/>
                <a:sym typeface="Muli"/>
              </a:rPr>
              <a:t>로 임의 정밀 계산</a:t>
            </a: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.</a:t>
            </a:r>
          </a:p>
        </p:txBody>
      </p:sp>
      <p:sp>
        <p:nvSpPr>
          <p:cNvPr id="5" name="Google Shape;343;p12">
            <a:extLst>
              <a:ext uri="{FF2B5EF4-FFF2-40B4-BE49-F238E27FC236}">
                <a16:creationId xmlns:a16="http://schemas.microsoft.com/office/drawing/2014/main" id="{B85EF411-138B-CBC8-99FF-ADF0F4FC5247}"/>
              </a:ext>
            </a:extLst>
          </p:cNvPr>
          <p:cNvSpPr txBox="1"/>
          <p:nvPr/>
        </p:nvSpPr>
        <p:spPr>
          <a:xfrm>
            <a:off x="684195" y="2982998"/>
            <a:ext cx="3139440" cy="16902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abs</a:t>
            </a:r>
          </a:p>
          <a:p>
            <a:pPr marL="0" lvl="0" indent="0" algn="ctr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exp</a:t>
            </a:r>
          </a:p>
          <a:p>
            <a:pPr marL="0" lvl="0" indent="0" algn="ctr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sqrt</a:t>
            </a:r>
          </a:p>
          <a:p>
            <a:pPr marL="0" lvl="0" indent="0" algn="ctr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factorial</a:t>
            </a:r>
          </a:p>
          <a:p>
            <a:pPr marL="0" lvl="0" indent="0" algn="ctr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log</a:t>
            </a:r>
          </a:p>
          <a:p>
            <a:pPr marL="0" lvl="0" indent="0" algn="ctr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ln</a:t>
            </a:r>
          </a:p>
        </p:txBody>
      </p:sp>
      <p:sp>
        <p:nvSpPr>
          <p:cNvPr id="6" name="Google Shape;343;p12">
            <a:extLst>
              <a:ext uri="{FF2B5EF4-FFF2-40B4-BE49-F238E27FC236}">
                <a16:creationId xmlns:a16="http://schemas.microsoft.com/office/drawing/2014/main" id="{07BFB216-8AB4-FFB5-1EBA-41E40DF05BA0}"/>
              </a:ext>
            </a:extLst>
          </p:cNvPr>
          <p:cNvSpPr txBox="1"/>
          <p:nvPr/>
        </p:nvSpPr>
        <p:spPr>
          <a:xfrm>
            <a:off x="5184006" y="2982998"/>
            <a:ext cx="3139440" cy="16902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+  (add)</a:t>
            </a:r>
          </a:p>
          <a:p>
            <a:pPr marL="0" lvl="0" indent="0" algn="ctr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-  (sub)</a:t>
            </a:r>
          </a:p>
          <a:p>
            <a:pPr marL="0" lvl="0" indent="0" algn="ctr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* (</a:t>
            </a:r>
            <a:r>
              <a:rPr lang="en-US" altLang="ko-KR" sz="1500" b="1" dirty="0" err="1">
                <a:solidFill>
                  <a:srgbClr val="C6DAEC"/>
                </a:solidFill>
                <a:latin typeface="Muli"/>
                <a:sym typeface="Muli"/>
              </a:rPr>
              <a:t>mul</a:t>
            </a: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)</a:t>
            </a:r>
          </a:p>
          <a:p>
            <a:pPr marL="0" lvl="0" indent="0" algn="ctr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/ (div)</a:t>
            </a:r>
          </a:p>
          <a:p>
            <a:pPr marL="0" lvl="0" indent="0" algn="ctr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^ (pow)</a:t>
            </a:r>
          </a:p>
          <a:p>
            <a:pPr marL="0" lvl="0" indent="0" algn="ctr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% (mod)</a:t>
            </a:r>
          </a:p>
        </p:txBody>
      </p:sp>
      <p:sp>
        <p:nvSpPr>
          <p:cNvPr id="9" name="Google Shape;343;p12">
            <a:extLst>
              <a:ext uri="{FF2B5EF4-FFF2-40B4-BE49-F238E27FC236}">
                <a16:creationId xmlns:a16="http://schemas.microsoft.com/office/drawing/2014/main" id="{771F0102-89DD-C922-F368-6223DEB80717}"/>
              </a:ext>
            </a:extLst>
          </p:cNvPr>
          <p:cNvSpPr txBox="1"/>
          <p:nvPr/>
        </p:nvSpPr>
        <p:spPr>
          <a:xfrm>
            <a:off x="1738677" y="2385588"/>
            <a:ext cx="1888882" cy="509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Function</a:t>
            </a:r>
            <a:endParaRPr sz="2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" name="Google Shape;343;p12">
            <a:extLst>
              <a:ext uri="{FF2B5EF4-FFF2-40B4-BE49-F238E27FC236}">
                <a16:creationId xmlns:a16="http://schemas.microsoft.com/office/drawing/2014/main" id="{D18EA502-F392-6F07-8F32-09FF792DF4F9}"/>
              </a:ext>
            </a:extLst>
          </p:cNvPr>
          <p:cNvSpPr txBox="1"/>
          <p:nvPr/>
        </p:nvSpPr>
        <p:spPr>
          <a:xfrm>
            <a:off x="6141720" y="2379910"/>
            <a:ext cx="1888882" cy="509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Operations</a:t>
            </a:r>
            <a:endParaRPr sz="2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C6E8C76-2CB7-C6FB-514E-5979CE4A07A8}"/>
              </a:ext>
            </a:extLst>
          </p:cNvPr>
          <p:cNvSpPr/>
          <p:nvPr/>
        </p:nvSpPr>
        <p:spPr>
          <a:xfrm>
            <a:off x="820554" y="2142708"/>
            <a:ext cx="2793441" cy="279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012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D76C21-91EB-8DC0-E24E-844E3C7B84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B8E520-8DAC-B9E3-675F-15D93D443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7" y="2459445"/>
            <a:ext cx="4153480" cy="562053"/>
          </a:xfrm>
          <a:prstGeom prst="rect">
            <a:avLst/>
          </a:prstGeom>
        </p:spPr>
      </p:pic>
      <p:sp>
        <p:nvSpPr>
          <p:cNvPr id="7" name="Google Shape;359;p14">
            <a:extLst>
              <a:ext uri="{FF2B5EF4-FFF2-40B4-BE49-F238E27FC236}">
                <a16:creationId xmlns:a16="http://schemas.microsoft.com/office/drawing/2014/main" id="{EB36D499-1049-2D87-F37E-E10DF93DA551}"/>
              </a:ext>
            </a:extLst>
          </p:cNvPr>
          <p:cNvSpPr txBox="1">
            <a:spLocks/>
          </p:cNvSpPr>
          <p:nvPr/>
        </p:nvSpPr>
        <p:spPr>
          <a:xfrm>
            <a:off x="1496747" y="227446"/>
            <a:ext cx="6150507" cy="77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altLang="ko-KR" dirty="0"/>
              <a:t>Function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4D7A3D-EC69-22C1-B49B-883011649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215" y="1476806"/>
            <a:ext cx="3823494" cy="18093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B1F7B2-A75D-B558-F292-338E6A50D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8008" y="3537544"/>
            <a:ext cx="2025908" cy="13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5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E1BAB49-6224-8279-CF82-E27BE43EB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F79AB5F-B9B2-3B7C-60C5-06ACD067AE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7" name="Google Shape;359;p14">
            <a:extLst>
              <a:ext uri="{FF2B5EF4-FFF2-40B4-BE49-F238E27FC236}">
                <a16:creationId xmlns:a16="http://schemas.microsoft.com/office/drawing/2014/main" id="{7A61BA96-8A7D-C66C-BFBB-036BC02A0806}"/>
              </a:ext>
            </a:extLst>
          </p:cNvPr>
          <p:cNvSpPr txBox="1">
            <a:spLocks/>
          </p:cNvSpPr>
          <p:nvPr/>
        </p:nvSpPr>
        <p:spPr>
          <a:xfrm>
            <a:off x="1049824" y="227446"/>
            <a:ext cx="7044352" cy="77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ko-KR" altLang="en-US" dirty="0"/>
              <a:t>임의 정밀도</a:t>
            </a:r>
            <a:r>
              <a:rPr lang="en-US" altLang="ko-KR" dirty="0"/>
              <a:t>(arbitrary precision)</a:t>
            </a:r>
          </a:p>
        </p:txBody>
      </p:sp>
      <p:sp>
        <p:nvSpPr>
          <p:cNvPr id="3" name="Google Shape;343;p12">
            <a:extLst>
              <a:ext uri="{FF2B5EF4-FFF2-40B4-BE49-F238E27FC236}">
                <a16:creationId xmlns:a16="http://schemas.microsoft.com/office/drawing/2014/main" id="{3DB1AAE2-B91C-C9D9-36F1-4EE343C278CA}"/>
              </a:ext>
            </a:extLst>
          </p:cNvPr>
          <p:cNvSpPr txBox="1"/>
          <p:nvPr/>
        </p:nvSpPr>
        <p:spPr>
          <a:xfrm>
            <a:off x="4702732" y="2441122"/>
            <a:ext cx="1888882" cy="77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Used</a:t>
            </a:r>
            <a:r>
              <a:rPr lang="ko-KR" altLang="en-US" sz="20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20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BigDecimal </a:t>
            </a:r>
            <a:endParaRPr sz="2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" name="Google Shape;343;p12">
            <a:extLst>
              <a:ext uri="{FF2B5EF4-FFF2-40B4-BE49-F238E27FC236}">
                <a16:creationId xmlns:a16="http://schemas.microsoft.com/office/drawing/2014/main" id="{F046BA7A-517C-0C09-33C2-188809B7ED86}"/>
              </a:ext>
            </a:extLst>
          </p:cNvPr>
          <p:cNvSpPr txBox="1"/>
          <p:nvPr/>
        </p:nvSpPr>
        <p:spPr>
          <a:xfrm>
            <a:off x="1879047" y="1492484"/>
            <a:ext cx="5285428" cy="77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15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Muli"/>
                <a:ea typeface="Muli"/>
                <a:cs typeface="Muli"/>
                <a:sym typeface="Muli"/>
              </a:rPr>
              <a:t>System.out.println</a:t>
            </a:r>
            <a:r>
              <a:rPr lang="en-US" sz="15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uli"/>
                <a:ea typeface="Muli"/>
                <a:cs typeface="Muli"/>
                <a:sym typeface="Muli"/>
              </a:rPr>
              <a:t>(0.1 + 0.2);</a:t>
            </a:r>
            <a:r>
              <a:rPr lang="en-US" sz="15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 // output</a:t>
            </a:r>
            <a:r>
              <a:rPr lang="ko-KR" altLang="en-US" sz="15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altLang="ko-KR" sz="15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: 0.30000000000000004</a:t>
            </a:r>
          </a:p>
        </p:txBody>
      </p:sp>
      <p:sp>
        <p:nvSpPr>
          <p:cNvPr id="6" name="Google Shape;343;p12">
            <a:extLst>
              <a:ext uri="{FF2B5EF4-FFF2-40B4-BE49-F238E27FC236}">
                <a16:creationId xmlns:a16="http://schemas.microsoft.com/office/drawing/2014/main" id="{2497A3CE-954C-9DA0-C574-EE48B13AE0F5}"/>
              </a:ext>
            </a:extLst>
          </p:cNvPr>
          <p:cNvSpPr txBox="1"/>
          <p:nvPr/>
        </p:nvSpPr>
        <p:spPr>
          <a:xfrm>
            <a:off x="1979524" y="3821838"/>
            <a:ext cx="5184949" cy="77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15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Muli"/>
                <a:ea typeface="Muli"/>
                <a:cs typeface="Muli"/>
                <a:sym typeface="Muli"/>
              </a:rPr>
              <a:t>BigDecimal</a:t>
            </a:r>
            <a:r>
              <a:rPr lang="en-US" sz="15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uli"/>
                <a:ea typeface="Muli"/>
                <a:cs typeface="Muli"/>
                <a:sym typeface="Muli"/>
              </a:rPr>
              <a:t> a = new </a:t>
            </a:r>
            <a:r>
              <a:rPr lang="en-US" sz="15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Muli"/>
                <a:ea typeface="Muli"/>
                <a:cs typeface="Muli"/>
                <a:sym typeface="Muli"/>
              </a:rPr>
              <a:t>BigDecimal</a:t>
            </a:r>
            <a:r>
              <a:rPr lang="en-US" sz="15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uli"/>
                <a:ea typeface="Muli"/>
                <a:cs typeface="Muli"/>
                <a:sym typeface="Muli"/>
              </a:rPr>
              <a:t>("0.1");</a:t>
            </a:r>
          </a:p>
          <a:p>
            <a:pPr lvl="0" algn="ctr">
              <a:spcBef>
                <a:spcPts val="600"/>
              </a:spcBef>
            </a:pPr>
            <a:r>
              <a:rPr lang="en-US" sz="15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Muli"/>
                <a:ea typeface="Muli"/>
                <a:cs typeface="Muli"/>
                <a:sym typeface="Muli"/>
              </a:rPr>
              <a:t>BigDecimal</a:t>
            </a:r>
            <a:r>
              <a:rPr lang="en-US" sz="15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uli"/>
                <a:ea typeface="Muli"/>
                <a:cs typeface="Muli"/>
                <a:sym typeface="Muli"/>
              </a:rPr>
              <a:t> b = new </a:t>
            </a:r>
            <a:r>
              <a:rPr lang="en-US" sz="15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Muli"/>
                <a:ea typeface="Muli"/>
                <a:cs typeface="Muli"/>
                <a:sym typeface="Muli"/>
              </a:rPr>
              <a:t>BigDecimal</a:t>
            </a:r>
            <a:r>
              <a:rPr lang="en-US" sz="15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uli"/>
                <a:ea typeface="Muli"/>
                <a:cs typeface="Muli"/>
                <a:sym typeface="Muli"/>
              </a:rPr>
              <a:t>("0.2");</a:t>
            </a:r>
          </a:p>
          <a:p>
            <a:pPr lvl="0" algn="ctr">
              <a:spcBef>
                <a:spcPts val="600"/>
              </a:spcBef>
            </a:pPr>
            <a:r>
              <a:rPr lang="en-US" sz="15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Muli"/>
                <a:ea typeface="Muli"/>
                <a:cs typeface="Muli"/>
                <a:sym typeface="Muli"/>
              </a:rPr>
              <a:t>System.out.println</a:t>
            </a:r>
            <a:r>
              <a:rPr lang="en-US" sz="15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uli"/>
                <a:ea typeface="Muli"/>
                <a:cs typeface="Muli"/>
                <a:sym typeface="Muli"/>
              </a:rPr>
              <a:t>(</a:t>
            </a:r>
            <a:r>
              <a:rPr lang="en-US" sz="15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Muli"/>
                <a:ea typeface="Muli"/>
                <a:cs typeface="Muli"/>
                <a:sym typeface="Muli"/>
              </a:rPr>
              <a:t>a.add</a:t>
            </a:r>
            <a:r>
              <a:rPr lang="en-US" sz="15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uli"/>
                <a:ea typeface="Muli"/>
                <a:cs typeface="Muli"/>
                <a:sym typeface="Muli"/>
              </a:rPr>
              <a:t>(b)); </a:t>
            </a:r>
            <a:r>
              <a:rPr lang="en-US" sz="15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// </a:t>
            </a:r>
            <a:r>
              <a:rPr lang="en-US" altLang="ko-KR" sz="15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output</a:t>
            </a:r>
            <a:r>
              <a:rPr lang="ko-KR" altLang="en-US" sz="15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altLang="ko-KR" sz="15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: 0.3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F4D6DDF-986F-A99A-BFB5-F8F4416BE3AA}"/>
              </a:ext>
            </a:extLst>
          </p:cNvPr>
          <p:cNvCxnSpPr>
            <a:cxnSpLocks/>
          </p:cNvCxnSpPr>
          <p:nvPr/>
        </p:nvCxnSpPr>
        <p:spPr>
          <a:xfrm flipH="1">
            <a:off x="4571999" y="2179863"/>
            <a:ext cx="1" cy="155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01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58D2970-3F3F-31E1-05F3-AF5BB627E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8EBA834-70A5-1EA1-DCAA-9E47A3A486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7" name="Google Shape;359;p14">
            <a:extLst>
              <a:ext uri="{FF2B5EF4-FFF2-40B4-BE49-F238E27FC236}">
                <a16:creationId xmlns:a16="http://schemas.microsoft.com/office/drawing/2014/main" id="{658AD05A-C1E9-207B-C94E-CA3959ACEB37}"/>
              </a:ext>
            </a:extLst>
          </p:cNvPr>
          <p:cNvSpPr txBox="1">
            <a:spLocks/>
          </p:cNvSpPr>
          <p:nvPr/>
        </p:nvSpPr>
        <p:spPr>
          <a:xfrm>
            <a:off x="1049824" y="227446"/>
            <a:ext cx="7044352" cy="77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ko-KR" altLang="en-US" dirty="0"/>
              <a:t>임의 정밀도</a:t>
            </a:r>
            <a:r>
              <a:rPr lang="en-US" altLang="ko-KR" dirty="0"/>
              <a:t>(arbitrary precision)</a:t>
            </a:r>
          </a:p>
        </p:txBody>
      </p:sp>
      <p:sp>
        <p:nvSpPr>
          <p:cNvPr id="4" name="Google Shape;359;p14">
            <a:extLst>
              <a:ext uri="{FF2B5EF4-FFF2-40B4-BE49-F238E27FC236}">
                <a16:creationId xmlns:a16="http://schemas.microsoft.com/office/drawing/2014/main" id="{9C6771C8-B63B-0AD0-2B46-80614601C5EF}"/>
              </a:ext>
            </a:extLst>
          </p:cNvPr>
          <p:cNvSpPr txBox="1">
            <a:spLocks/>
          </p:cNvSpPr>
          <p:nvPr/>
        </p:nvSpPr>
        <p:spPr>
          <a:xfrm>
            <a:off x="1049824" y="2303425"/>
            <a:ext cx="7044352" cy="77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altLang="ko-KR" sz="2000" dirty="0"/>
              <a:t>Overhead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DFF7FF74-BF0C-3351-9701-DD14614D8365}"/>
              </a:ext>
            </a:extLst>
          </p:cNvPr>
          <p:cNvSpPr/>
          <p:nvPr/>
        </p:nvSpPr>
        <p:spPr>
          <a:xfrm>
            <a:off x="5166059" y="2571750"/>
            <a:ext cx="247739" cy="21356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312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3D709C3-5BEB-8EA7-DDD5-7DD923835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6309F50-ACFF-CD14-3808-99353F9CC7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7" name="Google Shape;359;p14">
            <a:extLst>
              <a:ext uri="{FF2B5EF4-FFF2-40B4-BE49-F238E27FC236}">
                <a16:creationId xmlns:a16="http://schemas.microsoft.com/office/drawing/2014/main" id="{A66D56D4-9009-E169-8F0A-8A77F400358A}"/>
              </a:ext>
            </a:extLst>
          </p:cNvPr>
          <p:cNvSpPr txBox="1">
            <a:spLocks/>
          </p:cNvSpPr>
          <p:nvPr/>
        </p:nvSpPr>
        <p:spPr>
          <a:xfrm>
            <a:off x="1049824" y="227446"/>
            <a:ext cx="7044352" cy="77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altLang="ko-KR" dirty="0"/>
              <a:t>String vs ALU vs Bitwise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A9011D-251D-9FB4-E8FB-12D4D9D51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36" y="1577389"/>
            <a:ext cx="3510920" cy="15570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904264-2FB0-7C03-6965-E60FC4712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056" y="1567969"/>
            <a:ext cx="4026053" cy="26158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FB3DA1-99AC-5343-3ED8-2A6C6D330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36" y="3292429"/>
            <a:ext cx="2323528" cy="11014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AB4201F-9B34-6A5E-3210-0585E70AB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136" y="4427413"/>
            <a:ext cx="3017894" cy="65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29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07EFE0A-D540-FFE2-D3D4-A7DEE09AC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0FBF624-2F98-CE80-A365-2A1851FC64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7" name="Google Shape;359;p14">
            <a:extLst>
              <a:ext uri="{FF2B5EF4-FFF2-40B4-BE49-F238E27FC236}">
                <a16:creationId xmlns:a16="http://schemas.microsoft.com/office/drawing/2014/main" id="{2D1025A0-C582-0522-A969-5FE76FC3497D}"/>
              </a:ext>
            </a:extLst>
          </p:cNvPr>
          <p:cNvSpPr txBox="1">
            <a:spLocks/>
          </p:cNvSpPr>
          <p:nvPr/>
        </p:nvSpPr>
        <p:spPr>
          <a:xfrm>
            <a:off x="1049824" y="227446"/>
            <a:ext cx="7044352" cy="77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altLang="ko-KR" dirty="0"/>
              <a:t>String vs ALU vs Bitwise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565107-6405-FF9A-119C-3202F4E57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613" y="2075141"/>
            <a:ext cx="2019300" cy="151447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73B2A1A-85D3-C2BC-1B85-D2E7CBF66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752" y="1134779"/>
            <a:ext cx="3535815" cy="365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819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07DEF6-C56C-CBC1-C5D2-53878B7DAA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Google Shape;359;p14">
            <a:extLst>
              <a:ext uri="{FF2B5EF4-FFF2-40B4-BE49-F238E27FC236}">
                <a16:creationId xmlns:a16="http://schemas.microsoft.com/office/drawing/2014/main" id="{AD2812FD-C66C-31FF-EF35-31B6BA5D99AA}"/>
              </a:ext>
            </a:extLst>
          </p:cNvPr>
          <p:cNvSpPr txBox="1">
            <a:spLocks/>
          </p:cNvSpPr>
          <p:nvPr/>
        </p:nvSpPr>
        <p:spPr>
          <a:xfrm>
            <a:off x="4014237" y="3264401"/>
            <a:ext cx="1979126" cy="21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altLang="ko-KR" sz="1400" dirty="0"/>
              <a:t>Overhead</a:t>
            </a:r>
          </a:p>
        </p:txBody>
      </p:sp>
      <p:sp>
        <p:nvSpPr>
          <p:cNvPr id="4" name="Google Shape;359;p14">
            <a:extLst>
              <a:ext uri="{FF2B5EF4-FFF2-40B4-BE49-F238E27FC236}">
                <a16:creationId xmlns:a16="http://schemas.microsoft.com/office/drawing/2014/main" id="{F14520E2-3508-ED3C-9A6D-A149798DAC6D}"/>
              </a:ext>
            </a:extLst>
          </p:cNvPr>
          <p:cNvSpPr txBox="1">
            <a:spLocks/>
          </p:cNvSpPr>
          <p:nvPr/>
        </p:nvSpPr>
        <p:spPr>
          <a:xfrm>
            <a:off x="4339839" y="3469782"/>
            <a:ext cx="1979126" cy="21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altLang="ko-KR" sz="1400" dirty="0"/>
              <a:t>Arbitrary-Precision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397470FA-AB82-635A-C104-9A06EE5FC5D2}"/>
              </a:ext>
            </a:extLst>
          </p:cNvPr>
          <p:cNvSpPr/>
          <p:nvPr/>
        </p:nvSpPr>
        <p:spPr>
          <a:xfrm flipV="1">
            <a:off x="5441650" y="3317865"/>
            <a:ext cx="129455" cy="111599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C77C225-AC7A-DA6B-4A93-1089CEDB1984}"/>
              </a:ext>
            </a:extLst>
          </p:cNvPr>
          <p:cNvSpPr/>
          <p:nvPr/>
        </p:nvSpPr>
        <p:spPr>
          <a:xfrm>
            <a:off x="6096715" y="3502846"/>
            <a:ext cx="152400" cy="15240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359;p14">
            <a:extLst>
              <a:ext uri="{FF2B5EF4-FFF2-40B4-BE49-F238E27FC236}">
                <a16:creationId xmlns:a16="http://schemas.microsoft.com/office/drawing/2014/main" id="{5337ABDF-93C0-5671-20BF-EF015815C66A}"/>
              </a:ext>
            </a:extLst>
          </p:cNvPr>
          <p:cNvSpPr txBox="1">
            <a:spLocks/>
          </p:cNvSpPr>
          <p:nvPr/>
        </p:nvSpPr>
        <p:spPr>
          <a:xfrm>
            <a:off x="2648987" y="3423307"/>
            <a:ext cx="1979126" cy="21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altLang="ko-KR" sz="14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</a:t>
            </a:r>
            <a:r>
              <a:rPr lang="en" altLang="ko-KR" sz="14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oost::multiprecision</a:t>
            </a:r>
            <a:endParaRPr lang="en-US" altLang="ko-KR" sz="1400" dirty="0"/>
          </a:p>
        </p:txBody>
      </p:sp>
      <p:sp>
        <p:nvSpPr>
          <p:cNvPr id="8" name="Google Shape;359;p14">
            <a:extLst>
              <a:ext uri="{FF2B5EF4-FFF2-40B4-BE49-F238E27FC236}">
                <a16:creationId xmlns:a16="http://schemas.microsoft.com/office/drawing/2014/main" id="{3F2737F5-A3B0-C435-C4BE-D0B7E49C33FA}"/>
              </a:ext>
            </a:extLst>
          </p:cNvPr>
          <p:cNvSpPr txBox="1">
            <a:spLocks/>
          </p:cNvSpPr>
          <p:nvPr/>
        </p:nvSpPr>
        <p:spPr>
          <a:xfrm>
            <a:off x="4014237" y="1392400"/>
            <a:ext cx="1979126" cy="21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altLang="ko-KR" sz="1400" dirty="0"/>
              <a:t>Overhead</a:t>
            </a:r>
          </a:p>
        </p:txBody>
      </p:sp>
      <p:sp>
        <p:nvSpPr>
          <p:cNvPr id="9" name="Google Shape;359;p14">
            <a:extLst>
              <a:ext uri="{FF2B5EF4-FFF2-40B4-BE49-F238E27FC236}">
                <a16:creationId xmlns:a16="http://schemas.microsoft.com/office/drawing/2014/main" id="{F6A72017-D148-9784-B140-FD7C39228E63}"/>
              </a:ext>
            </a:extLst>
          </p:cNvPr>
          <p:cNvSpPr txBox="1">
            <a:spLocks/>
          </p:cNvSpPr>
          <p:nvPr/>
        </p:nvSpPr>
        <p:spPr>
          <a:xfrm>
            <a:off x="4339839" y="1597781"/>
            <a:ext cx="1979126" cy="21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altLang="ko-KR" sz="1400" dirty="0"/>
              <a:t>Arbitrary-Precision</a:t>
            </a: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64760BBF-99E2-4DB8-53A0-EB145FB4DDB4}"/>
              </a:ext>
            </a:extLst>
          </p:cNvPr>
          <p:cNvSpPr/>
          <p:nvPr/>
        </p:nvSpPr>
        <p:spPr>
          <a:xfrm>
            <a:off x="5441650" y="1445864"/>
            <a:ext cx="129455" cy="11159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0D8ED11-3314-8F7E-F329-D4B46946F9C8}"/>
              </a:ext>
            </a:extLst>
          </p:cNvPr>
          <p:cNvSpPr/>
          <p:nvPr/>
        </p:nvSpPr>
        <p:spPr>
          <a:xfrm>
            <a:off x="6096715" y="1630845"/>
            <a:ext cx="152400" cy="15240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359;p14">
            <a:extLst>
              <a:ext uri="{FF2B5EF4-FFF2-40B4-BE49-F238E27FC236}">
                <a16:creationId xmlns:a16="http://schemas.microsoft.com/office/drawing/2014/main" id="{500F291E-6C25-B400-0984-2AB01EF5A068}"/>
              </a:ext>
            </a:extLst>
          </p:cNvPr>
          <p:cNvSpPr txBox="1">
            <a:spLocks/>
          </p:cNvSpPr>
          <p:nvPr/>
        </p:nvSpPr>
        <p:spPr>
          <a:xfrm>
            <a:off x="2648987" y="1551306"/>
            <a:ext cx="1979126" cy="21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altLang="ko-KR" sz="1400" dirty="0">
                <a:solidFill>
                  <a:schemeClr val="dk2"/>
                </a:solidFill>
                <a:latin typeface="Muli"/>
                <a:sym typeface="Muli"/>
              </a:rPr>
              <a:t>String-based</a:t>
            </a:r>
            <a:endParaRPr lang="en-US" altLang="ko-KR" sz="1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3683672-31B2-9053-2004-D5F15D3538F6}"/>
              </a:ext>
            </a:extLst>
          </p:cNvPr>
          <p:cNvCxnSpPr>
            <a:cxnSpLocks/>
          </p:cNvCxnSpPr>
          <p:nvPr/>
        </p:nvCxnSpPr>
        <p:spPr>
          <a:xfrm>
            <a:off x="4628113" y="2203450"/>
            <a:ext cx="0" cy="73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359;p14">
            <a:extLst>
              <a:ext uri="{FF2B5EF4-FFF2-40B4-BE49-F238E27FC236}">
                <a16:creationId xmlns:a16="http://schemas.microsoft.com/office/drawing/2014/main" id="{46A35BE9-A7ED-3803-9105-577505C23773}"/>
              </a:ext>
            </a:extLst>
          </p:cNvPr>
          <p:cNvSpPr txBox="1">
            <a:spLocks/>
          </p:cNvSpPr>
          <p:nvPr/>
        </p:nvSpPr>
        <p:spPr>
          <a:xfrm>
            <a:off x="1049824" y="227446"/>
            <a:ext cx="7044352" cy="77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altLang="ko-KR" dirty="0"/>
              <a:t>String vs Boost</a:t>
            </a:r>
          </a:p>
        </p:txBody>
      </p:sp>
    </p:spTree>
    <p:extLst>
      <p:ext uri="{BB962C8B-B14F-4D97-AF65-F5344CB8AC3E}">
        <p14:creationId xmlns:p14="http://schemas.microsoft.com/office/powerpoint/2010/main" val="67158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>
          <a:extLst>
            <a:ext uri="{FF2B5EF4-FFF2-40B4-BE49-F238E27FC236}">
              <a16:creationId xmlns:a16="http://schemas.microsoft.com/office/drawing/2014/main" id="{21AF0499-F32C-DC3E-BB05-448A1FD17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>
            <a:extLst>
              <a:ext uri="{FF2B5EF4-FFF2-40B4-BE49-F238E27FC236}">
                <a16:creationId xmlns:a16="http://schemas.microsoft.com/office/drawing/2014/main" id="{BE2E2731-5019-AD79-F0E7-796B65BD8B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5148" y="1536163"/>
            <a:ext cx="4944300" cy="6453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dirty="0"/>
              <a:t>2</a:t>
            </a:r>
            <a:r>
              <a:rPr lang="ko-KR" altLang="en-US" sz="2500" dirty="0"/>
              <a:t>주 개발 산출물 발표</a:t>
            </a:r>
            <a:endParaRPr lang="en-US" sz="2500" dirty="0"/>
          </a:p>
        </p:txBody>
      </p:sp>
      <p:sp>
        <p:nvSpPr>
          <p:cNvPr id="416" name="Google Shape;416;p20">
            <a:extLst>
              <a:ext uri="{FF2B5EF4-FFF2-40B4-BE49-F238E27FC236}">
                <a16:creationId xmlns:a16="http://schemas.microsoft.com/office/drawing/2014/main" id="{7BDCC5C4-E822-7AB4-601D-1A1FD9D714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85934" y="2142346"/>
            <a:ext cx="2252553" cy="241982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Clr>
                <a:srgbClr val="000000"/>
              </a:buClr>
              <a:buNone/>
            </a:pPr>
            <a:r>
              <a:rPr lang="ko-KR" altLang="en-US" sz="1100" b="1" dirty="0">
                <a:solidFill>
                  <a:srgbClr val="00E1C6"/>
                </a:solidFill>
                <a:sym typeface="Arial"/>
              </a:rPr>
              <a:t>대표적으로 다루게 될 주제 요약</a:t>
            </a:r>
            <a:endParaRPr lang="en-US" altLang="ko-KR" sz="1100" b="1" dirty="0">
              <a:solidFill>
                <a:srgbClr val="00E1C6"/>
              </a:solidFill>
              <a:sym typeface="Arial"/>
            </a:endParaRPr>
          </a:p>
          <a:p>
            <a:pPr marL="285750" lvl="0" indent="-285750">
              <a:buFontTx/>
              <a:buChar char="-"/>
            </a:pPr>
            <a:r>
              <a:rPr lang="en-US" altLang="ko-KR" sz="1200" dirty="0"/>
              <a:t>Prefix, Infix, Postfix notation</a:t>
            </a:r>
          </a:p>
          <a:p>
            <a:pPr marL="285750" lvl="0" indent="-285750">
              <a:buFontTx/>
              <a:buChar char="-"/>
            </a:pPr>
            <a:r>
              <a:rPr lang="en-US" altLang="ko-KR" sz="1200" dirty="0" err="1"/>
              <a:t>ShuntingYard</a:t>
            </a:r>
            <a:r>
              <a:rPr lang="en-US" altLang="ko-KR" sz="1200" dirty="0"/>
              <a:t>, evaluate</a:t>
            </a:r>
          </a:p>
          <a:p>
            <a:pPr marL="285750" lvl="0" indent="-285750">
              <a:buFontTx/>
              <a:buChar char="-"/>
            </a:pPr>
            <a:r>
              <a:rPr lang="en-US" altLang="ko-KR" sz="1200" dirty="0"/>
              <a:t>Arbitrary-precision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/>
              <a:t>boost::</a:t>
            </a:r>
            <a:r>
              <a:rPr lang="en-US" altLang="ko-KR" sz="1200" dirty="0" err="1"/>
              <a:t>multiprecision</a:t>
            </a:r>
            <a:endParaRPr lang="en-US" altLang="ko-KR" sz="1200" dirty="0"/>
          </a:p>
          <a:p>
            <a:pPr marL="285750" lvl="0" indent="-285750">
              <a:buFontTx/>
              <a:buChar char="-"/>
            </a:pPr>
            <a:r>
              <a:rPr lang="en-US" altLang="ko-KR" sz="1200" dirty="0"/>
              <a:t>Benchmarking ALU-based, String-based, and Bitwise Addition</a:t>
            </a:r>
          </a:p>
          <a:p>
            <a:pPr marL="0" lvl="0" indent="0">
              <a:buNone/>
            </a:pPr>
            <a:endParaRPr lang="en-US" altLang="ko-KR" sz="1200" dirty="0"/>
          </a:p>
          <a:p>
            <a:pPr marL="0" lvl="0" indent="0">
              <a:buNone/>
            </a:pPr>
            <a:endParaRPr lang="ko-KR" altLang="en-US" sz="1200" dirty="0"/>
          </a:p>
        </p:txBody>
      </p:sp>
      <p:sp>
        <p:nvSpPr>
          <p:cNvPr id="418" name="Google Shape;418;p20">
            <a:extLst>
              <a:ext uri="{FF2B5EF4-FFF2-40B4-BE49-F238E27FC236}">
                <a16:creationId xmlns:a16="http://schemas.microsoft.com/office/drawing/2014/main" id="{00B2C521-CA4F-C368-EC74-78AF8539E2E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z="70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" sz="700"/>
          </a:p>
        </p:txBody>
      </p:sp>
      <p:grpSp>
        <p:nvGrpSpPr>
          <p:cNvPr id="6" name="Google Shape;566;p32">
            <a:extLst>
              <a:ext uri="{FF2B5EF4-FFF2-40B4-BE49-F238E27FC236}">
                <a16:creationId xmlns:a16="http://schemas.microsoft.com/office/drawing/2014/main" id="{989761AD-4A3D-723A-9C07-948B4F567E8A}"/>
              </a:ext>
            </a:extLst>
          </p:cNvPr>
          <p:cNvGrpSpPr/>
          <p:nvPr/>
        </p:nvGrpSpPr>
        <p:grpSpPr>
          <a:xfrm>
            <a:off x="4572000" y="460533"/>
            <a:ext cx="2736410" cy="4222433"/>
            <a:chOff x="2112475" y="238125"/>
            <a:chExt cx="3395050" cy="5238750"/>
          </a:xfrm>
        </p:grpSpPr>
        <p:sp>
          <p:nvSpPr>
            <p:cNvPr id="7" name="Google Shape;567;p32">
              <a:extLst>
                <a:ext uri="{FF2B5EF4-FFF2-40B4-BE49-F238E27FC236}">
                  <a16:creationId xmlns:a16="http://schemas.microsoft.com/office/drawing/2014/main" id="{F4736470-02BC-1507-9E95-F3E4F61EC661}"/>
                </a:ext>
              </a:extLst>
            </p:cNvPr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68;p32">
              <a:extLst>
                <a:ext uri="{FF2B5EF4-FFF2-40B4-BE49-F238E27FC236}">
                  <a16:creationId xmlns:a16="http://schemas.microsoft.com/office/drawing/2014/main" id="{41627C70-06D6-72C0-3DB1-7E7552C55E0B}"/>
                </a:ext>
              </a:extLst>
            </p:cNvPr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69;p32">
              <a:extLst>
                <a:ext uri="{FF2B5EF4-FFF2-40B4-BE49-F238E27FC236}">
                  <a16:creationId xmlns:a16="http://schemas.microsoft.com/office/drawing/2014/main" id="{B6410FB8-47B5-6937-9282-8509C47BB69F}"/>
                </a:ext>
              </a:extLst>
            </p:cNvPr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70;p32">
              <a:extLst>
                <a:ext uri="{FF2B5EF4-FFF2-40B4-BE49-F238E27FC236}">
                  <a16:creationId xmlns:a16="http://schemas.microsoft.com/office/drawing/2014/main" id="{3CEF718F-6D86-EB76-F5D7-C4C017D83808}"/>
                </a:ext>
              </a:extLst>
            </p:cNvPr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343;p12">
            <a:extLst>
              <a:ext uri="{FF2B5EF4-FFF2-40B4-BE49-F238E27FC236}">
                <a16:creationId xmlns:a16="http://schemas.microsoft.com/office/drawing/2014/main" id="{46751585-752A-89E8-120B-E07FB495C315}"/>
              </a:ext>
            </a:extLst>
          </p:cNvPr>
          <p:cNvSpPr txBox="1"/>
          <p:nvPr/>
        </p:nvSpPr>
        <p:spPr>
          <a:xfrm>
            <a:off x="4666217" y="754168"/>
            <a:ext cx="2629541" cy="2298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임의 정밀 공학용 계산기</a:t>
            </a:r>
            <a:endParaRPr lang="en-US" altLang="ko-KR"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(Arbitrary-precision scientific calculator)</a:t>
            </a: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A412DE-110E-499B-01AC-B2ABA6232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26" y="2192492"/>
            <a:ext cx="1719525" cy="17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052;p47">
            <a:extLst>
              <a:ext uri="{FF2B5EF4-FFF2-40B4-BE49-F238E27FC236}">
                <a16:creationId xmlns:a16="http://schemas.microsoft.com/office/drawing/2014/main" id="{CD0737D8-9AE9-9609-D64A-43316A369A2C}"/>
              </a:ext>
            </a:extLst>
          </p:cNvPr>
          <p:cNvSpPr/>
          <p:nvPr/>
        </p:nvSpPr>
        <p:spPr>
          <a:xfrm>
            <a:off x="1873694" y="2234814"/>
            <a:ext cx="275947" cy="275932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745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87986D5-25AB-60B1-ACC6-263EF41AD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DF219A-9C64-7D5F-64EB-F828AB6A79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7" name="Google Shape;359;p14">
            <a:extLst>
              <a:ext uri="{FF2B5EF4-FFF2-40B4-BE49-F238E27FC236}">
                <a16:creationId xmlns:a16="http://schemas.microsoft.com/office/drawing/2014/main" id="{975CA621-0740-7351-2276-DEA4D379179E}"/>
              </a:ext>
            </a:extLst>
          </p:cNvPr>
          <p:cNvSpPr txBox="1">
            <a:spLocks/>
          </p:cNvSpPr>
          <p:nvPr/>
        </p:nvSpPr>
        <p:spPr>
          <a:xfrm>
            <a:off x="1049824" y="508800"/>
            <a:ext cx="7044352" cy="77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ko-KR" altLang="en-US" sz="2000" dirty="0"/>
              <a:t>임의 정밀도 산술 연산의 성능 비교</a:t>
            </a:r>
            <a:r>
              <a:rPr lang="en-US" altLang="ko-KR" sz="2000" dirty="0"/>
              <a:t>: </a:t>
            </a:r>
            <a:r>
              <a:rPr lang="ko-KR" altLang="en-US" sz="2000" dirty="0"/>
              <a:t>문자열 기반 구현 </a:t>
            </a:r>
            <a:r>
              <a:rPr lang="en-US" altLang="ko-KR" sz="2000" dirty="0"/>
              <a:t>vs </a:t>
            </a:r>
            <a:r>
              <a:rPr lang="en-US" altLang="ko-KR" sz="2000" dirty="0" err="1"/>
              <a:t>Boost.Multiprecision</a:t>
            </a:r>
            <a:br>
              <a:rPr lang="en-US" altLang="ko-KR" sz="2000" dirty="0"/>
            </a:br>
            <a:r>
              <a:rPr lang="en-US" altLang="ko-KR" sz="2000" dirty="0"/>
              <a:t>(Performance Comparison of Arbitrary-Precision Arithmetic: String-Based vs </a:t>
            </a:r>
            <a:r>
              <a:rPr lang="en-US" altLang="ko-KR" sz="2000" dirty="0" err="1"/>
              <a:t>Boost.Multiprecision</a:t>
            </a:r>
            <a:r>
              <a:rPr lang="en-US" altLang="ko-KR" sz="2000" dirty="0"/>
              <a:t>)</a:t>
            </a:r>
          </a:p>
        </p:txBody>
      </p:sp>
      <p:graphicFrame>
        <p:nvGraphicFramePr>
          <p:cNvPr id="3" name="Google Shape;894;p46">
            <a:extLst>
              <a:ext uri="{FF2B5EF4-FFF2-40B4-BE49-F238E27FC236}">
                <a16:creationId xmlns:a16="http://schemas.microsoft.com/office/drawing/2014/main" id="{9B8ADFDE-FABC-C406-48BB-3D41C7C60E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7048340"/>
              </p:ext>
            </p:extLst>
          </p:nvPr>
        </p:nvGraphicFramePr>
        <p:xfrm>
          <a:off x="1660122" y="1960625"/>
          <a:ext cx="5823756" cy="2908897"/>
        </p:xfrm>
        <a:graphic>
          <a:graphicData uri="http://schemas.openxmlformats.org/drawingml/2006/table">
            <a:tbl>
              <a:tblPr>
                <a:noFill/>
                <a:tableStyleId>{DA45F09D-0C3F-4549-A737-6A49AB54CD03}</a:tableStyleId>
              </a:tblPr>
              <a:tblGrid>
                <a:gridCol w="1050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2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355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Representable Range</a:t>
                      </a:r>
                      <a:endParaRPr sz="7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Add/Sub Time Complexity</a:t>
                      </a:r>
                      <a:endParaRPr sz="7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Mul </a:t>
                      </a:r>
                      <a:r>
                        <a:rPr lang="en-US" altLang="ko-KR" sz="700" dirty="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Time Complexity</a:t>
                      </a:r>
                      <a:endParaRPr sz="7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bench</a:t>
                      </a:r>
                      <a:endParaRPr sz="7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63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String-based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Unlimited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O(d)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O(d^2)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~20ms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6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r>
                        <a:rPr lang="en" sz="800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oost::multiprecision::cpp_int</a:t>
                      </a:r>
                      <a:br>
                        <a:rPr lang="en" sz="800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</a:br>
                      <a:br>
                        <a:rPr lang="en" sz="800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</a:br>
                      <a:r>
                        <a:rPr lang="en-US" altLang="ko-KR" sz="800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Boost::</a:t>
                      </a:r>
                      <a:r>
                        <a:rPr lang="en-US" altLang="ko-KR" sz="800" dirty="0" err="1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multiprecision</a:t>
                      </a:r>
                      <a:r>
                        <a:rPr lang="en-US" altLang="ko-KR" sz="800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::</a:t>
                      </a:r>
                      <a:r>
                        <a:rPr lang="en-US" altLang="ko-KR" sz="800" dirty="0" err="1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cpp_dec_float</a:t>
                      </a:r>
                      <a:endParaRPr lang="en-US" altLang="ko-KR"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Unlimited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O(n)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O(n^2)</a:t>
                      </a:r>
                      <a:br>
                        <a:rPr lang="en-US" altLang="ko-KR" sz="8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</a:br>
                      <a:br>
                        <a:rPr lang="en-US" altLang="ko-KR" sz="8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</a:b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O(n log n)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FFT based GMP Library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0.5ms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63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Int64_t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±9.2 × 10^18 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O(1)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O(1)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63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__int128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±1.7 × 10^38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O(1)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O(1)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482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>
          <a:extLst>
            <a:ext uri="{FF2B5EF4-FFF2-40B4-BE49-F238E27FC236}">
              <a16:creationId xmlns:a16="http://schemas.microsoft.com/office/drawing/2014/main" id="{A6514E69-2757-BA50-2BC0-7141B1CAF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>
            <a:extLst>
              <a:ext uri="{FF2B5EF4-FFF2-40B4-BE49-F238E27FC236}">
                <a16:creationId xmlns:a16="http://schemas.microsoft.com/office/drawing/2014/main" id="{E0D6960B-C375-82D1-4EED-F597E733FF65}"/>
              </a:ext>
            </a:extLst>
          </p:cNvPr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>
            <a:extLst>
              <a:ext uri="{FF2B5EF4-FFF2-40B4-BE49-F238E27FC236}">
                <a16:creationId xmlns:a16="http://schemas.microsoft.com/office/drawing/2014/main" id="{97699769-5B69-8B8E-48EF-105D8643D371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3152775" y="1368398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0" dirty="0"/>
              <a:t>제품 시연</a:t>
            </a:r>
            <a:endParaRPr sz="8000" dirty="0"/>
          </a:p>
        </p:txBody>
      </p:sp>
      <p:sp>
        <p:nvSpPr>
          <p:cNvPr id="594" name="Google Shape;594;p34">
            <a:extLst>
              <a:ext uri="{FF2B5EF4-FFF2-40B4-BE49-F238E27FC236}">
                <a16:creationId xmlns:a16="http://schemas.microsoft.com/office/drawing/2014/main" id="{FB090EB5-7822-7DF9-A31B-76A70EAA1EED}"/>
              </a:ext>
            </a:extLst>
          </p:cNvPr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>
            <a:extLst>
              <a:ext uri="{FF2B5EF4-FFF2-40B4-BE49-F238E27FC236}">
                <a16:creationId xmlns:a16="http://schemas.microsoft.com/office/drawing/2014/main" id="{73BC84A1-108C-05A6-82CE-E143670BBDB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Google Shape;391;p17">
            <a:extLst>
              <a:ext uri="{FF2B5EF4-FFF2-40B4-BE49-F238E27FC236}">
                <a16:creationId xmlns:a16="http://schemas.microsoft.com/office/drawing/2014/main" id="{13808EBE-95D9-BD64-FF14-7302BAADCFF7}"/>
              </a:ext>
            </a:extLst>
          </p:cNvPr>
          <p:cNvSpPr/>
          <p:nvPr/>
        </p:nvSpPr>
        <p:spPr>
          <a:xfrm rot="2327381">
            <a:off x="3014089" y="997039"/>
            <a:ext cx="319401" cy="30493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483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5" y="1368398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Q&amp;A</a:t>
            </a:r>
            <a:endParaRPr sz="8000" dirty="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3545776" y="2920620"/>
            <a:ext cx="4562100" cy="638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900" b="1" dirty="0"/>
              <a:t>발표할 수 있는 좋은 기회를 주시어 감사드립니다</a:t>
            </a:r>
            <a:r>
              <a:rPr lang="en-US" altLang="ko-KR" sz="1900" b="1" dirty="0"/>
              <a:t>.</a:t>
            </a:r>
            <a:endParaRPr lang="ko-KR" altLang="en-US" sz="1900" dirty="0"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Google Shape;391;p17">
            <a:extLst>
              <a:ext uri="{FF2B5EF4-FFF2-40B4-BE49-F238E27FC236}">
                <a16:creationId xmlns:a16="http://schemas.microsoft.com/office/drawing/2014/main" id="{EC0E0032-384E-5CE7-5231-AD0D8025D15F}"/>
              </a:ext>
            </a:extLst>
          </p:cNvPr>
          <p:cNvSpPr/>
          <p:nvPr/>
        </p:nvSpPr>
        <p:spPr>
          <a:xfrm rot="2327381">
            <a:off x="3332458" y="2909832"/>
            <a:ext cx="213575" cy="2039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 descr="그래픽, 폰트, 스크린샷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4AFF260-8CC1-4EC6-3AB8-B0DE0D66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998" y="3715265"/>
            <a:ext cx="1363654" cy="4718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FD79B2-EE66-06AC-2B09-F262EC4FB7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Google Shape;343;p12">
            <a:extLst>
              <a:ext uri="{FF2B5EF4-FFF2-40B4-BE49-F238E27FC236}">
                <a16:creationId xmlns:a16="http://schemas.microsoft.com/office/drawing/2014/main" id="{D5E82D67-2641-DD62-BBA4-72B75C68B560}"/>
              </a:ext>
            </a:extLst>
          </p:cNvPr>
          <p:cNvSpPr txBox="1"/>
          <p:nvPr/>
        </p:nvSpPr>
        <p:spPr>
          <a:xfrm>
            <a:off x="3535632" y="4091963"/>
            <a:ext cx="738787" cy="89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Postfix</a:t>
            </a:r>
            <a:endParaRPr lang="ko-KR" altLang="en-US" sz="11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3 4 5 * +</a:t>
            </a:r>
            <a:endParaRPr lang="ko-KR" altLang="en-US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" name="Google Shape;343;p12">
            <a:extLst>
              <a:ext uri="{FF2B5EF4-FFF2-40B4-BE49-F238E27FC236}">
                <a16:creationId xmlns:a16="http://schemas.microsoft.com/office/drawing/2014/main" id="{54661BA1-B02F-9BC8-E2B2-5CAA61D73957}"/>
              </a:ext>
            </a:extLst>
          </p:cNvPr>
          <p:cNvSpPr txBox="1"/>
          <p:nvPr/>
        </p:nvSpPr>
        <p:spPr>
          <a:xfrm>
            <a:off x="1522347" y="1395832"/>
            <a:ext cx="1155882" cy="89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expression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3 + 4 * 5</a:t>
            </a:r>
            <a:endParaRPr lang="ko-KR" altLang="en-US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5D0EFB1-32A1-105E-2FEF-AB719607C5B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2678229" y="1841529"/>
            <a:ext cx="857403" cy="26961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343;p12">
            <a:extLst>
              <a:ext uri="{FF2B5EF4-FFF2-40B4-BE49-F238E27FC236}">
                <a16:creationId xmlns:a16="http://schemas.microsoft.com/office/drawing/2014/main" id="{726483DD-FD57-8B79-9EC1-D6949CC7C539}"/>
              </a:ext>
            </a:extLst>
          </p:cNvPr>
          <p:cNvSpPr txBox="1"/>
          <p:nvPr/>
        </p:nvSpPr>
        <p:spPr>
          <a:xfrm>
            <a:off x="3535632" y="2743897"/>
            <a:ext cx="738787" cy="89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Infix</a:t>
            </a:r>
            <a:endParaRPr lang="ko-KR" altLang="en-US" sz="11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3 + 4 * 5</a:t>
            </a:r>
            <a:endParaRPr lang="ko-KR" altLang="en-US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" name="Google Shape;343;p12">
            <a:extLst>
              <a:ext uri="{FF2B5EF4-FFF2-40B4-BE49-F238E27FC236}">
                <a16:creationId xmlns:a16="http://schemas.microsoft.com/office/drawing/2014/main" id="{4423D61E-AEC8-30C5-0E48-97B72FABB46E}"/>
              </a:ext>
            </a:extLst>
          </p:cNvPr>
          <p:cNvSpPr txBox="1"/>
          <p:nvPr/>
        </p:nvSpPr>
        <p:spPr>
          <a:xfrm>
            <a:off x="3535632" y="1395832"/>
            <a:ext cx="738787" cy="89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Prefix</a:t>
            </a:r>
            <a:endParaRPr lang="ko-KR" altLang="en-US" sz="11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+ 3 * 4 5</a:t>
            </a: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23CAB5B-F91F-4026-3FE1-7CCEEA80A8E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101340" y="3189594"/>
            <a:ext cx="434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A81E986-B7AC-822C-BEE7-84744463A820}"/>
              </a:ext>
            </a:extLst>
          </p:cNvPr>
          <p:cNvCxnSpPr>
            <a:cxnSpLocks/>
          </p:cNvCxnSpPr>
          <p:nvPr/>
        </p:nvCxnSpPr>
        <p:spPr>
          <a:xfrm>
            <a:off x="4434840" y="3189594"/>
            <a:ext cx="434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EDF15A6-3457-D6AA-45D3-EB2E590DF243}"/>
              </a:ext>
            </a:extLst>
          </p:cNvPr>
          <p:cNvCxnSpPr>
            <a:cxnSpLocks/>
          </p:cNvCxnSpPr>
          <p:nvPr/>
        </p:nvCxnSpPr>
        <p:spPr>
          <a:xfrm>
            <a:off x="4434840" y="1838201"/>
            <a:ext cx="434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BD0F5A8-BFE8-C213-9134-D71EC290E57B}"/>
              </a:ext>
            </a:extLst>
          </p:cNvPr>
          <p:cNvCxnSpPr>
            <a:cxnSpLocks/>
          </p:cNvCxnSpPr>
          <p:nvPr/>
        </p:nvCxnSpPr>
        <p:spPr>
          <a:xfrm>
            <a:off x="4434840" y="4537660"/>
            <a:ext cx="434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343;p12">
            <a:extLst>
              <a:ext uri="{FF2B5EF4-FFF2-40B4-BE49-F238E27FC236}">
                <a16:creationId xmlns:a16="http://schemas.microsoft.com/office/drawing/2014/main" id="{4693F51C-2879-BC31-7625-2A67C2E2BDFE}"/>
              </a:ext>
            </a:extLst>
          </p:cNvPr>
          <p:cNvSpPr txBox="1"/>
          <p:nvPr/>
        </p:nvSpPr>
        <p:spPr>
          <a:xfrm>
            <a:off x="5029553" y="2743897"/>
            <a:ext cx="776887" cy="89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0" name="Google Shape;343;p12">
            <a:extLst>
              <a:ext uri="{FF2B5EF4-FFF2-40B4-BE49-F238E27FC236}">
                <a16:creationId xmlns:a16="http://schemas.microsoft.com/office/drawing/2014/main" id="{AAC21341-CD0B-BEEA-2C2D-1B24BAA81F4C}"/>
              </a:ext>
            </a:extLst>
          </p:cNvPr>
          <p:cNvSpPr txBox="1"/>
          <p:nvPr/>
        </p:nvSpPr>
        <p:spPr>
          <a:xfrm>
            <a:off x="5029553" y="2743897"/>
            <a:ext cx="1714197" cy="89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For human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Hard to parse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Must</a:t>
            </a:r>
            <a:r>
              <a:rPr lang="ko-KR" alt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altLang="ko-K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parentheses</a:t>
            </a:r>
            <a:endParaRPr lang="en-US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" name="Google Shape;359;p14">
            <a:extLst>
              <a:ext uri="{FF2B5EF4-FFF2-40B4-BE49-F238E27FC236}">
                <a16:creationId xmlns:a16="http://schemas.microsoft.com/office/drawing/2014/main" id="{8F582BCF-9ADE-E6F9-100D-D5968878C8D8}"/>
              </a:ext>
            </a:extLst>
          </p:cNvPr>
          <p:cNvSpPr txBox="1">
            <a:spLocks/>
          </p:cNvSpPr>
          <p:nvPr/>
        </p:nvSpPr>
        <p:spPr>
          <a:xfrm>
            <a:off x="1591413" y="227446"/>
            <a:ext cx="6150507" cy="77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altLang="ko-KR" dirty="0"/>
              <a:t>Prefix, Infix, Postfix notation</a:t>
            </a:r>
            <a:endParaRPr lang="ko-KR" altLang="en-US" dirty="0"/>
          </a:p>
        </p:txBody>
      </p:sp>
      <p:sp>
        <p:nvSpPr>
          <p:cNvPr id="33" name="Google Shape;343;p12">
            <a:extLst>
              <a:ext uri="{FF2B5EF4-FFF2-40B4-BE49-F238E27FC236}">
                <a16:creationId xmlns:a16="http://schemas.microsoft.com/office/drawing/2014/main" id="{EFBAA0E6-79A4-3BD9-FCB3-829FA1F22E1D}"/>
              </a:ext>
            </a:extLst>
          </p:cNvPr>
          <p:cNvSpPr txBox="1"/>
          <p:nvPr/>
        </p:nvSpPr>
        <p:spPr>
          <a:xfrm>
            <a:off x="5029553" y="1427009"/>
            <a:ext cx="1714197" cy="89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LISP-based languages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Tree-based</a:t>
            </a: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" name="Google Shape;343;p12">
            <a:extLst>
              <a:ext uri="{FF2B5EF4-FFF2-40B4-BE49-F238E27FC236}">
                <a16:creationId xmlns:a16="http://schemas.microsoft.com/office/drawing/2014/main" id="{A590B602-55FB-21E1-554B-81F9ECD0F0E2}"/>
              </a:ext>
            </a:extLst>
          </p:cNvPr>
          <p:cNvSpPr txBox="1"/>
          <p:nvPr/>
        </p:nvSpPr>
        <p:spPr>
          <a:xfrm>
            <a:off x="5029553" y="4091963"/>
            <a:ext cx="1714197" cy="89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Shunting Yard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Stack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DD7D90F-149D-F71E-C701-387327DD4BC2}"/>
              </a:ext>
            </a:extLst>
          </p:cNvPr>
          <p:cNvCxnSpPr>
            <a:cxnSpLocks/>
          </p:cNvCxnSpPr>
          <p:nvPr/>
        </p:nvCxnSpPr>
        <p:spPr>
          <a:xfrm>
            <a:off x="3101340" y="1841376"/>
            <a:ext cx="434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1114;p47">
            <a:extLst>
              <a:ext uri="{FF2B5EF4-FFF2-40B4-BE49-F238E27FC236}">
                <a16:creationId xmlns:a16="http://schemas.microsoft.com/office/drawing/2014/main" id="{DF1CDF64-CEB7-69C5-8691-07551DA530A2}"/>
              </a:ext>
            </a:extLst>
          </p:cNvPr>
          <p:cNvSpPr/>
          <p:nvPr/>
        </p:nvSpPr>
        <p:spPr>
          <a:xfrm>
            <a:off x="6603618" y="4397520"/>
            <a:ext cx="280263" cy="2802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75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63E97C-E4DC-E414-78D7-9B4DFF860C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4DA76-F27F-B7BD-0FD7-BC380711D034}"/>
              </a:ext>
            </a:extLst>
          </p:cNvPr>
          <p:cNvSpPr txBox="1"/>
          <p:nvPr/>
        </p:nvSpPr>
        <p:spPr>
          <a:xfrm>
            <a:off x="1287780" y="1499295"/>
            <a:ext cx="2895600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</a:defRPr>
            </a:lvl1pPr>
            <a:lvl2pPr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</a:defRPr>
            </a:lvl2pPr>
            <a:lvl3pPr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</a:defRPr>
            </a:lvl3pPr>
            <a:lvl4pPr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</a:defRPr>
            </a:lvl4pPr>
            <a:lvl5pPr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</a:defRPr>
            </a:lvl5pPr>
            <a:lvl6pPr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</a:defRPr>
            </a:lvl6pPr>
            <a:lvl7pPr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</a:defRPr>
            </a:lvl7pPr>
            <a:lvl8pPr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</a:defRPr>
            </a:lvl8pPr>
            <a:lvl9pPr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</a:defRPr>
            </a:lvl9pPr>
          </a:lstStyle>
          <a:p>
            <a:pPr algn="l">
              <a:spcBef>
                <a:spcPts val="600"/>
              </a:spcBef>
              <a:buSzPts val="1400"/>
            </a:pPr>
            <a:r>
              <a:rPr lang="ko-KR" altLang="en-US" sz="3600" b="1" dirty="0">
                <a:solidFill>
                  <a:srgbClr val="C6DAEC"/>
                </a:solidFill>
                <a:latin typeface="Muli"/>
                <a:sym typeface="Muli"/>
              </a:rPr>
              <a:t>          +</a:t>
            </a:r>
          </a:p>
          <a:p>
            <a:pPr algn="l">
              <a:spcBef>
                <a:spcPts val="600"/>
              </a:spcBef>
              <a:buSzPts val="1400"/>
            </a:pPr>
            <a:r>
              <a:rPr lang="ko-KR" altLang="en-US" sz="3600" b="1" dirty="0">
                <a:solidFill>
                  <a:srgbClr val="C6DAEC"/>
                </a:solidFill>
                <a:latin typeface="Muli"/>
                <a:sym typeface="Muli"/>
              </a:rPr>
              <a:t>      /     \</a:t>
            </a:r>
          </a:p>
          <a:p>
            <a:pPr algn="l">
              <a:spcBef>
                <a:spcPts val="600"/>
              </a:spcBef>
              <a:buSzPts val="1400"/>
            </a:pPr>
            <a:r>
              <a:rPr lang="ko-KR" altLang="en-US" sz="3600" b="1" dirty="0">
                <a:solidFill>
                  <a:srgbClr val="C6DAEC"/>
                </a:solidFill>
                <a:latin typeface="Muli"/>
                <a:sym typeface="Muli"/>
              </a:rPr>
              <a:t>    </a:t>
            </a:r>
            <a:r>
              <a:rPr lang="ko-KR" altLang="en-US" sz="3600" b="1" dirty="0" err="1">
                <a:solidFill>
                  <a:srgbClr val="C6DAEC"/>
                </a:solidFill>
                <a:latin typeface="Muli"/>
                <a:sym typeface="Muli"/>
              </a:rPr>
              <a:t>A</a:t>
            </a:r>
            <a:r>
              <a:rPr lang="ko-KR" altLang="en-US" sz="3600" b="1" dirty="0">
                <a:solidFill>
                  <a:srgbClr val="C6DAEC"/>
                </a:solidFill>
                <a:latin typeface="Muli"/>
                <a:sym typeface="Muli"/>
              </a:rPr>
              <a:t>         *</a:t>
            </a:r>
          </a:p>
          <a:p>
            <a:pPr algn="l">
              <a:spcBef>
                <a:spcPts val="600"/>
              </a:spcBef>
              <a:buSzPts val="1400"/>
            </a:pPr>
            <a:r>
              <a:rPr lang="ko-KR" altLang="en-US" sz="3600" b="1" dirty="0">
                <a:solidFill>
                  <a:srgbClr val="C6DAEC"/>
                </a:solidFill>
                <a:latin typeface="Muli"/>
                <a:sym typeface="Muli"/>
              </a:rPr>
              <a:t>              /   \</a:t>
            </a:r>
          </a:p>
          <a:p>
            <a:pPr algn="l">
              <a:spcBef>
                <a:spcPts val="600"/>
              </a:spcBef>
              <a:buSzPts val="1400"/>
            </a:pPr>
            <a:r>
              <a:rPr lang="ko-KR" altLang="en-US" sz="3600" b="1" dirty="0">
                <a:solidFill>
                  <a:srgbClr val="C6DAEC"/>
                </a:solidFill>
                <a:latin typeface="Muli"/>
                <a:sym typeface="Muli"/>
              </a:rPr>
              <a:t>            </a:t>
            </a:r>
            <a:r>
              <a:rPr lang="ko-KR" altLang="en-US" sz="3600" b="1" dirty="0" err="1">
                <a:solidFill>
                  <a:srgbClr val="C6DAEC"/>
                </a:solidFill>
                <a:latin typeface="Muli"/>
                <a:sym typeface="Muli"/>
              </a:rPr>
              <a:t>B</a:t>
            </a:r>
            <a:r>
              <a:rPr lang="ko-KR" altLang="en-US" sz="3600" b="1" dirty="0">
                <a:solidFill>
                  <a:srgbClr val="C6DAEC"/>
                </a:solidFill>
                <a:latin typeface="Muli"/>
                <a:sym typeface="Muli"/>
              </a:rPr>
              <a:t>      C</a:t>
            </a:r>
          </a:p>
        </p:txBody>
      </p:sp>
      <p:sp>
        <p:nvSpPr>
          <p:cNvPr id="7" name="Google Shape;359;p14">
            <a:extLst>
              <a:ext uri="{FF2B5EF4-FFF2-40B4-BE49-F238E27FC236}">
                <a16:creationId xmlns:a16="http://schemas.microsoft.com/office/drawing/2014/main" id="{B2479F0D-CE97-DBE0-661F-A696A7DF4D18}"/>
              </a:ext>
            </a:extLst>
          </p:cNvPr>
          <p:cNvSpPr txBox="1">
            <a:spLocks/>
          </p:cNvSpPr>
          <p:nvPr/>
        </p:nvSpPr>
        <p:spPr>
          <a:xfrm>
            <a:off x="1591413" y="227446"/>
            <a:ext cx="6150507" cy="77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altLang="ko-KR" dirty="0"/>
              <a:t>Prefix</a:t>
            </a:r>
            <a:endParaRPr lang="ko-KR" altLang="en-US" dirty="0"/>
          </a:p>
        </p:txBody>
      </p:sp>
      <p:sp>
        <p:nvSpPr>
          <p:cNvPr id="8" name="Google Shape;343;p12">
            <a:extLst>
              <a:ext uri="{FF2B5EF4-FFF2-40B4-BE49-F238E27FC236}">
                <a16:creationId xmlns:a16="http://schemas.microsoft.com/office/drawing/2014/main" id="{CCDB9BED-20A0-5899-8873-C4F41E19B7FE}"/>
              </a:ext>
            </a:extLst>
          </p:cNvPr>
          <p:cNvSpPr txBox="1"/>
          <p:nvPr/>
        </p:nvSpPr>
        <p:spPr>
          <a:xfrm>
            <a:off x="5288232" y="1845412"/>
            <a:ext cx="2080308" cy="16902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sz="3600" b="1" dirty="0">
                <a:solidFill>
                  <a:srgbClr val="C6DAEC"/>
                </a:solidFill>
                <a:latin typeface="Muli"/>
                <a:sym typeface="Muli"/>
              </a:rPr>
              <a:t>Prefix</a:t>
            </a:r>
            <a:endParaRPr lang="ko-KR" altLang="en-US" sz="3600" b="1" dirty="0">
              <a:solidFill>
                <a:srgbClr val="C6DAEC"/>
              </a:solidFill>
              <a:latin typeface="Muli"/>
              <a:sym typeface="Muli"/>
            </a:endParaRPr>
          </a:p>
          <a:p>
            <a:pPr marL="0" lvl="0" indent="0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sz="3600" b="1" dirty="0">
                <a:solidFill>
                  <a:srgbClr val="C6DAEC"/>
                </a:solidFill>
                <a:latin typeface="Muli"/>
                <a:sym typeface="Muli"/>
              </a:rPr>
              <a:t>+ A * B C</a:t>
            </a:r>
            <a:endParaRPr sz="3600" b="1" dirty="0">
              <a:solidFill>
                <a:srgbClr val="C6DAEC"/>
              </a:solidFill>
              <a:latin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82914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2158E52-2EB7-BEFC-5AD3-7033C5CAB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B62760C-806C-ECEC-0DCF-445829E9B1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7" name="Google Shape;359;p14">
            <a:extLst>
              <a:ext uri="{FF2B5EF4-FFF2-40B4-BE49-F238E27FC236}">
                <a16:creationId xmlns:a16="http://schemas.microsoft.com/office/drawing/2014/main" id="{E3373FAB-7383-0F9C-9926-6369EA9BBC07}"/>
              </a:ext>
            </a:extLst>
          </p:cNvPr>
          <p:cNvSpPr txBox="1">
            <a:spLocks/>
          </p:cNvSpPr>
          <p:nvPr/>
        </p:nvSpPr>
        <p:spPr>
          <a:xfrm>
            <a:off x="1591413" y="227446"/>
            <a:ext cx="6150507" cy="77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altLang="ko-KR" dirty="0"/>
              <a:t>Infix</a:t>
            </a:r>
            <a:endParaRPr lang="ko-KR" altLang="en-US" dirty="0"/>
          </a:p>
        </p:txBody>
      </p:sp>
      <p:sp>
        <p:nvSpPr>
          <p:cNvPr id="3" name="Google Shape;343;p12">
            <a:extLst>
              <a:ext uri="{FF2B5EF4-FFF2-40B4-BE49-F238E27FC236}">
                <a16:creationId xmlns:a16="http://schemas.microsoft.com/office/drawing/2014/main" id="{1954249E-0278-B12D-B6D5-3E2AF868CD03}"/>
              </a:ext>
            </a:extLst>
          </p:cNvPr>
          <p:cNvSpPr txBox="1"/>
          <p:nvPr/>
        </p:nvSpPr>
        <p:spPr>
          <a:xfrm>
            <a:off x="1813561" y="1822552"/>
            <a:ext cx="3139440" cy="16902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sz="3600" b="1" dirty="0">
                <a:solidFill>
                  <a:srgbClr val="C6DAEC"/>
                </a:solidFill>
                <a:latin typeface="Muli"/>
                <a:sym typeface="Muli"/>
              </a:rPr>
              <a:t>(A + B) * C</a:t>
            </a:r>
            <a:endParaRPr sz="3600" b="1" dirty="0">
              <a:solidFill>
                <a:srgbClr val="C6DAEC"/>
              </a:solidFill>
              <a:latin typeface="Muli"/>
              <a:sym typeface="Muli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49DBE06-72E7-456B-AEF8-83FB6CF463BA}"/>
              </a:ext>
            </a:extLst>
          </p:cNvPr>
          <p:cNvCxnSpPr>
            <a:cxnSpLocks/>
          </p:cNvCxnSpPr>
          <p:nvPr/>
        </p:nvCxnSpPr>
        <p:spPr>
          <a:xfrm>
            <a:off x="4328160" y="2667686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343;p12">
            <a:extLst>
              <a:ext uri="{FF2B5EF4-FFF2-40B4-BE49-F238E27FC236}">
                <a16:creationId xmlns:a16="http://schemas.microsoft.com/office/drawing/2014/main" id="{FCCC8C95-EC5E-D5CA-88EF-CA9CFB4E4CC8}"/>
              </a:ext>
            </a:extLst>
          </p:cNvPr>
          <p:cNvSpPr txBox="1"/>
          <p:nvPr/>
        </p:nvSpPr>
        <p:spPr>
          <a:xfrm>
            <a:off x="5760720" y="1822552"/>
            <a:ext cx="3139440" cy="16902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sz="3600" b="1" dirty="0">
                <a:solidFill>
                  <a:srgbClr val="C6DAEC"/>
                </a:solidFill>
                <a:latin typeface="Muli"/>
                <a:sym typeface="Muli"/>
              </a:rPr>
              <a:t>(A + B) * C</a:t>
            </a:r>
            <a:endParaRPr sz="3600" b="1" dirty="0">
              <a:solidFill>
                <a:srgbClr val="C6DAEC"/>
              </a:solidFill>
              <a:latin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49344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1A307D0-C830-3F3C-29D1-22F6D22F0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F7EAC90-8DEA-2753-209C-5DD76518A9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7" name="Google Shape;359;p14">
            <a:extLst>
              <a:ext uri="{FF2B5EF4-FFF2-40B4-BE49-F238E27FC236}">
                <a16:creationId xmlns:a16="http://schemas.microsoft.com/office/drawing/2014/main" id="{C6DADA3E-4FC2-4C74-5769-E93EE2ACA7E1}"/>
              </a:ext>
            </a:extLst>
          </p:cNvPr>
          <p:cNvSpPr txBox="1">
            <a:spLocks/>
          </p:cNvSpPr>
          <p:nvPr/>
        </p:nvSpPr>
        <p:spPr>
          <a:xfrm>
            <a:off x="1591413" y="227446"/>
            <a:ext cx="6150507" cy="77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altLang="ko-KR" dirty="0" err="1"/>
              <a:t>ShuntingYard</a:t>
            </a:r>
            <a:r>
              <a:rPr lang="en-US" altLang="ko-KR" dirty="0"/>
              <a:t>(Infix to Postfix)</a:t>
            </a:r>
          </a:p>
        </p:txBody>
      </p:sp>
      <p:pic>
        <p:nvPicPr>
          <p:cNvPr id="3074" name="Picture 2" descr="12강] 스택의 응용 - 수식의 후위 표기법(Postfix Notation)">
            <a:extLst>
              <a:ext uri="{FF2B5EF4-FFF2-40B4-BE49-F238E27FC236}">
                <a16:creationId xmlns:a16="http://schemas.microsoft.com/office/drawing/2014/main" id="{416DCBB3-41A5-CACF-6A34-4AE434562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400" y="1286229"/>
            <a:ext cx="4774343" cy="279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43;p12">
            <a:extLst>
              <a:ext uri="{FF2B5EF4-FFF2-40B4-BE49-F238E27FC236}">
                <a16:creationId xmlns:a16="http://schemas.microsoft.com/office/drawing/2014/main" id="{A46CE60F-0D0C-6238-3E7E-B252999D02D5}"/>
              </a:ext>
            </a:extLst>
          </p:cNvPr>
          <p:cNvSpPr txBox="1"/>
          <p:nvPr/>
        </p:nvSpPr>
        <p:spPr>
          <a:xfrm>
            <a:off x="562257" y="1726616"/>
            <a:ext cx="3139440" cy="16902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1. </a:t>
            </a:r>
            <a:r>
              <a:rPr lang="ko-KR" altLang="en-US" sz="1500" b="1" dirty="0">
                <a:solidFill>
                  <a:srgbClr val="C6DAEC"/>
                </a:solidFill>
                <a:latin typeface="Muli"/>
                <a:sym typeface="Muli"/>
              </a:rPr>
              <a:t>왼쪽부터 검사하면서</a:t>
            </a:r>
            <a:endParaRPr lang="en-US" altLang="ko-KR" sz="1500" b="1" dirty="0">
              <a:solidFill>
                <a:srgbClr val="C6DAEC"/>
              </a:solidFill>
              <a:latin typeface="Muli"/>
              <a:sym typeface="Muli"/>
            </a:endParaRPr>
          </a:p>
          <a:p>
            <a:pPr marL="0" lvl="0" indent="0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sz="1500" b="1" dirty="0">
                <a:solidFill>
                  <a:srgbClr val="C6DAEC"/>
                </a:solidFill>
                <a:latin typeface="Muli"/>
                <a:sym typeface="Muli"/>
              </a:rPr>
              <a:t>2. Digit</a:t>
            </a:r>
            <a:r>
              <a:rPr lang="ko-KR" altLang="en-US" sz="1500" b="1" dirty="0">
                <a:solidFill>
                  <a:srgbClr val="C6DAEC"/>
                </a:solidFill>
                <a:latin typeface="Muli"/>
                <a:sym typeface="Muli"/>
              </a:rPr>
              <a:t>이 발견되거나 음수일 경우 </a:t>
            </a: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string number</a:t>
            </a:r>
            <a:r>
              <a:rPr lang="ko-KR" altLang="en-US" sz="1500" b="1" dirty="0">
                <a:solidFill>
                  <a:srgbClr val="C6DAEC"/>
                </a:solidFill>
                <a:latin typeface="Muli"/>
                <a:sym typeface="Muli"/>
              </a:rPr>
              <a:t>에 쌓음</a:t>
            </a:r>
            <a:endParaRPr lang="en-US" altLang="ko-KR" sz="1500" b="1" dirty="0">
              <a:solidFill>
                <a:srgbClr val="C6DAEC"/>
              </a:solidFill>
              <a:latin typeface="Muli"/>
              <a:sym typeface="Muli"/>
            </a:endParaRPr>
          </a:p>
          <a:p>
            <a:pPr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2-1. expression</a:t>
            </a:r>
            <a:r>
              <a:rPr lang="ko-KR" altLang="en-US" sz="1500" b="1" dirty="0">
                <a:solidFill>
                  <a:srgbClr val="C6DAEC"/>
                </a:solidFill>
                <a:latin typeface="Muli"/>
                <a:sym typeface="Muli"/>
              </a:rPr>
              <a:t>에 표기된 </a:t>
            </a: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abs</a:t>
            </a:r>
            <a:r>
              <a:rPr lang="ko-KR" altLang="en-US" sz="1500" b="1" dirty="0">
                <a:solidFill>
                  <a:srgbClr val="C6DAEC"/>
                </a:solidFill>
                <a:latin typeface="Muli"/>
                <a:sym typeface="Muli"/>
              </a:rPr>
              <a:t>나 </a:t>
            </a: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log</a:t>
            </a:r>
            <a:r>
              <a:rPr lang="ko-KR" altLang="en-US" sz="1500" b="1" dirty="0">
                <a:solidFill>
                  <a:srgbClr val="C6DAEC"/>
                </a:solidFill>
                <a:latin typeface="Muli"/>
                <a:sym typeface="Muli"/>
              </a:rPr>
              <a:t>와 같은 함수는 괄호 처리 때 검사 후 별도 처리 로직</a:t>
            </a:r>
            <a:endParaRPr lang="en-US" altLang="ko-KR" sz="1500" b="1" dirty="0">
              <a:solidFill>
                <a:srgbClr val="C6DAEC"/>
              </a:solidFill>
              <a:latin typeface="Muli"/>
              <a:sym typeface="Muli"/>
            </a:endParaRPr>
          </a:p>
          <a:p>
            <a:pPr marL="0" lvl="0" indent="0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sz="1500" b="1" dirty="0">
                <a:solidFill>
                  <a:srgbClr val="C6DAEC"/>
                </a:solidFill>
                <a:latin typeface="Muli"/>
                <a:sym typeface="Muli"/>
              </a:rPr>
              <a:t>3. Operator</a:t>
            </a:r>
            <a:r>
              <a:rPr lang="ko-KR" altLang="en-US" sz="1500" b="1" dirty="0">
                <a:solidFill>
                  <a:srgbClr val="C6DAEC"/>
                </a:solidFill>
                <a:latin typeface="Muli"/>
                <a:sym typeface="Muli"/>
              </a:rPr>
              <a:t>가 나오면 </a:t>
            </a: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number</a:t>
            </a:r>
            <a:r>
              <a:rPr lang="ko-KR" altLang="en-US" sz="1500" b="1" dirty="0">
                <a:solidFill>
                  <a:srgbClr val="C6DAEC"/>
                </a:solidFill>
                <a:latin typeface="Muli"/>
                <a:sym typeface="Muli"/>
              </a:rPr>
              <a:t>를 </a:t>
            </a:r>
            <a:r>
              <a:rPr lang="ko-KR" altLang="en-US" sz="1500" b="1" dirty="0" err="1">
                <a:solidFill>
                  <a:srgbClr val="C6DAEC"/>
                </a:solidFill>
                <a:latin typeface="Muli"/>
                <a:sym typeface="Muli"/>
              </a:rPr>
              <a:t>출력스택</a:t>
            </a: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(output)</a:t>
            </a:r>
            <a:r>
              <a:rPr lang="ko-KR" altLang="en-US" sz="1500" b="1" dirty="0">
                <a:solidFill>
                  <a:srgbClr val="C6DAEC"/>
                </a:solidFill>
                <a:latin typeface="Muli"/>
                <a:sym typeface="Muli"/>
              </a:rPr>
              <a:t>에 </a:t>
            </a: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push. Operator</a:t>
            </a:r>
            <a:r>
              <a:rPr lang="ko-KR" altLang="en-US" sz="1500" b="1" dirty="0">
                <a:solidFill>
                  <a:srgbClr val="C6DAEC"/>
                </a:solidFill>
                <a:latin typeface="Muli"/>
                <a:sym typeface="Muli"/>
              </a:rPr>
              <a:t>는 별도의 </a:t>
            </a: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operator </a:t>
            </a:r>
            <a:r>
              <a:rPr lang="ko-KR" altLang="en-US" sz="1500" b="1" dirty="0">
                <a:solidFill>
                  <a:srgbClr val="C6DAEC"/>
                </a:solidFill>
                <a:latin typeface="Muli"/>
                <a:sym typeface="Muli"/>
              </a:rPr>
              <a:t>스택에 </a:t>
            </a: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push.</a:t>
            </a:r>
          </a:p>
          <a:p>
            <a:pPr marL="0" lvl="0" indent="0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4. </a:t>
            </a:r>
            <a:r>
              <a:rPr lang="ko-KR" altLang="en-US" sz="1500" b="1" dirty="0" err="1">
                <a:solidFill>
                  <a:srgbClr val="C6DAEC"/>
                </a:solidFill>
                <a:latin typeface="Muli"/>
                <a:sym typeface="Muli"/>
              </a:rPr>
              <a:t>좌괄호는</a:t>
            </a:r>
            <a:r>
              <a:rPr lang="ko-KR" altLang="en-US" sz="1500" b="1" dirty="0">
                <a:solidFill>
                  <a:srgbClr val="C6DAEC"/>
                </a:solidFill>
                <a:latin typeface="Muli"/>
                <a:sym typeface="Muli"/>
              </a:rPr>
              <a:t> 바로 </a:t>
            </a:r>
            <a:r>
              <a:rPr lang="ko-KR" altLang="en-US" sz="1500" b="1" dirty="0" err="1">
                <a:solidFill>
                  <a:srgbClr val="C6DAEC"/>
                </a:solidFill>
                <a:latin typeface="Muli"/>
                <a:sym typeface="Muli"/>
              </a:rPr>
              <a:t>푸쉬</a:t>
            </a: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.</a:t>
            </a:r>
            <a:r>
              <a:rPr lang="ko-KR" altLang="en-US" sz="1500" b="1" dirty="0">
                <a:solidFill>
                  <a:srgbClr val="C6DAEC"/>
                </a:solidFill>
                <a:latin typeface="Muli"/>
                <a:sym typeface="Muli"/>
              </a:rPr>
              <a:t> </a:t>
            </a:r>
            <a:r>
              <a:rPr lang="ko-KR" altLang="en-US" sz="1500" b="1" dirty="0" err="1">
                <a:solidFill>
                  <a:srgbClr val="C6DAEC"/>
                </a:solidFill>
                <a:latin typeface="Muli"/>
                <a:sym typeface="Muli"/>
              </a:rPr>
              <a:t>우괄호는</a:t>
            </a:r>
            <a:r>
              <a:rPr lang="ko-KR" altLang="en-US" sz="1500" b="1" dirty="0">
                <a:solidFill>
                  <a:srgbClr val="C6DAEC"/>
                </a:solidFill>
                <a:latin typeface="Muli"/>
                <a:sym typeface="Muli"/>
              </a:rPr>
              <a:t> </a:t>
            </a: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operator stack</a:t>
            </a:r>
            <a:r>
              <a:rPr lang="ko-KR" altLang="en-US" sz="1500" b="1" dirty="0">
                <a:solidFill>
                  <a:srgbClr val="C6DAEC"/>
                </a:solidFill>
                <a:latin typeface="Muli"/>
                <a:sym typeface="Muli"/>
              </a:rPr>
              <a:t>을 다 </a:t>
            </a: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pop</a:t>
            </a:r>
            <a:r>
              <a:rPr lang="ko-KR" altLang="en-US" sz="1500" b="1" dirty="0">
                <a:solidFill>
                  <a:srgbClr val="C6DAEC"/>
                </a:solidFill>
                <a:latin typeface="Muli"/>
                <a:sym typeface="Muli"/>
              </a:rPr>
              <a:t>한 후 출력 스택에 </a:t>
            </a: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32800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A011728-A52E-2DF6-5ED4-B33404573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F44701-8F1A-A738-7270-CFF2047F5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" y="-75"/>
            <a:ext cx="5183269" cy="51435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58E95EF-5CE9-BC89-F724-005C557B86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37F5BB-58E2-EDD5-2567-2FA719B91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172" y="117974"/>
            <a:ext cx="5183270" cy="31063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5371A5-D054-D4E6-B9B2-BF1B9F53E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825" y="3224303"/>
            <a:ext cx="2638793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3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BA87F04-BD3E-EF15-C4BE-480351751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E42F2-DC5A-297B-8A4C-6DFB45C3E2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7" name="Google Shape;359;p14">
            <a:extLst>
              <a:ext uri="{FF2B5EF4-FFF2-40B4-BE49-F238E27FC236}">
                <a16:creationId xmlns:a16="http://schemas.microsoft.com/office/drawing/2014/main" id="{1BBF5E24-78BD-6FD0-FD75-F9E42D6B7AB4}"/>
              </a:ext>
            </a:extLst>
          </p:cNvPr>
          <p:cNvSpPr txBox="1">
            <a:spLocks/>
          </p:cNvSpPr>
          <p:nvPr/>
        </p:nvSpPr>
        <p:spPr>
          <a:xfrm>
            <a:off x="1496747" y="227446"/>
            <a:ext cx="6150507" cy="77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altLang="ko-KR" dirty="0" err="1"/>
              <a:t>evaluatePostfix</a:t>
            </a:r>
            <a:r>
              <a:rPr lang="ko-KR" altLang="en-US" dirty="0"/>
              <a:t>　</a:t>
            </a:r>
            <a:endParaRPr lang="en-US" altLang="ko-KR" dirty="0"/>
          </a:p>
        </p:txBody>
      </p:sp>
      <p:sp>
        <p:nvSpPr>
          <p:cNvPr id="3" name="Google Shape;343;p12">
            <a:extLst>
              <a:ext uri="{FF2B5EF4-FFF2-40B4-BE49-F238E27FC236}">
                <a16:creationId xmlns:a16="http://schemas.microsoft.com/office/drawing/2014/main" id="{FB518835-5535-26C9-96AA-45B9074D1AFF}"/>
              </a:ext>
            </a:extLst>
          </p:cNvPr>
          <p:cNvSpPr txBox="1"/>
          <p:nvPr/>
        </p:nvSpPr>
        <p:spPr>
          <a:xfrm>
            <a:off x="3002280" y="881482"/>
            <a:ext cx="3139440" cy="16902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ko-KR" altLang="en-US" sz="1500" b="1" dirty="0">
                <a:solidFill>
                  <a:srgbClr val="C6DAEC"/>
                </a:solidFill>
                <a:latin typeface="Muli"/>
                <a:sym typeface="Muli"/>
              </a:rPr>
              <a:t>변환된 후위 표현식을 평가하여 </a:t>
            </a: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String-based</a:t>
            </a:r>
            <a:r>
              <a:rPr lang="ko-KR" altLang="en-US" sz="1500" b="1" dirty="0">
                <a:solidFill>
                  <a:srgbClr val="C6DAEC"/>
                </a:solidFill>
                <a:latin typeface="Muli"/>
                <a:sym typeface="Muli"/>
              </a:rPr>
              <a:t>로 임의 정밀 계산</a:t>
            </a: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.</a:t>
            </a:r>
          </a:p>
        </p:txBody>
      </p:sp>
      <p:sp>
        <p:nvSpPr>
          <p:cNvPr id="5" name="Google Shape;343;p12">
            <a:extLst>
              <a:ext uri="{FF2B5EF4-FFF2-40B4-BE49-F238E27FC236}">
                <a16:creationId xmlns:a16="http://schemas.microsoft.com/office/drawing/2014/main" id="{D11C8982-ABA7-BCB2-E257-06E98A7D6F27}"/>
              </a:ext>
            </a:extLst>
          </p:cNvPr>
          <p:cNvSpPr txBox="1"/>
          <p:nvPr/>
        </p:nvSpPr>
        <p:spPr>
          <a:xfrm>
            <a:off x="684195" y="2982998"/>
            <a:ext cx="3139440" cy="16902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abs</a:t>
            </a:r>
          </a:p>
          <a:p>
            <a:pPr marL="0" lvl="0" indent="0" algn="ctr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exp</a:t>
            </a:r>
          </a:p>
          <a:p>
            <a:pPr marL="0" lvl="0" indent="0" algn="ctr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sqrt</a:t>
            </a:r>
          </a:p>
          <a:p>
            <a:pPr marL="0" lvl="0" indent="0" algn="ctr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factorial</a:t>
            </a:r>
          </a:p>
          <a:p>
            <a:pPr marL="0" lvl="0" indent="0" algn="ctr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log</a:t>
            </a:r>
          </a:p>
          <a:p>
            <a:pPr marL="0" lvl="0" indent="0" algn="ctr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ln</a:t>
            </a:r>
          </a:p>
        </p:txBody>
      </p:sp>
      <p:sp>
        <p:nvSpPr>
          <p:cNvPr id="6" name="Google Shape;343;p12">
            <a:extLst>
              <a:ext uri="{FF2B5EF4-FFF2-40B4-BE49-F238E27FC236}">
                <a16:creationId xmlns:a16="http://schemas.microsoft.com/office/drawing/2014/main" id="{A063CAE9-5E4D-7FDE-E4F5-8C4AEF391CF0}"/>
              </a:ext>
            </a:extLst>
          </p:cNvPr>
          <p:cNvSpPr txBox="1"/>
          <p:nvPr/>
        </p:nvSpPr>
        <p:spPr>
          <a:xfrm>
            <a:off x="5184006" y="2982998"/>
            <a:ext cx="3139440" cy="16902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+  (add)</a:t>
            </a:r>
          </a:p>
          <a:p>
            <a:pPr marL="0" lvl="0" indent="0" algn="ctr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-  (sub)</a:t>
            </a:r>
          </a:p>
          <a:p>
            <a:pPr marL="0" lvl="0" indent="0" algn="ctr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* (</a:t>
            </a:r>
            <a:r>
              <a:rPr lang="en-US" altLang="ko-KR" sz="1500" b="1" dirty="0" err="1">
                <a:solidFill>
                  <a:srgbClr val="C6DAEC"/>
                </a:solidFill>
                <a:latin typeface="Muli"/>
                <a:sym typeface="Muli"/>
              </a:rPr>
              <a:t>mul</a:t>
            </a: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)</a:t>
            </a:r>
          </a:p>
          <a:p>
            <a:pPr marL="0" lvl="0" indent="0" algn="ctr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/ (div)</a:t>
            </a:r>
          </a:p>
          <a:p>
            <a:pPr marL="0" lvl="0" indent="0" algn="ctr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^ (pow)</a:t>
            </a:r>
          </a:p>
          <a:p>
            <a:pPr marL="0" lvl="0" indent="0" algn="ctr">
              <a:spcBef>
                <a:spcPts val="600"/>
              </a:spcBef>
              <a:buClr>
                <a:srgbClr val="19BBD5"/>
              </a:buClr>
              <a:buSzPts val="1400"/>
            </a:pPr>
            <a:r>
              <a:rPr lang="en-US" altLang="ko-KR" sz="1500" b="1" dirty="0">
                <a:solidFill>
                  <a:srgbClr val="C6DAEC"/>
                </a:solidFill>
                <a:latin typeface="Muli"/>
                <a:sym typeface="Muli"/>
              </a:rPr>
              <a:t>% (mod)</a:t>
            </a:r>
          </a:p>
        </p:txBody>
      </p:sp>
      <p:sp>
        <p:nvSpPr>
          <p:cNvPr id="9" name="Google Shape;343;p12">
            <a:extLst>
              <a:ext uri="{FF2B5EF4-FFF2-40B4-BE49-F238E27FC236}">
                <a16:creationId xmlns:a16="http://schemas.microsoft.com/office/drawing/2014/main" id="{0ADE02CD-C07B-19B2-D13C-6CC8F160D899}"/>
              </a:ext>
            </a:extLst>
          </p:cNvPr>
          <p:cNvSpPr txBox="1"/>
          <p:nvPr/>
        </p:nvSpPr>
        <p:spPr>
          <a:xfrm>
            <a:off x="1738677" y="2385588"/>
            <a:ext cx="1888882" cy="509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Function</a:t>
            </a:r>
            <a:endParaRPr sz="2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" name="Google Shape;343;p12">
            <a:extLst>
              <a:ext uri="{FF2B5EF4-FFF2-40B4-BE49-F238E27FC236}">
                <a16:creationId xmlns:a16="http://schemas.microsoft.com/office/drawing/2014/main" id="{5A12F8C5-4EBD-4F64-49CF-846972657A34}"/>
              </a:ext>
            </a:extLst>
          </p:cNvPr>
          <p:cNvSpPr txBox="1"/>
          <p:nvPr/>
        </p:nvSpPr>
        <p:spPr>
          <a:xfrm>
            <a:off x="6141720" y="2379910"/>
            <a:ext cx="1888882" cy="509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Operations</a:t>
            </a:r>
            <a:endParaRPr sz="2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6CC9E30-0F17-DCDA-8288-805DEDC4D145}"/>
              </a:ext>
            </a:extLst>
          </p:cNvPr>
          <p:cNvSpPr/>
          <p:nvPr/>
        </p:nvSpPr>
        <p:spPr>
          <a:xfrm>
            <a:off x="5390273" y="2142708"/>
            <a:ext cx="2793441" cy="279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46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ED88222-886A-0C09-7782-7CAFCA95F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3ACBC0-8A4D-961A-7758-C2ED24F185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7" name="Google Shape;359;p14">
            <a:extLst>
              <a:ext uri="{FF2B5EF4-FFF2-40B4-BE49-F238E27FC236}">
                <a16:creationId xmlns:a16="http://schemas.microsoft.com/office/drawing/2014/main" id="{78095A59-9763-54C2-CEBB-3CCEA51F3F00}"/>
              </a:ext>
            </a:extLst>
          </p:cNvPr>
          <p:cNvSpPr txBox="1">
            <a:spLocks/>
          </p:cNvSpPr>
          <p:nvPr/>
        </p:nvSpPr>
        <p:spPr>
          <a:xfrm>
            <a:off x="1496747" y="227446"/>
            <a:ext cx="6150507" cy="77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altLang="ko-KR" dirty="0"/>
              <a:t>String-based add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90941A-FB2F-37AA-0C99-2F902D7893E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62436" y="1005261"/>
            <a:ext cx="5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71475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2005</Words>
  <Application>Microsoft Office PowerPoint</Application>
  <PresentationFormat>화면 슬라이드 쇼(16:9)</PresentationFormat>
  <Paragraphs>256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Helvetica Neue</vt:lpstr>
      <vt:lpstr>Muli</vt:lpstr>
      <vt:lpstr>Nixie One</vt:lpstr>
      <vt:lpstr>Arial</vt:lpstr>
      <vt:lpstr>Imogen template</vt:lpstr>
      <vt:lpstr>제품 분석 및 보완점 C++ 기술 연구와 기획 및 프로젝트</vt:lpstr>
      <vt:lpstr>2주 개발 산출물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제품 시연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D.H.KIM</dc:creator>
  <cp:lastModifiedBy>2463</cp:lastModifiedBy>
  <cp:revision>300</cp:revision>
  <dcterms:modified xsi:type="dcterms:W3CDTF">2025-07-10T08:07:18Z</dcterms:modified>
</cp:coreProperties>
</file>