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82"/>
  </p:notesMasterIdLst>
  <p:sldIdLst>
    <p:sldId id="263" r:id="rId5"/>
    <p:sldId id="538" r:id="rId6"/>
    <p:sldId id="282" r:id="rId7"/>
    <p:sldId id="318" r:id="rId8"/>
    <p:sldId id="320" r:id="rId9"/>
    <p:sldId id="321" r:id="rId10"/>
    <p:sldId id="322" r:id="rId11"/>
    <p:sldId id="324" r:id="rId12"/>
    <p:sldId id="327" r:id="rId13"/>
    <p:sldId id="379" r:id="rId14"/>
    <p:sldId id="328" r:id="rId15"/>
    <p:sldId id="540" r:id="rId16"/>
    <p:sldId id="541" r:id="rId17"/>
    <p:sldId id="489" r:id="rId18"/>
    <p:sldId id="415" r:id="rId19"/>
    <p:sldId id="492" r:id="rId20"/>
    <p:sldId id="421" r:id="rId21"/>
    <p:sldId id="542" r:id="rId22"/>
    <p:sldId id="496" r:id="rId23"/>
    <p:sldId id="497" r:id="rId24"/>
    <p:sldId id="502" r:id="rId25"/>
    <p:sldId id="498" r:id="rId26"/>
    <p:sldId id="331" r:id="rId27"/>
    <p:sldId id="335" r:id="rId28"/>
    <p:sldId id="336" r:id="rId29"/>
    <p:sldId id="337" r:id="rId30"/>
    <p:sldId id="338" r:id="rId31"/>
    <p:sldId id="429" r:id="rId32"/>
    <p:sldId id="339" r:id="rId33"/>
    <p:sldId id="340" r:id="rId34"/>
    <p:sldId id="414" r:id="rId35"/>
    <p:sldId id="430" r:id="rId36"/>
    <p:sldId id="435" r:id="rId37"/>
    <p:sldId id="445" r:id="rId38"/>
    <p:sldId id="431" r:id="rId39"/>
    <p:sldId id="440" r:id="rId40"/>
    <p:sldId id="432" r:id="rId41"/>
    <p:sldId id="441" r:id="rId42"/>
    <p:sldId id="433" r:id="rId43"/>
    <p:sldId id="443" r:id="rId44"/>
    <p:sldId id="444" r:id="rId45"/>
    <p:sldId id="434" r:id="rId46"/>
    <p:sldId id="436" r:id="rId47"/>
    <p:sldId id="437" r:id="rId48"/>
    <p:sldId id="343" r:id="rId49"/>
    <p:sldId id="344" r:id="rId50"/>
    <p:sldId id="395" r:id="rId51"/>
    <p:sldId id="396" r:id="rId52"/>
    <p:sldId id="397" r:id="rId53"/>
    <p:sldId id="447" r:id="rId54"/>
    <p:sldId id="374" r:id="rId55"/>
    <p:sldId id="375" r:id="rId56"/>
    <p:sldId id="378" r:id="rId57"/>
    <p:sldId id="451" r:id="rId58"/>
    <p:sldId id="500" r:id="rId59"/>
    <p:sldId id="453" r:id="rId60"/>
    <p:sldId id="454" r:id="rId61"/>
    <p:sldId id="455" r:id="rId62"/>
    <p:sldId id="458" r:id="rId63"/>
    <p:sldId id="469" r:id="rId64"/>
    <p:sldId id="470" r:id="rId65"/>
    <p:sldId id="471" r:id="rId66"/>
    <p:sldId id="503" r:id="rId67"/>
    <p:sldId id="504" r:id="rId68"/>
    <p:sldId id="472" r:id="rId69"/>
    <p:sldId id="505" r:id="rId70"/>
    <p:sldId id="506" r:id="rId71"/>
    <p:sldId id="507" r:id="rId72"/>
    <p:sldId id="508" r:id="rId73"/>
    <p:sldId id="479" r:id="rId74"/>
    <p:sldId id="480" r:id="rId75"/>
    <p:sldId id="481" r:id="rId76"/>
    <p:sldId id="509" r:id="rId77"/>
    <p:sldId id="461" r:id="rId78"/>
    <p:sldId id="463" r:id="rId79"/>
    <p:sldId id="517" r:id="rId80"/>
    <p:sldId id="264" r:id="rId81"/>
  </p:sldIdLst>
  <p:sldSz cx="9144000" cy="6858000" type="screen4x3"/>
  <p:notesSz cx="6858000" cy="9144000"/>
  <p:defaultTextStyle>
    <a:defPPr>
      <a:defRPr lang="fi-FI"/>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ononen Tarja" initials="TT" lastIdx="1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940"/>
    <a:srgbClr val="00AE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2" autoAdjust="0"/>
    <p:restoredTop sz="62208" autoAdjust="0"/>
  </p:normalViewPr>
  <p:slideViewPr>
    <p:cSldViewPr snapToGrid="0" snapToObjects="1">
      <p:cViewPr varScale="1">
        <p:scale>
          <a:sx n="85" d="100"/>
          <a:sy n="85" d="100"/>
        </p:scale>
        <p:origin x="18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notesMaster" Target="notesMasters/notesMaster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74A774-46EF-47F0-91AA-AFB91CB9BCFD}" type="datetimeFigureOut">
              <a:rPr lang="fi-FI" smtClean="0"/>
              <a:t>5.1.2020</a:t>
            </a:fld>
            <a:endParaRPr lang="fi-FI"/>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F35B24-9775-4C99-B63B-757BF969B8AD}" type="slidenum">
              <a:rPr lang="fi-FI" smtClean="0"/>
              <a:t>‹#›</a:t>
            </a:fld>
            <a:endParaRPr lang="fi-FI"/>
          </a:p>
        </p:txBody>
      </p:sp>
    </p:spTree>
    <p:extLst>
      <p:ext uri="{BB962C8B-B14F-4D97-AF65-F5344CB8AC3E}">
        <p14:creationId xmlns:p14="http://schemas.microsoft.com/office/powerpoint/2010/main" val="2619241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tsikko ja tekijän nim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Alaotsikko 2"/>
          <p:cNvSpPr>
            <a:spLocks noGrp="1"/>
          </p:cNvSpPr>
          <p:nvPr>
            <p:ph type="subTitle" idx="1"/>
          </p:nvPr>
        </p:nvSpPr>
        <p:spPr>
          <a:xfrm>
            <a:off x="1371600" y="4265780"/>
            <a:ext cx="6400800" cy="1752600"/>
          </a:xfrm>
        </p:spPr>
        <p:txBody>
          <a:bodyPr>
            <a:normAutofit/>
          </a:bodyPr>
          <a:lstStyle>
            <a:lvl1pPr marL="0" indent="0" algn="ctr">
              <a:buNone/>
              <a:defRPr sz="3600" b="0" i="0">
                <a:solidFill>
                  <a:schemeClr val="bg1">
                    <a:lumMod val="65000"/>
                  </a:schemeClr>
                </a:solidFill>
                <a:latin typeface="Raleway Regular"/>
                <a:cs typeface="Raleway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Muokkaa alaotsikon perustyyliä napsautt.</a:t>
            </a:r>
            <a:endParaRPr lang="fi-FI" dirty="0"/>
          </a:p>
        </p:txBody>
      </p:sp>
      <p:sp>
        <p:nvSpPr>
          <p:cNvPr id="4" name="Otsikon paikkamerkki 1"/>
          <p:cNvSpPr>
            <a:spLocks noGrp="1"/>
          </p:cNvSpPr>
          <p:nvPr>
            <p:ph type="title" hasCustomPrompt="1"/>
          </p:nvPr>
        </p:nvSpPr>
        <p:spPr bwMode="auto">
          <a:xfrm>
            <a:off x="808463" y="1813034"/>
            <a:ext cx="7527074" cy="2277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6000"/>
            </a:lvl1pPr>
          </a:lstStyle>
          <a:p>
            <a:pPr lvl="0"/>
            <a:r>
              <a:rPr lang="fi-FI" dirty="0"/>
              <a:t>Muokkaa perustyylejä </a:t>
            </a:r>
            <a:br>
              <a:rPr lang="fi-FI" dirty="0"/>
            </a:br>
            <a:r>
              <a:rPr lang="fi-FI" dirty="0"/>
              <a:t>naps.</a:t>
            </a:r>
          </a:p>
        </p:txBody>
      </p:sp>
    </p:spTree>
    <p:extLst>
      <p:ext uri="{BB962C8B-B14F-4D97-AF65-F5344CB8AC3E}">
        <p14:creationId xmlns:p14="http://schemas.microsoft.com/office/powerpoint/2010/main" val="52901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tekst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1525988" y="944879"/>
            <a:ext cx="6092024" cy="993775"/>
          </a:xfrm>
        </p:spPr>
        <p:txBody>
          <a:bodyPr>
            <a:normAutofit/>
          </a:bodyPr>
          <a:lstStyle/>
          <a:p>
            <a:r>
              <a:rPr lang="fi-FI"/>
              <a:t>Muokkaa ots. perustyyl. napsautt.</a:t>
            </a:r>
            <a:endParaRPr lang="fi-FI" dirty="0"/>
          </a:p>
        </p:txBody>
      </p:sp>
      <p:sp>
        <p:nvSpPr>
          <p:cNvPr id="3" name="Sisällön paikkamerkki 2"/>
          <p:cNvSpPr>
            <a:spLocks noGrp="1"/>
          </p:cNvSpPr>
          <p:nvPr>
            <p:ph idx="1"/>
          </p:nvPr>
        </p:nvSpPr>
        <p:spPr>
          <a:xfrm>
            <a:off x="457200" y="2584174"/>
            <a:ext cx="8229600" cy="3328947"/>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Tree>
    <p:extLst>
      <p:ext uri="{BB962C8B-B14F-4D97-AF65-F5344CB8AC3E}">
        <p14:creationId xmlns:p14="http://schemas.microsoft.com/office/powerpoint/2010/main" val="322680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ukautettu asettel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Otsikko 1"/>
          <p:cNvSpPr>
            <a:spLocks noGrp="1"/>
          </p:cNvSpPr>
          <p:nvPr>
            <p:ph type="title"/>
          </p:nvPr>
        </p:nvSpPr>
        <p:spPr>
          <a:xfrm>
            <a:off x="1371600" y="955039"/>
            <a:ext cx="6400800" cy="993775"/>
          </a:xfrm>
        </p:spPr>
        <p:txBody>
          <a:bodyPr>
            <a:normAutofit/>
          </a:bodyPr>
          <a:lstStyle/>
          <a:p>
            <a:r>
              <a:rPr lang="fi-FI"/>
              <a:t>Muokkaa ots. perustyyl. napsautt.</a:t>
            </a:r>
            <a:endParaRPr lang="fi-FI" dirty="0"/>
          </a:p>
        </p:txBody>
      </p:sp>
      <p:sp>
        <p:nvSpPr>
          <p:cNvPr id="4" name="Sisällön paikkamerkki 2"/>
          <p:cNvSpPr>
            <a:spLocks noGrp="1"/>
          </p:cNvSpPr>
          <p:nvPr>
            <p:ph idx="1"/>
          </p:nvPr>
        </p:nvSpPr>
        <p:spPr>
          <a:xfrm>
            <a:off x="457200" y="2564296"/>
            <a:ext cx="8229600" cy="3338665"/>
          </a:xfrm>
        </p:spPr>
        <p:txBody>
          <a:bodyPr>
            <a:normAutofit/>
          </a:body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Tree>
    <p:extLst>
      <p:ext uri="{BB962C8B-B14F-4D97-AF65-F5344CB8AC3E}">
        <p14:creationId xmlns:p14="http://schemas.microsoft.com/office/powerpoint/2010/main" val="363106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i ja kuv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tsikko 1"/>
          <p:cNvSpPr>
            <a:spLocks noGrp="1"/>
          </p:cNvSpPr>
          <p:nvPr>
            <p:ph type="title"/>
          </p:nvPr>
        </p:nvSpPr>
        <p:spPr>
          <a:xfrm>
            <a:off x="1965297" y="954690"/>
            <a:ext cx="5213405" cy="1275853"/>
          </a:xfrm>
        </p:spPr>
        <p:txBody>
          <a:bodyPr>
            <a:normAutofit/>
          </a:bodyPr>
          <a:lstStyle>
            <a:lvl1pPr algn="ctr">
              <a:defRPr sz="4000">
                <a:solidFill>
                  <a:srgbClr val="001940"/>
                </a:solidFill>
              </a:defRPr>
            </a:lvl1pPr>
          </a:lstStyle>
          <a:p>
            <a:r>
              <a:rPr lang="fi-FI"/>
              <a:t>Muokkaa ots. perustyyl. napsautt.</a:t>
            </a:r>
            <a:endParaRPr lang="fi-FI" dirty="0"/>
          </a:p>
        </p:txBody>
      </p:sp>
      <p:sp>
        <p:nvSpPr>
          <p:cNvPr id="3" name="Sisällön paikkamerkki 2"/>
          <p:cNvSpPr>
            <a:spLocks noGrp="1"/>
          </p:cNvSpPr>
          <p:nvPr>
            <p:ph sz="half" idx="1"/>
          </p:nvPr>
        </p:nvSpPr>
        <p:spPr>
          <a:xfrm>
            <a:off x="592203" y="2696239"/>
            <a:ext cx="4185054" cy="3585291"/>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endParaRPr lang="fi-FI" dirty="0"/>
          </a:p>
        </p:txBody>
      </p:sp>
      <p:sp>
        <p:nvSpPr>
          <p:cNvPr id="9" name="Kuvan paikkamerkki 8"/>
          <p:cNvSpPr>
            <a:spLocks noGrp="1"/>
          </p:cNvSpPr>
          <p:nvPr>
            <p:ph type="pic" sz="quarter" idx="13"/>
          </p:nvPr>
        </p:nvSpPr>
        <p:spPr>
          <a:xfrm>
            <a:off x="5062807" y="2696239"/>
            <a:ext cx="3488990" cy="3585291"/>
          </a:xfrm>
        </p:spPr>
        <p:txBody>
          <a:bodyPr/>
          <a:lstStyle/>
          <a:p>
            <a:pPr lvl="0"/>
            <a:r>
              <a:rPr lang="fi-FI" noProof="0"/>
              <a:t>Lisää kuva napsauttamalla kuvaketta</a:t>
            </a:r>
            <a:endParaRPr lang="fi-FI" noProof="0" dirty="0"/>
          </a:p>
        </p:txBody>
      </p:sp>
    </p:spTree>
    <p:extLst>
      <p:ext uri="{BB962C8B-B14F-4D97-AF65-F5344CB8AC3E}">
        <p14:creationId xmlns:p14="http://schemas.microsoft.com/office/powerpoint/2010/main" val="71445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uva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Kuvan paikkamerkki 10"/>
          <p:cNvSpPr>
            <a:spLocks noGrp="1"/>
          </p:cNvSpPr>
          <p:nvPr>
            <p:ph type="pic" sz="quarter" idx="10"/>
          </p:nvPr>
        </p:nvSpPr>
        <p:spPr>
          <a:xfrm>
            <a:off x="441052" y="993547"/>
            <a:ext cx="8261896" cy="5334042"/>
          </a:xfrm>
        </p:spPr>
        <p:txBody>
          <a:bodyPr/>
          <a:lstStyle/>
          <a:p>
            <a:pPr lvl="0"/>
            <a:r>
              <a:rPr lang="fi-FI" noProof="0"/>
              <a:t>Lisää kuva napsauttamalla kuvaketta</a:t>
            </a:r>
            <a:endParaRPr lang="fi-FI" noProof="0" dirty="0"/>
          </a:p>
        </p:txBody>
      </p:sp>
    </p:spTree>
    <p:extLst>
      <p:ext uri="{BB962C8B-B14F-4D97-AF65-F5344CB8AC3E}">
        <p14:creationId xmlns:p14="http://schemas.microsoft.com/office/powerpoint/2010/main" val="257511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863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10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Tyhjä">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3EC1B63-EB89-4EEA-B2C1-F7AFACE07C80}" type="slidenum">
              <a:rPr lang="en-GB" altLang="fi-FI"/>
              <a:pPr>
                <a:defRPr/>
              </a:pPr>
              <a:t>‹#›</a:t>
            </a:fld>
            <a:endParaRPr lang="en-GB" altLang="fi-FI"/>
          </a:p>
        </p:txBody>
      </p:sp>
    </p:spTree>
    <p:extLst>
      <p:ext uri="{BB962C8B-B14F-4D97-AF65-F5344CB8AC3E}">
        <p14:creationId xmlns:p14="http://schemas.microsoft.com/office/powerpoint/2010/main" val="58103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1026" name="Otsikon paikkamerkki 1"/>
          <p:cNvSpPr>
            <a:spLocks noGrp="1"/>
          </p:cNvSpPr>
          <p:nvPr>
            <p:ph type="title"/>
          </p:nvPr>
        </p:nvSpPr>
        <p:spPr bwMode="auto">
          <a:xfrm>
            <a:off x="1669774" y="814387"/>
            <a:ext cx="5804452" cy="993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i-FI" dirty="0"/>
              <a:t>Muokkaa perustyylejä naps.</a:t>
            </a:r>
          </a:p>
        </p:txBody>
      </p:sp>
      <p:sp>
        <p:nvSpPr>
          <p:cNvPr id="1027" name="Tekstin paikkamerkki 2"/>
          <p:cNvSpPr>
            <a:spLocks noGrp="1"/>
          </p:cNvSpPr>
          <p:nvPr>
            <p:ph type="body" idx="1"/>
          </p:nvPr>
        </p:nvSpPr>
        <p:spPr bwMode="auto">
          <a:xfrm>
            <a:off x="457200" y="2385391"/>
            <a:ext cx="8229600" cy="39358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Tree>
  </p:cSld>
  <p:clrMap bg1="lt1" tx1="dk1" bg2="lt2" tx2="dk2" accent1="accent1" accent2="accent2" accent3="accent3" accent4="accent4" accent5="accent5" accent6="accent6" hlink="hlink" folHlink="folHlink"/>
  <p:sldLayoutIdLst>
    <p:sldLayoutId id="2147483766" r:id="rId1"/>
    <p:sldLayoutId id="2147483762" r:id="rId2"/>
    <p:sldLayoutId id="2147483768" r:id="rId3"/>
    <p:sldLayoutId id="2147483763" r:id="rId4"/>
    <p:sldLayoutId id="2147483767" r:id="rId5"/>
    <p:sldLayoutId id="2147483769" r:id="rId6"/>
    <p:sldLayoutId id="2147483770" r:id="rId7"/>
    <p:sldLayoutId id="2147483771" r:id="rId8"/>
  </p:sldLayoutIdLst>
  <p:txStyles>
    <p:titleStyle>
      <a:lvl1pPr algn="ctr" defTabSz="457200" rtl="0" eaLnBrk="1" fontAlgn="base" hangingPunct="1">
        <a:spcBef>
          <a:spcPct val="0"/>
        </a:spcBef>
        <a:spcAft>
          <a:spcPct val="0"/>
        </a:spcAft>
        <a:defRPr sz="4800" b="0" i="0" kern="1200">
          <a:solidFill>
            <a:schemeClr val="tx1"/>
          </a:solidFill>
          <a:latin typeface="Raleway Regular"/>
          <a:ea typeface="MS PGothic" pitchFamily="34" charset="-128"/>
          <a:cs typeface="Raleway Regular"/>
        </a:defRPr>
      </a:lvl1pPr>
      <a:lvl2pPr algn="ctr" defTabSz="457200" rtl="0" eaLnBrk="1" fontAlgn="base" hangingPunct="1">
        <a:spcBef>
          <a:spcPct val="0"/>
        </a:spcBef>
        <a:spcAft>
          <a:spcPct val="0"/>
        </a:spcAft>
        <a:defRPr sz="4800">
          <a:solidFill>
            <a:srgbClr val="00AEC4"/>
          </a:solidFill>
          <a:latin typeface="Constantia" charset="0"/>
          <a:ea typeface="MS PGothic" pitchFamily="34" charset="-128"/>
        </a:defRPr>
      </a:lvl2pPr>
      <a:lvl3pPr algn="ctr" defTabSz="457200" rtl="0" eaLnBrk="1" fontAlgn="base" hangingPunct="1">
        <a:spcBef>
          <a:spcPct val="0"/>
        </a:spcBef>
        <a:spcAft>
          <a:spcPct val="0"/>
        </a:spcAft>
        <a:defRPr sz="4800">
          <a:solidFill>
            <a:srgbClr val="00AEC4"/>
          </a:solidFill>
          <a:latin typeface="Constantia" charset="0"/>
          <a:ea typeface="MS PGothic" pitchFamily="34" charset="-128"/>
        </a:defRPr>
      </a:lvl3pPr>
      <a:lvl4pPr algn="ctr" defTabSz="457200" rtl="0" eaLnBrk="1" fontAlgn="base" hangingPunct="1">
        <a:spcBef>
          <a:spcPct val="0"/>
        </a:spcBef>
        <a:spcAft>
          <a:spcPct val="0"/>
        </a:spcAft>
        <a:defRPr sz="4800">
          <a:solidFill>
            <a:srgbClr val="00AEC4"/>
          </a:solidFill>
          <a:latin typeface="Constantia" charset="0"/>
          <a:ea typeface="MS PGothic" pitchFamily="34" charset="-128"/>
        </a:defRPr>
      </a:lvl4pPr>
      <a:lvl5pPr algn="ctr" defTabSz="457200" rtl="0" eaLnBrk="1" fontAlgn="base" hangingPunct="1">
        <a:spcBef>
          <a:spcPct val="0"/>
        </a:spcBef>
        <a:spcAft>
          <a:spcPct val="0"/>
        </a:spcAft>
        <a:defRPr sz="4800">
          <a:solidFill>
            <a:srgbClr val="00AEC4"/>
          </a:solidFill>
          <a:latin typeface="Constantia" charset="0"/>
          <a:ea typeface="MS PGothic" pitchFamily="34" charset="-128"/>
        </a:defRPr>
      </a:lvl5pPr>
      <a:lvl6pPr marL="457200" algn="ctr" defTabSz="457200" rtl="0" eaLnBrk="1" fontAlgn="base" hangingPunct="1">
        <a:spcBef>
          <a:spcPct val="0"/>
        </a:spcBef>
        <a:spcAft>
          <a:spcPct val="0"/>
        </a:spcAft>
        <a:defRPr sz="4800">
          <a:solidFill>
            <a:srgbClr val="00AEC4"/>
          </a:solidFill>
          <a:latin typeface="Constantia" charset="0"/>
          <a:ea typeface="ＭＳ Ｐゴシック" charset="0"/>
        </a:defRPr>
      </a:lvl6pPr>
      <a:lvl7pPr marL="914400" algn="ctr" defTabSz="457200" rtl="0" eaLnBrk="1" fontAlgn="base" hangingPunct="1">
        <a:spcBef>
          <a:spcPct val="0"/>
        </a:spcBef>
        <a:spcAft>
          <a:spcPct val="0"/>
        </a:spcAft>
        <a:defRPr sz="4800">
          <a:solidFill>
            <a:srgbClr val="00AEC4"/>
          </a:solidFill>
          <a:latin typeface="Constantia" charset="0"/>
          <a:ea typeface="ＭＳ Ｐゴシック" charset="0"/>
        </a:defRPr>
      </a:lvl7pPr>
      <a:lvl8pPr marL="1371600" algn="ctr" defTabSz="457200" rtl="0" eaLnBrk="1" fontAlgn="base" hangingPunct="1">
        <a:spcBef>
          <a:spcPct val="0"/>
        </a:spcBef>
        <a:spcAft>
          <a:spcPct val="0"/>
        </a:spcAft>
        <a:defRPr sz="4800">
          <a:solidFill>
            <a:srgbClr val="00AEC4"/>
          </a:solidFill>
          <a:latin typeface="Constantia" charset="0"/>
          <a:ea typeface="ＭＳ Ｐゴシック" charset="0"/>
        </a:defRPr>
      </a:lvl8pPr>
      <a:lvl9pPr marL="1828800" algn="ctr" defTabSz="457200" rtl="0" eaLnBrk="1" fontAlgn="base" hangingPunct="1">
        <a:spcBef>
          <a:spcPct val="0"/>
        </a:spcBef>
        <a:spcAft>
          <a:spcPct val="0"/>
        </a:spcAft>
        <a:defRPr sz="4800">
          <a:solidFill>
            <a:srgbClr val="00AEC4"/>
          </a:solidFill>
          <a:latin typeface="Constantia" charset="0"/>
          <a:ea typeface="ＭＳ Ｐゴシック" charset="0"/>
        </a:defRPr>
      </a:lvl9pPr>
    </p:titleStyle>
    <p:bodyStyle>
      <a:lvl1pPr marL="342900" indent="-342900" algn="l" defTabSz="457200" rtl="0" eaLnBrk="1" fontAlgn="base" hangingPunct="1">
        <a:spcBef>
          <a:spcPct val="20000"/>
        </a:spcBef>
        <a:spcAft>
          <a:spcPct val="0"/>
        </a:spcAft>
        <a:buClr>
          <a:srgbClr val="BFBFBF"/>
        </a:buClr>
        <a:buFont typeface="Lucida Grande" charset="0"/>
        <a:buChar char="-"/>
        <a:defRPr sz="3200" b="0" i="0" kern="1200">
          <a:solidFill>
            <a:schemeClr val="tx1"/>
          </a:solidFill>
          <a:latin typeface="Raleway Regular"/>
          <a:ea typeface="MS PGothic" pitchFamily="34" charset="-128"/>
          <a:cs typeface="Raleway Regular"/>
        </a:defRPr>
      </a:lvl1pPr>
      <a:lvl2pPr marL="742950" indent="-285750" algn="l" defTabSz="457200" rtl="0" eaLnBrk="1" fontAlgn="base" hangingPunct="1">
        <a:spcBef>
          <a:spcPct val="20000"/>
        </a:spcBef>
        <a:spcAft>
          <a:spcPct val="0"/>
        </a:spcAft>
        <a:buClr>
          <a:srgbClr val="BFBFBF"/>
        </a:buClr>
        <a:buFont typeface="Lucida Grande" charset="0"/>
        <a:buChar char="-"/>
        <a:defRPr sz="2800" b="0" i="0" kern="1200">
          <a:solidFill>
            <a:srgbClr val="595959"/>
          </a:solidFill>
          <a:latin typeface="Raleway Regular"/>
          <a:ea typeface="MS PGothic" pitchFamily="34" charset="-128"/>
          <a:cs typeface="Raleway Regular"/>
        </a:defRPr>
      </a:lvl2pPr>
      <a:lvl3pPr marL="1143000" indent="-228600" algn="l" defTabSz="457200" rtl="0" eaLnBrk="1" fontAlgn="base" hangingPunct="1">
        <a:spcBef>
          <a:spcPct val="20000"/>
        </a:spcBef>
        <a:spcAft>
          <a:spcPct val="0"/>
        </a:spcAft>
        <a:buClr>
          <a:srgbClr val="BFBFBF"/>
        </a:buClr>
        <a:buFont typeface="Lucida Grande" charset="0"/>
        <a:buChar char="-"/>
        <a:defRPr sz="2400" b="0" i="0" kern="1200">
          <a:solidFill>
            <a:schemeClr val="tx1"/>
          </a:solidFill>
          <a:latin typeface="Raleway Regular"/>
          <a:ea typeface="MS PGothic" pitchFamily="34" charset="-128"/>
          <a:cs typeface="Raleway Regular"/>
        </a:defRPr>
      </a:lvl3pPr>
      <a:lvl4pPr marL="1600200" indent="-228600" algn="l" defTabSz="457200" rtl="0" eaLnBrk="1" fontAlgn="base" hangingPunct="1">
        <a:spcBef>
          <a:spcPct val="20000"/>
        </a:spcBef>
        <a:spcAft>
          <a:spcPct val="0"/>
        </a:spcAft>
        <a:buClr>
          <a:srgbClr val="BFBFBF"/>
        </a:buClr>
        <a:buFont typeface="Lucida Grande" charset="0"/>
        <a:buChar char="-"/>
        <a:defRPr sz="2000" b="0" i="0" kern="1200">
          <a:solidFill>
            <a:schemeClr val="tx1"/>
          </a:solidFill>
          <a:latin typeface="Raleway Regular"/>
          <a:ea typeface="MS PGothic" pitchFamily="34" charset="-128"/>
          <a:cs typeface="Raleway Regular"/>
        </a:defRPr>
      </a:lvl4pPr>
      <a:lvl5pPr marL="2057400" indent="-228600" algn="l" defTabSz="457200" rtl="0" eaLnBrk="1" fontAlgn="base" hangingPunct="1">
        <a:spcBef>
          <a:spcPct val="20000"/>
        </a:spcBef>
        <a:spcAft>
          <a:spcPct val="0"/>
        </a:spcAft>
        <a:buClr>
          <a:srgbClr val="BFBFBF"/>
        </a:buClr>
        <a:buFont typeface="Lucida Grande" charset="0"/>
        <a:buChar char="-"/>
        <a:defRPr sz="2000" b="0" i="0" kern="1200">
          <a:solidFill>
            <a:schemeClr val="tx1"/>
          </a:solidFill>
          <a:latin typeface="Raleway Regular"/>
          <a:ea typeface="MS PGothic" pitchFamily="34" charset="-128"/>
          <a:cs typeface="Raleway Regul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mailto:Jukka.kinnunen@savonia.fi"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fi.wikipedia.org/wiki/Java" TargetMode="Externa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38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9D25CB7F-5A2D-457F-9B31-004669405979}" type="slidenum">
              <a:rPr lang="en-GB" altLang="fi-FI" sz="1050"/>
              <a:pPr>
                <a:spcBef>
                  <a:spcPct val="0"/>
                </a:spcBef>
                <a:buFontTx/>
                <a:buNone/>
              </a:pPr>
              <a:t>10</a:t>
            </a:fld>
            <a:endParaRPr lang="en-GB" altLang="fi-FI" sz="1050"/>
          </a:p>
        </p:txBody>
      </p:sp>
      <p:sp>
        <p:nvSpPr>
          <p:cNvPr id="34819"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Muuttujien alustaminen</a:t>
            </a:r>
          </a:p>
        </p:txBody>
      </p:sp>
      <p:sp>
        <p:nvSpPr>
          <p:cNvPr id="34820" name="Text Box 50"/>
          <p:cNvSpPr txBox="1">
            <a:spLocks noChangeArrowheads="1"/>
          </p:cNvSpPr>
          <p:nvPr/>
        </p:nvSpPr>
        <p:spPr bwMode="auto">
          <a:xfrm>
            <a:off x="1602584" y="1593059"/>
            <a:ext cx="583287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57175" indent="-257175">
              <a:spcBef>
                <a:spcPct val="0"/>
              </a:spcBef>
            </a:pPr>
            <a:r>
              <a:rPr lang="fi-FI" altLang="fi-FI" sz="1800" dirty="0"/>
              <a:t>Muuttujille voidaan antaa esittelyn jälkeen jokin arvo suoraan esittelyssä</a:t>
            </a:r>
          </a:p>
          <a:p>
            <a:pPr eaLnBrk="1" hangingPunct="1">
              <a:spcBef>
                <a:spcPct val="0"/>
              </a:spcBef>
            </a:pPr>
            <a:endParaRPr lang="fi-FI" altLang="fi-FI" sz="1800" dirty="0"/>
          </a:p>
          <a:p>
            <a:pPr lvl="1" eaLnBrk="1" hangingPunct="1">
              <a:spcBef>
                <a:spcPct val="0"/>
              </a:spcBef>
              <a:buFontTx/>
              <a:buNone/>
            </a:pPr>
            <a:r>
              <a:rPr lang="fi-FI" altLang="fi-FI" sz="1200" b="1" dirty="0">
                <a:latin typeface="Courier New" panose="02070309020205020404" pitchFamily="49" charset="0"/>
              </a:rPr>
              <a:t>	</a:t>
            </a:r>
            <a:r>
              <a:rPr lang="fi-FI" altLang="fi-FI" sz="1200" dirty="0" err="1">
                <a:solidFill>
                  <a:srgbClr val="0066FF"/>
                </a:solidFill>
                <a:latin typeface="Courier New" panose="02070309020205020404" pitchFamily="49" charset="0"/>
              </a:rPr>
              <a:t>int</a:t>
            </a:r>
            <a:r>
              <a:rPr lang="fi-FI" altLang="fi-FI" sz="1200" dirty="0">
                <a:latin typeface="Courier New" panose="02070309020205020404" pitchFamily="49" charset="0"/>
              </a:rPr>
              <a:t> laskuri = 10;</a:t>
            </a:r>
          </a:p>
          <a:p>
            <a:pPr lvl="1" eaLnBrk="1" hangingPunct="1">
              <a:spcBef>
                <a:spcPct val="0"/>
              </a:spcBef>
              <a:buFontTx/>
              <a:buNone/>
            </a:pPr>
            <a:r>
              <a:rPr lang="fi-FI" altLang="fi-FI" sz="1200" dirty="0">
                <a:latin typeface="Courier New" panose="02070309020205020404" pitchFamily="49" charset="0"/>
              </a:rPr>
              <a:t>	</a:t>
            </a:r>
            <a:r>
              <a:rPr lang="fi-FI" altLang="fi-FI" sz="1200" dirty="0" err="1">
                <a:solidFill>
                  <a:srgbClr val="0066FF"/>
                </a:solidFill>
                <a:latin typeface="Courier New" panose="02070309020205020404" pitchFamily="49" charset="0"/>
              </a:rPr>
              <a:t>string</a:t>
            </a:r>
            <a:r>
              <a:rPr lang="fi-FI" altLang="fi-FI" sz="1200" dirty="0">
                <a:solidFill>
                  <a:srgbClr val="0066FF"/>
                </a:solidFill>
                <a:latin typeface="Courier New" panose="02070309020205020404" pitchFamily="49" charset="0"/>
              </a:rPr>
              <a:t> </a:t>
            </a:r>
            <a:r>
              <a:rPr lang="fi-FI" altLang="fi-FI" sz="1200" dirty="0">
                <a:latin typeface="Courier New" panose="02070309020205020404" pitchFamily="49" charset="0"/>
              </a:rPr>
              <a:t>merkkijono = </a:t>
            </a:r>
            <a:r>
              <a:rPr lang="fi-FI" altLang="fi-FI" sz="1200" dirty="0">
                <a:solidFill>
                  <a:srgbClr val="FF0000"/>
                </a:solidFill>
                <a:latin typeface="Courier New" panose="02070309020205020404" pitchFamily="49" charset="0"/>
              </a:rPr>
              <a:t>”Testiä pukkaa”</a:t>
            </a:r>
            <a:r>
              <a:rPr lang="fi-FI" altLang="fi-FI" sz="1200" dirty="0">
                <a:latin typeface="Courier New" panose="02070309020205020404" pitchFamily="49" charset="0"/>
              </a:rPr>
              <a:t>;</a:t>
            </a:r>
          </a:p>
          <a:p>
            <a:pPr lvl="1" eaLnBrk="1" hangingPunct="1">
              <a:spcBef>
                <a:spcPct val="0"/>
              </a:spcBef>
              <a:buFontTx/>
              <a:buNone/>
            </a:pPr>
            <a:r>
              <a:rPr lang="fi-FI" altLang="fi-FI" sz="1200" dirty="0">
                <a:latin typeface="Courier New" panose="02070309020205020404" pitchFamily="49" charset="0"/>
              </a:rPr>
              <a:t>	</a:t>
            </a:r>
            <a:r>
              <a:rPr lang="fi-FI" altLang="fi-FI" sz="1200" dirty="0" err="1">
                <a:solidFill>
                  <a:srgbClr val="0066FF"/>
                </a:solidFill>
                <a:latin typeface="Courier New" panose="02070309020205020404" pitchFamily="49" charset="0"/>
              </a:rPr>
              <a:t>char</a:t>
            </a:r>
            <a:r>
              <a:rPr lang="fi-FI" altLang="fi-FI" sz="1200" dirty="0">
                <a:solidFill>
                  <a:srgbClr val="0066FF"/>
                </a:solidFill>
                <a:latin typeface="Courier New" panose="02070309020205020404" pitchFamily="49" charset="0"/>
              </a:rPr>
              <a:t> </a:t>
            </a:r>
            <a:r>
              <a:rPr lang="fi-FI" altLang="fi-FI" sz="1200" dirty="0">
                <a:latin typeface="Courier New" panose="02070309020205020404" pitchFamily="49" charset="0"/>
              </a:rPr>
              <a:t>merkki = </a:t>
            </a:r>
            <a:r>
              <a:rPr lang="fi-FI" altLang="fi-FI" sz="1200" dirty="0">
                <a:solidFill>
                  <a:srgbClr val="FF0000"/>
                </a:solidFill>
                <a:latin typeface="Courier New" panose="02070309020205020404" pitchFamily="49" charset="0"/>
              </a:rPr>
              <a:t>’a’</a:t>
            </a:r>
            <a:r>
              <a:rPr lang="fi-FI" altLang="fi-FI" sz="1200" dirty="0">
                <a:latin typeface="Courier New" panose="02070309020205020404" pitchFamily="49" charset="0"/>
              </a:rPr>
              <a:t>;</a:t>
            </a:r>
          </a:p>
          <a:p>
            <a:pPr eaLnBrk="1" hangingPunct="1">
              <a:spcBef>
                <a:spcPct val="0"/>
              </a:spcBef>
            </a:pPr>
            <a:endParaRPr lang="fi-FI" altLang="fi-FI" sz="1200" b="1" dirty="0"/>
          </a:p>
          <a:p>
            <a:pPr eaLnBrk="1" hangingPunct="1">
              <a:spcBef>
                <a:spcPct val="0"/>
              </a:spcBef>
            </a:pPr>
            <a:endParaRPr lang="fi-FI" altLang="fi-FI" sz="1200" b="1" dirty="0"/>
          </a:p>
          <a:p>
            <a:pPr marL="257175" indent="-257175">
              <a:spcBef>
                <a:spcPct val="0"/>
              </a:spcBef>
            </a:pPr>
            <a:r>
              <a:rPr lang="fi-FI" altLang="fi-FI" sz="1800" dirty="0" smtClean="0"/>
              <a:t>Javassa pitää muistaa antaa muuttujille alkuarvot. Olioiden jäsenmuuttujille se ei ole välttämätöntä.</a:t>
            </a:r>
            <a:endParaRPr lang="fi-FI" altLang="fi-FI" sz="1800" dirty="0"/>
          </a:p>
          <a:p>
            <a:pPr marL="600075" lvl="1" indent="-257175">
              <a:spcBef>
                <a:spcPct val="0"/>
              </a:spcBef>
            </a:pPr>
            <a:endParaRPr lang="fi-FI" altLang="fi-FI" sz="1800" dirty="0"/>
          </a:p>
          <a:p>
            <a:pPr marL="257175" indent="-257175">
              <a:spcBef>
                <a:spcPct val="0"/>
              </a:spcBef>
            </a:pPr>
            <a:r>
              <a:rPr lang="fi-FI" altLang="fi-FI" sz="1800" dirty="0"/>
              <a:t>Jos muuttujalle ei anneta alkuarvoa </a:t>
            </a:r>
            <a:r>
              <a:rPr lang="fi-FI" altLang="fi-FI" sz="1800" dirty="0" smtClean="0"/>
              <a:t>niin kääntäjä tulkitsee, </a:t>
            </a:r>
            <a:r>
              <a:rPr lang="fi-FI" altLang="fi-FI" sz="1800" dirty="0"/>
              <a:t>että se on alustamaton ja ei anna käyttää kyseistä muuttujaa mm. laskutoimituksissa</a:t>
            </a:r>
          </a:p>
          <a:p>
            <a:pPr eaLnBrk="1" hangingPunct="1">
              <a:spcBef>
                <a:spcPct val="0"/>
              </a:spcBef>
            </a:pPr>
            <a:endParaRPr lang="fi-FI" altLang="fi-FI" sz="1800" dirty="0"/>
          </a:p>
          <a:p>
            <a:pPr eaLnBrk="1" hangingPunct="1">
              <a:spcBef>
                <a:spcPct val="0"/>
              </a:spcBef>
              <a:buFontTx/>
              <a:buNone/>
            </a:pPr>
            <a:endParaRPr lang="fi-FI" altLang="fi-FI" sz="1200" b="1" dirty="0">
              <a:latin typeface="Courier New" panose="020703090202050204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3F0CA757-1654-4F31-94CA-F22C7FC1877D}" type="slidenum">
              <a:rPr lang="en-GB" altLang="fi-FI" sz="1050"/>
              <a:pPr>
                <a:spcBef>
                  <a:spcPct val="0"/>
                </a:spcBef>
                <a:buFontTx/>
                <a:buNone/>
              </a:pPr>
              <a:t>11</a:t>
            </a:fld>
            <a:endParaRPr lang="en-GB" altLang="fi-FI" sz="1050"/>
          </a:p>
        </p:txBody>
      </p:sp>
      <p:sp>
        <p:nvSpPr>
          <p:cNvPr id="35844"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Tietotyypit</a:t>
            </a:r>
          </a:p>
        </p:txBody>
      </p:sp>
      <p:sp>
        <p:nvSpPr>
          <p:cNvPr id="35845" name="Text Box 50"/>
          <p:cNvSpPr txBox="1">
            <a:spLocks noChangeArrowheads="1"/>
          </p:cNvSpPr>
          <p:nvPr/>
        </p:nvSpPr>
        <p:spPr bwMode="auto">
          <a:xfrm>
            <a:off x="1601394" y="1593057"/>
            <a:ext cx="62114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 </a:t>
            </a:r>
            <a:r>
              <a:rPr lang="fi-FI" altLang="fi-FI" sz="1800" dirty="0" smtClean="0"/>
              <a:t>Javan </a:t>
            </a:r>
            <a:r>
              <a:rPr lang="fi-FI" altLang="fi-FI" sz="1800" dirty="0"/>
              <a:t>ennalta määritellyt </a:t>
            </a:r>
            <a:r>
              <a:rPr lang="fi-FI" altLang="fi-FI" sz="1800" dirty="0" smtClean="0"/>
              <a:t>perustietotyypit </a:t>
            </a:r>
          </a:p>
          <a:p>
            <a:pPr eaLnBrk="1" hangingPunct="1">
              <a:spcBef>
                <a:spcPct val="0"/>
              </a:spcBef>
            </a:pPr>
            <a:r>
              <a:rPr lang="fi-FI" altLang="fi-FI" sz="1200" dirty="0" smtClean="0"/>
              <a:t>(</a:t>
            </a:r>
            <a:r>
              <a:rPr lang="fi-FI" altLang="fi-FI" sz="1200" dirty="0"/>
              <a:t>Lähde: https://</a:t>
            </a:r>
            <a:r>
              <a:rPr lang="fi-FI" altLang="fi-FI" sz="1200" dirty="0" smtClean="0"/>
              <a:t>www.w3schools.com/java/java_data_types.asp) </a:t>
            </a:r>
            <a:endParaRPr lang="fi-FI" altLang="fi-FI" sz="1200" dirty="0"/>
          </a:p>
          <a:p>
            <a:pPr lvl="1" eaLnBrk="1" hangingPunct="1">
              <a:spcBef>
                <a:spcPct val="0"/>
              </a:spcBef>
              <a:buFontTx/>
              <a:buNone/>
            </a:pPr>
            <a:endParaRPr lang="fi-FI" altLang="fi-FI" sz="1200" dirty="0">
              <a:solidFill>
                <a:srgbClr val="0066FF"/>
              </a:solidFill>
              <a:latin typeface="Courier New" panose="02070309020205020404" pitchFamily="49" charset="0"/>
            </a:endParaRPr>
          </a:p>
          <a:p>
            <a:pPr lvl="1" eaLnBrk="1" hangingPunct="1">
              <a:spcBef>
                <a:spcPct val="0"/>
              </a:spcBef>
              <a:buFontTx/>
              <a:buNone/>
            </a:pPr>
            <a:r>
              <a:rPr lang="fi-FI" altLang="fi-FI" sz="1200" dirty="0">
                <a:solidFill>
                  <a:srgbClr val="0066FF"/>
                </a:solidFill>
                <a:latin typeface="Courier New" panose="02070309020205020404" pitchFamily="49" charset="0"/>
              </a:rPr>
              <a:t>		</a:t>
            </a:r>
          </a:p>
        </p:txBody>
      </p:sp>
      <p:pic>
        <p:nvPicPr>
          <p:cNvPr id="2" name="Picture 1"/>
          <p:cNvPicPr>
            <a:picLocks noChangeAspect="1"/>
          </p:cNvPicPr>
          <p:nvPr/>
        </p:nvPicPr>
        <p:blipFill>
          <a:blip r:embed="rId2"/>
          <a:stretch>
            <a:fillRect/>
          </a:stretch>
        </p:blipFill>
        <p:spPr>
          <a:xfrm>
            <a:off x="939307" y="3041387"/>
            <a:ext cx="7102036" cy="31067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3F0CA757-1654-4F31-94CA-F22C7FC1877D}" type="slidenum">
              <a:rPr lang="en-GB" altLang="fi-FI" sz="1050"/>
              <a:pPr>
                <a:spcBef>
                  <a:spcPct val="0"/>
                </a:spcBef>
                <a:buFontTx/>
                <a:buNone/>
              </a:pPr>
              <a:t>12</a:t>
            </a:fld>
            <a:endParaRPr lang="en-GB" altLang="fi-FI" sz="1050"/>
          </a:p>
        </p:txBody>
      </p:sp>
      <p:sp>
        <p:nvSpPr>
          <p:cNvPr id="35844"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Tietotyypit</a:t>
            </a:r>
          </a:p>
        </p:txBody>
      </p:sp>
      <p:sp>
        <p:nvSpPr>
          <p:cNvPr id="35845" name="Text Box 50"/>
          <p:cNvSpPr txBox="1">
            <a:spLocks noChangeArrowheads="1"/>
          </p:cNvSpPr>
          <p:nvPr/>
        </p:nvSpPr>
        <p:spPr bwMode="auto">
          <a:xfrm>
            <a:off x="1601394" y="1593057"/>
            <a:ext cx="6211490"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smtClean="0"/>
              <a:t>     </a:t>
            </a:r>
            <a:r>
              <a:rPr lang="fi-FI" altLang="fi-FI" sz="2000" dirty="0" err="1" smtClean="0"/>
              <a:t>Byte</a:t>
            </a:r>
            <a:endParaRPr lang="fi-FI" altLang="fi-FI" sz="2000" dirty="0" smtClean="0"/>
          </a:p>
          <a:p>
            <a:pPr lvl="1">
              <a:spcBef>
                <a:spcPct val="0"/>
              </a:spcBef>
            </a:pPr>
            <a:r>
              <a:rPr lang="en-GB" sz="1600" dirty="0" smtClean="0"/>
              <a:t> numbers </a:t>
            </a:r>
            <a:r>
              <a:rPr lang="en-GB" sz="1600" dirty="0"/>
              <a:t>from -128 to </a:t>
            </a:r>
            <a:r>
              <a:rPr lang="en-GB" sz="1600" dirty="0" smtClean="0"/>
              <a:t>127</a:t>
            </a:r>
          </a:p>
          <a:p>
            <a:pPr lvl="1">
              <a:spcBef>
                <a:spcPct val="0"/>
              </a:spcBef>
              <a:buNone/>
            </a:pPr>
            <a:r>
              <a:rPr lang="fi-FI" sz="1600" dirty="0" err="1">
                <a:solidFill>
                  <a:srgbClr val="0000CD"/>
                </a:solidFill>
                <a:latin typeface="Consolas" panose="020B0609020204030204" pitchFamily="49" charset="0"/>
              </a:rPr>
              <a:t>byte</a:t>
            </a:r>
            <a:r>
              <a:rPr lang="fi-FI" sz="1600" dirty="0">
                <a:solidFill>
                  <a:srgbClr val="000000"/>
                </a:solidFill>
                <a:latin typeface="Consolas" panose="020B0609020204030204" pitchFamily="49" charset="0"/>
              </a:rPr>
              <a:t> </a:t>
            </a:r>
            <a:r>
              <a:rPr lang="fi-FI" sz="1600" dirty="0" err="1">
                <a:solidFill>
                  <a:srgbClr val="000000"/>
                </a:solidFill>
                <a:latin typeface="Consolas" panose="020B0609020204030204" pitchFamily="49" charset="0"/>
              </a:rPr>
              <a:t>myNum</a:t>
            </a:r>
            <a:r>
              <a:rPr lang="fi-FI" sz="1600" dirty="0">
                <a:solidFill>
                  <a:srgbClr val="000000"/>
                </a:solidFill>
                <a:latin typeface="Consolas" panose="020B0609020204030204" pitchFamily="49" charset="0"/>
              </a:rPr>
              <a:t> = </a:t>
            </a:r>
            <a:r>
              <a:rPr lang="fi-FI" sz="1600" dirty="0">
                <a:solidFill>
                  <a:srgbClr val="FF0000"/>
                </a:solidFill>
                <a:latin typeface="Consolas" panose="020B0609020204030204" pitchFamily="49" charset="0"/>
              </a:rPr>
              <a:t>100</a:t>
            </a:r>
            <a:r>
              <a:rPr lang="fi-FI" sz="1600" dirty="0">
                <a:solidFill>
                  <a:srgbClr val="000000"/>
                </a:solidFill>
                <a:latin typeface="Consolas" panose="020B0609020204030204" pitchFamily="49" charset="0"/>
              </a:rPr>
              <a:t>;</a:t>
            </a:r>
            <a:endParaRPr lang="en-GB" sz="1600" dirty="0" smtClean="0"/>
          </a:p>
          <a:p>
            <a:pPr>
              <a:spcBef>
                <a:spcPct val="0"/>
              </a:spcBef>
            </a:pPr>
            <a:r>
              <a:rPr lang="fi-FI" altLang="fi-FI" sz="2000" dirty="0" smtClean="0"/>
              <a:t>    Short</a:t>
            </a:r>
            <a:endParaRPr lang="fi-FI" altLang="fi-FI" sz="1600" dirty="0" smtClean="0"/>
          </a:p>
          <a:p>
            <a:pPr lvl="1">
              <a:spcBef>
                <a:spcPct val="0"/>
              </a:spcBef>
            </a:pPr>
            <a:r>
              <a:rPr lang="en-GB" sz="1600" dirty="0" smtClean="0"/>
              <a:t> numbers </a:t>
            </a:r>
            <a:r>
              <a:rPr lang="en-GB" sz="1600" dirty="0"/>
              <a:t>from -32768 to </a:t>
            </a:r>
            <a:r>
              <a:rPr lang="en-GB" sz="1600" dirty="0" smtClean="0"/>
              <a:t>32767</a:t>
            </a:r>
          </a:p>
          <a:p>
            <a:pPr lvl="1">
              <a:spcBef>
                <a:spcPct val="0"/>
              </a:spcBef>
              <a:buNone/>
            </a:pPr>
            <a:r>
              <a:rPr lang="fi-FI" sz="1600" dirty="0" err="1">
                <a:solidFill>
                  <a:srgbClr val="0000CD"/>
                </a:solidFill>
                <a:latin typeface="Consolas" panose="020B0609020204030204" pitchFamily="49" charset="0"/>
              </a:rPr>
              <a:t>short</a:t>
            </a:r>
            <a:r>
              <a:rPr lang="fi-FI" sz="1600" dirty="0">
                <a:solidFill>
                  <a:srgbClr val="000000"/>
                </a:solidFill>
                <a:latin typeface="Consolas" panose="020B0609020204030204" pitchFamily="49" charset="0"/>
              </a:rPr>
              <a:t> </a:t>
            </a:r>
            <a:r>
              <a:rPr lang="fi-FI" sz="1600" dirty="0" err="1">
                <a:solidFill>
                  <a:srgbClr val="000000"/>
                </a:solidFill>
                <a:latin typeface="Consolas" panose="020B0609020204030204" pitchFamily="49" charset="0"/>
              </a:rPr>
              <a:t>myNum</a:t>
            </a:r>
            <a:r>
              <a:rPr lang="fi-FI" sz="1600" dirty="0">
                <a:solidFill>
                  <a:srgbClr val="000000"/>
                </a:solidFill>
                <a:latin typeface="Consolas" panose="020B0609020204030204" pitchFamily="49" charset="0"/>
              </a:rPr>
              <a:t> = </a:t>
            </a:r>
            <a:r>
              <a:rPr lang="fi-FI" sz="1600" dirty="0">
                <a:solidFill>
                  <a:srgbClr val="FF0000"/>
                </a:solidFill>
                <a:latin typeface="Consolas" panose="020B0609020204030204" pitchFamily="49" charset="0"/>
              </a:rPr>
              <a:t>5000</a:t>
            </a:r>
            <a:r>
              <a:rPr lang="fi-FI" sz="1600" dirty="0" smtClean="0">
                <a:solidFill>
                  <a:srgbClr val="000000"/>
                </a:solidFill>
                <a:latin typeface="Consolas" panose="020B0609020204030204" pitchFamily="49" charset="0"/>
              </a:rPr>
              <a:t>;</a:t>
            </a:r>
            <a:endParaRPr lang="en-GB" sz="1600" dirty="0"/>
          </a:p>
          <a:p>
            <a:pPr marL="342900" indent="-342900">
              <a:spcBef>
                <a:spcPct val="0"/>
              </a:spcBef>
            </a:pPr>
            <a:r>
              <a:rPr lang="fi-FI" altLang="fi-FI" sz="2000" dirty="0" err="1" smtClean="0"/>
              <a:t>Int</a:t>
            </a:r>
            <a:endParaRPr lang="fi-FI" altLang="fi-FI" sz="2000" dirty="0" smtClean="0"/>
          </a:p>
          <a:p>
            <a:pPr marL="800100" lvl="1" indent="-342900">
              <a:spcBef>
                <a:spcPct val="0"/>
              </a:spcBef>
            </a:pPr>
            <a:r>
              <a:rPr lang="en-GB" sz="1600" dirty="0"/>
              <a:t>numbers from -2147483648 to </a:t>
            </a:r>
            <a:r>
              <a:rPr lang="en-GB" sz="1600" dirty="0" smtClean="0"/>
              <a:t>2147483647</a:t>
            </a:r>
          </a:p>
          <a:p>
            <a:pPr lvl="1">
              <a:spcBef>
                <a:spcPct val="0"/>
              </a:spcBef>
              <a:buNone/>
            </a:pPr>
            <a:r>
              <a:rPr lang="fi-FI" sz="1600" dirty="0" err="1">
                <a:solidFill>
                  <a:srgbClr val="0000CD"/>
                </a:solidFill>
                <a:latin typeface="Consolas" panose="020B0609020204030204" pitchFamily="49" charset="0"/>
              </a:rPr>
              <a:t>int</a:t>
            </a:r>
            <a:r>
              <a:rPr lang="fi-FI" sz="1600" dirty="0">
                <a:solidFill>
                  <a:srgbClr val="000000"/>
                </a:solidFill>
                <a:latin typeface="Consolas" panose="020B0609020204030204" pitchFamily="49" charset="0"/>
              </a:rPr>
              <a:t> </a:t>
            </a:r>
            <a:r>
              <a:rPr lang="fi-FI" sz="1600" dirty="0" err="1">
                <a:solidFill>
                  <a:srgbClr val="000000"/>
                </a:solidFill>
                <a:latin typeface="Consolas" panose="020B0609020204030204" pitchFamily="49" charset="0"/>
              </a:rPr>
              <a:t>myNum</a:t>
            </a:r>
            <a:r>
              <a:rPr lang="fi-FI" sz="1600" dirty="0">
                <a:solidFill>
                  <a:srgbClr val="000000"/>
                </a:solidFill>
                <a:latin typeface="Consolas" panose="020B0609020204030204" pitchFamily="49" charset="0"/>
              </a:rPr>
              <a:t> = </a:t>
            </a:r>
            <a:r>
              <a:rPr lang="fi-FI" sz="1600" dirty="0">
                <a:solidFill>
                  <a:srgbClr val="FF0000"/>
                </a:solidFill>
                <a:latin typeface="Consolas" panose="020B0609020204030204" pitchFamily="49" charset="0"/>
              </a:rPr>
              <a:t>100000</a:t>
            </a:r>
            <a:r>
              <a:rPr lang="fi-FI" sz="1600" dirty="0" smtClean="0">
                <a:solidFill>
                  <a:srgbClr val="000000"/>
                </a:solidFill>
                <a:latin typeface="Consolas" panose="020B0609020204030204" pitchFamily="49" charset="0"/>
              </a:rPr>
              <a:t>;</a:t>
            </a:r>
          </a:p>
          <a:p>
            <a:pPr marL="342900" indent="-342900">
              <a:spcBef>
                <a:spcPct val="0"/>
              </a:spcBef>
            </a:pPr>
            <a:r>
              <a:rPr lang="fi-FI" altLang="fi-FI" sz="2000" dirty="0" smtClean="0">
                <a:solidFill>
                  <a:srgbClr val="000000"/>
                </a:solidFill>
                <a:latin typeface="Consolas" panose="020B0609020204030204" pitchFamily="49" charset="0"/>
              </a:rPr>
              <a:t>Long</a:t>
            </a:r>
          </a:p>
          <a:p>
            <a:pPr marL="800100" lvl="1" indent="-342900">
              <a:spcBef>
                <a:spcPct val="0"/>
              </a:spcBef>
            </a:pPr>
            <a:r>
              <a:rPr lang="en-GB" sz="1600" dirty="0"/>
              <a:t>numbers from -9223372036854775808 to </a:t>
            </a:r>
            <a:r>
              <a:rPr lang="en-GB" sz="1600" dirty="0" smtClean="0"/>
              <a:t>9223372036854775807</a:t>
            </a:r>
          </a:p>
          <a:p>
            <a:pPr lvl="1">
              <a:spcBef>
                <a:spcPct val="0"/>
              </a:spcBef>
              <a:buNone/>
            </a:pPr>
            <a:r>
              <a:rPr lang="fi-FI" sz="1600" dirty="0">
                <a:solidFill>
                  <a:srgbClr val="0000CD"/>
                </a:solidFill>
                <a:latin typeface="Consolas" panose="020B0609020204030204" pitchFamily="49" charset="0"/>
              </a:rPr>
              <a:t>long</a:t>
            </a:r>
            <a:r>
              <a:rPr lang="fi-FI" sz="1600" dirty="0">
                <a:solidFill>
                  <a:srgbClr val="000000"/>
                </a:solidFill>
                <a:latin typeface="Consolas" panose="020B0609020204030204" pitchFamily="49" charset="0"/>
              </a:rPr>
              <a:t> </a:t>
            </a:r>
            <a:r>
              <a:rPr lang="fi-FI" sz="1600" dirty="0" err="1">
                <a:solidFill>
                  <a:srgbClr val="000000"/>
                </a:solidFill>
                <a:latin typeface="Consolas" panose="020B0609020204030204" pitchFamily="49" charset="0"/>
              </a:rPr>
              <a:t>myNum</a:t>
            </a:r>
            <a:r>
              <a:rPr lang="fi-FI" sz="1600" dirty="0">
                <a:solidFill>
                  <a:srgbClr val="000000"/>
                </a:solidFill>
                <a:latin typeface="Consolas" panose="020B0609020204030204" pitchFamily="49" charset="0"/>
              </a:rPr>
              <a:t> = </a:t>
            </a:r>
            <a:r>
              <a:rPr lang="fi-FI" sz="1600" dirty="0" smtClean="0">
                <a:solidFill>
                  <a:srgbClr val="000000"/>
                </a:solidFill>
                <a:latin typeface="Consolas" panose="020B0609020204030204" pitchFamily="49" charset="0"/>
              </a:rPr>
              <a:t>15000000000L;</a:t>
            </a:r>
          </a:p>
          <a:p>
            <a:pPr marL="342900" indent="-342900">
              <a:spcBef>
                <a:spcPct val="0"/>
              </a:spcBef>
            </a:pPr>
            <a:r>
              <a:rPr lang="fi-FI" sz="2000" dirty="0" err="1" smtClean="0">
                <a:solidFill>
                  <a:srgbClr val="000000"/>
                </a:solidFill>
                <a:latin typeface="Consolas" panose="020B0609020204030204" pitchFamily="49" charset="0"/>
              </a:rPr>
              <a:t>Float</a:t>
            </a:r>
            <a:endParaRPr lang="fi-FI" sz="2000" dirty="0" smtClean="0">
              <a:solidFill>
                <a:srgbClr val="000000"/>
              </a:solidFill>
              <a:latin typeface="Consolas" panose="020B0609020204030204" pitchFamily="49" charset="0"/>
            </a:endParaRPr>
          </a:p>
          <a:p>
            <a:pPr marL="800100" lvl="1" indent="-342900">
              <a:spcBef>
                <a:spcPct val="0"/>
              </a:spcBef>
            </a:pPr>
            <a:r>
              <a:rPr lang="en-GB" sz="1600" dirty="0"/>
              <a:t>numbers from 3.4e−038 to </a:t>
            </a:r>
            <a:r>
              <a:rPr lang="en-GB" sz="1600" dirty="0" smtClean="0"/>
              <a:t>3.4e+038</a:t>
            </a:r>
          </a:p>
          <a:p>
            <a:pPr lvl="1">
              <a:spcBef>
                <a:spcPct val="0"/>
              </a:spcBef>
              <a:buNone/>
            </a:pPr>
            <a:r>
              <a:rPr lang="fi-FI" sz="1600" dirty="0" err="1">
                <a:solidFill>
                  <a:srgbClr val="0000CD"/>
                </a:solidFill>
                <a:latin typeface="Consolas" panose="020B0609020204030204" pitchFamily="49" charset="0"/>
              </a:rPr>
              <a:t>float</a:t>
            </a:r>
            <a:r>
              <a:rPr lang="fi-FI" sz="1600" dirty="0">
                <a:solidFill>
                  <a:srgbClr val="000000"/>
                </a:solidFill>
                <a:latin typeface="Consolas" panose="020B0609020204030204" pitchFamily="49" charset="0"/>
              </a:rPr>
              <a:t> </a:t>
            </a:r>
            <a:r>
              <a:rPr lang="fi-FI" sz="1600" dirty="0" err="1">
                <a:solidFill>
                  <a:srgbClr val="000000"/>
                </a:solidFill>
                <a:latin typeface="Consolas" panose="020B0609020204030204" pitchFamily="49" charset="0"/>
              </a:rPr>
              <a:t>myNum</a:t>
            </a:r>
            <a:r>
              <a:rPr lang="fi-FI" sz="1600" dirty="0">
                <a:solidFill>
                  <a:srgbClr val="000000"/>
                </a:solidFill>
                <a:latin typeface="Consolas" panose="020B0609020204030204" pitchFamily="49" charset="0"/>
              </a:rPr>
              <a:t> = </a:t>
            </a:r>
            <a:r>
              <a:rPr lang="fi-FI" sz="1600" dirty="0">
                <a:solidFill>
                  <a:srgbClr val="FF0000"/>
                </a:solidFill>
                <a:latin typeface="Consolas" panose="020B0609020204030204" pitchFamily="49" charset="0"/>
              </a:rPr>
              <a:t>5.75f</a:t>
            </a:r>
            <a:r>
              <a:rPr lang="fi-FI" sz="1600" dirty="0" smtClean="0">
                <a:solidFill>
                  <a:srgbClr val="000000"/>
                </a:solidFill>
                <a:latin typeface="Consolas" panose="020B0609020204030204" pitchFamily="49" charset="0"/>
              </a:rPr>
              <a:t>;</a:t>
            </a:r>
          </a:p>
          <a:p>
            <a:pPr marL="342900" indent="-342900">
              <a:spcBef>
                <a:spcPct val="0"/>
              </a:spcBef>
            </a:pPr>
            <a:r>
              <a:rPr lang="fi-FI" sz="2000" dirty="0" err="1" smtClean="0">
                <a:solidFill>
                  <a:srgbClr val="000000"/>
                </a:solidFill>
                <a:latin typeface="Consolas" panose="020B0609020204030204" pitchFamily="49" charset="0"/>
              </a:rPr>
              <a:t>Double</a:t>
            </a:r>
            <a:endParaRPr lang="fi-FI" sz="2000" dirty="0" smtClean="0">
              <a:solidFill>
                <a:srgbClr val="000000"/>
              </a:solidFill>
              <a:latin typeface="Consolas" panose="020B0609020204030204" pitchFamily="49" charset="0"/>
            </a:endParaRPr>
          </a:p>
          <a:p>
            <a:pPr marL="800100" lvl="1" indent="-342900">
              <a:spcBef>
                <a:spcPct val="0"/>
              </a:spcBef>
            </a:pPr>
            <a:r>
              <a:rPr lang="en-GB" sz="1600" dirty="0"/>
              <a:t>numbers from 1.7e−308 to </a:t>
            </a:r>
            <a:r>
              <a:rPr lang="en-GB" sz="1600" dirty="0" smtClean="0"/>
              <a:t>1.7e+308</a:t>
            </a:r>
          </a:p>
          <a:p>
            <a:pPr lvl="1">
              <a:spcBef>
                <a:spcPct val="0"/>
              </a:spcBef>
              <a:buNone/>
            </a:pPr>
            <a:r>
              <a:rPr lang="fi-FI" sz="1600" dirty="0" err="1">
                <a:solidFill>
                  <a:srgbClr val="0000CD"/>
                </a:solidFill>
                <a:latin typeface="Consolas" panose="020B0609020204030204" pitchFamily="49" charset="0"/>
              </a:rPr>
              <a:t>double</a:t>
            </a:r>
            <a:r>
              <a:rPr lang="fi-FI" sz="1600" dirty="0">
                <a:solidFill>
                  <a:srgbClr val="000000"/>
                </a:solidFill>
                <a:latin typeface="Consolas" panose="020B0609020204030204" pitchFamily="49" charset="0"/>
              </a:rPr>
              <a:t> </a:t>
            </a:r>
            <a:r>
              <a:rPr lang="fi-FI" sz="1600" dirty="0" err="1">
                <a:solidFill>
                  <a:srgbClr val="000000"/>
                </a:solidFill>
                <a:latin typeface="Consolas" panose="020B0609020204030204" pitchFamily="49" charset="0"/>
              </a:rPr>
              <a:t>myNum</a:t>
            </a:r>
            <a:r>
              <a:rPr lang="fi-FI" sz="1600" dirty="0">
                <a:solidFill>
                  <a:srgbClr val="000000"/>
                </a:solidFill>
                <a:latin typeface="Consolas" panose="020B0609020204030204" pitchFamily="49" charset="0"/>
              </a:rPr>
              <a:t> = </a:t>
            </a:r>
            <a:r>
              <a:rPr lang="fi-FI" sz="1600" dirty="0">
                <a:solidFill>
                  <a:srgbClr val="FF0000"/>
                </a:solidFill>
                <a:latin typeface="Consolas" panose="020B0609020204030204" pitchFamily="49" charset="0"/>
              </a:rPr>
              <a:t>19.99</a:t>
            </a:r>
            <a:r>
              <a:rPr lang="fi-FI" sz="1600" dirty="0">
                <a:solidFill>
                  <a:srgbClr val="000000"/>
                </a:solidFill>
                <a:latin typeface="Consolas" panose="020B0609020204030204" pitchFamily="49" charset="0"/>
              </a:rPr>
              <a:t>d;</a:t>
            </a:r>
            <a:endParaRPr lang="fi-FI" sz="1600" dirty="0" smtClean="0">
              <a:solidFill>
                <a:srgbClr val="000000"/>
              </a:solidFill>
              <a:latin typeface="Consolas" panose="020B0609020204030204" pitchFamily="49" charset="0"/>
            </a:endParaRPr>
          </a:p>
          <a:p>
            <a:pPr lvl="1">
              <a:spcBef>
                <a:spcPct val="0"/>
              </a:spcBef>
              <a:buNone/>
            </a:pPr>
            <a:endParaRPr lang="fi-FI" altLang="fi-FI" sz="1600" dirty="0" smtClean="0"/>
          </a:p>
          <a:p>
            <a:pPr lvl="1">
              <a:spcBef>
                <a:spcPct val="0"/>
              </a:spcBef>
            </a:pPr>
            <a:endParaRPr lang="fi-FI" altLang="fi-FI" sz="800" dirty="0"/>
          </a:p>
          <a:p>
            <a:pPr lvl="1" eaLnBrk="1" hangingPunct="1">
              <a:spcBef>
                <a:spcPct val="0"/>
              </a:spcBef>
              <a:buFontTx/>
              <a:buNone/>
            </a:pPr>
            <a:endParaRPr lang="fi-FI" altLang="fi-FI" sz="1200" dirty="0">
              <a:solidFill>
                <a:srgbClr val="0066FF"/>
              </a:solidFill>
              <a:latin typeface="Courier New" panose="02070309020205020404" pitchFamily="49" charset="0"/>
            </a:endParaRPr>
          </a:p>
          <a:p>
            <a:pPr lvl="1" eaLnBrk="1" hangingPunct="1">
              <a:spcBef>
                <a:spcPct val="0"/>
              </a:spcBef>
              <a:buFontTx/>
              <a:buNone/>
            </a:pPr>
            <a:r>
              <a:rPr lang="fi-FI" altLang="fi-FI" sz="1200" dirty="0">
                <a:solidFill>
                  <a:srgbClr val="0066FF"/>
                </a:solidFill>
                <a:latin typeface="Courier New" panose="02070309020205020404" pitchFamily="49" charset="0"/>
              </a:rPr>
              <a:t>		</a:t>
            </a:r>
          </a:p>
        </p:txBody>
      </p:sp>
    </p:spTree>
    <p:extLst>
      <p:ext uri="{BB962C8B-B14F-4D97-AF65-F5344CB8AC3E}">
        <p14:creationId xmlns:p14="http://schemas.microsoft.com/office/powerpoint/2010/main" val="72298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3F0CA757-1654-4F31-94CA-F22C7FC1877D}" type="slidenum">
              <a:rPr lang="en-GB" altLang="fi-FI" sz="1050"/>
              <a:pPr>
                <a:spcBef>
                  <a:spcPct val="0"/>
                </a:spcBef>
                <a:buFontTx/>
                <a:buNone/>
              </a:pPr>
              <a:t>13</a:t>
            </a:fld>
            <a:endParaRPr lang="en-GB" altLang="fi-FI" sz="1050"/>
          </a:p>
        </p:txBody>
      </p:sp>
      <p:sp>
        <p:nvSpPr>
          <p:cNvPr id="35844"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Tietotyypit</a:t>
            </a:r>
          </a:p>
        </p:txBody>
      </p:sp>
      <p:sp>
        <p:nvSpPr>
          <p:cNvPr id="35845" name="Text Box 50"/>
          <p:cNvSpPr txBox="1">
            <a:spLocks noChangeArrowheads="1"/>
          </p:cNvSpPr>
          <p:nvPr/>
        </p:nvSpPr>
        <p:spPr bwMode="auto">
          <a:xfrm>
            <a:off x="1601394" y="1593057"/>
            <a:ext cx="621149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smtClean="0"/>
              <a:t>     </a:t>
            </a:r>
            <a:r>
              <a:rPr lang="fi-FI" altLang="fi-FI" sz="2000" dirty="0" err="1"/>
              <a:t>B</a:t>
            </a:r>
            <a:r>
              <a:rPr lang="fi-FI" altLang="fi-FI" sz="2000" dirty="0" err="1" smtClean="0"/>
              <a:t>oolean</a:t>
            </a:r>
            <a:endParaRPr lang="fi-FI" altLang="fi-FI" sz="2000" dirty="0" smtClean="0"/>
          </a:p>
          <a:p>
            <a:pPr lvl="1">
              <a:spcBef>
                <a:spcPct val="0"/>
              </a:spcBef>
            </a:pPr>
            <a:r>
              <a:rPr lang="en-GB" sz="1600" dirty="0" smtClean="0"/>
              <a:t> true or false</a:t>
            </a:r>
          </a:p>
          <a:p>
            <a:pPr lvl="1">
              <a:spcBef>
                <a:spcPct val="0"/>
              </a:spcBef>
              <a:buNone/>
            </a:pPr>
            <a:r>
              <a:rPr lang="fi-FI" sz="1600" dirty="0" err="1">
                <a:solidFill>
                  <a:srgbClr val="0000CD"/>
                </a:solidFill>
                <a:latin typeface="Consolas" panose="020B0609020204030204" pitchFamily="49" charset="0"/>
              </a:rPr>
              <a:t>boolean</a:t>
            </a:r>
            <a:r>
              <a:rPr lang="fi-FI" sz="1600" dirty="0">
                <a:solidFill>
                  <a:srgbClr val="000000"/>
                </a:solidFill>
                <a:latin typeface="Consolas" panose="020B0609020204030204" pitchFamily="49" charset="0"/>
              </a:rPr>
              <a:t> </a:t>
            </a:r>
            <a:r>
              <a:rPr lang="fi-FI" sz="1600" dirty="0" err="1" smtClean="0">
                <a:solidFill>
                  <a:srgbClr val="000000"/>
                </a:solidFill>
                <a:latin typeface="Consolas" panose="020B0609020204030204" pitchFamily="49" charset="0"/>
              </a:rPr>
              <a:t>isFunnyDay</a:t>
            </a:r>
            <a:r>
              <a:rPr lang="fi-FI" sz="1600" dirty="0" smtClean="0">
                <a:solidFill>
                  <a:srgbClr val="000000"/>
                </a:solidFill>
                <a:latin typeface="Consolas" panose="020B0609020204030204" pitchFamily="49" charset="0"/>
              </a:rPr>
              <a:t> </a:t>
            </a:r>
            <a:r>
              <a:rPr lang="fi-FI" sz="1600" dirty="0">
                <a:solidFill>
                  <a:srgbClr val="000000"/>
                </a:solidFill>
                <a:latin typeface="Consolas" panose="020B0609020204030204" pitchFamily="49" charset="0"/>
              </a:rPr>
              <a:t>= </a:t>
            </a:r>
            <a:r>
              <a:rPr lang="fi-FI" sz="1600" dirty="0" err="1">
                <a:solidFill>
                  <a:srgbClr val="0000CD"/>
                </a:solidFill>
                <a:latin typeface="Consolas" panose="020B0609020204030204" pitchFamily="49" charset="0"/>
              </a:rPr>
              <a:t>true</a:t>
            </a:r>
            <a:r>
              <a:rPr lang="fi-FI" sz="1600" dirty="0" smtClean="0">
                <a:solidFill>
                  <a:srgbClr val="000000"/>
                </a:solidFill>
                <a:latin typeface="Consolas" panose="020B0609020204030204" pitchFamily="49" charset="0"/>
              </a:rPr>
              <a:t>;</a:t>
            </a:r>
          </a:p>
          <a:p>
            <a:pPr lvl="1">
              <a:spcBef>
                <a:spcPct val="0"/>
              </a:spcBef>
              <a:buNone/>
            </a:pPr>
            <a:endParaRPr lang="fi-FI" sz="1600" dirty="0">
              <a:solidFill>
                <a:srgbClr val="000000"/>
              </a:solidFill>
              <a:latin typeface="Consolas" panose="020B0609020204030204" pitchFamily="49" charset="0"/>
            </a:endParaRPr>
          </a:p>
          <a:p>
            <a:pPr lvl="1">
              <a:spcBef>
                <a:spcPct val="0"/>
              </a:spcBef>
              <a:buNone/>
            </a:pPr>
            <a:endParaRPr lang="en-GB" sz="1600" dirty="0" smtClean="0"/>
          </a:p>
          <a:p>
            <a:pPr>
              <a:spcBef>
                <a:spcPct val="0"/>
              </a:spcBef>
            </a:pPr>
            <a:r>
              <a:rPr lang="fi-FI" altLang="fi-FI" sz="2000" dirty="0" smtClean="0"/>
              <a:t>    </a:t>
            </a:r>
            <a:r>
              <a:rPr lang="fi-FI" altLang="fi-FI" sz="2000" dirty="0" err="1" smtClean="0"/>
              <a:t>Char</a:t>
            </a:r>
            <a:endParaRPr lang="fi-FI" altLang="fi-FI" sz="1600" dirty="0" smtClean="0"/>
          </a:p>
          <a:p>
            <a:pPr lvl="1">
              <a:spcBef>
                <a:spcPct val="0"/>
              </a:spcBef>
            </a:pPr>
            <a:r>
              <a:rPr lang="en-GB" sz="1600" dirty="0" smtClean="0"/>
              <a:t> </a:t>
            </a:r>
            <a:r>
              <a:rPr lang="fi-FI" sz="1600" b="1" dirty="0"/>
              <a:t>single</a:t>
            </a:r>
            <a:r>
              <a:rPr lang="fi-FI" sz="1600" dirty="0"/>
              <a:t> </a:t>
            </a:r>
            <a:r>
              <a:rPr lang="fi-FI" sz="1600" dirty="0" err="1"/>
              <a:t>character</a:t>
            </a:r>
            <a:r>
              <a:rPr lang="fi-FI" sz="1600" dirty="0" smtClean="0"/>
              <a:t>.</a:t>
            </a:r>
          </a:p>
          <a:p>
            <a:pPr lvl="1">
              <a:spcBef>
                <a:spcPct val="0"/>
              </a:spcBef>
              <a:buNone/>
            </a:pPr>
            <a:r>
              <a:rPr lang="fi-FI" sz="1600" dirty="0" err="1">
                <a:solidFill>
                  <a:srgbClr val="0000CD"/>
                </a:solidFill>
                <a:latin typeface="Consolas" panose="020B0609020204030204" pitchFamily="49" charset="0"/>
              </a:rPr>
              <a:t>char</a:t>
            </a:r>
            <a:r>
              <a:rPr lang="fi-FI" sz="1600" dirty="0">
                <a:solidFill>
                  <a:srgbClr val="000000"/>
                </a:solidFill>
                <a:latin typeface="Consolas" panose="020B0609020204030204" pitchFamily="49" charset="0"/>
              </a:rPr>
              <a:t> </a:t>
            </a:r>
            <a:r>
              <a:rPr lang="fi-FI" sz="1600" dirty="0" err="1" smtClean="0">
                <a:solidFill>
                  <a:srgbClr val="000000"/>
                </a:solidFill>
                <a:latin typeface="Consolas" panose="020B0609020204030204" pitchFamily="49" charset="0"/>
              </a:rPr>
              <a:t>yes</a:t>
            </a:r>
            <a:r>
              <a:rPr lang="fi-FI" sz="1600" dirty="0" smtClean="0">
                <a:solidFill>
                  <a:srgbClr val="000000"/>
                </a:solidFill>
                <a:latin typeface="Consolas" panose="020B0609020204030204" pitchFamily="49" charset="0"/>
              </a:rPr>
              <a:t> </a:t>
            </a:r>
            <a:r>
              <a:rPr lang="fi-FI" sz="1600" dirty="0">
                <a:solidFill>
                  <a:srgbClr val="000000"/>
                </a:solidFill>
                <a:latin typeface="Consolas" panose="020B0609020204030204" pitchFamily="49" charset="0"/>
              </a:rPr>
              <a:t>= </a:t>
            </a:r>
            <a:r>
              <a:rPr lang="fi-FI" sz="1600" dirty="0">
                <a:solidFill>
                  <a:srgbClr val="A52A2A"/>
                </a:solidFill>
                <a:latin typeface="Consolas" panose="020B0609020204030204" pitchFamily="49" charset="0"/>
              </a:rPr>
              <a:t>'</a:t>
            </a:r>
            <a:r>
              <a:rPr lang="fi-FI" sz="1600" dirty="0" smtClean="0">
                <a:solidFill>
                  <a:srgbClr val="A52A2A"/>
                </a:solidFill>
                <a:latin typeface="Consolas" panose="020B0609020204030204" pitchFamily="49" charset="0"/>
              </a:rPr>
              <a:t>y'</a:t>
            </a:r>
            <a:r>
              <a:rPr lang="fi-FI" sz="1600" dirty="0" smtClean="0">
                <a:solidFill>
                  <a:srgbClr val="000000"/>
                </a:solidFill>
                <a:latin typeface="Consolas" panose="020B0609020204030204" pitchFamily="49" charset="0"/>
              </a:rPr>
              <a:t>;</a:t>
            </a:r>
            <a:endParaRPr lang="fi-FI" altLang="fi-FI" sz="1600" dirty="0" smtClean="0"/>
          </a:p>
          <a:p>
            <a:pPr lvl="1">
              <a:spcBef>
                <a:spcPct val="0"/>
              </a:spcBef>
            </a:pPr>
            <a:endParaRPr lang="fi-FI" altLang="fi-FI" sz="800" dirty="0"/>
          </a:p>
          <a:p>
            <a:pPr lvl="1" eaLnBrk="1" hangingPunct="1">
              <a:spcBef>
                <a:spcPct val="0"/>
              </a:spcBef>
              <a:buFontTx/>
              <a:buNone/>
            </a:pPr>
            <a:endParaRPr lang="fi-FI" altLang="fi-FI" sz="2000" dirty="0">
              <a:solidFill>
                <a:srgbClr val="0066FF"/>
              </a:solidFill>
              <a:latin typeface="Courier New" panose="02070309020205020404" pitchFamily="49" charset="0"/>
            </a:endParaRPr>
          </a:p>
          <a:p>
            <a:pPr marL="285750" indent="-285750">
              <a:spcBef>
                <a:spcPct val="0"/>
              </a:spcBef>
            </a:pPr>
            <a:r>
              <a:rPr lang="fi-FI" altLang="fi-FI" sz="2000" dirty="0" err="1" smtClean="0">
                <a:cs typeface="Times New Roman" panose="02020603050405020304" pitchFamily="18" charset="0"/>
              </a:rPr>
              <a:t>String</a:t>
            </a:r>
            <a:endParaRPr lang="fi-FI" altLang="fi-FI" sz="2000" dirty="0" smtClean="0">
              <a:cs typeface="Times New Roman" panose="02020603050405020304" pitchFamily="18" charset="0"/>
            </a:endParaRPr>
          </a:p>
          <a:p>
            <a:pPr marL="742950" lvl="1" indent="-285750">
              <a:spcBef>
                <a:spcPct val="0"/>
              </a:spcBef>
            </a:pPr>
            <a:r>
              <a:rPr lang="en-GB" sz="1600" dirty="0"/>
              <a:t>a sequence of characters (text</a:t>
            </a:r>
            <a:r>
              <a:rPr lang="en-GB" sz="1600" dirty="0" smtClean="0"/>
              <a:t>)</a:t>
            </a:r>
          </a:p>
          <a:p>
            <a:pPr lvl="1">
              <a:spcBef>
                <a:spcPct val="0"/>
              </a:spcBef>
              <a:buNone/>
            </a:pPr>
            <a:r>
              <a:rPr lang="fi-FI" sz="1600" dirty="0" err="1">
                <a:solidFill>
                  <a:srgbClr val="0000CD"/>
                </a:solidFill>
                <a:latin typeface="Consolas" panose="020B0609020204030204" pitchFamily="49" charset="0"/>
              </a:rPr>
              <a:t>String</a:t>
            </a:r>
            <a:r>
              <a:rPr lang="fi-FI" sz="1600" dirty="0">
                <a:solidFill>
                  <a:srgbClr val="000000"/>
                </a:solidFill>
                <a:latin typeface="Consolas" panose="020B0609020204030204" pitchFamily="49" charset="0"/>
              </a:rPr>
              <a:t> </a:t>
            </a:r>
            <a:r>
              <a:rPr lang="fi-FI" sz="1600" dirty="0" smtClean="0">
                <a:solidFill>
                  <a:srgbClr val="000000"/>
                </a:solidFill>
                <a:latin typeface="Consolas" panose="020B0609020204030204" pitchFamily="49" charset="0"/>
              </a:rPr>
              <a:t>heippa </a:t>
            </a:r>
            <a:r>
              <a:rPr lang="fi-FI" sz="1600" dirty="0">
                <a:solidFill>
                  <a:srgbClr val="000000"/>
                </a:solidFill>
                <a:latin typeface="Consolas" panose="020B0609020204030204" pitchFamily="49" charset="0"/>
              </a:rPr>
              <a:t>= </a:t>
            </a:r>
            <a:r>
              <a:rPr lang="fi-FI" sz="1600" dirty="0">
                <a:solidFill>
                  <a:srgbClr val="A52A2A"/>
                </a:solidFill>
                <a:latin typeface="Consolas" panose="020B0609020204030204" pitchFamily="49" charset="0"/>
              </a:rPr>
              <a:t>"</a:t>
            </a:r>
            <a:r>
              <a:rPr lang="fi-FI" sz="1600" dirty="0" err="1">
                <a:solidFill>
                  <a:srgbClr val="A52A2A"/>
                </a:solidFill>
                <a:latin typeface="Consolas" panose="020B0609020204030204" pitchFamily="49" charset="0"/>
              </a:rPr>
              <a:t>Hello</a:t>
            </a:r>
            <a:r>
              <a:rPr lang="fi-FI" sz="1600" dirty="0">
                <a:solidFill>
                  <a:srgbClr val="A52A2A"/>
                </a:solidFill>
                <a:latin typeface="Consolas" panose="020B0609020204030204" pitchFamily="49" charset="0"/>
              </a:rPr>
              <a:t> World"</a:t>
            </a:r>
            <a:r>
              <a:rPr lang="fi-FI" sz="1600" dirty="0">
                <a:solidFill>
                  <a:srgbClr val="000000"/>
                </a:solidFill>
                <a:latin typeface="Consolas" panose="020B0609020204030204" pitchFamily="49" charset="0"/>
              </a:rPr>
              <a:t>;</a:t>
            </a:r>
            <a:endParaRPr lang="fi-FI" altLang="fi-FI" sz="1600" dirty="0">
              <a:cs typeface="Times New Roman" panose="02020603050405020304" pitchFamily="18" charset="0"/>
            </a:endParaRPr>
          </a:p>
        </p:txBody>
      </p:sp>
      <p:graphicFrame>
        <p:nvGraphicFramePr>
          <p:cNvPr id="5" name="Object 45"/>
          <p:cNvGraphicFramePr>
            <a:graphicFrameLocks noChangeAspect="1"/>
          </p:cNvGraphicFramePr>
          <p:nvPr>
            <p:extLst>
              <p:ext uri="{D42A27DB-BD31-4B8C-83A1-F6EECF244321}">
                <p14:modId xmlns:p14="http://schemas.microsoft.com/office/powerpoint/2010/main" val="1891153037"/>
              </p:ext>
            </p:extLst>
          </p:nvPr>
        </p:nvGraphicFramePr>
        <p:xfrm>
          <a:off x="5243723" y="273703"/>
          <a:ext cx="3738563" cy="4158854"/>
        </p:xfrm>
        <a:graphic>
          <a:graphicData uri="http://schemas.openxmlformats.org/presentationml/2006/ole">
            <mc:AlternateContent xmlns:mc="http://schemas.openxmlformats.org/markup-compatibility/2006">
              <mc:Choice xmlns:v="urn:schemas-microsoft-com:vml" Requires="v">
                <p:oleObj spid="_x0000_s2056" name="Bitmap Image" r:id="rId3" imgW="4210638" imgH="5180952" progId="PBrush">
                  <p:embed/>
                </p:oleObj>
              </mc:Choice>
              <mc:Fallback>
                <p:oleObj name="Bitmap Image" r:id="rId3" imgW="4210638" imgH="5180952" progId="PBrush">
                  <p:embed/>
                  <p:pic>
                    <p:nvPicPr>
                      <p:cNvPr id="39941"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723" y="273703"/>
                        <a:ext cx="3738563" cy="4158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4808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E0BA7F83-C264-4201-B85D-34EDC9680CDC}" type="slidenum">
              <a:rPr lang="en-GB" altLang="fi-FI" sz="1050"/>
              <a:pPr>
                <a:spcBef>
                  <a:spcPct val="0"/>
                </a:spcBef>
                <a:buFontTx/>
                <a:buNone/>
              </a:pPr>
              <a:t>14</a:t>
            </a:fld>
            <a:endParaRPr lang="en-GB" altLang="fi-FI" sz="1050"/>
          </a:p>
        </p:txBody>
      </p:sp>
      <p:sp>
        <p:nvSpPr>
          <p:cNvPr id="38916"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Tietotyypit</a:t>
            </a:r>
          </a:p>
        </p:txBody>
      </p:sp>
      <p:sp>
        <p:nvSpPr>
          <p:cNvPr id="38917" name="Text Box 50"/>
          <p:cNvSpPr txBox="1">
            <a:spLocks noChangeArrowheads="1"/>
          </p:cNvSpPr>
          <p:nvPr/>
        </p:nvSpPr>
        <p:spPr bwMode="auto">
          <a:xfrm>
            <a:off x="1601391" y="1593056"/>
            <a:ext cx="583287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hangingPunct="1">
              <a:spcBef>
                <a:spcPct val="0"/>
              </a:spcBef>
              <a:buFontTx/>
              <a:buNone/>
            </a:pPr>
            <a:endParaRPr lang="fi-FI" altLang="fi-FI" sz="1200" b="1" dirty="0">
              <a:solidFill>
                <a:srgbClr val="0066FF"/>
              </a:solidFill>
              <a:latin typeface="Courier New" panose="02070309020205020404" pitchFamily="49" charset="0"/>
            </a:endParaRPr>
          </a:p>
          <a:p>
            <a:pPr eaLnBrk="1" hangingPunct="1">
              <a:spcBef>
                <a:spcPct val="0"/>
              </a:spcBef>
            </a:pPr>
            <a:r>
              <a:rPr lang="fi-FI" altLang="fi-FI" sz="1800" dirty="0" smtClean="0"/>
              <a:t>Edellä luetellut tyypit ovat ns. primitiivityypit eli ne on ennalta määritelty Javassa. Periaatteessa </a:t>
            </a:r>
            <a:r>
              <a:rPr lang="fi-FI" altLang="fi-FI" sz="1800" dirty="0" err="1" smtClean="0"/>
              <a:t>String</a:t>
            </a:r>
            <a:r>
              <a:rPr lang="fi-FI" altLang="fi-FI" sz="1800" dirty="0" smtClean="0"/>
              <a:t> ei ole perustietotyyppi, mutta  se on etukäteen määritelty Javassa</a:t>
            </a:r>
            <a:endParaRPr lang="fi-FI" altLang="fi-FI" sz="1200" dirty="0" smtClean="0">
              <a:solidFill>
                <a:schemeClr val="tx2"/>
              </a:solidFill>
              <a:latin typeface="Courier New" panose="02070309020205020404" pitchFamily="49" charset="0"/>
              <a:cs typeface="Courier New" panose="02070309020205020404" pitchFamily="49" charset="0"/>
            </a:endParaRPr>
          </a:p>
          <a:p>
            <a:pPr eaLnBrk="1" hangingPunct="1">
              <a:spcBef>
                <a:spcPct val="0"/>
              </a:spcBef>
              <a:buNone/>
            </a:pPr>
            <a:endParaRPr lang="fi-FI" altLang="fi-FI" sz="1800" dirty="0" smtClean="0"/>
          </a:p>
          <a:p>
            <a:pPr eaLnBrk="1" hangingPunct="1">
              <a:spcBef>
                <a:spcPct val="0"/>
              </a:spcBef>
            </a:pPr>
            <a:r>
              <a:rPr lang="fi-FI" altLang="fi-FI" sz="1800" dirty="0" smtClean="0"/>
              <a:t> </a:t>
            </a:r>
            <a:r>
              <a:rPr lang="fi-FI" altLang="fi-FI" sz="1800" dirty="0"/>
              <a:t>Käyttäjän määrittelemät </a:t>
            </a:r>
            <a:r>
              <a:rPr lang="fi-FI" altLang="fi-FI" sz="1800" dirty="0" smtClean="0"/>
              <a:t>tietotyypit (</a:t>
            </a:r>
            <a:r>
              <a:rPr lang="fi-FI" altLang="fi-FI" sz="1800" dirty="0" err="1" smtClean="0"/>
              <a:t>non-primitive</a:t>
            </a:r>
            <a:r>
              <a:rPr lang="fi-FI" altLang="fi-FI" sz="1800" dirty="0" smtClean="0"/>
              <a:t>) ovat</a:t>
            </a:r>
          </a:p>
          <a:p>
            <a:pPr lvl="1">
              <a:spcBef>
                <a:spcPct val="0"/>
              </a:spcBef>
            </a:pPr>
            <a:r>
              <a:rPr lang="fi-FI" altLang="fi-FI" sz="1400" dirty="0" smtClean="0"/>
              <a:t> </a:t>
            </a:r>
            <a:r>
              <a:rPr lang="fi-FI" altLang="fi-FI" sz="1500" dirty="0" err="1" smtClean="0"/>
              <a:t>enum</a:t>
            </a:r>
            <a:endParaRPr lang="fi-FI" altLang="fi-FI" sz="1500" dirty="0"/>
          </a:p>
          <a:p>
            <a:pPr lvl="1" eaLnBrk="1" hangingPunct="1">
              <a:spcBef>
                <a:spcPct val="0"/>
              </a:spcBef>
              <a:buFontTx/>
              <a:buNone/>
            </a:pPr>
            <a:r>
              <a:rPr lang="fi-FI" altLang="fi-FI" sz="1500" i="1" dirty="0" smtClean="0"/>
              <a:t>– </a:t>
            </a:r>
            <a:r>
              <a:rPr lang="fi-FI" altLang="fi-FI" sz="1500" dirty="0"/>
              <a:t>taulukko</a:t>
            </a:r>
          </a:p>
          <a:p>
            <a:pPr lvl="1" eaLnBrk="1" hangingPunct="1">
              <a:spcBef>
                <a:spcPct val="0"/>
              </a:spcBef>
              <a:buFontTx/>
              <a:buNone/>
            </a:pPr>
            <a:r>
              <a:rPr lang="fi-FI" altLang="fi-FI" sz="1500" dirty="0"/>
              <a:t>– tietue</a:t>
            </a:r>
          </a:p>
          <a:p>
            <a:pPr lvl="1" eaLnBrk="1" hangingPunct="1">
              <a:spcBef>
                <a:spcPct val="0"/>
              </a:spcBef>
              <a:buFontTx/>
              <a:buNone/>
            </a:pPr>
            <a:r>
              <a:rPr lang="fi-FI" altLang="fi-FI" sz="1500" dirty="0"/>
              <a:t>– </a:t>
            </a:r>
            <a:r>
              <a:rPr lang="fi-FI" altLang="fi-FI" sz="1500" dirty="0" smtClean="0"/>
              <a:t>luokka</a:t>
            </a:r>
          </a:p>
          <a:p>
            <a:pPr lvl="1" eaLnBrk="1" hangingPunct="1">
              <a:spcBef>
                <a:spcPct val="0"/>
              </a:spcBef>
              <a:buFontTx/>
              <a:buNone/>
            </a:pPr>
            <a:endParaRPr lang="fi-FI" altLang="fi-FI" sz="1500" dirty="0"/>
          </a:p>
          <a:p>
            <a:pPr lvl="1" eaLnBrk="1" hangingPunct="1">
              <a:spcBef>
                <a:spcPct val="0"/>
              </a:spcBef>
              <a:buFontTx/>
              <a:buNone/>
            </a:pPr>
            <a:r>
              <a:rPr lang="fi-FI" altLang="fi-FI" sz="1500" dirty="0" smtClean="0"/>
              <a:t> Näitä tarkastellaan myöhemmin</a:t>
            </a:r>
            <a:endParaRPr lang="fi-FI" altLang="fi-FI"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EDFABE48-6110-40FE-8F3D-756A73C3DBD1}" type="slidenum">
              <a:rPr lang="en-GB" altLang="fi-FI" sz="1050"/>
              <a:pPr>
                <a:spcBef>
                  <a:spcPct val="0"/>
                </a:spcBef>
                <a:buFontTx/>
                <a:buNone/>
              </a:pPr>
              <a:t>15</a:t>
            </a:fld>
            <a:endParaRPr lang="en-GB" altLang="fi-FI" sz="1050"/>
          </a:p>
        </p:txBody>
      </p:sp>
      <p:sp>
        <p:nvSpPr>
          <p:cNvPr id="49156" name="Text Box 47"/>
          <p:cNvSpPr txBox="1">
            <a:spLocks noChangeArrowheads="1"/>
          </p:cNvSpPr>
          <p:nvPr/>
        </p:nvSpPr>
        <p:spPr bwMode="auto">
          <a:xfrm>
            <a:off x="1487091"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Tulostus</a:t>
            </a:r>
          </a:p>
        </p:txBody>
      </p:sp>
      <p:sp>
        <p:nvSpPr>
          <p:cNvPr id="49157" name="Text Box 48"/>
          <p:cNvSpPr txBox="1">
            <a:spLocks noChangeArrowheads="1"/>
          </p:cNvSpPr>
          <p:nvPr/>
        </p:nvSpPr>
        <p:spPr bwMode="auto">
          <a:xfrm>
            <a:off x="1377273" y="2749503"/>
            <a:ext cx="583287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500" dirty="0" smtClean="0"/>
          </a:p>
          <a:p>
            <a:pPr eaLnBrk="1" hangingPunct="1">
              <a:spcBef>
                <a:spcPct val="0"/>
              </a:spcBef>
              <a:buFontTx/>
              <a:buNone/>
            </a:pPr>
            <a:endParaRPr lang="fi-FI" altLang="fi-FI" sz="1500" dirty="0"/>
          </a:p>
          <a:p>
            <a:pPr eaLnBrk="1" hangingPunct="1">
              <a:spcBef>
                <a:spcPct val="0"/>
              </a:spcBef>
              <a:buFontTx/>
              <a:buNone/>
            </a:pPr>
            <a:r>
              <a:rPr lang="fi-FI" altLang="fi-FI" sz="1500" dirty="0">
                <a:latin typeface="Courier New" panose="02070309020205020404" pitchFamily="49" charset="0"/>
                <a:cs typeface="Courier New" panose="02070309020205020404" pitchFamily="49" charset="0"/>
              </a:rPr>
              <a:t>’\n’ - rivinvaihtomerkki</a:t>
            </a:r>
          </a:p>
          <a:p>
            <a:pPr eaLnBrk="1" hangingPunct="1">
              <a:spcBef>
                <a:spcPct val="0"/>
              </a:spcBef>
              <a:buFontTx/>
              <a:buNone/>
            </a:pPr>
            <a:r>
              <a:rPr lang="fi-FI" altLang="fi-FI" sz="1500" dirty="0">
                <a:latin typeface="Courier New" panose="02070309020205020404" pitchFamily="49" charset="0"/>
                <a:cs typeface="Courier New" panose="02070309020205020404" pitchFamily="49" charset="0"/>
              </a:rPr>
              <a:t>’\t’ – tabulointimerkki</a:t>
            </a:r>
          </a:p>
          <a:p>
            <a:pPr eaLnBrk="1" hangingPunct="1">
              <a:spcBef>
                <a:spcPct val="0"/>
              </a:spcBef>
              <a:buFontTx/>
              <a:buNone/>
            </a:pPr>
            <a:r>
              <a:rPr lang="fi-FI" altLang="fi-FI" sz="1500" dirty="0">
                <a:latin typeface="Courier New" panose="02070309020205020404" pitchFamily="49" charset="0"/>
                <a:cs typeface="Courier New" panose="02070309020205020404" pitchFamily="49" charset="0"/>
              </a:rPr>
              <a:t>’\r’ – Enter</a:t>
            </a:r>
          </a:p>
          <a:p>
            <a:pPr eaLnBrk="1" hangingPunct="1">
              <a:spcBef>
                <a:spcPct val="0"/>
              </a:spcBef>
              <a:buFontTx/>
              <a:buNone/>
            </a:pPr>
            <a:r>
              <a:rPr lang="fi-FI" altLang="fi-FI" sz="1500" dirty="0">
                <a:latin typeface="Courier New" panose="02070309020205020404" pitchFamily="49" charset="0"/>
                <a:cs typeface="Courier New" panose="02070309020205020404" pitchFamily="49" charset="0"/>
              </a:rPr>
              <a:t>’\b’ – </a:t>
            </a:r>
            <a:r>
              <a:rPr lang="fi-FI" altLang="fi-FI" sz="1500" dirty="0" err="1">
                <a:latin typeface="Courier New" panose="02070309020205020404" pitchFamily="49" charset="0"/>
                <a:cs typeface="Courier New" panose="02070309020205020404" pitchFamily="49" charset="0"/>
              </a:rPr>
              <a:t>Backspace</a:t>
            </a:r>
            <a:endParaRPr lang="fi-FI" altLang="fi-FI" sz="1500" dirty="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500" dirty="0">
                <a:latin typeface="Courier New" panose="02070309020205020404" pitchFamily="49" charset="0"/>
                <a:cs typeface="Courier New" panose="02070309020205020404" pitchFamily="49" charset="0"/>
              </a:rPr>
              <a:t>’\\’ – </a:t>
            </a:r>
            <a:r>
              <a:rPr lang="fi-FI" altLang="fi-FI" sz="1500" dirty="0" err="1">
                <a:latin typeface="Courier New" panose="02070309020205020404" pitchFamily="49" charset="0"/>
                <a:cs typeface="Courier New" panose="02070309020205020404" pitchFamily="49" charset="0"/>
              </a:rPr>
              <a:t>tuplakenot</a:t>
            </a:r>
            <a:r>
              <a:rPr lang="fi-FI" altLang="fi-FI" sz="1500" dirty="0">
                <a:latin typeface="Courier New" panose="02070309020205020404" pitchFamily="49" charset="0"/>
                <a:cs typeface="Courier New" panose="02070309020205020404" pitchFamily="49" charset="0"/>
              </a:rPr>
              <a:t>, jos haluaa </a:t>
            </a:r>
            <a:r>
              <a:rPr lang="fi-FI" altLang="fi-FI" sz="1500" dirty="0" err="1">
                <a:latin typeface="Courier New" panose="02070309020205020404" pitchFamily="49" charset="0"/>
                <a:cs typeface="Courier New" panose="02070309020205020404" pitchFamily="49" charset="0"/>
              </a:rPr>
              <a:t>kenon</a:t>
            </a:r>
            <a:r>
              <a:rPr lang="fi-FI" altLang="fi-FI" sz="1500" dirty="0">
                <a:latin typeface="Courier New" panose="02070309020205020404" pitchFamily="49" charset="0"/>
                <a:cs typeface="Courier New" panose="02070309020205020404" pitchFamily="49" charset="0"/>
              </a:rPr>
              <a:t> tulostuman</a:t>
            </a:r>
          </a:p>
          <a:p>
            <a:pPr eaLnBrk="1" hangingPunct="1">
              <a:spcBef>
                <a:spcPct val="0"/>
              </a:spcBef>
              <a:buFontTx/>
              <a:buNone/>
            </a:pPr>
            <a:endParaRPr lang="fi-FI" altLang="fi-FI" sz="1500" dirty="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500" dirty="0" err="1" smtClean="0">
                <a:solidFill>
                  <a:srgbClr val="00B0F0"/>
                </a:solidFill>
                <a:latin typeface="Courier New" panose="02070309020205020404" pitchFamily="49" charset="0"/>
                <a:cs typeface="Courier New" panose="02070309020205020404" pitchFamily="49" charset="0"/>
              </a:rPr>
              <a:t>System.out.print</a:t>
            </a:r>
            <a:r>
              <a:rPr lang="fi-FI" altLang="fi-FI" sz="1500" dirty="0" smtClean="0">
                <a:solidFill>
                  <a:srgbClr val="00B0F0"/>
                </a:solidFill>
                <a:latin typeface="Courier New" panose="02070309020205020404" pitchFamily="49" charset="0"/>
                <a:cs typeface="Courier New" panose="02070309020205020404" pitchFamily="49" charset="0"/>
              </a:rPr>
              <a:t>(</a:t>
            </a:r>
            <a:r>
              <a:rPr lang="fi-FI" altLang="fi-FI" sz="1500" dirty="0" smtClean="0">
                <a:solidFill>
                  <a:srgbClr val="FF0000"/>
                </a:solidFill>
                <a:latin typeface="Courier New" panose="02070309020205020404" pitchFamily="49" charset="0"/>
                <a:cs typeface="Courier New" panose="02070309020205020404" pitchFamily="49" charset="0"/>
              </a:rPr>
              <a:t>”Ei rivinvaihtoa”</a:t>
            </a:r>
            <a:r>
              <a:rPr lang="fi-FI" altLang="fi-FI" sz="1500" dirty="0" smtClean="0">
                <a:latin typeface="Courier New" panose="02070309020205020404" pitchFamily="49" charset="0"/>
                <a:cs typeface="Courier New" panose="02070309020205020404" pitchFamily="49" charset="0"/>
              </a:rPr>
              <a:t>);</a:t>
            </a:r>
            <a:endParaRPr lang="fi-FI" altLang="fi-FI" sz="1500" dirty="0">
              <a:latin typeface="Courier New" panose="02070309020205020404" pitchFamily="49" charset="0"/>
              <a:cs typeface="Courier New" panose="02070309020205020404" pitchFamily="49" charset="0"/>
            </a:endParaRPr>
          </a:p>
          <a:p>
            <a:pPr eaLnBrk="1" hangingPunct="1">
              <a:spcBef>
                <a:spcPct val="0"/>
              </a:spcBef>
              <a:buFontTx/>
              <a:buNone/>
            </a:pPr>
            <a:endParaRPr lang="fi-FI" altLang="fi-FI" sz="1500" dirty="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500" dirty="0" err="1" smtClean="0">
                <a:solidFill>
                  <a:srgbClr val="00B0F0"/>
                </a:solidFill>
                <a:latin typeface="Courier New" panose="02070309020205020404" pitchFamily="49" charset="0"/>
                <a:cs typeface="Courier New" panose="02070309020205020404" pitchFamily="49" charset="0"/>
              </a:rPr>
              <a:t>System.out.println</a:t>
            </a:r>
            <a:r>
              <a:rPr lang="fi-FI" altLang="fi-FI" sz="1500" dirty="0" smtClean="0">
                <a:latin typeface="Courier New" panose="02070309020205020404" pitchFamily="49" charset="0"/>
                <a:cs typeface="Courier New" panose="02070309020205020404" pitchFamily="49" charset="0"/>
              </a:rPr>
              <a:t>(</a:t>
            </a:r>
            <a:r>
              <a:rPr lang="fi-FI" altLang="fi-FI" sz="1500" dirty="0" smtClean="0">
                <a:solidFill>
                  <a:srgbClr val="FF0000"/>
                </a:solidFill>
                <a:latin typeface="Courier New" panose="02070309020205020404" pitchFamily="49" charset="0"/>
                <a:cs typeface="Courier New" panose="02070309020205020404" pitchFamily="49" charset="0"/>
              </a:rPr>
              <a:t>”Rivinvaihto aina”</a:t>
            </a:r>
            <a:r>
              <a:rPr lang="fi-FI" altLang="fi-FI" sz="1500" dirty="0" smtClean="0">
                <a:latin typeface="Courier New" panose="02070309020205020404" pitchFamily="49" charset="0"/>
                <a:cs typeface="Courier New" panose="02070309020205020404" pitchFamily="49" charset="0"/>
              </a:rPr>
              <a:t>); </a:t>
            </a:r>
            <a:endParaRPr lang="fi-FI" altLang="fi-FI" sz="1500" dirty="0">
              <a:latin typeface="Courier New" panose="02070309020205020404" pitchFamily="49" charset="0"/>
              <a:cs typeface="Courier New" panose="02070309020205020404" pitchFamily="49" charset="0"/>
            </a:endParaRPr>
          </a:p>
          <a:p>
            <a:pPr eaLnBrk="1" hangingPunct="1">
              <a:spcBef>
                <a:spcPct val="0"/>
              </a:spcBef>
              <a:buFontTx/>
              <a:buNone/>
            </a:pPr>
            <a:endParaRPr lang="fi-FI" altLang="fi-FI" sz="1500" dirty="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500" dirty="0" err="1">
                <a:solidFill>
                  <a:srgbClr val="00B0F0"/>
                </a:solidFill>
                <a:latin typeface="Courier New" panose="02070309020205020404" pitchFamily="49" charset="0"/>
                <a:cs typeface="Courier New" panose="02070309020205020404" pitchFamily="49" charset="0"/>
              </a:rPr>
              <a:t>System.out.println</a:t>
            </a:r>
            <a:r>
              <a:rPr lang="fi-FI" altLang="fi-FI" sz="1500" dirty="0" smtClean="0">
                <a:latin typeface="Courier New" panose="02070309020205020404" pitchFamily="49" charset="0"/>
                <a:cs typeface="Courier New" panose="02070309020205020404" pitchFamily="49" charset="0"/>
              </a:rPr>
              <a:t>(</a:t>
            </a:r>
            <a:r>
              <a:rPr lang="fi-FI" altLang="fi-FI" sz="1500" dirty="0" smtClean="0">
                <a:solidFill>
                  <a:srgbClr val="FF0000"/>
                </a:solidFill>
                <a:latin typeface="Courier New" panose="02070309020205020404" pitchFamily="49" charset="0"/>
                <a:cs typeface="Courier New" panose="02070309020205020404" pitchFamily="49" charset="0"/>
              </a:rPr>
              <a:t>”</a:t>
            </a:r>
            <a:r>
              <a:rPr lang="fi-FI" altLang="fi-FI" sz="1500" dirty="0">
                <a:solidFill>
                  <a:srgbClr val="FF0000"/>
                </a:solidFill>
                <a:latin typeface="Courier New" panose="02070309020205020404" pitchFamily="49" charset="0"/>
                <a:cs typeface="Courier New" panose="02070309020205020404" pitchFamily="49" charset="0"/>
              </a:rPr>
              <a:t>Kenomerkin tulostus \\”</a:t>
            </a:r>
            <a:r>
              <a:rPr lang="fi-FI" altLang="fi-FI" sz="1500" dirty="0">
                <a:latin typeface="Courier New" panose="02070309020205020404" pitchFamily="49" charset="0"/>
                <a:cs typeface="Courier New" panose="02070309020205020404" pitchFamily="49" charset="0"/>
              </a:rPr>
              <a:t>); </a:t>
            </a:r>
          </a:p>
          <a:p>
            <a:pPr eaLnBrk="1" hangingPunct="1">
              <a:spcBef>
                <a:spcPct val="0"/>
              </a:spcBef>
              <a:buFontTx/>
              <a:buNone/>
            </a:pPr>
            <a:endParaRPr lang="fi-FI" altLang="fi-FI" sz="1500"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1289868" y="1543488"/>
            <a:ext cx="6702453" cy="12060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2023E4B3-4ED2-4A3D-9289-B17970F0052D}" type="slidenum">
              <a:rPr lang="en-GB" altLang="fi-FI" sz="1050"/>
              <a:pPr>
                <a:spcBef>
                  <a:spcPct val="0"/>
                </a:spcBef>
                <a:buFontTx/>
                <a:buNone/>
              </a:pPr>
              <a:t>16</a:t>
            </a:fld>
            <a:endParaRPr lang="en-GB" altLang="fi-FI" sz="1050"/>
          </a:p>
        </p:txBody>
      </p:sp>
      <p:sp>
        <p:nvSpPr>
          <p:cNvPr id="50180" name="Text Box 47"/>
          <p:cNvSpPr txBox="1">
            <a:spLocks noChangeArrowheads="1"/>
          </p:cNvSpPr>
          <p:nvPr/>
        </p:nvSpPr>
        <p:spPr bwMode="auto">
          <a:xfrm>
            <a:off x="1487091"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Tulostus</a:t>
            </a:r>
          </a:p>
        </p:txBody>
      </p:sp>
      <p:sp>
        <p:nvSpPr>
          <p:cNvPr id="50181" name="Text Box 48"/>
          <p:cNvSpPr txBox="1">
            <a:spLocks noChangeArrowheads="1"/>
          </p:cNvSpPr>
          <p:nvPr/>
        </p:nvSpPr>
        <p:spPr bwMode="auto">
          <a:xfrm>
            <a:off x="1601391" y="1593056"/>
            <a:ext cx="5832872" cy="4505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dirty="0"/>
              <a:t>Arvojen tulostamisessa monta eri tapaa</a:t>
            </a:r>
          </a:p>
          <a:p>
            <a:pPr eaLnBrk="1" hangingPunct="1">
              <a:spcBef>
                <a:spcPct val="0"/>
              </a:spcBef>
              <a:buFontTx/>
              <a:buNone/>
            </a:pPr>
            <a:endParaRPr lang="fi-FI" altLang="fi-FI" sz="1500" dirty="0">
              <a:solidFill>
                <a:srgbClr val="00B0F0"/>
              </a:solidFill>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500" dirty="0" err="1">
                <a:solidFill>
                  <a:srgbClr val="00B0F0"/>
                </a:solidFill>
                <a:latin typeface="Courier New" panose="02070309020205020404" pitchFamily="49" charset="0"/>
                <a:cs typeface="Courier New" panose="02070309020205020404" pitchFamily="49" charset="0"/>
              </a:rPr>
              <a:t>int</a:t>
            </a:r>
            <a:r>
              <a:rPr lang="fi-FI" altLang="fi-FI" sz="1500" dirty="0">
                <a:solidFill>
                  <a:srgbClr val="00B0F0"/>
                </a:solidFill>
                <a:latin typeface="Courier New" panose="02070309020205020404" pitchFamily="49" charset="0"/>
                <a:cs typeface="Courier New" panose="02070309020205020404" pitchFamily="49" charset="0"/>
              </a:rPr>
              <a:t> </a:t>
            </a:r>
            <a:r>
              <a:rPr lang="fi-FI" altLang="fi-FI" sz="1500" dirty="0">
                <a:latin typeface="Courier New" panose="02070309020205020404" pitchFamily="49" charset="0"/>
                <a:cs typeface="Courier New" panose="02070309020205020404" pitchFamily="49" charset="0"/>
              </a:rPr>
              <a:t>arvo = 10;</a:t>
            </a:r>
          </a:p>
          <a:p>
            <a:pPr eaLnBrk="1" hangingPunct="1">
              <a:spcBef>
                <a:spcPct val="0"/>
              </a:spcBef>
              <a:buFontTx/>
              <a:buNone/>
            </a:pPr>
            <a:r>
              <a:rPr lang="fi-FI" altLang="fi-FI" sz="1500" dirty="0" err="1">
                <a:solidFill>
                  <a:srgbClr val="00B0F0"/>
                </a:solidFill>
                <a:latin typeface="Courier New" panose="02070309020205020404" pitchFamily="49" charset="0"/>
                <a:cs typeface="Courier New" panose="02070309020205020404" pitchFamily="49" charset="0"/>
              </a:rPr>
              <a:t>double</a:t>
            </a:r>
            <a:r>
              <a:rPr lang="fi-FI" altLang="fi-FI" sz="1500" dirty="0">
                <a:solidFill>
                  <a:srgbClr val="00B0F0"/>
                </a:solidFill>
                <a:latin typeface="Courier New" panose="02070309020205020404" pitchFamily="49" charset="0"/>
                <a:cs typeface="Courier New" panose="02070309020205020404" pitchFamily="49" charset="0"/>
              </a:rPr>
              <a:t> </a:t>
            </a:r>
            <a:r>
              <a:rPr lang="fi-FI" altLang="fi-FI" sz="1500" dirty="0" err="1">
                <a:latin typeface="Courier New" panose="02070309020205020404" pitchFamily="49" charset="0"/>
                <a:cs typeface="Courier New" panose="02070309020205020404" pitchFamily="49" charset="0"/>
              </a:rPr>
              <a:t>toinenArvo</a:t>
            </a:r>
            <a:r>
              <a:rPr lang="fi-FI" altLang="fi-FI" sz="1500" dirty="0">
                <a:latin typeface="Courier New" panose="02070309020205020404" pitchFamily="49" charset="0"/>
                <a:cs typeface="Courier New" panose="02070309020205020404" pitchFamily="49" charset="0"/>
              </a:rPr>
              <a:t> = </a:t>
            </a:r>
            <a:r>
              <a:rPr lang="fi-FI" altLang="fi-FI" sz="1500" dirty="0" smtClean="0">
                <a:latin typeface="Courier New" panose="02070309020205020404" pitchFamily="49" charset="0"/>
                <a:cs typeface="Courier New" panose="02070309020205020404" pitchFamily="49" charset="0"/>
              </a:rPr>
              <a:t>99.99f;</a:t>
            </a:r>
            <a:endParaRPr lang="fi-FI" altLang="fi-FI" sz="1500" dirty="0">
              <a:latin typeface="Courier New" panose="02070309020205020404" pitchFamily="49" charset="0"/>
              <a:cs typeface="Courier New" panose="02070309020205020404" pitchFamily="49" charset="0"/>
            </a:endParaRPr>
          </a:p>
          <a:p>
            <a:pPr eaLnBrk="1" hangingPunct="1">
              <a:spcBef>
                <a:spcPct val="0"/>
              </a:spcBef>
              <a:buFontTx/>
              <a:buNone/>
            </a:pPr>
            <a:endParaRPr lang="fi-FI" altLang="fi-FI" sz="1500" dirty="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500" dirty="0" err="1">
                <a:solidFill>
                  <a:srgbClr val="00B0F0"/>
                </a:solidFill>
                <a:latin typeface="Courier New" panose="02070309020205020404" pitchFamily="49" charset="0"/>
                <a:cs typeface="Courier New" panose="02070309020205020404" pitchFamily="49" charset="0"/>
              </a:rPr>
              <a:t>System.out.println</a:t>
            </a:r>
            <a:r>
              <a:rPr lang="fi-FI" altLang="fi-FI" sz="1500" dirty="0" smtClean="0">
                <a:latin typeface="Courier New" panose="02070309020205020404" pitchFamily="49" charset="0"/>
                <a:cs typeface="Courier New" panose="02070309020205020404" pitchFamily="49" charset="0"/>
              </a:rPr>
              <a:t>(arvo</a:t>
            </a:r>
            <a:r>
              <a:rPr lang="fi-FI" altLang="fi-FI" sz="1500" dirty="0">
                <a:latin typeface="Courier New" panose="02070309020205020404" pitchFamily="49" charset="0"/>
                <a:cs typeface="Courier New" panose="02070309020205020404" pitchFamily="49" charset="0"/>
              </a:rPr>
              <a:t>); </a:t>
            </a:r>
          </a:p>
          <a:p>
            <a:pPr eaLnBrk="1" hangingPunct="1">
              <a:spcBef>
                <a:spcPct val="0"/>
              </a:spcBef>
              <a:buFontTx/>
              <a:buNone/>
            </a:pPr>
            <a:r>
              <a:rPr lang="fi-FI" altLang="fi-FI" sz="1500" dirty="0" err="1">
                <a:solidFill>
                  <a:srgbClr val="00B0F0"/>
                </a:solidFill>
                <a:latin typeface="Courier New" panose="02070309020205020404" pitchFamily="49" charset="0"/>
                <a:cs typeface="Courier New" panose="02070309020205020404" pitchFamily="49" charset="0"/>
              </a:rPr>
              <a:t>System.out.println</a:t>
            </a:r>
            <a:r>
              <a:rPr lang="fi-FI" altLang="fi-FI" sz="1500" dirty="0" smtClean="0">
                <a:latin typeface="Courier New" panose="02070309020205020404" pitchFamily="49" charset="0"/>
                <a:cs typeface="Courier New" panose="02070309020205020404" pitchFamily="49" charset="0"/>
              </a:rPr>
              <a:t>(</a:t>
            </a:r>
            <a:r>
              <a:rPr lang="fi-FI" altLang="fi-FI" sz="1500" dirty="0" smtClean="0">
                <a:solidFill>
                  <a:srgbClr val="FF0000"/>
                </a:solidFill>
                <a:latin typeface="Courier New" panose="02070309020205020404" pitchFamily="49" charset="0"/>
                <a:cs typeface="Courier New" panose="02070309020205020404" pitchFamily="49" charset="0"/>
              </a:rPr>
              <a:t>”</a:t>
            </a:r>
            <a:r>
              <a:rPr lang="fi-FI" altLang="fi-FI" sz="1500" dirty="0">
                <a:solidFill>
                  <a:srgbClr val="FF0000"/>
                </a:solidFill>
                <a:latin typeface="Courier New" panose="02070309020205020404" pitchFamily="49" charset="0"/>
                <a:cs typeface="Courier New" panose="02070309020205020404" pitchFamily="49" charset="0"/>
              </a:rPr>
              <a:t>Arvo = ” </a:t>
            </a:r>
            <a:r>
              <a:rPr lang="fi-FI" altLang="fi-FI" sz="1500" dirty="0">
                <a:latin typeface="Courier New" panose="02070309020205020404" pitchFamily="49" charset="0"/>
                <a:cs typeface="Courier New" panose="02070309020205020404" pitchFamily="49" charset="0"/>
              </a:rPr>
              <a:t>+ arvo); </a:t>
            </a:r>
            <a:endParaRPr lang="fi-FI" altLang="fi-FI" sz="1500" dirty="0" smtClean="0">
              <a:latin typeface="Courier New" panose="02070309020205020404" pitchFamily="49" charset="0"/>
              <a:cs typeface="Courier New" panose="02070309020205020404" pitchFamily="49" charset="0"/>
            </a:endParaRPr>
          </a:p>
          <a:p>
            <a:pPr eaLnBrk="1" hangingPunct="1">
              <a:spcBef>
                <a:spcPct val="0"/>
              </a:spcBef>
              <a:buFontTx/>
              <a:buNone/>
            </a:pPr>
            <a:endParaRPr lang="fi-FI" altLang="fi-FI" sz="1500" dirty="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500" dirty="0" err="1" smtClean="0">
                <a:solidFill>
                  <a:srgbClr val="00B0F0"/>
                </a:solidFill>
                <a:latin typeface="Courier New" panose="02070309020205020404" pitchFamily="49" charset="0"/>
                <a:cs typeface="Courier New" panose="02070309020205020404" pitchFamily="49" charset="0"/>
              </a:rPr>
              <a:t>System.out.printf</a:t>
            </a:r>
            <a:r>
              <a:rPr lang="fi-FI" altLang="fi-FI" sz="1500" dirty="0" smtClean="0">
                <a:latin typeface="Courier New" panose="02070309020205020404" pitchFamily="49" charset="0"/>
                <a:cs typeface="Courier New" panose="02070309020205020404" pitchFamily="49" charset="0"/>
              </a:rPr>
              <a:t>(</a:t>
            </a:r>
            <a:r>
              <a:rPr lang="fi-FI" altLang="fi-FI" sz="1500" dirty="0" smtClean="0">
                <a:solidFill>
                  <a:srgbClr val="FF0000"/>
                </a:solidFill>
                <a:latin typeface="Courier New" panose="02070309020205020404" pitchFamily="49" charset="0"/>
                <a:cs typeface="Courier New" panose="02070309020205020404" pitchFamily="49" charset="0"/>
              </a:rPr>
              <a:t>”</a:t>
            </a:r>
            <a:r>
              <a:rPr lang="fi-FI" altLang="fi-FI" sz="1500" dirty="0">
                <a:solidFill>
                  <a:srgbClr val="FF0000"/>
                </a:solidFill>
                <a:latin typeface="Courier New" panose="02070309020205020404" pitchFamily="49" charset="0"/>
                <a:cs typeface="Courier New" panose="02070309020205020404" pitchFamily="49" charset="0"/>
              </a:rPr>
              <a:t>Arvo = </a:t>
            </a:r>
            <a:r>
              <a:rPr lang="fi-FI" altLang="fi-FI" sz="1500" dirty="0" smtClean="0">
                <a:solidFill>
                  <a:srgbClr val="FF0000"/>
                </a:solidFill>
                <a:latin typeface="Courier New" panose="02070309020205020404" pitchFamily="49" charset="0"/>
                <a:cs typeface="Courier New" panose="02070309020205020404" pitchFamily="49" charset="0"/>
              </a:rPr>
              <a:t>%d\n”</a:t>
            </a:r>
            <a:r>
              <a:rPr lang="fi-FI" altLang="fi-FI" sz="1500" dirty="0" smtClean="0">
                <a:latin typeface="Courier New" panose="02070309020205020404" pitchFamily="49" charset="0"/>
                <a:cs typeface="Courier New" panose="02070309020205020404" pitchFamily="49" charset="0"/>
              </a:rPr>
              <a:t>, </a:t>
            </a:r>
            <a:r>
              <a:rPr lang="fi-FI" altLang="fi-FI" sz="1500" dirty="0">
                <a:latin typeface="Courier New" panose="02070309020205020404" pitchFamily="49" charset="0"/>
                <a:cs typeface="Courier New" panose="02070309020205020404" pitchFamily="49" charset="0"/>
              </a:rPr>
              <a:t>arvo</a:t>
            </a:r>
            <a:r>
              <a:rPr lang="fi-FI" altLang="fi-FI" sz="1500" dirty="0" smtClean="0">
                <a:latin typeface="Courier New" panose="02070309020205020404" pitchFamily="49" charset="0"/>
                <a:cs typeface="Courier New" panose="02070309020205020404" pitchFamily="49" charset="0"/>
              </a:rPr>
              <a:t>);</a:t>
            </a:r>
          </a:p>
          <a:p>
            <a:pPr eaLnBrk="1" hangingPunct="1">
              <a:spcBef>
                <a:spcPct val="0"/>
              </a:spcBef>
              <a:buFontTx/>
              <a:buNone/>
            </a:pPr>
            <a:r>
              <a:rPr lang="fi-FI" altLang="fi-FI" sz="1500" dirty="0" err="1" smtClean="0">
                <a:solidFill>
                  <a:srgbClr val="00B0F0"/>
                </a:solidFill>
                <a:latin typeface="Courier New" panose="02070309020205020404" pitchFamily="49" charset="0"/>
                <a:cs typeface="Courier New" panose="02070309020205020404" pitchFamily="49" charset="0"/>
              </a:rPr>
              <a:t>System.out.printf</a:t>
            </a:r>
            <a:r>
              <a:rPr lang="fi-FI" altLang="fi-FI" sz="1500" dirty="0" smtClean="0">
                <a:latin typeface="Courier New" panose="02070309020205020404" pitchFamily="49" charset="0"/>
                <a:cs typeface="Courier New" panose="02070309020205020404" pitchFamily="49" charset="0"/>
              </a:rPr>
              <a:t>(</a:t>
            </a:r>
            <a:r>
              <a:rPr lang="fi-FI" altLang="fi-FI" sz="1500" dirty="0" smtClean="0">
                <a:solidFill>
                  <a:srgbClr val="FF0000"/>
                </a:solidFill>
                <a:latin typeface="Courier New" panose="02070309020205020404" pitchFamily="49" charset="0"/>
                <a:cs typeface="Courier New" panose="02070309020205020404" pitchFamily="49" charset="0"/>
              </a:rPr>
              <a:t>”Toinen arvo </a:t>
            </a:r>
            <a:r>
              <a:rPr lang="fi-FI" altLang="fi-FI" sz="1500" dirty="0">
                <a:solidFill>
                  <a:srgbClr val="FF0000"/>
                </a:solidFill>
                <a:latin typeface="Courier New" panose="02070309020205020404" pitchFamily="49" charset="0"/>
                <a:cs typeface="Courier New" panose="02070309020205020404" pitchFamily="49" charset="0"/>
              </a:rPr>
              <a:t>= </a:t>
            </a:r>
            <a:r>
              <a:rPr lang="fi-FI" altLang="fi-FI" sz="1500" dirty="0" smtClean="0">
                <a:solidFill>
                  <a:srgbClr val="FF0000"/>
                </a:solidFill>
                <a:latin typeface="Courier New" panose="02070309020205020404" pitchFamily="49" charset="0"/>
                <a:cs typeface="Courier New" panose="02070309020205020404" pitchFamily="49" charset="0"/>
              </a:rPr>
              <a:t>%5.2f\n”</a:t>
            </a:r>
            <a:r>
              <a:rPr lang="fi-FI" altLang="fi-FI" sz="1500" dirty="0">
                <a:latin typeface="Courier New" panose="02070309020205020404" pitchFamily="49" charset="0"/>
                <a:cs typeface="Courier New" panose="02070309020205020404" pitchFamily="49" charset="0"/>
              </a:rPr>
              <a:t>	</a:t>
            </a:r>
            <a:r>
              <a:rPr lang="fi-FI" altLang="fi-FI" sz="1500" dirty="0" err="1">
                <a:latin typeface="Courier New" panose="02070309020205020404" pitchFamily="49" charset="0"/>
                <a:cs typeface="Courier New" panose="02070309020205020404" pitchFamily="49" charset="0"/>
              </a:rPr>
              <a:t>toinenArvo</a:t>
            </a:r>
            <a:r>
              <a:rPr lang="fi-FI" altLang="fi-FI" sz="1500" dirty="0">
                <a:latin typeface="Courier New" panose="02070309020205020404" pitchFamily="49" charset="0"/>
                <a:cs typeface="Courier New" panose="02070309020205020404" pitchFamily="49" charset="0"/>
              </a:rPr>
              <a:t>); </a:t>
            </a:r>
          </a:p>
          <a:p>
            <a:pPr eaLnBrk="1" hangingPunct="1">
              <a:spcBef>
                <a:spcPct val="0"/>
              </a:spcBef>
              <a:buFontTx/>
              <a:buNone/>
            </a:pPr>
            <a:endParaRPr lang="fi-FI" altLang="fi-FI" sz="1500" dirty="0" smtClean="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500" dirty="0" err="1">
                <a:latin typeface="Courier New" panose="02070309020205020404" pitchFamily="49" charset="0"/>
                <a:cs typeface="Courier New" panose="02070309020205020404" pitchFamily="49" charset="0"/>
              </a:rPr>
              <a:t>p</a:t>
            </a:r>
            <a:r>
              <a:rPr lang="fi-FI" altLang="fi-FI" sz="1500" dirty="0" err="1" smtClean="0">
                <a:latin typeface="Courier New" panose="02070309020205020404" pitchFamily="49" charset="0"/>
                <a:cs typeface="Courier New" panose="02070309020205020404" pitchFamily="49" charset="0"/>
              </a:rPr>
              <a:t>rintf</a:t>
            </a:r>
            <a:r>
              <a:rPr lang="fi-FI" altLang="fi-FI" sz="1500" dirty="0" smtClean="0">
                <a:latin typeface="Courier New" panose="02070309020205020404" pitchFamily="49" charset="0"/>
                <a:cs typeface="Courier New" panose="02070309020205020404" pitchFamily="49" charset="0"/>
              </a:rPr>
              <a:t>-funktion tyypit</a:t>
            </a:r>
            <a:endParaRPr lang="fi-FI" altLang="fi-FI" sz="1500" dirty="0">
              <a:latin typeface="Courier New" panose="02070309020205020404" pitchFamily="49" charset="0"/>
              <a:cs typeface="Courier New" panose="02070309020205020404" pitchFamily="49" charset="0"/>
            </a:endParaRPr>
          </a:p>
          <a:p>
            <a:pPr marL="0" indent="0">
              <a:buNone/>
            </a:pPr>
            <a:r>
              <a:rPr lang="en-GB" sz="1600" i="1" dirty="0" smtClean="0">
                <a:solidFill>
                  <a:srgbClr val="333333"/>
                </a:solidFill>
                <a:latin typeface="raleway"/>
              </a:rPr>
              <a:t>%s</a:t>
            </a:r>
            <a:r>
              <a:rPr lang="en-GB" sz="1600" i="1" dirty="0">
                <a:solidFill>
                  <a:srgbClr val="333333"/>
                </a:solidFill>
                <a:latin typeface="raleway"/>
              </a:rPr>
              <a:t> </a:t>
            </a:r>
            <a:r>
              <a:rPr lang="en-GB" sz="1600" dirty="0">
                <a:solidFill>
                  <a:srgbClr val="333333"/>
                </a:solidFill>
                <a:latin typeface="raleway"/>
              </a:rPr>
              <a:t>– formats strings</a:t>
            </a:r>
          </a:p>
          <a:p>
            <a:pPr marL="0" indent="0">
              <a:buNone/>
            </a:pPr>
            <a:r>
              <a:rPr lang="en-GB" sz="1600" i="1" dirty="0" smtClean="0">
                <a:solidFill>
                  <a:srgbClr val="333333"/>
                </a:solidFill>
                <a:latin typeface="raleway"/>
              </a:rPr>
              <a:t>%d</a:t>
            </a:r>
            <a:r>
              <a:rPr lang="en-GB" sz="1600" dirty="0" smtClean="0">
                <a:solidFill>
                  <a:srgbClr val="333333"/>
                </a:solidFill>
                <a:latin typeface="raleway"/>
              </a:rPr>
              <a:t> </a:t>
            </a:r>
            <a:r>
              <a:rPr lang="en-GB" sz="1600" dirty="0">
                <a:solidFill>
                  <a:srgbClr val="333333"/>
                </a:solidFill>
                <a:latin typeface="raleway"/>
              </a:rPr>
              <a:t>– formats decimal integers</a:t>
            </a:r>
          </a:p>
          <a:p>
            <a:pPr marL="0" indent="0">
              <a:buNone/>
            </a:pPr>
            <a:r>
              <a:rPr lang="en-GB" sz="1600" i="1" dirty="0" smtClean="0">
                <a:solidFill>
                  <a:srgbClr val="333333"/>
                </a:solidFill>
                <a:latin typeface="raleway"/>
              </a:rPr>
              <a:t>%f</a:t>
            </a:r>
            <a:r>
              <a:rPr lang="en-GB" sz="1600" dirty="0" smtClean="0">
                <a:solidFill>
                  <a:srgbClr val="333333"/>
                </a:solidFill>
                <a:latin typeface="raleway"/>
              </a:rPr>
              <a:t> </a:t>
            </a:r>
            <a:r>
              <a:rPr lang="en-GB" sz="1600" dirty="0">
                <a:solidFill>
                  <a:srgbClr val="333333"/>
                </a:solidFill>
                <a:latin typeface="raleway"/>
              </a:rPr>
              <a:t>– formats the floating-point numbers</a:t>
            </a:r>
          </a:p>
          <a:p>
            <a:pPr marL="0" indent="0">
              <a:buNone/>
            </a:pPr>
            <a:r>
              <a:rPr lang="en-GB" sz="1600" i="1" dirty="0" smtClean="0">
                <a:solidFill>
                  <a:srgbClr val="333333"/>
                </a:solidFill>
                <a:latin typeface="raleway"/>
              </a:rPr>
              <a:t>%t</a:t>
            </a:r>
            <a:r>
              <a:rPr lang="en-GB" sz="1600" dirty="0">
                <a:solidFill>
                  <a:srgbClr val="333333"/>
                </a:solidFill>
                <a:latin typeface="raleway"/>
              </a:rPr>
              <a:t>– formats date/time values</a:t>
            </a:r>
          </a:p>
          <a:p>
            <a:pPr eaLnBrk="1" hangingPunct="1">
              <a:spcBef>
                <a:spcPct val="0"/>
              </a:spcBef>
              <a:buFontTx/>
              <a:buNone/>
            </a:pPr>
            <a:endParaRPr lang="fi-FI" altLang="fi-FI" sz="1500" dirty="0">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DF17E9F1-DBEA-45CC-9E4A-19C22C202903}" type="slidenum">
              <a:rPr lang="en-GB" altLang="fi-FI" sz="1050"/>
              <a:pPr>
                <a:spcBef>
                  <a:spcPct val="0"/>
                </a:spcBef>
                <a:buFontTx/>
                <a:buNone/>
              </a:pPr>
              <a:t>17</a:t>
            </a:fld>
            <a:endParaRPr lang="en-GB" altLang="fi-FI" sz="1050"/>
          </a:p>
        </p:txBody>
      </p:sp>
      <p:sp>
        <p:nvSpPr>
          <p:cNvPr id="54276"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latin typeface="Stone Sans Bold" pitchFamily="34" charset="0"/>
              </a:rPr>
              <a:t>Lukeminen (</a:t>
            </a:r>
            <a:r>
              <a:rPr lang="fi-FI" altLang="fi-FI" sz="2100" dirty="0" err="1" smtClean="0">
                <a:latin typeface="Stone Sans Bold" pitchFamily="34" charset="0"/>
              </a:rPr>
              <a:t>Scanner</a:t>
            </a:r>
            <a:r>
              <a:rPr lang="fi-FI" altLang="fi-FI" sz="2100" dirty="0" smtClean="0">
                <a:latin typeface="Stone Sans Bold" pitchFamily="34" charset="0"/>
              </a:rPr>
              <a:t>-olio)</a:t>
            </a:r>
            <a:endParaRPr lang="fi-FI" altLang="fi-FI" sz="2100" dirty="0">
              <a:latin typeface="Stone Sans Bold" pitchFamily="34" charset="0"/>
            </a:endParaRPr>
          </a:p>
        </p:txBody>
      </p:sp>
      <p:sp>
        <p:nvSpPr>
          <p:cNvPr id="54277" name="Text Box 46"/>
          <p:cNvSpPr txBox="1">
            <a:spLocks noChangeArrowheads="1"/>
          </p:cNvSpPr>
          <p:nvPr/>
        </p:nvSpPr>
        <p:spPr bwMode="auto">
          <a:xfrm>
            <a:off x="1601391" y="1593057"/>
            <a:ext cx="58328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85750" indent="-285750">
              <a:spcBef>
                <a:spcPct val="0"/>
              </a:spcBef>
            </a:pPr>
            <a:r>
              <a:rPr lang="fi-FI" altLang="fi-FI" sz="1800" dirty="0" smtClean="0"/>
              <a:t>Tietojen </a:t>
            </a:r>
            <a:r>
              <a:rPr lang="fi-FI" altLang="fi-FI" sz="1800" dirty="0"/>
              <a:t>lukeminen käyttäjältä </a:t>
            </a:r>
            <a:r>
              <a:rPr lang="fi-FI" altLang="fi-FI" sz="1800" dirty="0" smtClean="0"/>
              <a:t>(konsoli-sovelluksessa) tapahtuu Java-kielessä </a:t>
            </a:r>
            <a:r>
              <a:rPr lang="fi-FI" altLang="fi-FI" sz="1800" dirty="0" err="1" smtClean="0"/>
              <a:t>usella</a:t>
            </a:r>
            <a:r>
              <a:rPr lang="fi-FI" altLang="fi-FI" sz="1800" dirty="0" smtClean="0"/>
              <a:t> eri tavoilla:</a:t>
            </a:r>
          </a:p>
          <a:p>
            <a:pPr eaLnBrk="1" hangingPunct="1">
              <a:spcBef>
                <a:spcPct val="0"/>
              </a:spcBef>
              <a:buFontTx/>
              <a:buNone/>
            </a:pPr>
            <a:endParaRPr lang="fi-FI" altLang="fi-FI" sz="1800" dirty="0"/>
          </a:p>
          <a:p>
            <a:pPr marL="285750" indent="-285750">
              <a:spcBef>
                <a:spcPct val="0"/>
              </a:spcBef>
            </a:pPr>
            <a:r>
              <a:rPr lang="fi-FI" altLang="fi-FI" sz="1800" dirty="0" err="1" smtClean="0"/>
              <a:t>Importataan</a:t>
            </a:r>
            <a:r>
              <a:rPr lang="fi-FI" altLang="fi-FI" sz="1800" dirty="0" smtClean="0"/>
              <a:t> </a:t>
            </a:r>
            <a:r>
              <a:rPr lang="fi-FI" altLang="fi-FI" sz="1800" dirty="0" err="1" smtClean="0"/>
              <a:t>Scanner</a:t>
            </a:r>
            <a:r>
              <a:rPr lang="fi-FI" altLang="fi-FI" sz="1800" dirty="0" smtClean="0"/>
              <a:t>-luokka</a:t>
            </a:r>
          </a:p>
          <a:p>
            <a:pPr eaLnBrk="1" hangingPunct="1">
              <a:spcBef>
                <a:spcPct val="0"/>
              </a:spcBef>
              <a:buFontTx/>
              <a:buNone/>
            </a:pPr>
            <a:endParaRPr lang="fi-FI" altLang="fi-FI" sz="1800" dirty="0"/>
          </a:p>
          <a:p>
            <a:pPr marL="285750" indent="-285750">
              <a:spcBef>
                <a:spcPct val="0"/>
              </a:spcBef>
            </a:pPr>
            <a:r>
              <a:rPr lang="fi-FI" altLang="fi-FI" sz="1800" dirty="0" smtClean="0"/>
              <a:t>Luodaan </a:t>
            </a:r>
            <a:r>
              <a:rPr lang="fi-FI" altLang="fi-FI" sz="1800" dirty="0" err="1" smtClean="0"/>
              <a:t>Scanner</a:t>
            </a:r>
            <a:r>
              <a:rPr lang="fi-FI" altLang="fi-FI" sz="1800" dirty="0" smtClean="0"/>
              <a:t> –olio</a:t>
            </a:r>
            <a:endParaRPr lang="fi-FI" altLang="fi-FI" sz="1800" dirty="0"/>
          </a:p>
          <a:p>
            <a:pPr eaLnBrk="1" hangingPunct="1">
              <a:spcBef>
                <a:spcPct val="0"/>
              </a:spcBef>
              <a:buFontTx/>
              <a:buNone/>
            </a:pPr>
            <a:endParaRPr lang="fi-FI" altLang="fi-FI" sz="1800" dirty="0" smtClean="0"/>
          </a:p>
          <a:p>
            <a:pPr eaLnBrk="1" hangingPunct="1">
              <a:spcBef>
                <a:spcPct val="0"/>
              </a:spcBef>
              <a:buFontTx/>
              <a:buNone/>
            </a:pPr>
            <a:endParaRPr lang="fi-FI" altLang="fi-FI" sz="1800" dirty="0"/>
          </a:p>
          <a:p>
            <a:pPr eaLnBrk="1" hangingPunct="1">
              <a:spcBef>
                <a:spcPct val="0"/>
              </a:spcBef>
              <a:buFontTx/>
              <a:buNone/>
            </a:pPr>
            <a:endParaRPr lang="fi-FI" altLang="fi-FI" sz="1800" dirty="0" smtClean="0"/>
          </a:p>
          <a:p>
            <a:pPr eaLnBrk="1" hangingPunct="1">
              <a:spcBef>
                <a:spcPct val="0"/>
              </a:spcBef>
              <a:buFontTx/>
              <a:buNone/>
            </a:pPr>
            <a:endParaRPr lang="fi-FI" altLang="fi-FI" sz="1800" dirty="0"/>
          </a:p>
          <a:p>
            <a:pPr marL="285750" indent="-285750">
              <a:spcBef>
                <a:spcPct val="0"/>
              </a:spcBef>
            </a:pPr>
            <a:r>
              <a:rPr lang="fi-FI" altLang="fi-FI" sz="1800" dirty="0">
                <a:cs typeface="Times New Roman" panose="02020603050405020304" pitchFamily="18" charset="0"/>
              </a:rPr>
              <a:t>Käytetään </a:t>
            </a:r>
            <a:r>
              <a:rPr lang="fi-FI" altLang="fi-FI" sz="1800" dirty="0" smtClean="0">
                <a:cs typeface="Times New Roman" panose="02020603050405020304" pitchFamily="18" charset="0"/>
              </a:rPr>
              <a:t>jotain metodia:: </a:t>
            </a:r>
            <a:r>
              <a:rPr lang="fi-FI" altLang="fi-FI" sz="1800" dirty="0" err="1" smtClean="0">
                <a:cs typeface="Times New Roman" panose="02020603050405020304" pitchFamily="18" charset="0"/>
              </a:rPr>
              <a:t>next</a:t>
            </a:r>
            <a:r>
              <a:rPr lang="fi-FI" altLang="fi-FI" sz="1800" dirty="0" smtClean="0">
                <a:cs typeface="Times New Roman" panose="02020603050405020304" pitchFamily="18" charset="0"/>
              </a:rPr>
              <a:t>(), </a:t>
            </a:r>
            <a:r>
              <a:rPr lang="fi-FI" altLang="fi-FI" sz="1800" dirty="0" err="1" smtClean="0">
                <a:cs typeface="Times New Roman" panose="02020603050405020304" pitchFamily="18" charset="0"/>
              </a:rPr>
              <a:t>nextByte</a:t>
            </a:r>
            <a:r>
              <a:rPr lang="fi-FI" altLang="fi-FI" sz="1800" dirty="0" smtClean="0">
                <a:cs typeface="Times New Roman" panose="02020603050405020304" pitchFamily="18" charset="0"/>
              </a:rPr>
              <a:t>(), </a:t>
            </a:r>
            <a:r>
              <a:rPr lang="fi-FI" altLang="fi-FI" sz="1800" dirty="0" err="1" smtClean="0">
                <a:cs typeface="Times New Roman" panose="02020603050405020304" pitchFamily="18" charset="0"/>
              </a:rPr>
              <a:t>nextShort</a:t>
            </a:r>
            <a:r>
              <a:rPr lang="fi-FI" altLang="fi-FI" sz="1800" dirty="0" smtClean="0">
                <a:cs typeface="Times New Roman" panose="02020603050405020304" pitchFamily="18" charset="0"/>
              </a:rPr>
              <a:t>(), </a:t>
            </a:r>
            <a:r>
              <a:rPr lang="fi-FI" altLang="fi-FI" sz="1800" dirty="0" err="1" smtClean="0">
                <a:cs typeface="Times New Roman" panose="02020603050405020304" pitchFamily="18" charset="0"/>
              </a:rPr>
              <a:t>nextInt</a:t>
            </a:r>
            <a:r>
              <a:rPr lang="fi-FI" altLang="fi-FI" sz="1800" dirty="0" smtClean="0">
                <a:cs typeface="Times New Roman" panose="02020603050405020304" pitchFamily="18" charset="0"/>
              </a:rPr>
              <a:t>(), </a:t>
            </a:r>
            <a:r>
              <a:rPr lang="fi-FI" altLang="fi-FI" sz="1800" dirty="0" err="1" smtClean="0">
                <a:cs typeface="Times New Roman" panose="02020603050405020304" pitchFamily="18" charset="0"/>
              </a:rPr>
              <a:t>nextLong</a:t>
            </a:r>
            <a:r>
              <a:rPr lang="fi-FI" altLang="fi-FI" sz="1800" dirty="0" smtClean="0">
                <a:cs typeface="Times New Roman" panose="02020603050405020304" pitchFamily="18" charset="0"/>
              </a:rPr>
              <a:t>(), </a:t>
            </a:r>
            <a:r>
              <a:rPr lang="fi-FI" altLang="fi-FI" sz="1800" dirty="0" err="1" smtClean="0">
                <a:cs typeface="Times New Roman" panose="02020603050405020304" pitchFamily="18" charset="0"/>
              </a:rPr>
              <a:t>nextFloat</a:t>
            </a:r>
            <a:r>
              <a:rPr lang="fi-FI" altLang="fi-FI" sz="1800" dirty="0" smtClean="0">
                <a:cs typeface="Times New Roman" panose="02020603050405020304" pitchFamily="18" charset="0"/>
              </a:rPr>
              <a:t>(), </a:t>
            </a:r>
            <a:r>
              <a:rPr lang="fi-FI" altLang="fi-FI" sz="1800" dirty="0" err="1" smtClean="0">
                <a:cs typeface="Times New Roman" panose="02020603050405020304" pitchFamily="18" charset="0"/>
              </a:rPr>
              <a:t>nextDouble</a:t>
            </a:r>
            <a:r>
              <a:rPr lang="fi-FI" altLang="fi-FI" sz="1800" dirty="0" smtClean="0">
                <a:cs typeface="Times New Roman" panose="02020603050405020304" pitchFamily="18" charset="0"/>
              </a:rPr>
              <a:t>() </a:t>
            </a:r>
            <a:r>
              <a:rPr lang="fi-FI" altLang="fi-FI" sz="1800" dirty="0">
                <a:cs typeface="Times New Roman" panose="02020603050405020304" pitchFamily="18" charset="0"/>
              </a:rPr>
              <a:t>tai </a:t>
            </a:r>
            <a:r>
              <a:rPr lang="fi-FI" altLang="fi-FI" sz="1800" dirty="0" err="1" smtClean="0">
                <a:cs typeface="Times New Roman" panose="02020603050405020304" pitchFamily="18" charset="0"/>
              </a:rPr>
              <a:t>nextBoolean</a:t>
            </a:r>
            <a:r>
              <a:rPr lang="fi-FI" altLang="fi-FI" sz="1800" dirty="0" smtClean="0">
                <a:cs typeface="Times New Roman" panose="02020603050405020304" pitchFamily="18" charset="0"/>
              </a:rPr>
              <a:t>() </a:t>
            </a:r>
          </a:p>
          <a:p>
            <a:pPr marL="285750" indent="-285750">
              <a:spcBef>
                <a:spcPct val="0"/>
              </a:spcBef>
            </a:pPr>
            <a:r>
              <a:rPr lang="fi-FI" altLang="fi-FI" sz="1800" dirty="0" smtClean="0">
                <a:cs typeface="Times New Roman" panose="02020603050405020304" pitchFamily="18" charset="0"/>
              </a:rPr>
              <a:t>lukemaan </a:t>
            </a:r>
            <a:endParaRPr lang="fi-FI" altLang="fi-FI" sz="1800" dirty="0">
              <a:cs typeface="Times New Roman" panose="02020603050405020304" pitchFamily="18" charset="0"/>
            </a:endParaRPr>
          </a:p>
          <a:p>
            <a:pPr marL="285750" indent="-285750">
              <a:spcBef>
                <a:spcPct val="0"/>
              </a:spcBef>
            </a:pPr>
            <a:r>
              <a:rPr lang="fi-FI" altLang="fi-FI" sz="1800" dirty="0" err="1" smtClean="0">
                <a:cs typeface="Times New Roman" panose="02020603050405020304" pitchFamily="18" charset="0"/>
              </a:rPr>
              <a:t>byte</a:t>
            </a:r>
            <a:r>
              <a:rPr lang="fi-FI" altLang="fi-FI" sz="1800" dirty="0" smtClean="0">
                <a:cs typeface="Times New Roman" panose="02020603050405020304" pitchFamily="18" charset="0"/>
              </a:rPr>
              <a:t>, </a:t>
            </a:r>
            <a:r>
              <a:rPr lang="fi-FI" altLang="fi-FI" sz="1800" dirty="0" err="1" smtClean="0">
                <a:cs typeface="Times New Roman" panose="02020603050405020304" pitchFamily="18" charset="0"/>
              </a:rPr>
              <a:t>short</a:t>
            </a:r>
            <a:r>
              <a:rPr lang="fi-FI" altLang="fi-FI" sz="1800" dirty="0" smtClean="0">
                <a:cs typeface="Times New Roman" panose="02020603050405020304" pitchFamily="18" charset="0"/>
              </a:rPr>
              <a:t>, </a:t>
            </a:r>
            <a:r>
              <a:rPr lang="fi-FI" altLang="fi-FI" sz="1800" dirty="0" err="1" smtClean="0">
                <a:cs typeface="Times New Roman" panose="02020603050405020304" pitchFamily="18" charset="0"/>
              </a:rPr>
              <a:t>int</a:t>
            </a:r>
            <a:r>
              <a:rPr lang="fi-FI" altLang="fi-FI" sz="1800" dirty="0" smtClean="0">
                <a:cs typeface="Times New Roman" panose="02020603050405020304" pitchFamily="18" charset="0"/>
              </a:rPr>
              <a:t>, </a:t>
            </a:r>
            <a:r>
              <a:rPr lang="fi-FI" altLang="fi-FI" sz="1800" dirty="0">
                <a:cs typeface="Times New Roman" panose="02020603050405020304" pitchFamily="18" charset="0"/>
              </a:rPr>
              <a:t>long, </a:t>
            </a:r>
            <a:r>
              <a:rPr lang="fi-FI" altLang="fi-FI" sz="1800" dirty="0" err="1">
                <a:cs typeface="Times New Roman" panose="02020603050405020304" pitchFamily="18" charset="0"/>
              </a:rPr>
              <a:t>f</a:t>
            </a:r>
            <a:r>
              <a:rPr lang="fi-FI" altLang="fi-FI" sz="1800" dirty="0" err="1" smtClean="0">
                <a:cs typeface="Times New Roman" panose="02020603050405020304" pitchFamily="18" charset="0"/>
              </a:rPr>
              <a:t>loat</a:t>
            </a:r>
            <a:r>
              <a:rPr lang="fi-FI" altLang="fi-FI" sz="1800" dirty="0" smtClean="0">
                <a:cs typeface="Times New Roman" panose="02020603050405020304" pitchFamily="18" charset="0"/>
              </a:rPr>
              <a:t> , </a:t>
            </a:r>
          </a:p>
          <a:p>
            <a:pPr marL="285750" indent="-285750">
              <a:spcBef>
                <a:spcPct val="0"/>
              </a:spcBef>
            </a:pPr>
            <a:r>
              <a:rPr lang="fi-FI" altLang="fi-FI" sz="1800" dirty="0" err="1" smtClean="0">
                <a:cs typeface="Times New Roman" panose="02020603050405020304" pitchFamily="18" charset="0"/>
              </a:rPr>
              <a:t>double</a:t>
            </a:r>
            <a:r>
              <a:rPr lang="fi-FI" altLang="fi-FI" sz="1800" dirty="0" smtClean="0">
                <a:cs typeface="Times New Roman" panose="02020603050405020304" pitchFamily="18" charset="0"/>
              </a:rPr>
              <a:t> tai  </a:t>
            </a:r>
            <a:r>
              <a:rPr lang="fi-FI" altLang="fi-FI" sz="1800" dirty="0" err="1">
                <a:cs typeface="Times New Roman" panose="02020603050405020304" pitchFamily="18" charset="0"/>
              </a:rPr>
              <a:t>b</a:t>
            </a:r>
            <a:r>
              <a:rPr lang="fi-FI" altLang="fi-FI" sz="1800" dirty="0" err="1" smtClean="0">
                <a:cs typeface="Times New Roman" panose="02020603050405020304" pitchFamily="18" charset="0"/>
              </a:rPr>
              <a:t>oolean</a:t>
            </a:r>
            <a:r>
              <a:rPr lang="fi-FI" altLang="fi-FI" sz="1800" dirty="0" smtClean="0">
                <a:cs typeface="Times New Roman" panose="02020603050405020304" pitchFamily="18" charset="0"/>
              </a:rPr>
              <a:t> arvo</a:t>
            </a:r>
            <a:endParaRPr lang="fi-FI" altLang="fi-FI" sz="1800" dirty="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277223" y="2280382"/>
            <a:ext cx="3358877" cy="660042"/>
          </a:xfrm>
          <a:prstGeom prst="rect">
            <a:avLst/>
          </a:prstGeom>
        </p:spPr>
      </p:pic>
      <p:pic>
        <p:nvPicPr>
          <p:cNvPr id="3" name="Picture 2"/>
          <p:cNvPicPr>
            <a:picLocks noChangeAspect="1"/>
          </p:cNvPicPr>
          <p:nvPr/>
        </p:nvPicPr>
        <p:blipFill>
          <a:blip r:embed="rId3"/>
          <a:stretch>
            <a:fillRect/>
          </a:stretch>
        </p:blipFill>
        <p:spPr>
          <a:xfrm>
            <a:off x="4517827" y="2916442"/>
            <a:ext cx="4468432" cy="945059"/>
          </a:xfrm>
          <a:prstGeom prst="rect">
            <a:avLst/>
          </a:prstGeom>
        </p:spPr>
      </p:pic>
      <p:pic>
        <p:nvPicPr>
          <p:cNvPr id="4" name="Picture 3"/>
          <p:cNvPicPr>
            <a:picLocks noChangeAspect="1"/>
          </p:cNvPicPr>
          <p:nvPr/>
        </p:nvPicPr>
        <p:blipFill>
          <a:blip r:embed="rId4"/>
          <a:stretch>
            <a:fillRect/>
          </a:stretch>
        </p:blipFill>
        <p:spPr>
          <a:xfrm>
            <a:off x="4698446" y="5105268"/>
            <a:ext cx="4271779" cy="12732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DF17E9F1-DBEA-45CC-9E4A-19C22C202903}" type="slidenum">
              <a:rPr lang="en-GB" altLang="fi-FI" sz="1050"/>
              <a:pPr>
                <a:spcBef>
                  <a:spcPct val="0"/>
                </a:spcBef>
                <a:buFontTx/>
                <a:buNone/>
              </a:pPr>
              <a:t>18</a:t>
            </a:fld>
            <a:endParaRPr lang="en-GB" altLang="fi-FI" sz="1050"/>
          </a:p>
        </p:txBody>
      </p:sp>
      <p:sp>
        <p:nvSpPr>
          <p:cNvPr id="54276"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latin typeface="Stone Sans Bold" pitchFamily="34" charset="0"/>
              </a:rPr>
              <a:t>Lukeminen (</a:t>
            </a:r>
            <a:r>
              <a:rPr lang="fi-FI" altLang="fi-FI" sz="2100" dirty="0" err="1" smtClean="0">
                <a:latin typeface="Stone Sans Bold" pitchFamily="34" charset="0"/>
              </a:rPr>
              <a:t>Scanner</a:t>
            </a:r>
            <a:r>
              <a:rPr lang="fi-FI" altLang="fi-FI" sz="2100" dirty="0" smtClean="0">
                <a:latin typeface="Stone Sans Bold" pitchFamily="34" charset="0"/>
              </a:rPr>
              <a:t>-olio)</a:t>
            </a:r>
            <a:endParaRPr lang="fi-FI" altLang="fi-FI" sz="2100" dirty="0">
              <a:latin typeface="Stone Sans Bold" pitchFamily="34" charset="0"/>
            </a:endParaRPr>
          </a:p>
        </p:txBody>
      </p:sp>
      <p:sp>
        <p:nvSpPr>
          <p:cNvPr id="54277" name="Text Box 46"/>
          <p:cNvSpPr txBox="1">
            <a:spLocks noChangeArrowheads="1"/>
          </p:cNvSpPr>
          <p:nvPr/>
        </p:nvSpPr>
        <p:spPr bwMode="auto">
          <a:xfrm>
            <a:off x="1601390" y="1593057"/>
            <a:ext cx="650270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285750" indent="-285750">
              <a:spcBef>
                <a:spcPct val="0"/>
              </a:spcBef>
            </a:pPr>
            <a:r>
              <a:rPr lang="fi-FI" altLang="fi-FI" sz="2800" dirty="0" err="1"/>
              <a:t>Scanner</a:t>
            </a:r>
            <a:r>
              <a:rPr lang="fi-FI" altLang="fi-FI" sz="2800" dirty="0"/>
              <a:t>- oliolle voi soveltaa seuraavia  metodeja:</a:t>
            </a:r>
            <a:r>
              <a:rPr lang="fi-FI" altLang="fi-FI" sz="1800" dirty="0"/>
              <a:t> </a:t>
            </a:r>
          </a:p>
          <a:p>
            <a:pPr marL="1028700" lvl="1">
              <a:spcBef>
                <a:spcPct val="0"/>
              </a:spcBef>
            </a:pPr>
            <a:r>
              <a:rPr lang="fi-FI" altLang="fi-FI" sz="2000" dirty="0" err="1"/>
              <a:t>nextByte</a:t>
            </a:r>
            <a:r>
              <a:rPr lang="fi-FI" altLang="fi-FI" sz="2000" dirty="0"/>
              <a:t>() lukee tavun</a:t>
            </a:r>
          </a:p>
          <a:p>
            <a:pPr marL="1028700" lvl="1">
              <a:spcBef>
                <a:spcPct val="0"/>
              </a:spcBef>
            </a:pPr>
            <a:r>
              <a:rPr lang="fi-FI" altLang="fi-FI" sz="2000" dirty="0" err="1"/>
              <a:t>nextDouble</a:t>
            </a:r>
            <a:r>
              <a:rPr lang="fi-FI" altLang="fi-FI" sz="2000" dirty="0"/>
              <a:t>() lukee desimaaliluvun</a:t>
            </a:r>
          </a:p>
          <a:p>
            <a:pPr marL="1028700" lvl="1">
              <a:spcBef>
                <a:spcPct val="0"/>
              </a:spcBef>
            </a:pPr>
            <a:r>
              <a:rPr lang="fi-FI" altLang="fi-FI" sz="2000" dirty="0" err="1"/>
              <a:t>nextFloat</a:t>
            </a:r>
            <a:r>
              <a:rPr lang="fi-FI" altLang="fi-FI" sz="2000" dirty="0"/>
              <a:t>() lukee </a:t>
            </a:r>
            <a:r>
              <a:rPr lang="fi-FI" altLang="fi-FI" sz="2000" dirty="0" err="1"/>
              <a:t>float</a:t>
            </a:r>
            <a:r>
              <a:rPr lang="fi-FI" altLang="fi-FI" sz="2000" dirty="0"/>
              <a:t> </a:t>
            </a:r>
            <a:r>
              <a:rPr lang="fi-FI" altLang="fi-FI" sz="2000" dirty="0" smtClean="0"/>
              <a:t>-arvon</a:t>
            </a:r>
            <a:endParaRPr lang="fi-FI" altLang="fi-FI" sz="2000" dirty="0"/>
          </a:p>
          <a:p>
            <a:pPr marL="1028700" lvl="1">
              <a:spcBef>
                <a:spcPct val="0"/>
              </a:spcBef>
            </a:pPr>
            <a:r>
              <a:rPr lang="fi-FI" altLang="fi-FI" sz="2000" dirty="0" err="1"/>
              <a:t>nextInt</a:t>
            </a:r>
            <a:r>
              <a:rPr lang="fi-FI" altLang="fi-FI" sz="2000" dirty="0"/>
              <a:t>() lukee kokonaisluvun</a:t>
            </a:r>
          </a:p>
          <a:p>
            <a:pPr marL="1028700" lvl="1">
              <a:spcBef>
                <a:spcPct val="0"/>
              </a:spcBef>
            </a:pPr>
            <a:r>
              <a:rPr lang="fi-FI" altLang="fi-FI" sz="2000" dirty="0" err="1"/>
              <a:t>nextLine</a:t>
            </a:r>
            <a:r>
              <a:rPr lang="fi-FI" altLang="fi-FI" sz="2000" dirty="0"/>
              <a:t>() lukee rivin merkkijonoon</a:t>
            </a:r>
          </a:p>
          <a:p>
            <a:pPr marL="1028700" lvl="1">
              <a:spcBef>
                <a:spcPct val="0"/>
              </a:spcBef>
            </a:pPr>
            <a:r>
              <a:rPr lang="fi-FI" altLang="fi-FI" sz="2000" dirty="0" err="1"/>
              <a:t>nextLong</a:t>
            </a:r>
            <a:r>
              <a:rPr lang="fi-FI" altLang="fi-FI" sz="2000" dirty="0"/>
              <a:t>() lukee long-arvon</a:t>
            </a:r>
          </a:p>
          <a:p>
            <a:pPr marL="1028700" lvl="1">
              <a:spcBef>
                <a:spcPct val="0"/>
              </a:spcBef>
            </a:pPr>
            <a:r>
              <a:rPr lang="fi-FI" altLang="fi-FI" sz="2000" dirty="0" err="1"/>
              <a:t>nextShort</a:t>
            </a:r>
            <a:r>
              <a:rPr lang="fi-FI" altLang="fi-FI" sz="2000" dirty="0"/>
              <a:t>() lukee </a:t>
            </a:r>
            <a:r>
              <a:rPr lang="fi-FI" altLang="fi-FI" sz="2000" dirty="0" err="1" smtClean="0"/>
              <a:t>short</a:t>
            </a:r>
            <a:r>
              <a:rPr lang="fi-FI" altLang="fi-FI" sz="2000" dirty="0" smtClean="0"/>
              <a:t>-arvon</a:t>
            </a:r>
          </a:p>
          <a:p>
            <a:pPr marL="1028700" lvl="1">
              <a:spcBef>
                <a:spcPct val="0"/>
              </a:spcBef>
            </a:pPr>
            <a:endParaRPr lang="fi-FI" altLang="fi-FI" sz="2000" dirty="0">
              <a:cs typeface="Times New Roman" panose="02020603050405020304" pitchFamily="18" charset="0"/>
            </a:endParaRPr>
          </a:p>
          <a:p>
            <a:pPr marL="285750">
              <a:spcBef>
                <a:spcPct val="0"/>
              </a:spcBef>
            </a:pPr>
            <a:r>
              <a:rPr lang="fi-FI" altLang="fi-FI" sz="2400" dirty="0" smtClean="0">
                <a:cs typeface="Times New Roman" panose="02020603050405020304" pitchFamily="18" charset="0"/>
              </a:rPr>
              <a:t> </a:t>
            </a:r>
            <a:r>
              <a:rPr lang="fi-FI" altLang="fi-FI" sz="2000" dirty="0" smtClean="0">
                <a:solidFill>
                  <a:srgbClr val="FF0000"/>
                </a:solidFill>
                <a:cs typeface="Times New Roman" panose="02020603050405020304" pitchFamily="18" charset="0"/>
              </a:rPr>
              <a:t>Jos </a:t>
            </a:r>
            <a:r>
              <a:rPr lang="fi-FI" altLang="fi-FI" sz="2000" dirty="0">
                <a:solidFill>
                  <a:srgbClr val="FF0000"/>
                </a:solidFill>
                <a:cs typeface="Times New Roman" panose="02020603050405020304" pitchFamily="18" charset="0"/>
              </a:rPr>
              <a:t>luet peräkkäin lukuja ja merkkijonoja niin muista että </a:t>
            </a:r>
            <a:r>
              <a:rPr lang="fi-FI" altLang="fi-FI" sz="2000" dirty="0" err="1">
                <a:solidFill>
                  <a:srgbClr val="FF0000"/>
                </a:solidFill>
                <a:cs typeface="Times New Roman" panose="02020603050405020304" pitchFamily="18" charset="0"/>
              </a:rPr>
              <a:t>Scanner</a:t>
            </a:r>
            <a:r>
              <a:rPr lang="fi-FI" altLang="fi-FI" sz="2000" dirty="0">
                <a:solidFill>
                  <a:srgbClr val="FF0000"/>
                </a:solidFill>
                <a:cs typeface="Times New Roman" panose="02020603050405020304" pitchFamily="18" charset="0"/>
              </a:rPr>
              <a:t> jättää numeron jälkeen olevan rivinvaihdon lukematta. Jos seuraavana on </a:t>
            </a:r>
            <a:r>
              <a:rPr lang="fi-FI" altLang="fi-FI" sz="2000" dirty="0" err="1" smtClean="0">
                <a:solidFill>
                  <a:srgbClr val="FF0000"/>
                </a:solidFill>
                <a:cs typeface="Times New Roman" panose="02020603050405020304" pitchFamily="18" charset="0"/>
              </a:rPr>
              <a:t>nextLine</a:t>
            </a:r>
            <a:r>
              <a:rPr lang="fi-FI" altLang="fi-FI" sz="2000" dirty="0">
                <a:solidFill>
                  <a:srgbClr val="FF0000"/>
                </a:solidFill>
                <a:cs typeface="Times New Roman" panose="02020603050405020304" pitchFamily="18" charset="0"/>
              </a:rPr>
              <a:t>, niin se lukee vain rivinvaihdon! Tämän voi ohittaa lukemalla välissä ”tyhjällä” </a:t>
            </a:r>
            <a:r>
              <a:rPr lang="fi-FI" altLang="fi-FI" sz="2000" dirty="0" err="1">
                <a:solidFill>
                  <a:srgbClr val="FF0000"/>
                </a:solidFill>
                <a:cs typeface="Times New Roman" panose="02020603050405020304" pitchFamily="18" charset="0"/>
              </a:rPr>
              <a:t>nextLine:lla</a:t>
            </a:r>
            <a:r>
              <a:rPr lang="fi-FI" altLang="fi-FI" sz="2000" dirty="0">
                <a:solidFill>
                  <a:srgbClr val="FF0000"/>
                </a:solidFill>
                <a:cs typeface="Times New Roman" panose="02020603050405020304" pitchFamily="18" charset="0"/>
              </a:rPr>
              <a:t> rivinvaihdon pois</a:t>
            </a:r>
          </a:p>
        </p:txBody>
      </p:sp>
    </p:spTree>
    <p:extLst>
      <p:ext uri="{BB962C8B-B14F-4D97-AF65-F5344CB8AC3E}">
        <p14:creationId xmlns:p14="http://schemas.microsoft.com/office/powerpoint/2010/main" val="3679834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56070B8F-FC8A-4926-94EB-1F736BEDED27}" type="slidenum">
              <a:rPr lang="en-GB" altLang="fi-FI" sz="1050"/>
              <a:pPr>
                <a:spcBef>
                  <a:spcPct val="0"/>
                </a:spcBef>
                <a:buFontTx/>
                <a:buNone/>
              </a:pPr>
              <a:t>19</a:t>
            </a:fld>
            <a:endParaRPr lang="en-GB" altLang="fi-FI" sz="1050"/>
          </a:p>
        </p:txBody>
      </p:sp>
      <p:sp>
        <p:nvSpPr>
          <p:cNvPr id="55300"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latin typeface="Stone Sans Bold" pitchFamily="34" charset="0"/>
              </a:rPr>
              <a:t>Lukeminen (</a:t>
            </a:r>
            <a:r>
              <a:rPr lang="fi-FI" altLang="fi-FI" sz="2100" dirty="0" err="1" smtClean="0">
                <a:latin typeface="Stone Sans Bold" pitchFamily="34" charset="0"/>
              </a:rPr>
              <a:t>Scanner</a:t>
            </a:r>
            <a:r>
              <a:rPr lang="fi-FI" altLang="fi-FI" sz="2100" dirty="0" smtClean="0">
                <a:latin typeface="Stone Sans Bold" pitchFamily="34" charset="0"/>
              </a:rPr>
              <a:t>)</a:t>
            </a:r>
            <a:endParaRPr lang="fi-FI" altLang="fi-FI" sz="2100" dirty="0">
              <a:latin typeface="Stone Sans Bold" pitchFamily="34" charset="0"/>
            </a:endParaRPr>
          </a:p>
        </p:txBody>
      </p:sp>
      <p:pic>
        <p:nvPicPr>
          <p:cNvPr id="2" name="Picture 1"/>
          <p:cNvPicPr>
            <a:picLocks noChangeAspect="1"/>
          </p:cNvPicPr>
          <p:nvPr/>
        </p:nvPicPr>
        <p:blipFill>
          <a:blip r:embed="rId2"/>
          <a:stretch>
            <a:fillRect/>
          </a:stretch>
        </p:blipFill>
        <p:spPr>
          <a:xfrm>
            <a:off x="866912" y="1528022"/>
            <a:ext cx="6675698" cy="54335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3EA22021-A62D-4B17-BC41-A11594B979AE}" type="slidenum">
              <a:rPr lang="en-GB" altLang="fi-FI" sz="1050"/>
              <a:pPr>
                <a:spcBef>
                  <a:spcPct val="0"/>
                </a:spcBef>
                <a:buFontTx/>
                <a:buNone/>
              </a:pPr>
              <a:t>2</a:t>
            </a:fld>
            <a:endParaRPr lang="en-GB" altLang="fi-FI" sz="1050"/>
          </a:p>
        </p:txBody>
      </p:sp>
      <p:sp>
        <p:nvSpPr>
          <p:cNvPr id="5123" name="Text Box 56"/>
          <p:cNvSpPr txBox="1">
            <a:spLocks noChangeArrowheads="1"/>
          </p:cNvSpPr>
          <p:nvPr/>
        </p:nvSpPr>
        <p:spPr bwMode="auto">
          <a:xfrm>
            <a:off x="1601391" y="1593057"/>
            <a:ext cx="5832872" cy="367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500" b="1" dirty="0"/>
              <a:t>Keskeinen sisältö:</a:t>
            </a:r>
            <a:r>
              <a:rPr lang="fi-FI" altLang="fi-FI" sz="1500" dirty="0"/>
              <a:t> Muuttujat, lukutaulukot, merkkijonot ja niiden käsittely, syöttö- ja tulostusfunktiot, totuusarvot, satunnaisluvut, </a:t>
            </a:r>
          </a:p>
          <a:p>
            <a:pPr eaLnBrk="1" hangingPunct="1">
              <a:spcBef>
                <a:spcPct val="0"/>
              </a:spcBef>
              <a:buFontTx/>
              <a:buNone/>
            </a:pPr>
            <a:r>
              <a:rPr lang="fi-FI" altLang="fi-FI" sz="1500" dirty="0"/>
              <a:t>toisto-, valinta- ja ehtorakenteet, funktiot (funktioiden esittely, toteutus, käyttäminen, </a:t>
            </a:r>
            <a:r>
              <a:rPr lang="fi-FI" altLang="fi-FI" sz="1500" dirty="0" smtClean="0"/>
              <a:t>Javan funktiot/omat </a:t>
            </a:r>
            <a:r>
              <a:rPr lang="fi-FI" altLang="fi-FI" sz="1500" dirty="0"/>
              <a:t>funktiot), tiedostojen käsittely (luonti/avaaminen ja sulkeminen, tiedostoon kirjoittaminen, tiedostosta lukeminen)</a:t>
            </a:r>
          </a:p>
          <a:p>
            <a:pPr>
              <a:lnSpc>
                <a:spcPct val="110000"/>
              </a:lnSpc>
              <a:spcBef>
                <a:spcPct val="0"/>
              </a:spcBef>
              <a:buFontTx/>
              <a:buNone/>
            </a:pPr>
            <a:endParaRPr lang="fi-FI" altLang="fi-FI" sz="1500" dirty="0"/>
          </a:p>
          <a:p>
            <a:pPr algn="ctr">
              <a:lnSpc>
                <a:spcPct val="110000"/>
              </a:lnSpc>
              <a:spcBef>
                <a:spcPct val="0"/>
              </a:spcBef>
              <a:buFontTx/>
              <a:buNone/>
            </a:pPr>
            <a:endParaRPr lang="fi-FI" altLang="fi-FI" sz="1500" dirty="0" smtClean="0"/>
          </a:p>
          <a:p>
            <a:pPr algn="ctr">
              <a:lnSpc>
                <a:spcPct val="110000"/>
              </a:lnSpc>
              <a:spcBef>
                <a:spcPct val="0"/>
              </a:spcBef>
              <a:buFontTx/>
              <a:buNone/>
            </a:pPr>
            <a:endParaRPr lang="fi-FI" altLang="fi-FI" sz="1500" dirty="0"/>
          </a:p>
          <a:p>
            <a:pPr algn="ctr">
              <a:lnSpc>
                <a:spcPct val="110000"/>
              </a:lnSpc>
              <a:spcBef>
                <a:spcPct val="0"/>
              </a:spcBef>
              <a:buFontTx/>
              <a:buNone/>
            </a:pPr>
            <a:endParaRPr lang="fi-FI" altLang="fi-FI" sz="1500" dirty="0"/>
          </a:p>
          <a:p>
            <a:pPr algn="ctr">
              <a:lnSpc>
                <a:spcPct val="110000"/>
              </a:lnSpc>
              <a:spcBef>
                <a:spcPct val="0"/>
              </a:spcBef>
              <a:buFontTx/>
              <a:buNone/>
            </a:pPr>
            <a:endParaRPr lang="fi-FI" altLang="fi-FI" sz="1500" dirty="0"/>
          </a:p>
          <a:p>
            <a:pPr algn="ctr" eaLnBrk="1" hangingPunct="1">
              <a:spcBef>
                <a:spcPct val="0"/>
              </a:spcBef>
              <a:buFontTx/>
              <a:buNone/>
            </a:pPr>
            <a:r>
              <a:rPr lang="fi-FI" altLang="fi-FI" sz="1500" dirty="0"/>
              <a:t>Savonia-amk</a:t>
            </a:r>
          </a:p>
          <a:p>
            <a:pPr algn="ctr" eaLnBrk="1" hangingPunct="1">
              <a:spcBef>
                <a:spcPct val="0"/>
              </a:spcBef>
              <a:buFontTx/>
              <a:buNone/>
            </a:pPr>
            <a:r>
              <a:rPr lang="fi-FI" altLang="fi-FI" sz="1500" dirty="0"/>
              <a:t>Tietotekniikan </a:t>
            </a:r>
            <a:r>
              <a:rPr lang="fi-FI" altLang="fi-FI" sz="1500" dirty="0" smtClean="0"/>
              <a:t>lehtori Jukka Kinnunen</a:t>
            </a:r>
          </a:p>
          <a:p>
            <a:pPr algn="ctr" eaLnBrk="1" hangingPunct="1">
              <a:spcBef>
                <a:spcPct val="0"/>
              </a:spcBef>
              <a:buFontTx/>
              <a:buNone/>
            </a:pPr>
            <a:r>
              <a:rPr lang="fi-FI" altLang="fi-FI" sz="1500" dirty="0" smtClean="0">
                <a:solidFill>
                  <a:schemeClr val="accent2"/>
                </a:solidFill>
                <a:hlinkClick r:id="rId2"/>
              </a:rPr>
              <a:t>Jukka.kinnunen@savonia.fi</a:t>
            </a:r>
            <a:endParaRPr lang="fi-FI" altLang="fi-FI" sz="1500" dirty="0">
              <a:solidFill>
                <a:schemeClr val="accent2"/>
              </a:solidFill>
            </a:endParaRPr>
          </a:p>
          <a:p>
            <a:pPr algn="ctr" eaLnBrk="1" hangingPunct="1">
              <a:spcBef>
                <a:spcPct val="0"/>
              </a:spcBef>
              <a:buFontTx/>
              <a:buNone/>
            </a:pPr>
            <a:r>
              <a:rPr lang="fi-FI" sz="1500" dirty="0"/>
              <a:t>+358447855779</a:t>
            </a:r>
            <a:endParaRPr lang="fi-FI" altLang="fi-FI" sz="1500" dirty="0">
              <a:latin typeface="Stone Sans" pitchFamily="34" charset="0"/>
            </a:endParaRPr>
          </a:p>
        </p:txBody>
      </p:sp>
      <p:sp>
        <p:nvSpPr>
          <p:cNvPr id="5124" name="Text Box 57"/>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solidFill>
                  <a:srgbClr val="153E80"/>
                </a:solidFill>
                <a:latin typeface="Stone Sans Bold" pitchFamily="34" charset="0"/>
              </a:rPr>
              <a:t>Ohjelmoinnin perusteet (Java)</a:t>
            </a:r>
            <a:endParaRPr lang="en-GB" altLang="fi-FI" sz="2100" dirty="0">
              <a:solidFill>
                <a:srgbClr val="153E80"/>
              </a:solidFill>
              <a:latin typeface="Stone Sans Bold"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AC20D7F1-ECEB-4898-9208-C28883BBE9C5}" type="slidenum">
              <a:rPr lang="en-GB" altLang="fi-FI" sz="1050"/>
              <a:pPr>
                <a:spcBef>
                  <a:spcPct val="0"/>
                </a:spcBef>
                <a:buFontTx/>
                <a:buNone/>
              </a:pPr>
              <a:t>20</a:t>
            </a:fld>
            <a:endParaRPr lang="en-GB" altLang="fi-FI" sz="1050"/>
          </a:p>
        </p:txBody>
      </p:sp>
      <p:sp>
        <p:nvSpPr>
          <p:cNvPr id="56324"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latin typeface="Stone Sans Bold" pitchFamily="34" charset="0"/>
              </a:rPr>
              <a:t>Lukeminen (</a:t>
            </a:r>
            <a:r>
              <a:rPr lang="fi-FI" altLang="fi-FI" sz="2100" dirty="0" err="1" smtClean="0">
                <a:latin typeface="Stone Sans Bold" pitchFamily="34" charset="0"/>
              </a:rPr>
              <a:t>Scanner</a:t>
            </a:r>
            <a:r>
              <a:rPr lang="fi-FI" altLang="fi-FI" sz="2100" dirty="0">
                <a:latin typeface="Stone Sans Bold" pitchFamily="34" charset="0"/>
              </a:rPr>
              <a:t>)</a:t>
            </a:r>
          </a:p>
        </p:txBody>
      </p:sp>
      <p:pic>
        <p:nvPicPr>
          <p:cNvPr id="2" name="Picture 1"/>
          <p:cNvPicPr>
            <a:picLocks noChangeAspect="1"/>
          </p:cNvPicPr>
          <p:nvPr/>
        </p:nvPicPr>
        <p:blipFill>
          <a:blip r:embed="rId2"/>
          <a:stretch>
            <a:fillRect/>
          </a:stretch>
        </p:blipFill>
        <p:spPr>
          <a:xfrm>
            <a:off x="948180" y="1921440"/>
            <a:ext cx="7545082" cy="382493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0494B202-5445-4952-87BA-81CBE1AB4F24}" type="slidenum">
              <a:rPr lang="en-GB" altLang="fi-FI" sz="1050"/>
              <a:pPr>
                <a:spcBef>
                  <a:spcPct val="0"/>
                </a:spcBef>
                <a:buFontTx/>
                <a:buNone/>
              </a:pPr>
              <a:t>21</a:t>
            </a:fld>
            <a:endParaRPr lang="en-GB" altLang="fi-FI" sz="1050"/>
          </a:p>
        </p:txBody>
      </p:sp>
      <p:sp>
        <p:nvSpPr>
          <p:cNvPr id="57348"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latin typeface="Stone Sans Bold" pitchFamily="34" charset="0"/>
              </a:rPr>
              <a:t>Lukeminen (</a:t>
            </a:r>
            <a:r>
              <a:rPr lang="fi-FI" altLang="fi-FI" sz="2100" dirty="0" err="1" smtClean="0">
                <a:latin typeface="Stone Sans Bold" pitchFamily="34" charset="0"/>
              </a:rPr>
              <a:t>JOptionPane</a:t>
            </a:r>
            <a:r>
              <a:rPr lang="fi-FI" altLang="fi-FI" sz="2100" dirty="0" smtClean="0">
                <a:latin typeface="Stone Sans Bold" pitchFamily="34" charset="0"/>
              </a:rPr>
              <a:t>)</a:t>
            </a:r>
            <a:endParaRPr lang="fi-FI" altLang="fi-FI" sz="2100" dirty="0">
              <a:latin typeface="Stone Sans Bold" pitchFamily="34" charset="0"/>
            </a:endParaRPr>
          </a:p>
        </p:txBody>
      </p:sp>
      <p:sp>
        <p:nvSpPr>
          <p:cNvPr id="57349" name="Text Box 46"/>
          <p:cNvSpPr txBox="1">
            <a:spLocks noChangeArrowheads="1"/>
          </p:cNvSpPr>
          <p:nvPr/>
        </p:nvSpPr>
        <p:spPr bwMode="auto">
          <a:xfrm>
            <a:off x="1601394" y="1593056"/>
            <a:ext cx="5941219"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fi-FI" sz="2400" dirty="0" err="1" smtClean="0"/>
              <a:t>JOptionPane</a:t>
            </a:r>
            <a:r>
              <a:rPr lang="fi-FI" sz="2400" dirty="0" smtClean="0"/>
              <a:t> on olio, jonka avulla voidaan myös lukea tiedot käyttäjältä. </a:t>
            </a:r>
          </a:p>
          <a:p>
            <a:endParaRPr lang="fi-FI" sz="2400" dirty="0"/>
          </a:p>
          <a:p>
            <a:endParaRPr lang="fi-FI" sz="2400" dirty="0"/>
          </a:p>
        </p:txBody>
      </p:sp>
      <p:pic>
        <p:nvPicPr>
          <p:cNvPr id="2" name="Picture 1"/>
          <p:cNvPicPr>
            <a:picLocks noChangeAspect="1"/>
          </p:cNvPicPr>
          <p:nvPr/>
        </p:nvPicPr>
        <p:blipFill>
          <a:blip r:embed="rId2"/>
          <a:stretch>
            <a:fillRect/>
          </a:stretch>
        </p:blipFill>
        <p:spPr>
          <a:xfrm>
            <a:off x="1494235" y="2424052"/>
            <a:ext cx="2857748" cy="678239"/>
          </a:xfrm>
          <a:prstGeom prst="rect">
            <a:avLst/>
          </a:prstGeom>
        </p:spPr>
      </p:pic>
      <p:pic>
        <p:nvPicPr>
          <p:cNvPr id="3" name="Picture 2"/>
          <p:cNvPicPr>
            <a:picLocks noChangeAspect="1"/>
          </p:cNvPicPr>
          <p:nvPr/>
        </p:nvPicPr>
        <p:blipFill>
          <a:blip r:embed="rId3"/>
          <a:stretch>
            <a:fillRect/>
          </a:stretch>
        </p:blipFill>
        <p:spPr>
          <a:xfrm>
            <a:off x="6218020" y="2975082"/>
            <a:ext cx="2324301" cy="1082134"/>
          </a:xfrm>
          <a:prstGeom prst="rect">
            <a:avLst/>
          </a:prstGeom>
        </p:spPr>
      </p:pic>
      <p:pic>
        <p:nvPicPr>
          <p:cNvPr id="4" name="Picture 3"/>
          <p:cNvPicPr>
            <a:picLocks noChangeAspect="1"/>
          </p:cNvPicPr>
          <p:nvPr/>
        </p:nvPicPr>
        <p:blipFill>
          <a:blip r:embed="rId4"/>
          <a:stretch>
            <a:fillRect/>
          </a:stretch>
        </p:blipFill>
        <p:spPr>
          <a:xfrm>
            <a:off x="1324555" y="2994996"/>
            <a:ext cx="4701947" cy="33226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8BEC0003-768B-4C39-A9A0-8099551381E1}" type="slidenum">
              <a:rPr lang="en-GB" altLang="fi-FI" sz="1050"/>
              <a:pPr>
                <a:spcBef>
                  <a:spcPct val="0"/>
                </a:spcBef>
                <a:buFontTx/>
                <a:buNone/>
              </a:pPr>
              <a:t>22</a:t>
            </a:fld>
            <a:endParaRPr lang="en-GB" altLang="fi-FI" sz="1050"/>
          </a:p>
        </p:txBody>
      </p:sp>
      <p:sp>
        <p:nvSpPr>
          <p:cNvPr id="58372"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latin typeface="Stone Sans Bold" pitchFamily="34" charset="0"/>
              </a:rPr>
              <a:t>Lukeminen (</a:t>
            </a:r>
            <a:r>
              <a:rPr lang="fi-FI" altLang="fi-FI" sz="2100" dirty="0" err="1" smtClean="0">
                <a:latin typeface="Stone Sans Bold" pitchFamily="34" charset="0"/>
              </a:rPr>
              <a:t>JOptionPane</a:t>
            </a:r>
            <a:r>
              <a:rPr lang="fi-FI" altLang="fi-FI" sz="2100" dirty="0" smtClean="0">
                <a:latin typeface="Stone Sans Bold" pitchFamily="34" charset="0"/>
              </a:rPr>
              <a:t>)</a:t>
            </a:r>
            <a:endParaRPr lang="fi-FI" altLang="fi-FI" sz="2100" dirty="0">
              <a:latin typeface="Stone Sans Bold" pitchFamily="34" charset="0"/>
            </a:endParaRPr>
          </a:p>
        </p:txBody>
      </p:sp>
      <p:sp>
        <p:nvSpPr>
          <p:cNvPr id="58373" name="Text Box 46"/>
          <p:cNvSpPr txBox="1">
            <a:spLocks noChangeArrowheads="1"/>
          </p:cNvSpPr>
          <p:nvPr/>
        </p:nvSpPr>
        <p:spPr bwMode="auto">
          <a:xfrm>
            <a:off x="1601394" y="1593056"/>
            <a:ext cx="594121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endParaRPr lang="fi-FI" altLang="fi-FI" sz="1800" dirty="0"/>
          </a:p>
          <a:p>
            <a:pPr marL="285750" indent="-285750">
              <a:spcBef>
                <a:spcPct val="0"/>
              </a:spcBef>
            </a:pPr>
            <a:r>
              <a:rPr lang="fi-FI" altLang="fi-FI" sz="1800" dirty="0" err="1"/>
              <a:t>JOptionPane</a:t>
            </a:r>
            <a:r>
              <a:rPr lang="fi-FI" altLang="fi-FI" sz="1800" dirty="0"/>
              <a:t>-metodin palauttama tieto on merkkijono, joka täytyy muuttaa sopivaksi tyypiksi</a:t>
            </a:r>
          </a:p>
          <a:p>
            <a:pPr marL="285750" indent="-285750">
              <a:spcBef>
                <a:spcPct val="0"/>
              </a:spcBef>
            </a:pPr>
            <a:r>
              <a:rPr lang="fi-FI" altLang="fi-FI" sz="1800" dirty="0" smtClean="0"/>
              <a:t>Muunnoksen </a:t>
            </a:r>
            <a:r>
              <a:rPr lang="fi-FI" altLang="fi-FI" sz="1800" dirty="0" err="1"/>
              <a:t>String:stä</a:t>
            </a:r>
            <a:r>
              <a:rPr lang="fi-FI" altLang="fi-FI" sz="1800" dirty="0"/>
              <a:t> </a:t>
            </a:r>
            <a:r>
              <a:rPr lang="fi-FI" altLang="fi-FI" sz="1800" dirty="0" err="1"/>
              <a:t>numeerikseksi</a:t>
            </a:r>
            <a:r>
              <a:rPr lang="fi-FI" altLang="fi-FI" sz="1800" dirty="0"/>
              <a:t> voi tehdä haluamaansa tyyppiin: </a:t>
            </a:r>
          </a:p>
          <a:p>
            <a:pPr eaLnBrk="1" hangingPunct="1">
              <a:spcBef>
                <a:spcPct val="0"/>
              </a:spcBef>
              <a:buFontTx/>
              <a:buNone/>
            </a:pPr>
            <a:endParaRPr lang="fi-FI" altLang="fi-FI" sz="1800" dirty="0"/>
          </a:p>
          <a:p>
            <a:pPr eaLnBrk="1" hangingPunct="1">
              <a:spcBef>
                <a:spcPct val="0"/>
              </a:spcBef>
              <a:buFontTx/>
              <a:buNone/>
            </a:pPr>
            <a:r>
              <a:rPr lang="fi-FI" altLang="fi-FI" sz="1800" dirty="0" err="1"/>
              <a:t>String</a:t>
            </a:r>
            <a:r>
              <a:rPr lang="fi-FI" altLang="fi-FI" sz="1800" dirty="0"/>
              <a:t> </a:t>
            </a:r>
            <a:r>
              <a:rPr lang="fi-FI" altLang="fi-FI" sz="1800" dirty="0" err="1"/>
              <a:t>str</a:t>
            </a:r>
            <a:r>
              <a:rPr lang="fi-FI" altLang="fi-FI" sz="1800" dirty="0"/>
              <a:t>= </a:t>
            </a:r>
            <a:r>
              <a:rPr lang="fi-FI" altLang="fi-FI" sz="1800" dirty="0" err="1"/>
              <a:t>input.nextLine</a:t>
            </a:r>
            <a:r>
              <a:rPr lang="fi-FI" altLang="fi-FI" sz="1800" dirty="0"/>
              <a:t>()</a:t>
            </a:r>
          </a:p>
          <a:p>
            <a:pPr eaLnBrk="1" hangingPunct="1">
              <a:spcBef>
                <a:spcPct val="0"/>
              </a:spcBef>
              <a:buFontTx/>
              <a:buNone/>
            </a:pPr>
            <a:r>
              <a:rPr lang="fi-FI" altLang="fi-FI" sz="1800" dirty="0" err="1"/>
              <a:t>byte</a:t>
            </a:r>
            <a:r>
              <a:rPr lang="fi-FI" altLang="fi-FI" sz="1800" dirty="0"/>
              <a:t>: tavu = </a:t>
            </a:r>
            <a:r>
              <a:rPr lang="fi-FI" altLang="fi-FI" sz="1800" dirty="0" err="1"/>
              <a:t>Byte.parseByte</a:t>
            </a:r>
            <a:r>
              <a:rPr lang="fi-FI" altLang="fi-FI" sz="1800" dirty="0"/>
              <a:t>(</a:t>
            </a:r>
            <a:r>
              <a:rPr lang="fi-FI" altLang="fi-FI" sz="1800" dirty="0" err="1"/>
              <a:t>str</a:t>
            </a:r>
            <a:r>
              <a:rPr lang="fi-FI" altLang="fi-FI" sz="1800" dirty="0"/>
              <a:t>)</a:t>
            </a:r>
          </a:p>
          <a:p>
            <a:pPr eaLnBrk="1" hangingPunct="1">
              <a:spcBef>
                <a:spcPct val="0"/>
              </a:spcBef>
              <a:buFontTx/>
              <a:buNone/>
            </a:pPr>
            <a:r>
              <a:rPr lang="fi-FI" altLang="fi-FI" sz="1800" dirty="0" err="1"/>
              <a:t>double</a:t>
            </a:r>
            <a:r>
              <a:rPr lang="fi-FI" altLang="fi-FI" sz="1800" dirty="0"/>
              <a:t>: </a:t>
            </a:r>
            <a:r>
              <a:rPr lang="fi-FI" altLang="fi-FI" sz="1800" dirty="0" err="1"/>
              <a:t>dluku</a:t>
            </a:r>
            <a:r>
              <a:rPr lang="fi-FI" altLang="fi-FI" sz="1800" dirty="0"/>
              <a:t> = </a:t>
            </a:r>
            <a:r>
              <a:rPr lang="fi-FI" altLang="fi-FI" sz="1800" dirty="0" err="1"/>
              <a:t>Double.parseDouble</a:t>
            </a:r>
            <a:r>
              <a:rPr lang="fi-FI" altLang="fi-FI" sz="1800" dirty="0"/>
              <a:t>(</a:t>
            </a:r>
            <a:r>
              <a:rPr lang="fi-FI" altLang="fi-FI" sz="1800" dirty="0" err="1"/>
              <a:t>str</a:t>
            </a:r>
            <a:r>
              <a:rPr lang="fi-FI" altLang="fi-FI" sz="1800" dirty="0"/>
              <a:t>)</a:t>
            </a:r>
          </a:p>
          <a:p>
            <a:pPr eaLnBrk="1" hangingPunct="1">
              <a:spcBef>
                <a:spcPct val="0"/>
              </a:spcBef>
              <a:buFontTx/>
              <a:buNone/>
            </a:pPr>
            <a:r>
              <a:rPr lang="fi-FI" altLang="fi-FI" sz="1800" dirty="0" err="1"/>
              <a:t>float</a:t>
            </a:r>
            <a:r>
              <a:rPr lang="fi-FI" altLang="fi-FI" sz="1800" dirty="0"/>
              <a:t>: </a:t>
            </a:r>
            <a:r>
              <a:rPr lang="fi-FI" altLang="fi-FI" sz="1800" dirty="0" err="1"/>
              <a:t>fluku</a:t>
            </a:r>
            <a:r>
              <a:rPr lang="fi-FI" altLang="fi-FI" sz="1800" dirty="0"/>
              <a:t>= </a:t>
            </a:r>
            <a:r>
              <a:rPr lang="fi-FI" altLang="fi-FI" sz="1800" dirty="0" err="1"/>
              <a:t>Float.parseFloat</a:t>
            </a:r>
            <a:r>
              <a:rPr lang="fi-FI" altLang="fi-FI" sz="1800" dirty="0"/>
              <a:t>(</a:t>
            </a:r>
            <a:r>
              <a:rPr lang="fi-FI" altLang="fi-FI" sz="1800" dirty="0" err="1"/>
              <a:t>str</a:t>
            </a:r>
            <a:r>
              <a:rPr lang="fi-FI" altLang="fi-FI" sz="1800" dirty="0"/>
              <a:t>)</a:t>
            </a:r>
          </a:p>
          <a:p>
            <a:pPr eaLnBrk="1" hangingPunct="1">
              <a:spcBef>
                <a:spcPct val="0"/>
              </a:spcBef>
              <a:buFontTx/>
              <a:buNone/>
            </a:pPr>
            <a:r>
              <a:rPr lang="fi-FI" altLang="fi-FI" sz="1800" dirty="0" err="1"/>
              <a:t>int</a:t>
            </a:r>
            <a:r>
              <a:rPr lang="fi-FI" altLang="fi-FI" sz="1800" dirty="0"/>
              <a:t>: </a:t>
            </a:r>
            <a:r>
              <a:rPr lang="fi-FI" altLang="fi-FI" sz="1800" dirty="0" err="1"/>
              <a:t>iluku</a:t>
            </a:r>
            <a:r>
              <a:rPr lang="fi-FI" altLang="fi-FI" sz="1800" dirty="0"/>
              <a:t>= </a:t>
            </a:r>
            <a:r>
              <a:rPr lang="fi-FI" altLang="fi-FI" sz="1800" dirty="0" err="1"/>
              <a:t>Integer.parseInt</a:t>
            </a:r>
            <a:r>
              <a:rPr lang="fi-FI" altLang="fi-FI" sz="1800" dirty="0"/>
              <a:t>(</a:t>
            </a:r>
            <a:r>
              <a:rPr lang="fi-FI" altLang="fi-FI" sz="1800" dirty="0" err="1"/>
              <a:t>str</a:t>
            </a:r>
            <a:r>
              <a:rPr lang="fi-FI" altLang="fi-FI" sz="1800" dirty="0"/>
              <a:t>)</a:t>
            </a:r>
          </a:p>
          <a:p>
            <a:pPr eaLnBrk="1" hangingPunct="1">
              <a:spcBef>
                <a:spcPct val="0"/>
              </a:spcBef>
              <a:buFontTx/>
              <a:buNone/>
            </a:pPr>
            <a:r>
              <a:rPr lang="fi-FI" altLang="fi-FI" sz="1800" dirty="0"/>
              <a:t>long: </a:t>
            </a:r>
            <a:r>
              <a:rPr lang="fi-FI" altLang="fi-FI" sz="1800" dirty="0" err="1"/>
              <a:t>lluku</a:t>
            </a:r>
            <a:r>
              <a:rPr lang="fi-FI" altLang="fi-FI" sz="1800" dirty="0"/>
              <a:t> = </a:t>
            </a:r>
            <a:r>
              <a:rPr lang="fi-FI" altLang="fi-FI" sz="1800" dirty="0" err="1"/>
              <a:t>Long.parseLong</a:t>
            </a:r>
            <a:r>
              <a:rPr lang="fi-FI" altLang="fi-FI" sz="1800" dirty="0"/>
              <a:t>(</a:t>
            </a:r>
            <a:r>
              <a:rPr lang="fi-FI" altLang="fi-FI" sz="1800" dirty="0" err="1"/>
              <a:t>str</a:t>
            </a:r>
            <a:r>
              <a:rPr lang="fi-FI" altLang="fi-FI" sz="1800" dirty="0"/>
              <a:t>)</a:t>
            </a:r>
          </a:p>
          <a:p>
            <a:pPr eaLnBrk="1" hangingPunct="1">
              <a:spcBef>
                <a:spcPct val="0"/>
              </a:spcBef>
              <a:buFontTx/>
              <a:buNone/>
            </a:pPr>
            <a:r>
              <a:rPr lang="fi-FI" altLang="fi-FI" sz="1800" dirty="0" err="1"/>
              <a:t>short</a:t>
            </a:r>
            <a:r>
              <a:rPr lang="fi-FI" altLang="fi-FI" sz="1800" dirty="0"/>
              <a:t>: </a:t>
            </a:r>
            <a:r>
              <a:rPr lang="fi-FI" altLang="fi-FI" sz="1800" dirty="0" err="1"/>
              <a:t>sluku</a:t>
            </a:r>
            <a:r>
              <a:rPr lang="fi-FI" altLang="fi-FI" sz="1800" dirty="0"/>
              <a:t> = </a:t>
            </a:r>
            <a:r>
              <a:rPr lang="fi-FI" altLang="fi-FI" sz="1800" dirty="0" err="1"/>
              <a:t>Short.parseShort</a:t>
            </a:r>
            <a:r>
              <a:rPr lang="fi-FI" altLang="fi-FI" sz="1800" dirty="0"/>
              <a:t>(</a:t>
            </a:r>
            <a:r>
              <a:rPr lang="fi-FI" altLang="fi-FI" sz="1800" dirty="0" err="1"/>
              <a:t>str</a:t>
            </a:r>
            <a:r>
              <a:rPr lang="fi-FI" altLang="fi-FI" sz="1800" dirty="0"/>
              <a:t>)</a:t>
            </a:r>
            <a:endParaRPr lang="fi-FI" altLang="fi-FI"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0D70067A-600E-44A1-B2AF-2D5B695C6BBD}" type="slidenum">
              <a:rPr lang="en-GB" altLang="fi-FI" sz="1050"/>
              <a:pPr>
                <a:spcBef>
                  <a:spcPct val="0"/>
                </a:spcBef>
                <a:buFontTx/>
                <a:buNone/>
              </a:pPr>
              <a:t>23</a:t>
            </a:fld>
            <a:endParaRPr lang="en-GB" altLang="fi-FI" sz="1050"/>
          </a:p>
        </p:txBody>
      </p:sp>
      <p:sp>
        <p:nvSpPr>
          <p:cNvPr id="40964"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Vakiot</a:t>
            </a:r>
          </a:p>
        </p:txBody>
      </p:sp>
      <p:sp>
        <p:nvSpPr>
          <p:cNvPr id="40965" name="Text Box 50"/>
          <p:cNvSpPr txBox="1">
            <a:spLocks noChangeArrowheads="1"/>
          </p:cNvSpPr>
          <p:nvPr/>
        </p:nvSpPr>
        <p:spPr bwMode="auto">
          <a:xfrm>
            <a:off x="1601391" y="1593058"/>
            <a:ext cx="583287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 Vakioita voi määritellä </a:t>
            </a:r>
            <a:r>
              <a:rPr lang="fi-FI" altLang="fi-FI" sz="1200" b="1" dirty="0" err="1" smtClean="0">
                <a:solidFill>
                  <a:srgbClr val="0066FF"/>
                </a:solidFill>
                <a:latin typeface="Courier New" panose="02070309020205020404" pitchFamily="49" charset="0"/>
              </a:rPr>
              <a:t>final</a:t>
            </a:r>
            <a:r>
              <a:rPr lang="fi-FI" altLang="fi-FI" sz="1800" b="1" dirty="0" smtClean="0"/>
              <a:t> </a:t>
            </a:r>
            <a:r>
              <a:rPr lang="fi-FI" altLang="fi-FI" sz="1800" dirty="0"/>
              <a:t>määrittelyllä. Vakiot yleensä kirjoitetaan isolla. Vakion arvo ei muutu määrittelyn jälkeen.</a:t>
            </a:r>
          </a:p>
          <a:p>
            <a:pPr eaLnBrk="1" hangingPunct="1">
              <a:spcBef>
                <a:spcPct val="0"/>
              </a:spcBef>
              <a:buFontTx/>
              <a:buNone/>
            </a:pPr>
            <a:endParaRPr lang="fi-FI" altLang="fi-FI" sz="1800" dirty="0"/>
          </a:p>
          <a:p>
            <a:pPr eaLnBrk="1" hangingPunct="1">
              <a:spcBef>
                <a:spcPct val="0"/>
              </a:spcBef>
              <a:buFontTx/>
              <a:buNone/>
            </a:pPr>
            <a:r>
              <a:rPr lang="fi-FI" altLang="fi-FI" sz="1200" b="1" dirty="0">
                <a:latin typeface="Courier New" panose="02070309020205020404" pitchFamily="49" charset="0"/>
              </a:rPr>
              <a:t>	</a:t>
            </a:r>
            <a:r>
              <a:rPr lang="fi-FI" altLang="fi-FI" sz="1200" dirty="0" err="1" smtClean="0">
                <a:solidFill>
                  <a:srgbClr val="0066FF"/>
                </a:solidFill>
                <a:latin typeface="Courier New" panose="02070309020205020404" pitchFamily="49" charset="0"/>
              </a:rPr>
              <a:t>final</a:t>
            </a:r>
            <a:r>
              <a:rPr lang="fi-FI" altLang="fi-FI" sz="1200" dirty="0" smtClean="0">
                <a:solidFill>
                  <a:srgbClr val="0066FF"/>
                </a:solidFill>
                <a:latin typeface="Courier New" panose="02070309020205020404" pitchFamily="49" charset="0"/>
              </a:rPr>
              <a:t> </a:t>
            </a:r>
            <a:r>
              <a:rPr lang="fi-FI" altLang="fi-FI" sz="1200" dirty="0" err="1">
                <a:solidFill>
                  <a:srgbClr val="0066FF"/>
                </a:solidFill>
                <a:latin typeface="Courier New" panose="02070309020205020404" pitchFamily="49" charset="0"/>
              </a:rPr>
              <a:t>int</a:t>
            </a:r>
            <a:r>
              <a:rPr lang="fi-FI" altLang="fi-FI" sz="1200" dirty="0">
                <a:latin typeface="Courier New" panose="02070309020205020404" pitchFamily="49" charset="0"/>
              </a:rPr>
              <a:t> YLARAJA = 100;</a:t>
            </a:r>
          </a:p>
          <a:p>
            <a:pPr eaLnBrk="1" hangingPunct="1">
              <a:spcBef>
                <a:spcPct val="0"/>
              </a:spcBef>
              <a:buFontTx/>
              <a:buNone/>
            </a:pPr>
            <a:endParaRPr lang="fi-FI" altLang="fi-FI" sz="1200" dirty="0">
              <a:latin typeface="Courier New" panose="02070309020205020404" pitchFamily="49" charset="0"/>
            </a:endParaRPr>
          </a:p>
          <a:p>
            <a:pPr eaLnBrk="1" hangingPunct="1">
              <a:spcBef>
                <a:spcPct val="0"/>
              </a:spcBef>
              <a:buFontTx/>
              <a:buNone/>
            </a:pPr>
            <a:r>
              <a:rPr lang="fi-FI" altLang="fi-FI" sz="1200" dirty="0">
                <a:latin typeface="Courier New" panose="02070309020205020404" pitchFamily="49" charset="0"/>
              </a:rPr>
              <a:t>	</a:t>
            </a:r>
            <a:r>
              <a:rPr lang="fi-FI" altLang="fi-FI" sz="1200" dirty="0" err="1">
                <a:solidFill>
                  <a:srgbClr val="0066FF"/>
                </a:solidFill>
                <a:latin typeface="Courier New" panose="02070309020205020404" pitchFamily="49" charset="0"/>
              </a:rPr>
              <a:t>int</a:t>
            </a:r>
            <a:r>
              <a:rPr lang="fi-FI" altLang="fi-FI" sz="1200" dirty="0">
                <a:solidFill>
                  <a:srgbClr val="0066FF"/>
                </a:solidFill>
                <a:latin typeface="Courier New" panose="02070309020205020404" pitchFamily="49" charset="0"/>
              </a:rPr>
              <a:t> </a:t>
            </a:r>
            <a:r>
              <a:rPr lang="fi-FI" altLang="fi-FI" sz="1200" dirty="0">
                <a:latin typeface="Courier New" panose="02070309020205020404" pitchFamily="49" charset="0"/>
              </a:rPr>
              <a:t>arvo = 101;</a:t>
            </a:r>
          </a:p>
          <a:p>
            <a:pPr eaLnBrk="1" hangingPunct="1">
              <a:spcBef>
                <a:spcPct val="0"/>
              </a:spcBef>
              <a:buFontTx/>
              <a:buNone/>
            </a:pPr>
            <a:r>
              <a:rPr lang="fi-FI" altLang="fi-FI" sz="1200" dirty="0">
                <a:latin typeface="Courier New" panose="02070309020205020404" pitchFamily="49" charset="0"/>
              </a:rPr>
              <a:t>	</a:t>
            </a:r>
            <a:r>
              <a:rPr lang="fi-FI" altLang="fi-FI" sz="1200" dirty="0" err="1">
                <a:solidFill>
                  <a:srgbClr val="0066FF"/>
                </a:solidFill>
                <a:latin typeface="Courier New" panose="02070309020205020404" pitchFamily="49" charset="0"/>
              </a:rPr>
              <a:t>if</a:t>
            </a:r>
            <a:r>
              <a:rPr lang="fi-FI" altLang="fi-FI" sz="1200" dirty="0">
                <a:solidFill>
                  <a:srgbClr val="0066FF"/>
                </a:solidFill>
                <a:latin typeface="Courier New" panose="02070309020205020404" pitchFamily="49" charset="0"/>
              </a:rPr>
              <a:t> </a:t>
            </a:r>
            <a:r>
              <a:rPr lang="fi-FI" altLang="fi-FI" sz="1200" dirty="0">
                <a:latin typeface="Courier New" panose="02070309020205020404" pitchFamily="49" charset="0"/>
              </a:rPr>
              <a:t>(arvo &gt; YLARAJA)</a:t>
            </a:r>
          </a:p>
          <a:p>
            <a:pPr eaLnBrk="1" hangingPunct="1">
              <a:spcBef>
                <a:spcPct val="0"/>
              </a:spcBef>
              <a:buFontTx/>
              <a:buNone/>
            </a:pPr>
            <a:r>
              <a:rPr lang="fi-FI" altLang="fi-FI" sz="1200" dirty="0">
                <a:latin typeface="Courier New" panose="02070309020205020404" pitchFamily="49" charset="0"/>
              </a:rPr>
              <a:t>	{</a:t>
            </a:r>
          </a:p>
          <a:p>
            <a:pPr eaLnBrk="1" hangingPunct="1">
              <a:spcBef>
                <a:spcPct val="0"/>
              </a:spcBef>
              <a:buFontTx/>
              <a:buNone/>
            </a:pPr>
            <a:r>
              <a:rPr lang="fi-FI" altLang="fi-FI" sz="1200" dirty="0">
                <a:latin typeface="Courier New" panose="02070309020205020404" pitchFamily="49" charset="0"/>
              </a:rPr>
              <a:t>	     </a:t>
            </a:r>
            <a:r>
              <a:rPr lang="fi-FI" altLang="fi-FI" sz="1200" dirty="0" err="1" smtClean="0">
                <a:solidFill>
                  <a:srgbClr val="0066FF"/>
                </a:solidFill>
                <a:latin typeface="Courier New" panose="02070309020205020404" pitchFamily="49" charset="0"/>
                <a:cs typeface="Courier New" panose="02070309020205020404" pitchFamily="49" charset="0"/>
              </a:rPr>
              <a:t>System.out.println</a:t>
            </a:r>
            <a:r>
              <a:rPr lang="fi-FI" altLang="fi-FI" sz="1200" dirty="0" smtClean="0">
                <a:latin typeface="Courier New" panose="02070309020205020404" pitchFamily="49" charset="0"/>
                <a:cs typeface="Courier New" panose="02070309020205020404" pitchFamily="49" charset="0"/>
              </a:rPr>
              <a:t>(</a:t>
            </a:r>
            <a:r>
              <a:rPr lang="fi-FI" altLang="fi-FI" sz="1200" dirty="0" smtClean="0">
                <a:solidFill>
                  <a:srgbClr val="FF0000"/>
                </a:solidFill>
                <a:latin typeface="Courier New" panose="02070309020205020404" pitchFamily="49" charset="0"/>
                <a:cs typeface="Courier New" panose="02070309020205020404" pitchFamily="49" charset="0"/>
              </a:rPr>
              <a:t>”</a:t>
            </a:r>
            <a:r>
              <a:rPr lang="fi-FI" altLang="fi-FI" sz="1200" dirty="0">
                <a:solidFill>
                  <a:srgbClr val="FF0000"/>
                </a:solidFill>
                <a:latin typeface="Courier New" panose="02070309020205020404" pitchFamily="49" charset="0"/>
                <a:cs typeface="Courier New" panose="02070309020205020404" pitchFamily="49" charset="0"/>
              </a:rPr>
              <a:t>Yli meni”</a:t>
            </a:r>
            <a:r>
              <a:rPr lang="fi-FI" altLang="fi-FI" sz="1200" dirty="0">
                <a:latin typeface="Courier New" panose="02070309020205020404" pitchFamily="49" charset="0"/>
                <a:cs typeface="Courier New" panose="02070309020205020404" pitchFamily="49" charset="0"/>
              </a:rPr>
              <a:t>);</a:t>
            </a:r>
            <a:endParaRPr lang="fi-FI" altLang="fi-FI" sz="1200" dirty="0">
              <a:latin typeface="Courier New" panose="02070309020205020404" pitchFamily="49" charset="0"/>
            </a:endParaRPr>
          </a:p>
          <a:p>
            <a:pPr eaLnBrk="1" hangingPunct="1">
              <a:spcBef>
                <a:spcPct val="0"/>
              </a:spcBef>
              <a:buFontTx/>
              <a:buNone/>
            </a:pPr>
            <a:r>
              <a:rPr lang="fi-FI" altLang="fi-FI" sz="1200" dirty="0">
                <a:latin typeface="Courier New" panose="02070309020205020404" pitchFamily="49" charset="0"/>
              </a:rPr>
              <a:t>	}</a:t>
            </a:r>
          </a:p>
          <a:p>
            <a:pPr eaLnBrk="1" hangingPunct="1">
              <a:spcBef>
                <a:spcPct val="0"/>
              </a:spcBef>
              <a:buFontTx/>
              <a:buNone/>
            </a:pPr>
            <a:endParaRPr lang="fi-FI" altLang="fi-FI" sz="1200" b="1" dirty="0">
              <a:latin typeface="Courier New" panose="02070309020205020404" pitchFamily="49" charset="0"/>
            </a:endParaRPr>
          </a:p>
          <a:p>
            <a:pPr eaLnBrk="1" hangingPunct="1">
              <a:spcBef>
                <a:spcPct val="0"/>
              </a:spcBef>
              <a:buFontTx/>
              <a:buNone/>
            </a:pPr>
            <a:r>
              <a:rPr lang="fi-FI" altLang="fi-FI" sz="1200" b="1" dirty="0">
                <a:solidFill>
                  <a:srgbClr val="33CC33"/>
                </a:solidFill>
                <a:latin typeface="Courier New" panose="02070309020205020404" pitchFamily="49" charset="0"/>
              </a:rPr>
              <a:t>	</a:t>
            </a:r>
          </a:p>
          <a:p>
            <a:pPr eaLnBrk="1" hangingPunct="1">
              <a:spcBef>
                <a:spcPct val="0"/>
              </a:spcBef>
              <a:buFontTx/>
              <a:buNone/>
            </a:pPr>
            <a:endParaRPr lang="fi-FI" altLang="fi-FI" sz="1200" dirty="0">
              <a:solidFill>
                <a:srgbClr val="33CC33"/>
              </a:solidFill>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F4585685-1DFF-4C2F-A38F-1AD75384518A}" type="slidenum">
              <a:rPr lang="en-GB" altLang="fi-FI" sz="1050"/>
              <a:pPr>
                <a:spcBef>
                  <a:spcPct val="0"/>
                </a:spcBef>
                <a:buFontTx/>
                <a:buNone/>
              </a:pPr>
              <a:t>24</a:t>
            </a:fld>
            <a:endParaRPr lang="en-GB" altLang="fi-FI" sz="1050"/>
          </a:p>
        </p:txBody>
      </p:sp>
      <p:sp>
        <p:nvSpPr>
          <p:cNvPr id="41988"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Aritmeettiset operaattorit</a:t>
            </a:r>
          </a:p>
        </p:txBody>
      </p:sp>
      <p:sp>
        <p:nvSpPr>
          <p:cNvPr id="41989" name="Text Box 50"/>
          <p:cNvSpPr txBox="1">
            <a:spLocks noChangeArrowheads="1"/>
          </p:cNvSpPr>
          <p:nvPr/>
        </p:nvSpPr>
        <p:spPr bwMode="auto">
          <a:xfrm>
            <a:off x="1601391" y="1593056"/>
            <a:ext cx="583287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200" dirty="0">
                <a:latin typeface="Courier New" panose="02070309020205020404" pitchFamily="49" charset="0"/>
              </a:rPr>
              <a:t>operaattori: 	merkitys: 	esimerkki:</a:t>
            </a:r>
          </a:p>
          <a:p>
            <a:pPr eaLnBrk="1" hangingPunct="1">
              <a:spcBef>
                <a:spcPct val="0"/>
              </a:spcBef>
              <a:buFontTx/>
              <a:buNone/>
            </a:pPr>
            <a:endParaRPr lang="en-GB" altLang="fi-FI" sz="1200" dirty="0">
              <a:latin typeface="Courier New" panose="02070309020205020404" pitchFamily="49" charset="0"/>
            </a:endParaRPr>
          </a:p>
          <a:p>
            <a:pPr eaLnBrk="1" hangingPunct="1">
              <a:spcBef>
                <a:spcPct val="0"/>
              </a:spcBef>
              <a:buFontTx/>
              <a:buNone/>
            </a:pPr>
            <a:r>
              <a:rPr lang="en-GB" altLang="fi-FI" sz="1200" dirty="0">
                <a:latin typeface="Courier New" panose="02070309020205020404" pitchFamily="49" charset="0"/>
              </a:rPr>
              <a:t>+ 		summa 		a = b + c;</a:t>
            </a:r>
          </a:p>
          <a:p>
            <a:pPr eaLnBrk="1" hangingPunct="1">
              <a:spcBef>
                <a:spcPct val="0"/>
              </a:spcBef>
              <a:buFontTx/>
              <a:buNone/>
            </a:pPr>
            <a:endParaRPr lang="en-GB" altLang="fi-FI" sz="1200" dirty="0">
              <a:latin typeface="Courier New" panose="02070309020205020404" pitchFamily="49" charset="0"/>
            </a:endParaRPr>
          </a:p>
          <a:p>
            <a:pPr eaLnBrk="1" hangingPunct="1">
              <a:spcBef>
                <a:spcPct val="0"/>
              </a:spcBef>
              <a:buFontTx/>
              <a:buNone/>
            </a:pPr>
            <a:r>
              <a:rPr lang="en-GB" altLang="fi-FI" sz="1200" dirty="0">
                <a:latin typeface="Courier New" panose="02070309020205020404" pitchFamily="49" charset="0"/>
              </a:rPr>
              <a:t>- 		</a:t>
            </a:r>
            <a:r>
              <a:rPr lang="en-GB" altLang="fi-FI" sz="1200" dirty="0" err="1">
                <a:latin typeface="Courier New" panose="02070309020205020404" pitchFamily="49" charset="0"/>
              </a:rPr>
              <a:t>erotus</a:t>
            </a:r>
            <a:r>
              <a:rPr lang="en-GB" altLang="fi-FI" sz="1200" dirty="0">
                <a:latin typeface="Courier New" panose="02070309020205020404" pitchFamily="49" charset="0"/>
              </a:rPr>
              <a:t> 		a = b - c;</a:t>
            </a:r>
          </a:p>
          <a:p>
            <a:pPr eaLnBrk="1" hangingPunct="1">
              <a:spcBef>
                <a:spcPct val="0"/>
              </a:spcBef>
              <a:buFontTx/>
              <a:buNone/>
            </a:pPr>
            <a:endParaRPr lang="fi-FI" altLang="fi-FI" sz="1200" dirty="0">
              <a:latin typeface="Courier New" panose="02070309020205020404" pitchFamily="49" charset="0"/>
            </a:endParaRPr>
          </a:p>
          <a:p>
            <a:pPr eaLnBrk="1" hangingPunct="1">
              <a:spcBef>
                <a:spcPct val="0"/>
              </a:spcBef>
              <a:buFontTx/>
              <a:buNone/>
            </a:pPr>
            <a:r>
              <a:rPr lang="fi-FI" altLang="fi-FI" sz="1200" dirty="0">
                <a:latin typeface="Courier New" panose="02070309020205020404" pitchFamily="49" charset="0"/>
              </a:rPr>
              <a:t>* 		tulo 		a = b * c;</a:t>
            </a:r>
          </a:p>
          <a:p>
            <a:pPr eaLnBrk="1" hangingPunct="1">
              <a:spcBef>
                <a:spcPct val="0"/>
              </a:spcBef>
              <a:buFontTx/>
              <a:buNone/>
            </a:pPr>
            <a:endParaRPr lang="fi-FI" altLang="fi-FI" sz="1200" dirty="0">
              <a:latin typeface="Courier New" panose="02070309020205020404" pitchFamily="49" charset="0"/>
            </a:endParaRPr>
          </a:p>
          <a:p>
            <a:pPr eaLnBrk="1" hangingPunct="1">
              <a:spcBef>
                <a:spcPct val="0"/>
              </a:spcBef>
              <a:buFontTx/>
              <a:buNone/>
            </a:pPr>
            <a:r>
              <a:rPr lang="fi-FI" altLang="fi-FI" sz="1200" dirty="0">
                <a:latin typeface="Courier New" panose="02070309020205020404" pitchFamily="49" charset="0"/>
              </a:rPr>
              <a:t>/ 		jako 		a = b / c; </a:t>
            </a:r>
            <a:r>
              <a:rPr lang="fi-FI" altLang="fi-FI" sz="1200" dirty="0">
                <a:solidFill>
                  <a:srgbClr val="33CC33"/>
                </a:solidFill>
                <a:latin typeface="Courier New" panose="02070309020205020404" pitchFamily="49" charset="0"/>
              </a:rPr>
              <a:t>/*HUOM!!! </a:t>
            </a:r>
            <a:endParaRPr lang="fi-FI" altLang="fi-FI" sz="1200" dirty="0">
              <a:latin typeface="Courier New" panose="02070309020205020404" pitchFamily="49" charset="0"/>
            </a:endParaRPr>
          </a:p>
          <a:p>
            <a:pPr eaLnBrk="1" hangingPunct="1">
              <a:spcBef>
                <a:spcPct val="0"/>
              </a:spcBef>
              <a:buNone/>
            </a:pPr>
            <a:r>
              <a:rPr lang="fi-FI" altLang="fi-FI" sz="1200" dirty="0">
                <a:solidFill>
                  <a:srgbClr val="33CC33"/>
                </a:solidFill>
                <a:latin typeface="Courier New" panose="02070309020205020404" pitchFamily="49" charset="0"/>
              </a:rPr>
              <a:t>kokonaisluku / kokonaisluku, vastaus on kokonaisluku*/</a:t>
            </a:r>
          </a:p>
          <a:p>
            <a:pPr eaLnBrk="1" hangingPunct="1">
              <a:spcBef>
                <a:spcPct val="0"/>
              </a:spcBef>
              <a:buFontTx/>
              <a:buNone/>
            </a:pPr>
            <a:endParaRPr lang="fi-FI" altLang="fi-FI" sz="1200" dirty="0">
              <a:latin typeface="Courier New" panose="02070309020205020404" pitchFamily="49" charset="0"/>
            </a:endParaRPr>
          </a:p>
          <a:p>
            <a:pPr eaLnBrk="1" hangingPunct="1">
              <a:spcBef>
                <a:spcPct val="0"/>
              </a:spcBef>
              <a:buFontTx/>
              <a:buNone/>
            </a:pPr>
            <a:r>
              <a:rPr lang="fi-FI" altLang="fi-FI" sz="1200" dirty="0">
                <a:latin typeface="Courier New" panose="02070309020205020404" pitchFamily="49" charset="0"/>
              </a:rPr>
              <a:t>% 		jakojäännös 	a = b % c; </a:t>
            </a:r>
            <a:r>
              <a:rPr lang="fi-FI" altLang="fi-FI" sz="1200" dirty="0">
                <a:solidFill>
                  <a:srgbClr val="33CC33"/>
                </a:solidFill>
                <a:latin typeface="Courier New" panose="02070309020205020404" pitchFamily="49" charset="0"/>
              </a:rPr>
              <a:t>/*antaa 				jakojäännöksen (</a:t>
            </a:r>
            <a:r>
              <a:rPr lang="fi-FI" altLang="fi-FI" sz="1200" dirty="0" err="1">
                <a:solidFill>
                  <a:srgbClr val="33CC33"/>
                </a:solidFill>
                <a:latin typeface="Courier New" panose="02070309020205020404" pitchFamily="49" charset="0"/>
              </a:rPr>
              <a:t>modulus</a:t>
            </a:r>
            <a:r>
              <a:rPr lang="fi-FI" altLang="fi-FI" sz="1200" dirty="0">
                <a:solidFill>
                  <a:srgbClr val="33CC33"/>
                </a:solidFill>
                <a:latin typeface="Courier New" panose="02070309020205020404" pitchFamily="49" charset="0"/>
              </a:rPr>
              <a:t>)! */</a:t>
            </a:r>
          </a:p>
          <a:p>
            <a:pPr eaLnBrk="1" hangingPunct="1">
              <a:spcBef>
                <a:spcPct val="0"/>
              </a:spcBef>
              <a:buFontTx/>
              <a:buNone/>
            </a:pPr>
            <a:endParaRPr lang="fi-FI" altLang="fi-FI" sz="1200" dirty="0">
              <a:solidFill>
                <a:srgbClr val="33CC33"/>
              </a:solidFill>
              <a:latin typeface="Courier New" panose="02070309020205020404" pitchFamily="49" charset="0"/>
            </a:endParaRPr>
          </a:p>
          <a:p>
            <a:pPr eaLnBrk="1" hangingPunct="1">
              <a:spcBef>
                <a:spcPct val="0"/>
              </a:spcBef>
              <a:buFontTx/>
              <a:buNone/>
            </a:pPr>
            <a:r>
              <a:rPr lang="fi-FI" altLang="fi-FI" sz="1200" dirty="0">
                <a:latin typeface="Courier New" panose="02070309020205020404" pitchFamily="49" charset="0"/>
              </a:rPr>
              <a:t>++ 		lisää 1 	a++ tai ++a;</a:t>
            </a:r>
          </a:p>
          <a:p>
            <a:pPr eaLnBrk="1" hangingPunct="1">
              <a:spcBef>
                <a:spcPct val="0"/>
              </a:spcBef>
              <a:buFontTx/>
              <a:buNone/>
            </a:pPr>
            <a:endParaRPr lang="fi-FI" altLang="fi-FI" sz="1200" dirty="0">
              <a:latin typeface="Courier New" panose="02070309020205020404" pitchFamily="49" charset="0"/>
            </a:endParaRPr>
          </a:p>
          <a:p>
            <a:pPr eaLnBrk="1" hangingPunct="1">
              <a:spcBef>
                <a:spcPct val="0"/>
              </a:spcBef>
              <a:buFontTx/>
              <a:buNone/>
            </a:pPr>
            <a:r>
              <a:rPr lang="fi-FI" altLang="fi-FI" sz="1200" dirty="0">
                <a:latin typeface="Courier New" panose="02070309020205020404" pitchFamily="49" charset="0"/>
              </a:rPr>
              <a:t>-- 		vähennä 1 	a-- tai --a;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47E682C2-C443-4029-9EA3-31F6831C9894}" type="slidenum">
              <a:rPr lang="en-GB" altLang="fi-FI" sz="1050"/>
              <a:pPr>
                <a:spcBef>
                  <a:spcPct val="0"/>
                </a:spcBef>
                <a:buFontTx/>
                <a:buNone/>
              </a:pPr>
              <a:t>25</a:t>
            </a:fld>
            <a:endParaRPr lang="en-GB" altLang="fi-FI" sz="1050"/>
          </a:p>
        </p:txBody>
      </p:sp>
      <p:sp>
        <p:nvSpPr>
          <p:cNvPr id="43012"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Sijoitus</a:t>
            </a:r>
          </a:p>
        </p:txBody>
      </p:sp>
      <p:sp>
        <p:nvSpPr>
          <p:cNvPr id="43013" name="Text Box 50"/>
          <p:cNvSpPr txBox="1">
            <a:spLocks noChangeArrowheads="1"/>
          </p:cNvSpPr>
          <p:nvPr/>
        </p:nvSpPr>
        <p:spPr bwMode="auto">
          <a:xfrm>
            <a:off x="1601391" y="1593057"/>
            <a:ext cx="58328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500" b="1" dirty="0" smtClean="0"/>
              <a:t>• </a:t>
            </a:r>
            <a:r>
              <a:rPr lang="fi-FI" altLang="fi-FI" sz="1500" dirty="0" smtClean="0"/>
              <a:t>Javassa </a:t>
            </a:r>
            <a:r>
              <a:rPr lang="fi-FI" altLang="fi-FI" sz="1500" dirty="0"/>
              <a:t>sijoitus esitetään yhtäsuuruus merkillä = </a:t>
            </a:r>
            <a:r>
              <a:rPr lang="fi-FI" altLang="fi-FI" sz="1500" dirty="0" err="1"/>
              <a:t>esim</a:t>
            </a:r>
            <a:r>
              <a:rPr lang="fi-FI" altLang="fi-FI" sz="1500" dirty="0"/>
              <a:t>:</a:t>
            </a:r>
          </a:p>
          <a:p>
            <a:pPr eaLnBrk="1" hangingPunct="1">
              <a:spcBef>
                <a:spcPct val="0"/>
              </a:spcBef>
              <a:buFontTx/>
              <a:buNone/>
            </a:pPr>
            <a:endParaRPr lang="en-GB" altLang="fi-FI" sz="1500" dirty="0"/>
          </a:p>
          <a:p>
            <a:pPr lvl="1" eaLnBrk="1" hangingPunct="1">
              <a:spcBef>
                <a:spcPct val="0"/>
              </a:spcBef>
              <a:buFontTx/>
              <a:buNone/>
            </a:pPr>
            <a:r>
              <a:rPr lang="en-GB" altLang="fi-FI" sz="1200" dirty="0" err="1">
                <a:solidFill>
                  <a:srgbClr val="0066FF"/>
                </a:solidFill>
                <a:latin typeface="Courier New" panose="02070309020205020404" pitchFamily="49" charset="0"/>
              </a:rPr>
              <a:t>int</a:t>
            </a:r>
            <a:r>
              <a:rPr lang="en-GB" altLang="fi-FI" sz="1200" dirty="0">
                <a:latin typeface="Courier New" panose="02070309020205020404" pitchFamily="49" charset="0"/>
              </a:rPr>
              <a:t> a = 5;</a:t>
            </a:r>
          </a:p>
          <a:p>
            <a:pPr lvl="1" eaLnBrk="1" hangingPunct="1">
              <a:spcBef>
                <a:spcPct val="0"/>
              </a:spcBef>
              <a:buFontTx/>
              <a:buNone/>
            </a:pPr>
            <a:r>
              <a:rPr lang="en-GB" altLang="fi-FI" sz="1200" dirty="0">
                <a:latin typeface="Courier New" panose="02070309020205020404" pitchFamily="49" charset="0"/>
              </a:rPr>
              <a:t>summa = a + b;</a:t>
            </a:r>
          </a:p>
          <a:p>
            <a:pPr eaLnBrk="1" hangingPunct="1">
              <a:spcBef>
                <a:spcPct val="0"/>
              </a:spcBef>
              <a:buFontTx/>
              <a:buNone/>
            </a:pPr>
            <a:endParaRPr lang="fi-FI" altLang="fi-FI" sz="1200" b="1" dirty="0">
              <a:latin typeface="Courier New" panose="02070309020205020404" pitchFamily="49" charset="0"/>
            </a:endParaRPr>
          </a:p>
          <a:p>
            <a:pPr eaLnBrk="1" hangingPunct="1">
              <a:spcBef>
                <a:spcPct val="0"/>
              </a:spcBef>
              <a:buFontTx/>
              <a:buNone/>
            </a:pPr>
            <a:r>
              <a:rPr lang="fi-FI" altLang="fi-FI" sz="1500" dirty="0"/>
              <a:t>• Eli sijoitusmerkin oikealla puolella olevan lausekkeen arvo</a:t>
            </a:r>
          </a:p>
          <a:p>
            <a:pPr eaLnBrk="1" hangingPunct="1">
              <a:spcBef>
                <a:spcPct val="0"/>
              </a:spcBef>
              <a:buFontTx/>
              <a:buNone/>
            </a:pPr>
            <a:r>
              <a:rPr lang="fi-FI" altLang="fi-FI" sz="1500" dirty="0"/>
              <a:t>lasketaan ja sijoitetaan merkin vasemmalla puolen olevan muuttujan arvoksi.</a:t>
            </a:r>
          </a:p>
          <a:p>
            <a:pPr eaLnBrk="1" hangingPunct="1">
              <a:spcBef>
                <a:spcPct val="0"/>
              </a:spcBef>
              <a:buFontTx/>
              <a:buNone/>
            </a:pPr>
            <a:endParaRPr lang="fi-FI" altLang="fi-FI" sz="1500" dirty="0"/>
          </a:p>
          <a:p>
            <a:pPr eaLnBrk="1" hangingPunct="1">
              <a:spcBef>
                <a:spcPct val="0"/>
              </a:spcBef>
              <a:buFontTx/>
              <a:buNone/>
            </a:pPr>
            <a:r>
              <a:rPr lang="fi-FI" altLang="fi-FI" sz="1500" dirty="0"/>
              <a:t>• Sijoituslauseet voivat olla myös esim. muotoa:</a:t>
            </a:r>
          </a:p>
          <a:p>
            <a:pPr eaLnBrk="1" hangingPunct="1">
              <a:spcBef>
                <a:spcPct val="0"/>
              </a:spcBef>
              <a:buFontTx/>
              <a:buNone/>
            </a:pPr>
            <a:endParaRPr lang="fi-FI" altLang="fi-FI" sz="1500" dirty="0"/>
          </a:p>
          <a:p>
            <a:pPr lvl="1" eaLnBrk="1" hangingPunct="1">
              <a:spcBef>
                <a:spcPct val="0"/>
              </a:spcBef>
              <a:buFontTx/>
              <a:buNone/>
            </a:pPr>
            <a:r>
              <a:rPr lang="fi-FI" altLang="fi-FI" sz="1200" dirty="0">
                <a:latin typeface="Courier New" panose="02070309020205020404" pitchFamily="49" charset="0"/>
              </a:rPr>
              <a:t>summa += b;  </a:t>
            </a:r>
            <a:r>
              <a:rPr lang="fi-FI" altLang="fi-FI" sz="1200" dirty="0">
                <a:solidFill>
                  <a:srgbClr val="33CC33"/>
                </a:solidFill>
                <a:latin typeface="Courier New" panose="02070309020205020404" pitchFamily="49" charset="0"/>
              </a:rPr>
              <a:t>// muuttujaan summa lisätään arvo b</a:t>
            </a:r>
          </a:p>
          <a:p>
            <a:pPr lvl="1" eaLnBrk="1" hangingPunct="1">
              <a:spcBef>
                <a:spcPct val="0"/>
              </a:spcBef>
              <a:buFontTx/>
              <a:buNone/>
            </a:pPr>
            <a:r>
              <a:rPr lang="fi-FI" altLang="fi-FI" sz="1200" dirty="0">
                <a:latin typeface="Courier New" panose="02070309020205020404" pitchFamily="49" charset="0"/>
              </a:rPr>
              <a:t>erotus -= b; </a:t>
            </a:r>
            <a:r>
              <a:rPr lang="fi-FI" altLang="fi-FI" sz="1200" dirty="0">
                <a:solidFill>
                  <a:srgbClr val="33CC33"/>
                </a:solidFill>
                <a:latin typeface="Courier New" panose="02070309020205020404" pitchFamily="49" charset="0"/>
              </a:rPr>
              <a:t>// muuttujasta erotus vähennetään arvo b</a:t>
            </a:r>
          </a:p>
          <a:p>
            <a:pPr lvl="1" eaLnBrk="1" hangingPunct="1">
              <a:spcBef>
                <a:spcPct val="0"/>
              </a:spcBef>
              <a:buFontTx/>
              <a:buNone/>
            </a:pPr>
            <a:r>
              <a:rPr lang="fi-FI" altLang="fi-FI" sz="1200" dirty="0">
                <a:latin typeface="Courier New" panose="02070309020205020404" pitchFamily="49" charset="0"/>
              </a:rPr>
              <a:t>summa++;     </a:t>
            </a:r>
            <a:r>
              <a:rPr lang="fi-FI" altLang="fi-FI" sz="1200" dirty="0">
                <a:solidFill>
                  <a:srgbClr val="33CC33"/>
                </a:solidFill>
                <a:latin typeface="Courier New" panose="02070309020205020404" pitchFamily="49" charset="0"/>
              </a:rPr>
              <a:t>// muuttujan summa arvoa lisätään yhdellä</a:t>
            </a:r>
          </a:p>
          <a:p>
            <a:pPr lvl="1" eaLnBrk="1" hangingPunct="1">
              <a:spcBef>
                <a:spcPct val="0"/>
              </a:spcBef>
              <a:buFontTx/>
              <a:buNone/>
            </a:pPr>
            <a:r>
              <a:rPr lang="fi-FI" altLang="fi-FI" sz="1200" dirty="0">
                <a:latin typeface="Courier New" panose="02070309020205020404" pitchFamily="49" charset="0"/>
              </a:rPr>
              <a:t>erotus--;    </a:t>
            </a:r>
            <a:r>
              <a:rPr lang="fi-FI" altLang="fi-FI" sz="1200" dirty="0">
                <a:solidFill>
                  <a:srgbClr val="33CC33"/>
                </a:solidFill>
                <a:latin typeface="Courier New" panose="02070309020205020404" pitchFamily="49" charset="0"/>
              </a:rPr>
              <a:t>// muuttujan erotus arvoa vähennetään yhdellä</a:t>
            </a:r>
          </a:p>
          <a:p>
            <a:pPr lvl="1" eaLnBrk="1" hangingPunct="1">
              <a:spcBef>
                <a:spcPct val="0"/>
              </a:spcBef>
              <a:buFontTx/>
              <a:buNone/>
            </a:pPr>
            <a:r>
              <a:rPr lang="fi-FI" altLang="fi-FI" sz="1200" dirty="0">
                <a:latin typeface="Courier New" panose="02070309020205020404" pitchFamily="49" charset="0"/>
              </a:rPr>
              <a:t>tulo *= 2;   </a:t>
            </a:r>
            <a:r>
              <a:rPr lang="fi-FI" altLang="fi-FI" sz="1200" dirty="0">
                <a:solidFill>
                  <a:srgbClr val="33CC33"/>
                </a:solidFill>
                <a:latin typeface="Courier New" panose="02070309020205020404" pitchFamily="49" charset="0"/>
              </a:rPr>
              <a:t>// muuttujan tulo arvo kerrotaan 2:llä</a:t>
            </a:r>
          </a:p>
          <a:p>
            <a:pPr lvl="1" eaLnBrk="1" hangingPunct="1">
              <a:spcBef>
                <a:spcPct val="0"/>
              </a:spcBef>
              <a:buFontTx/>
              <a:buNone/>
            </a:pPr>
            <a:r>
              <a:rPr lang="fi-FI" altLang="fi-FI" sz="1200" dirty="0">
                <a:latin typeface="Courier New" panose="02070309020205020404" pitchFamily="49" charset="0"/>
              </a:rPr>
              <a:t>jako /= b;   </a:t>
            </a:r>
            <a:r>
              <a:rPr lang="fi-FI" altLang="fi-FI" sz="1200" dirty="0">
                <a:solidFill>
                  <a:srgbClr val="33CC33"/>
                </a:solidFill>
                <a:latin typeface="Courier New" panose="02070309020205020404" pitchFamily="49" charset="0"/>
              </a:rPr>
              <a:t>// muuttujan jako arvo jaetaan b:llä</a:t>
            </a:r>
          </a:p>
          <a:p>
            <a:pPr lvl="1" eaLnBrk="1" hangingPunct="1">
              <a:spcBef>
                <a:spcPct val="0"/>
              </a:spcBef>
              <a:buFontTx/>
              <a:buNone/>
            </a:pPr>
            <a:r>
              <a:rPr lang="fi-FI" altLang="fi-FI" sz="1200" dirty="0">
                <a:latin typeface="Courier New" panose="02070309020205020404" pitchFamily="49" charset="0"/>
              </a:rPr>
              <a:t>jako %= b;   </a:t>
            </a:r>
            <a:r>
              <a:rPr lang="fi-FI" altLang="fi-FI" sz="1200" dirty="0">
                <a:solidFill>
                  <a:srgbClr val="33CC33"/>
                </a:solidFill>
                <a:latin typeface="Courier New" panose="02070309020205020404" pitchFamily="49" charset="0"/>
              </a:rPr>
              <a:t>/* muuttujan jako arvoksi tulee jakojäännös </a:t>
            </a:r>
          </a:p>
          <a:p>
            <a:pPr lvl="1" eaLnBrk="1" hangingPunct="1">
              <a:spcBef>
                <a:spcPct val="0"/>
              </a:spcBef>
              <a:buFontTx/>
              <a:buNone/>
            </a:pPr>
            <a:r>
              <a:rPr lang="fi-FI" altLang="fi-FI" sz="1200" dirty="0">
                <a:solidFill>
                  <a:srgbClr val="33CC33"/>
                </a:solidFill>
                <a:latin typeface="Courier New" panose="02070309020205020404" pitchFamily="49" charset="0"/>
              </a:rPr>
              <a:t>		     jako/b:stä */</a:t>
            </a:r>
          </a:p>
          <a:p>
            <a:pPr lvl="1" eaLnBrk="1" hangingPunct="1">
              <a:spcBef>
                <a:spcPct val="0"/>
              </a:spcBef>
              <a:buFontTx/>
              <a:buNone/>
            </a:pPr>
            <a:r>
              <a:rPr lang="fi-FI" altLang="fi-FI" sz="1200" dirty="0">
                <a:latin typeface="Courier New" panose="02070309020205020404" pitchFamily="49" charset="0"/>
              </a:rPr>
              <a:t>a=b=c=1;     </a:t>
            </a:r>
            <a:r>
              <a:rPr lang="fi-FI" altLang="fi-FI" sz="1200" dirty="0">
                <a:solidFill>
                  <a:srgbClr val="33CC33"/>
                </a:solidFill>
                <a:latin typeface="Courier New" panose="02070309020205020404" pitchFamily="49" charset="0"/>
              </a:rPr>
              <a:t>/* kaikki muuttujat a, b, ja c alustetaan </a:t>
            </a:r>
          </a:p>
          <a:p>
            <a:pPr lvl="1" eaLnBrk="1" hangingPunct="1">
              <a:spcBef>
                <a:spcPct val="0"/>
              </a:spcBef>
              <a:buFontTx/>
              <a:buNone/>
            </a:pPr>
            <a:r>
              <a:rPr lang="fi-FI" altLang="fi-FI" sz="1200" dirty="0">
                <a:solidFill>
                  <a:srgbClr val="33CC33"/>
                </a:solidFill>
                <a:latin typeface="Courier New" panose="02070309020205020404" pitchFamily="49" charset="0"/>
              </a:rPr>
              <a:t>		     ykköseksi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19F1FDC4-008B-4C33-BAF8-6A5BF820FC5B}" type="slidenum">
              <a:rPr lang="en-GB" altLang="fi-FI" sz="1050"/>
              <a:pPr>
                <a:spcBef>
                  <a:spcPct val="0"/>
                </a:spcBef>
                <a:buFontTx/>
                <a:buNone/>
              </a:pPr>
              <a:t>26</a:t>
            </a:fld>
            <a:endParaRPr lang="en-GB" altLang="fi-FI" sz="1050"/>
          </a:p>
        </p:txBody>
      </p:sp>
      <p:sp>
        <p:nvSpPr>
          <p:cNvPr id="44036"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Sijoitus</a:t>
            </a:r>
          </a:p>
        </p:txBody>
      </p:sp>
      <p:sp>
        <p:nvSpPr>
          <p:cNvPr id="44037" name="Text Box 50"/>
          <p:cNvSpPr txBox="1">
            <a:spLocks noChangeArrowheads="1"/>
          </p:cNvSpPr>
          <p:nvPr/>
        </p:nvSpPr>
        <p:spPr bwMode="auto">
          <a:xfrm>
            <a:off x="1601391" y="1593056"/>
            <a:ext cx="5832872"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500"/>
              <a:t>• Muuttujan vanha arvo häviää sijoituksessa</a:t>
            </a:r>
          </a:p>
          <a:p>
            <a:pPr eaLnBrk="1" hangingPunct="1">
              <a:spcBef>
                <a:spcPct val="0"/>
              </a:spcBef>
              <a:buFontTx/>
              <a:buNone/>
            </a:pPr>
            <a:endParaRPr lang="fi-FI" altLang="fi-FI" sz="1500"/>
          </a:p>
          <a:p>
            <a:pPr eaLnBrk="1" hangingPunct="1">
              <a:spcBef>
                <a:spcPct val="0"/>
              </a:spcBef>
              <a:buFontTx/>
              <a:buNone/>
            </a:pPr>
            <a:r>
              <a:rPr lang="fi-FI" altLang="fi-FI" sz="1500"/>
              <a:t>• Sijoituksessa vain sijoituslauseen </a:t>
            </a:r>
            <a:r>
              <a:rPr lang="fi-FI" altLang="fi-FI" sz="1500">
                <a:solidFill>
                  <a:srgbClr val="FF0000"/>
                </a:solidFill>
              </a:rPr>
              <a:t>vasemmalla puolella olevan muuttujan arvo muuttuu</a:t>
            </a:r>
            <a:r>
              <a:rPr lang="fi-FI" altLang="fi-FI" sz="1500"/>
              <a:t>. Oikeanpuoleinen lause ainoastaan lasketaan.</a:t>
            </a:r>
          </a:p>
          <a:p>
            <a:pPr eaLnBrk="1" hangingPunct="1">
              <a:spcBef>
                <a:spcPct val="0"/>
              </a:spcBef>
              <a:buFontTx/>
              <a:buNone/>
            </a:pPr>
            <a:endParaRPr lang="fi-FI" altLang="fi-FI" sz="1500"/>
          </a:p>
          <a:p>
            <a:pPr eaLnBrk="1" hangingPunct="1">
              <a:spcBef>
                <a:spcPct val="0"/>
              </a:spcBef>
              <a:buFontTx/>
              <a:buNone/>
            </a:pPr>
            <a:r>
              <a:rPr lang="fi-FI" altLang="fi-FI" sz="1500"/>
              <a:t>• Sama muuttuja voi esiintyä molemmilla puolilla lausetta.</a:t>
            </a:r>
          </a:p>
          <a:p>
            <a:pPr eaLnBrk="1" hangingPunct="1">
              <a:spcBef>
                <a:spcPct val="0"/>
              </a:spcBef>
              <a:buFontTx/>
              <a:buNone/>
            </a:pPr>
            <a:endParaRPr lang="fi-FI" altLang="fi-FI" sz="1500"/>
          </a:p>
          <a:p>
            <a:pPr eaLnBrk="1" hangingPunct="1">
              <a:spcBef>
                <a:spcPct val="0"/>
              </a:spcBef>
              <a:buFontTx/>
              <a:buNone/>
            </a:pPr>
            <a:r>
              <a:rPr lang="fi-FI" altLang="fi-FI" sz="1200">
                <a:latin typeface="Courier New" panose="02070309020205020404" pitchFamily="49" charset="0"/>
              </a:rPr>
              <a:t>	a++; </a:t>
            </a:r>
            <a:r>
              <a:rPr lang="fi-FI" altLang="fi-FI" sz="1200">
                <a:solidFill>
                  <a:srgbClr val="33CC33"/>
                </a:solidFill>
                <a:latin typeface="Courier New" panose="02070309020205020404" pitchFamily="49" charset="0"/>
              </a:rPr>
              <a:t>// on sama asia kuin a += 1; tai a = a + 1;</a:t>
            </a:r>
          </a:p>
          <a:p>
            <a:pPr eaLnBrk="1" hangingPunct="1">
              <a:spcBef>
                <a:spcPct val="0"/>
              </a:spcBef>
              <a:buFontTx/>
              <a:buNone/>
            </a:pPr>
            <a:r>
              <a:rPr lang="fi-FI" altLang="fi-FI" sz="1200">
                <a:latin typeface="Courier New" panose="02070309020205020404" pitchFamily="49" charset="0"/>
              </a:rPr>
              <a:t>	a--; </a:t>
            </a:r>
            <a:r>
              <a:rPr lang="fi-FI" altLang="fi-FI" sz="1200">
                <a:solidFill>
                  <a:srgbClr val="33CC33"/>
                </a:solidFill>
                <a:latin typeface="Courier New" panose="02070309020205020404" pitchFamily="49" charset="0"/>
              </a:rPr>
              <a:t>// on sama asia kuin a -= 1; tai a = a - 1;</a:t>
            </a:r>
          </a:p>
          <a:p>
            <a:pPr eaLnBrk="1" hangingPunct="1">
              <a:spcBef>
                <a:spcPct val="0"/>
              </a:spcBef>
              <a:buFontTx/>
              <a:buNone/>
            </a:pPr>
            <a:endParaRPr lang="fi-FI" altLang="fi-FI" sz="1200" b="1">
              <a:solidFill>
                <a:srgbClr val="33CC33"/>
              </a:solidFill>
              <a:latin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B204EDF8-0A32-4B95-A360-D8A1D36A2596}" type="slidenum">
              <a:rPr lang="en-GB" altLang="fi-FI" sz="1050"/>
              <a:pPr>
                <a:spcBef>
                  <a:spcPct val="0"/>
                </a:spcBef>
                <a:buFontTx/>
                <a:buNone/>
              </a:pPr>
              <a:t>27</a:t>
            </a:fld>
            <a:endParaRPr lang="en-GB" altLang="fi-FI" sz="1050"/>
          </a:p>
        </p:txBody>
      </p:sp>
      <p:sp>
        <p:nvSpPr>
          <p:cNvPr id="45060"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Summauksesta</a:t>
            </a:r>
          </a:p>
        </p:txBody>
      </p:sp>
      <p:sp>
        <p:nvSpPr>
          <p:cNvPr id="45061" name="Text Box 50"/>
          <p:cNvSpPr txBox="1">
            <a:spLocks noChangeArrowheads="1"/>
          </p:cNvSpPr>
          <p:nvPr/>
        </p:nvSpPr>
        <p:spPr bwMode="auto">
          <a:xfrm>
            <a:off x="1601391" y="1593057"/>
            <a:ext cx="583287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200" dirty="0">
                <a:latin typeface="Courier New" panose="02070309020205020404" pitchFamily="49" charset="0"/>
              </a:rPr>
              <a:t>• </a:t>
            </a:r>
            <a:r>
              <a:rPr lang="fi-FI" altLang="fi-FI" sz="1200" dirty="0" err="1">
                <a:latin typeface="Courier New" panose="02070309020205020404" pitchFamily="49" charset="0"/>
              </a:rPr>
              <a:t>Huom</a:t>
            </a:r>
            <a:r>
              <a:rPr lang="fi-FI" altLang="fi-FI" sz="1200" dirty="0">
                <a:latin typeface="Courier New" panose="02070309020205020404" pitchFamily="49" charset="0"/>
              </a:rPr>
              <a:t>: 	</a:t>
            </a:r>
            <a:r>
              <a:rPr lang="fi-FI" altLang="fi-FI" sz="1200" dirty="0" err="1">
                <a:solidFill>
                  <a:srgbClr val="0066FF"/>
                </a:solidFill>
                <a:latin typeface="Courier New" panose="02070309020205020404" pitchFamily="49" charset="0"/>
              </a:rPr>
              <a:t>int</a:t>
            </a:r>
            <a:r>
              <a:rPr lang="fi-FI" altLang="fi-FI" sz="1200" dirty="0">
                <a:latin typeface="Courier New" panose="02070309020205020404" pitchFamily="49" charset="0"/>
              </a:rPr>
              <a:t> a = 1, b = 1;</a:t>
            </a:r>
            <a:endParaRPr lang="en-GB" altLang="fi-FI" sz="1200" dirty="0">
              <a:latin typeface="Courier New" panose="02070309020205020404" pitchFamily="49" charset="0"/>
            </a:endParaRPr>
          </a:p>
          <a:p>
            <a:pPr lvl="4">
              <a:spcBef>
                <a:spcPct val="0"/>
              </a:spcBef>
              <a:buFontTx/>
              <a:buNone/>
            </a:pPr>
            <a:r>
              <a:rPr lang="fi-FI" altLang="fi-FI" sz="1200" dirty="0" err="1" smtClean="0">
                <a:solidFill>
                  <a:srgbClr val="0066FF"/>
                </a:solidFill>
                <a:latin typeface="Courier New" panose="02070309020205020404" pitchFamily="49" charset="0"/>
                <a:cs typeface="Courier New" panose="02070309020205020404" pitchFamily="49" charset="0"/>
              </a:rPr>
              <a:t>System.out.printf</a:t>
            </a:r>
            <a:r>
              <a:rPr lang="fi-FI" altLang="fi-FI" sz="1200" dirty="0" smtClean="0">
                <a:latin typeface="Courier New" panose="02070309020205020404" pitchFamily="49" charset="0"/>
                <a:cs typeface="Courier New" panose="02070309020205020404" pitchFamily="49" charset="0"/>
              </a:rPr>
              <a:t>(</a:t>
            </a:r>
            <a:r>
              <a:rPr lang="fi-FI" altLang="fi-FI" sz="1200" dirty="0" smtClean="0">
                <a:solidFill>
                  <a:srgbClr val="FF0000"/>
                </a:solidFill>
                <a:latin typeface="Courier New" panose="02070309020205020404" pitchFamily="49" charset="0"/>
                <a:cs typeface="Courier New" panose="02070309020205020404" pitchFamily="49" charset="0"/>
              </a:rPr>
              <a:t>”%d, %d\n"</a:t>
            </a:r>
            <a:r>
              <a:rPr lang="fi-FI" altLang="fi-FI" sz="1200" dirty="0" smtClean="0">
                <a:latin typeface="Courier New" panose="02070309020205020404" pitchFamily="49" charset="0"/>
                <a:cs typeface="Courier New" panose="02070309020205020404" pitchFamily="49" charset="0"/>
              </a:rPr>
              <a:t>, </a:t>
            </a:r>
            <a:r>
              <a:rPr lang="fi-FI" altLang="fi-FI" sz="1200" dirty="0">
                <a:latin typeface="Courier New" panose="02070309020205020404" pitchFamily="49" charset="0"/>
                <a:cs typeface="Courier New" panose="02070309020205020404" pitchFamily="49" charset="0"/>
              </a:rPr>
              <a:t>a++, ++b);</a:t>
            </a:r>
          </a:p>
          <a:p>
            <a:pPr lvl="4">
              <a:spcBef>
                <a:spcPct val="0"/>
              </a:spcBef>
              <a:buFontTx/>
              <a:buNone/>
            </a:pPr>
            <a:r>
              <a:rPr lang="fi-FI" altLang="fi-FI" sz="1200" dirty="0" err="1">
                <a:solidFill>
                  <a:srgbClr val="0066FF"/>
                </a:solidFill>
                <a:latin typeface="Courier New" panose="02070309020205020404" pitchFamily="49" charset="0"/>
                <a:cs typeface="Courier New" panose="02070309020205020404" pitchFamily="49" charset="0"/>
              </a:rPr>
              <a:t>System.out.printf</a:t>
            </a:r>
            <a:r>
              <a:rPr lang="fi-FI" altLang="fi-FI" sz="1200" dirty="0" smtClean="0">
                <a:latin typeface="Courier New" panose="02070309020205020404" pitchFamily="49" charset="0"/>
                <a:cs typeface="Courier New" panose="02070309020205020404" pitchFamily="49" charset="0"/>
              </a:rPr>
              <a:t>(</a:t>
            </a:r>
            <a:r>
              <a:rPr lang="fi-FI" altLang="fi-FI" sz="1200" dirty="0">
                <a:solidFill>
                  <a:srgbClr val="FF0000"/>
                </a:solidFill>
                <a:latin typeface="Courier New" panose="02070309020205020404" pitchFamily="49" charset="0"/>
                <a:cs typeface="Courier New" panose="02070309020205020404" pitchFamily="49" charset="0"/>
              </a:rPr>
              <a:t>"%d, %</a:t>
            </a:r>
            <a:r>
              <a:rPr lang="fi-FI" altLang="fi-FI" sz="1200" dirty="0" smtClean="0">
                <a:solidFill>
                  <a:srgbClr val="FF0000"/>
                </a:solidFill>
                <a:latin typeface="Courier New" panose="02070309020205020404" pitchFamily="49" charset="0"/>
                <a:cs typeface="Courier New" panose="02070309020205020404" pitchFamily="49" charset="0"/>
              </a:rPr>
              <a:t>d\n"</a:t>
            </a:r>
            <a:r>
              <a:rPr lang="fi-FI" altLang="fi-FI" sz="1200" dirty="0" smtClean="0">
                <a:latin typeface="Courier New" panose="02070309020205020404" pitchFamily="49" charset="0"/>
                <a:cs typeface="Courier New" panose="02070309020205020404" pitchFamily="49" charset="0"/>
              </a:rPr>
              <a:t>, </a:t>
            </a:r>
            <a:r>
              <a:rPr lang="fi-FI" altLang="fi-FI" sz="1200" dirty="0">
                <a:latin typeface="Courier New" panose="02070309020205020404" pitchFamily="49" charset="0"/>
                <a:cs typeface="Courier New" panose="02070309020205020404" pitchFamily="49" charset="0"/>
              </a:rPr>
              <a:t>a, b);</a:t>
            </a:r>
            <a:r>
              <a:rPr lang="fi-FI" altLang="fi-FI" sz="1200" dirty="0">
                <a:latin typeface="Courier New" panose="02070309020205020404" pitchFamily="49" charset="0"/>
              </a:rPr>
              <a:t>		</a:t>
            </a:r>
          </a:p>
          <a:p>
            <a:pPr eaLnBrk="1" hangingPunct="1">
              <a:spcBef>
                <a:spcPct val="0"/>
              </a:spcBef>
              <a:buFontTx/>
              <a:buNone/>
            </a:pPr>
            <a:r>
              <a:rPr lang="fi-FI" altLang="fi-FI" sz="1200" dirty="0">
                <a:solidFill>
                  <a:srgbClr val="FF0000"/>
                </a:solidFill>
                <a:latin typeface="Courier New" panose="02070309020205020404" pitchFamily="49" charset="0"/>
              </a:rPr>
              <a:t>		</a:t>
            </a:r>
          </a:p>
          <a:p>
            <a:pPr eaLnBrk="1" hangingPunct="1">
              <a:spcBef>
                <a:spcPct val="0"/>
              </a:spcBef>
              <a:buFontTx/>
              <a:buNone/>
            </a:pPr>
            <a:r>
              <a:rPr lang="fi-FI" altLang="fi-FI" sz="1200" dirty="0">
                <a:solidFill>
                  <a:srgbClr val="FF0000"/>
                </a:solidFill>
                <a:latin typeface="Courier New" panose="02070309020205020404" pitchFamily="49" charset="0"/>
              </a:rPr>
              <a:t>		Tulostaa:    1 2</a:t>
            </a:r>
          </a:p>
          <a:p>
            <a:pPr eaLnBrk="1" hangingPunct="1">
              <a:spcBef>
                <a:spcPct val="0"/>
              </a:spcBef>
              <a:buFontTx/>
              <a:buNone/>
            </a:pPr>
            <a:r>
              <a:rPr lang="fi-FI" altLang="fi-FI" sz="1200" dirty="0">
                <a:solidFill>
                  <a:srgbClr val="FF0000"/>
                </a:solidFill>
                <a:latin typeface="Courier New" panose="02070309020205020404" pitchFamily="49" charset="0"/>
              </a:rPr>
              <a:t>                       </a:t>
            </a:r>
            <a:r>
              <a:rPr lang="fi-FI" altLang="fi-FI" sz="1200" dirty="0" smtClean="0">
                <a:solidFill>
                  <a:srgbClr val="FF0000"/>
                </a:solidFill>
                <a:latin typeface="Courier New" panose="02070309020205020404" pitchFamily="49" charset="0"/>
              </a:rPr>
              <a:t>2 </a:t>
            </a:r>
            <a:r>
              <a:rPr lang="fi-FI" altLang="fi-FI" sz="1200" dirty="0">
                <a:solidFill>
                  <a:srgbClr val="FF0000"/>
                </a:solidFill>
                <a:latin typeface="Courier New" panose="02070309020205020404" pitchFamily="49" charset="0"/>
              </a:rPr>
              <a:t>2</a:t>
            </a:r>
          </a:p>
          <a:p>
            <a:pPr eaLnBrk="1" hangingPunct="1">
              <a:spcBef>
                <a:spcPct val="0"/>
              </a:spcBef>
              <a:buFontTx/>
              <a:buNone/>
            </a:pPr>
            <a:endParaRPr lang="fi-FI" altLang="fi-FI" sz="1200" dirty="0">
              <a:solidFill>
                <a:srgbClr val="FF0000"/>
              </a:solidFill>
              <a:latin typeface="Courier New" panose="02070309020205020404" pitchFamily="49" charset="0"/>
            </a:endParaRPr>
          </a:p>
          <a:p>
            <a:pPr eaLnBrk="1" hangingPunct="1">
              <a:spcBef>
                <a:spcPct val="0"/>
              </a:spcBef>
              <a:buFontTx/>
              <a:buNone/>
            </a:pPr>
            <a:r>
              <a:rPr lang="fi-FI" altLang="fi-FI" sz="1200" dirty="0">
                <a:latin typeface="Courier New" panose="02070309020205020404" pitchFamily="49" charset="0"/>
              </a:rPr>
              <a:t>• Vastaavasti  </a:t>
            </a:r>
            <a:r>
              <a:rPr lang="fi-FI" altLang="fi-FI" sz="1200" dirty="0" err="1">
                <a:solidFill>
                  <a:srgbClr val="0066FF"/>
                </a:solidFill>
                <a:latin typeface="Courier New" panose="02070309020205020404" pitchFamily="49" charset="0"/>
              </a:rPr>
              <a:t>int</a:t>
            </a:r>
            <a:r>
              <a:rPr lang="fi-FI" altLang="fi-FI" sz="1200" dirty="0">
                <a:latin typeface="Courier New" panose="02070309020205020404" pitchFamily="49" charset="0"/>
              </a:rPr>
              <a:t> a = 1, b = 1;</a:t>
            </a:r>
            <a:endParaRPr lang="en-GB" altLang="fi-FI" sz="1200" dirty="0">
              <a:latin typeface="Courier New" panose="02070309020205020404" pitchFamily="49" charset="0"/>
            </a:endParaRPr>
          </a:p>
          <a:p>
            <a:pPr lvl="4">
              <a:spcBef>
                <a:spcPct val="0"/>
              </a:spcBef>
              <a:buFontTx/>
              <a:buNone/>
            </a:pPr>
            <a:r>
              <a:rPr lang="fi-FI" altLang="fi-FI" sz="1200" dirty="0" err="1">
                <a:solidFill>
                  <a:srgbClr val="0066FF"/>
                </a:solidFill>
                <a:latin typeface="Courier New" panose="02070309020205020404" pitchFamily="49" charset="0"/>
                <a:cs typeface="Courier New" panose="02070309020205020404" pitchFamily="49" charset="0"/>
              </a:rPr>
              <a:t>System.out.printf</a:t>
            </a:r>
            <a:r>
              <a:rPr lang="fi-FI" altLang="fi-FI" sz="1200" dirty="0" smtClean="0">
                <a:latin typeface="Courier New" panose="02070309020205020404" pitchFamily="49" charset="0"/>
                <a:cs typeface="Courier New" panose="02070309020205020404" pitchFamily="49" charset="0"/>
              </a:rPr>
              <a:t>(</a:t>
            </a:r>
            <a:r>
              <a:rPr lang="fi-FI" altLang="fi-FI" sz="1200" dirty="0">
                <a:solidFill>
                  <a:srgbClr val="FF0000"/>
                </a:solidFill>
                <a:latin typeface="Courier New" panose="02070309020205020404" pitchFamily="49" charset="0"/>
                <a:cs typeface="Courier New" panose="02070309020205020404" pitchFamily="49" charset="0"/>
              </a:rPr>
              <a:t>"%d, %</a:t>
            </a:r>
            <a:r>
              <a:rPr lang="fi-FI" altLang="fi-FI" sz="1200" dirty="0" smtClean="0">
                <a:solidFill>
                  <a:srgbClr val="FF0000"/>
                </a:solidFill>
                <a:latin typeface="Courier New" panose="02070309020205020404" pitchFamily="49" charset="0"/>
                <a:cs typeface="Courier New" panose="02070309020205020404" pitchFamily="49" charset="0"/>
              </a:rPr>
              <a:t>d\n"</a:t>
            </a:r>
            <a:r>
              <a:rPr lang="fi-FI" altLang="fi-FI" sz="1200" dirty="0" smtClean="0">
                <a:latin typeface="Courier New" panose="02070309020205020404" pitchFamily="49" charset="0"/>
                <a:cs typeface="Courier New" panose="02070309020205020404" pitchFamily="49" charset="0"/>
              </a:rPr>
              <a:t>, </a:t>
            </a:r>
            <a:r>
              <a:rPr lang="fi-FI" altLang="fi-FI" sz="1200" dirty="0">
                <a:latin typeface="Courier New" panose="02070309020205020404" pitchFamily="49" charset="0"/>
                <a:cs typeface="Courier New" panose="02070309020205020404" pitchFamily="49" charset="0"/>
              </a:rPr>
              <a:t>a--, --b);</a:t>
            </a:r>
          </a:p>
          <a:p>
            <a:pPr lvl="4">
              <a:spcBef>
                <a:spcPct val="0"/>
              </a:spcBef>
              <a:buFontTx/>
              <a:buNone/>
            </a:pPr>
            <a:r>
              <a:rPr lang="fi-FI" altLang="fi-FI" sz="1200" dirty="0" err="1">
                <a:solidFill>
                  <a:srgbClr val="0066FF"/>
                </a:solidFill>
                <a:latin typeface="Courier New" panose="02070309020205020404" pitchFamily="49" charset="0"/>
                <a:cs typeface="Courier New" panose="02070309020205020404" pitchFamily="49" charset="0"/>
              </a:rPr>
              <a:t>System.out.printf</a:t>
            </a:r>
            <a:r>
              <a:rPr lang="fi-FI" altLang="fi-FI" sz="1200" dirty="0" smtClean="0">
                <a:latin typeface="Courier New" panose="02070309020205020404" pitchFamily="49" charset="0"/>
                <a:cs typeface="Courier New" panose="02070309020205020404" pitchFamily="49" charset="0"/>
              </a:rPr>
              <a:t>(</a:t>
            </a:r>
            <a:r>
              <a:rPr lang="fi-FI" altLang="fi-FI" sz="1200" dirty="0">
                <a:solidFill>
                  <a:srgbClr val="FF0000"/>
                </a:solidFill>
                <a:latin typeface="Courier New" panose="02070309020205020404" pitchFamily="49" charset="0"/>
                <a:cs typeface="Courier New" panose="02070309020205020404" pitchFamily="49" charset="0"/>
              </a:rPr>
              <a:t>"%d, %</a:t>
            </a:r>
            <a:r>
              <a:rPr lang="fi-FI" altLang="fi-FI" sz="1200" dirty="0" smtClean="0">
                <a:solidFill>
                  <a:srgbClr val="FF0000"/>
                </a:solidFill>
                <a:latin typeface="Courier New" panose="02070309020205020404" pitchFamily="49" charset="0"/>
                <a:cs typeface="Courier New" panose="02070309020205020404" pitchFamily="49" charset="0"/>
              </a:rPr>
              <a:t>d\n"</a:t>
            </a:r>
            <a:r>
              <a:rPr lang="fi-FI" altLang="fi-FI" sz="1200" dirty="0" smtClean="0">
                <a:latin typeface="Courier New" panose="02070309020205020404" pitchFamily="49" charset="0"/>
                <a:cs typeface="Courier New" panose="02070309020205020404" pitchFamily="49" charset="0"/>
              </a:rPr>
              <a:t>, </a:t>
            </a:r>
            <a:r>
              <a:rPr lang="fi-FI" altLang="fi-FI" sz="1200" dirty="0">
                <a:latin typeface="Courier New" panose="02070309020205020404" pitchFamily="49" charset="0"/>
                <a:cs typeface="Courier New" panose="02070309020205020404" pitchFamily="49" charset="0"/>
              </a:rPr>
              <a:t>a, b);</a:t>
            </a:r>
            <a:r>
              <a:rPr lang="fi-FI" altLang="fi-FI" sz="1200" dirty="0">
                <a:latin typeface="Courier New" panose="02070309020205020404" pitchFamily="49" charset="0"/>
              </a:rPr>
              <a:t>			</a:t>
            </a:r>
          </a:p>
          <a:p>
            <a:pPr eaLnBrk="1" hangingPunct="1">
              <a:spcBef>
                <a:spcPct val="0"/>
              </a:spcBef>
              <a:buFontTx/>
              <a:buNone/>
            </a:pPr>
            <a:r>
              <a:rPr lang="fi-FI" altLang="fi-FI" sz="1200" dirty="0">
                <a:solidFill>
                  <a:srgbClr val="FF0000"/>
                </a:solidFill>
                <a:latin typeface="Courier New" panose="02070309020205020404" pitchFamily="49" charset="0"/>
              </a:rPr>
              <a:t>		Tulostaa:    1 0</a:t>
            </a:r>
          </a:p>
          <a:p>
            <a:pPr eaLnBrk="1" hangingPunct="1">
              <a:spcBef>
                <a:spcPct val="0"/>
              </a:spcBef>
              <a:buFontTx/>
              <a:buNone/>
            </a:pPr>
            <a:r>
              <a:rPr lang="fi-FI" altLang="fi-FI" sz="1200" dirty="0">
                <a:solidFill>
                  <a:srgbClr val="FF0000"/>
                </a:solidFill>
                <a:latin typeface="Courier New" panose="02070309020205020404" pitchFamily="49" charset="0"/>
              </a:rPr>
              <a:t>                       </a:t>
            </a:r>
            <a:r>
              <a:rPr lang="fi-FI" altLang="fi-FI" sz="1200" dirty="0" smtClean="0">
                <a:solidFill>
                  <a:srgbClr val="FF0000"/>
                </a:solidFill>
                <a:latin typeface="Courier New" panose="02070309020205020404" pitchFamily="49" charset="0"/>
              </a:rPr>
              <a:t>0 </a:t>
            </a:r>
            <a:r>
              <a:rPr lang="fi-FI" altLang="fi-FI" sz="1200" dirty="0">
                <a:solidFill>
                  <a:srgbClr val="FF0000"/>
                </a:solidFill>
                <a:latin typeface="Courier New" panose="02070309020205020404" pitchFamily="49" charset="0"/>
              </a:rPr>
              <a:t>0</a:t>
            </a:r>
          </a:p>
          <a:p>
            <a:pPr eaLnBrk="1" hangingPunct="1">
              <a:spcBef>
                <a:spcPct val="0"/>
              </a:spcBef>
              <a:buFontTx/>
              <a:buNone/>
            </a:pPr>
            <a:endParaRPr lang="fi-FI" altLang="fi-FI" sz="1200" b="1" dirty="0">
              <a:solidFill>
                <a:srgbClr val="FF0000"/>
              </a:solidFill>
              <a:latin typeface="Courier New" panose="02070309020205020404" pitchFamily="49" charset="0"/>
            </a:endParaRPr>
          </a:p>
          <a:p>
            <a:pPr eaLnBrk="1" hangingPunct="1">
              <a:spcBef>
                <a:spcPct val="0"/>
              </a:spcBef>
            </a:pPr>
            <a:r>
              <a:rPr lang="fi-FI" altLang="fi-FI" sz="1800" dirty="0"/>
              <a:t> Eli summaustoimenpide suoritetaan tulostuksen jälkeen mikäli ++ tai -- merkit muuttujan perässä, ja ennen mikäli merkit edessä. Nämä ovat ns. </a:t>
            </a:r>
            <a:r>
              <a:rPr lang="fi-FI" altLang="fi-FI" sz="1800" dirty="0" err="1"/>
              <a:t>post-</a:t>
            </a:r>
            <a:r>
              <a:rPr lang="fi-FI" altLang="fi-FI" sz="1800" dirty="0"/>
              <a:t> ja </a:t>
            </a:r>
            <a:r>
              <a:rPr lang="fi-FI" altLang="fi-FI" sz="1800" dirty="0" err="1"/>
              <a:t>preincrement</a:t>
            </a:r>
            <a:r>
              <a:rPr lang="fi-FI" altLang="fi-FI" sz="1800" dirty="0"/>
              <a:t> ja –</a:t>
            </a:r>
            <a:r>
              <a:rPr lang="fi-FI" altLang="fi-FI" sz="1800" dirty="0" err="1"/>
              <a:t>decrement</a:t>
            </a:r>
            <a:r>
              <a:rPr lang="fi-FI" altLang="fi-FI" sz="1800" dirty="0"/>
              <a:t> operaattorit.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F6552CB4-6E27-46F2-A5FC-40ABBABB769B}" type="slidenum">
              <a:rPr lang="en-GB" altLang="fi-FI" sz="1050"/>
              <a:pPr>
                <a:spcBef>
                  <a:spcPct val="0"/>
                </a:spcBef>
                <a:buFontTx/>
                <a:buNone/>
              </a:pPr>
              <a:t>28</a:t>
            </a:fld>
            <a:endParaRPr lang="en-GB" altLang="fi-FI" sz="1050"/>
          </a:p>
        </p:txBody>
      </p:sp>
      <p:sp>
        <p:nvSpPr>
          <p:cNvPr id="61444"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if - ehtolause</a:t>
            </a:r>
          </a:p>
        </p:txBody>
      </p:sp>
      <p:sp>
        <p:nvSpPr>
          <p:cNvPr id="61445" name="Text Box 46"/>
          <p:cNvSpPr txBox="1">
            <a:spLocks noChangeArrowheads="1"/>
          </p:cNvSpPr>
          <p:nvPr/>
        </p:nvSpPr>
        <p:spPr bwMode="auto">
          <a:xfrm>
            <a:off x="1601391" y="1593058"/>
            <a:ext cx="5832872"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dirty="0"/>
              <a:t>• Edellä on esiintynyt jo useampaan kertaan </a:t>
            </a:r>
            <a:r>
              <a:rPr lang="fi-FI" altLang="fi-FI" sz="1200" b="1" dirty="0" err="1">
                <a:solidFill>
                  <a:srgbClr val="0066FF"/>
                </a:solidFill>
                <a:latin typeface="Courier New" panose="02070309020205020404" pitchFamily="49" charset="0"/>
              </a:rPr>
              <a:t>if</a:t>
            </a:r>
            <a:r>
              <a:rPr lang="fi-FI" altLang="fi-FI" sz="1800" dirty="0"/>
              <a:t>-lause.</a:t>
            </a:r>
          </a:p>
          <a:p>
            <a:pPr eaLnBrk="1" hangingPunct="1">
              <a:spcBef>
                <a:spcPct val="0"/>
              </a:spcBef>
              <a:buFontTx/>
              <a:buNone/>
            </a:pPr>
            <a:endParaRPr lang="fi-FI" altLang="fi-FI" sz="1800" dirty="0"/>
          </a:p>
          <a:p>
            <a:pPr eaLnBrk="1" hangingPunct="1">
              <a:spcBef>
                <a:spcPct val="0"/>
              </a:spcBef>
              <a:buFontTx/>
              <a:buNone/>
            </a:pPr>
            <a:r>
              <a:rPr lang="fi-FI" altLang="fi-FI" sz="900" b="1" dirty="0" err="1">
                <a:solidFill>
                  <a:srgbClr val="0066FF"/>
                </a:solidFill>
                <a:latin typeface="Courier New" panose="02070309020205020404" pitchFamily="49" charset="0"/>
              </a:rPr>
              <a:t>if</a:t>
            </a:r>
            <a:r>
              <a:rPr lang="fi-FI" altLang="fi-FI" sz="900" b="1" dirty="0">
                <a:latin typeface="Courier New" panose="02070309020205020404" pitchFamily="49" charset="0"/>
              </a:rPr>
              <a:t> ( ehto ) komennot;  	</a:t>
            </a:r>
            <a:r>
              <a:rPr lang="fi-FI" altLang="fi-FI" sz="900" b="1" dirty="0" err="1">
                <a:solidFill>
                  <a:srgbClr val="0066FF"/>
                </a:solidFill>
                <a:latin typeface="Courier New" panose="02070309020205020404" pitchFamily="49" charset="0"/>
              </a:rPr>
              <a:t>if</a:t>
            </a:r>
            <a:r>
              <a:rPr lang="fi-FI" altLang="fi-FI" sz="900" b="1" dirty="0">
                <a:latin typeface="Courier New" panose="02070309020205020404" pitchFamily="49" charset="0"/>
              </a:rPr>
              <a:t> ( a != 0 ) </a:t>
            </a:r>
            <a:r>
              <a:rPr lang="fi-FI" altLang="fi-FI" sz="900" b="1" dirty="0" err="1" smtClean="0">
                <a:solidFill>
                  <a:srgbClr val="0066FF"/>
                </a:solidFill>
                <a:latin typeface="Courier New" panose="02070309020205020404" pitchFamily="49" charset="0"/>
              </a:rPr>
              <a:t>System.out.print</a:t>
            </a:r>
            <a:r>
              <a:rPr lang="fi-FI" altLang="fi-FI" sz="900" b="1" dirty="0" smtClean="0">
                <a:latin typeface="Courier New" panose="02070309020205020404" pitchFamily="49" charset="0"/>
              </a:rPr>
              <a:t>(a</a:t>
            </a:r>
            <a:r>
              <a:rPr lang="fi-FI" altLang="fi-FI" sz="900" b="1" dirty="0">
                <a:latin typeface="Courier New" panose="02070309020205020404" pitchFamily="49" charset="0"/>
              </a:rPr>
              <a:t>); </a:t>
            </a:r>
            <a:r>
              <a:rPr lang="fi-FI" altLang="fi-FI" sz="900" b="1" dirty="0">
                <a:solidFill>
                  <a:srgbClr val="33CC33"/>
                </a:solidFill>
                <a:latin typeface="Courier New" panose="02070309020205020404" pitchFamily="49" charset="0"/>
              </a:rPr>
              <a:t>//komento voi olla heti 						     // perässä</a:t>
            </a:r>
          </a:p>
          <a:p>
            <a:pPr eaLnBrk="1" hangingPunct="1">
              <a:spcBef>
                <a:spcPct val="0"/>
              </a:spcBef>
              <a:buFontTx/>
              <a:buNone/>
            </a:pPr>
            <a:endParaRPr lang="fi-FI" altLang="fi-FI" sz="900" b="1" dirty="0">
              <a:latin typeface="Courier New" panose="02070309020205020404" pitchFamily="49" charset="0"/>
            </a:endParaRPr>
          </a:p>
          <a:p>
            <a:pPr eaLnBrk="1" hangingPunct="1">
              <a:spcBef>
                <a:spcPct val="0"/>
              </a:spcBef>
              <a:buFontTx/>
              <a:buNone/>
            </a:pPr>
            <a:endParaRPr lang="fi-FI" altLang="fi-FI" sz="900" b="1" dirty="0">
              <a:latin typeface="Courier New" panose="02070309020205020404" pitchFamily="49" charset="0"/>
            </a:endParaRPr>
          </a:p>
          <a:p>
            <a:pPr eaLnBrk="1" hangingPunct="1">
              <a:spcBef>
                <a:spcPct val="0"/>
              </a:spcBef>
              <a:buFontTx/>
              <a:buNone/>
            </a:pPr>
            <a:r>
              <a:rPr lang="fi-FI" altLang="fi-FI" sz="900" b="1" dirty="0" err="1">
                <a:solidFill>
                  <a:srgbClr val="0066FF"/>
                </a:solidFill>
                <a:latin typeface="Courier New" panose="02070309020205020404" pitchFamily="49" charset="0"/>
              </a:rPr>
              <a:t>if</a:t>
            </a:r>
            <a:r>
              <a:rPr lang="fi-FI" altLang="fi-FI" sz="900" b="1" dirty="0">
                <a:solidFill>
                  <a:srgbClr val="0066FF"/>
                </a:solidFill>
                <a:latin typeface="Courier New" panose="02070309020205020404" pitchFamily="49" charset="0"/>
              </a:rPr>
              <a:t> </a:t>
            </a:r>
            <a:r>
              <a:rPr lang="fi-FI" altLang="fi-FI" sz="900" b="1" dirty="0">
                <a:latin typeface="Courier New" panose="02070309020205020404" pitchFamily="49" charset="0"/>
              </a:rPr>
              <a:t>( ehto ) 	   		</a:t>
            </a:r>
            <a:r>
              <a:rPr lang="fi-FI" altLang="fi-FI" sz="900" b="1" dirty="0" err="1">
                <a:solidFill>
                  <a:srgbClr val="0066FF"/>
                </a:solidFill>
                <a:latin typeface="Courier New" panose="02070309020205020404" pitchFamily="49" charset="0"/>
              </a:rPr>
              <a:t>if</a:t>
            </a:r>
            <a:r>
              <a:rPr lang="fi-FI" altLang="fi-FI" sz="900" b="1" dirty="0">
                <a:solidFill>
                  <a:srgbClr val="0066FF"/>
                </a:solidFill>
                <a:latin typeface="Courier New" panose="02070309020205020404" pitchFamily="49" charset="0"/>
              </a:rPr>
              <a:t> </a:t>
            </a:r>
            <a:r>
              <a:rPr lang="fi-FI" altLang="fi-FI" sz="900" b="1" dirty="0">
                <a:latin typeface="Courier New" panose="02070309020205020404" pitchFamily="49" charset="0"/>
              </a:rPr>
              <a:t>( a &lt; b ) </a:t>
            </a:r>
            <a:r>
              <a:rPr lang="fi-FI" altLang="fi-FI" sz="900" b="1" dirty="0">
                <a:solidFill>
                  <a:srgbClr val="33CC33"/>
                </a:solidFill>
                <a:latin typeface="Courier New" panose="02070309020205020404" pitchFamily="49" charset="0"/>
              </a:rPr>
              <a:t>// mutta myös seuraavalla rivillä</a:t>
            </a:r>
            <a:r>
              <a:rPr lang="fi-FI" altLang="fi-FI" sz="900" b="1" dirty="0">
                <a:latin typeface="Courier New" panose="02070309020205020404" pitchFamily="49" charset="0"/>
              </a:rPr>
              <a:t> </a:t>
            </a:r>
          </a:p>
          <a:p>
            <a:pPr eaLnBrk="1" hangingPunct="1">
              <a:spcBef>
                <a:spcPct val="0"/>
              </a:spcBef>
              <a:buFontTx/>
              <a:buNone/>
            </a:pPr>
            <a:r>
              <a:rPr lang="fi-FI" altLang="fi-FI" sz="900" b="1" dirty="0">
                <a:latin typeface="Courier New" panose="02070309020205020404" pitchFamily="49" charset="0"/>
              </a:rPr>
              <a:t>    komennot; 	       	</a:t>
            </a:r>
            <a:r>
              <a:rPr lang="fi-FI" altLang="fi-FI" sz="900" b="1" dirty="0" err="1">
                <a:solidFill>
                  <a:srgbClr val="0066FF"/>
                </a:solidFill>
                <a:latin typeface="Courier New" panose="02070309020205020404" pitchFamily="49" charset="0"/>
              </a:rPr>
              <a:t>System.out.print</a:t>
            </a:r>
            <a:r>
              <a:rPr lang="fi-FI" altLang="fi-FI" sz="900" b="1" dirty="0">
                <a:solidFill>
                  <a:srgbClr val="0066FF"/>
                </a:solidFill>
                <a:latin typeface="Courier New" panose="02070309020205020404" pitchFamily="49" charset="0"/>
              </a:rPr>
              <a:t> </a:t>
            </a:r>
            <a:r>
              <a:rPr lang="fi-FI" altLang="fi-FI" sz="900" b="1" dirty="0" smtClean="0">
                <a:latin typeface="Courier New" panose="02070309020205020404" pitchFamily="49" charset="0"/>
              </a:rPr>
              <a:t>(</a:t>
            </a:r>
            <a:r>
              <a:rPr lang="fi-FI" altLang="fi-FI" sz="900" b="1" dirty="0" smtClean="0">
                <a:solidFill>
                  <a:srgbClr val="FF0000"/>
                </a:solidFill>
                <a:latin typeface="Courier New" panose="02070309020205020404" pitchFamily="49" charset="0"/>
              </a:rPr>
              <a:t>”</a:t>
            </a:r>
            <a:r>
              <a:rPr lang="fi-FI" altLang="fi-FI" sz="900" b="1" dirty="0">
                <a:solidFill>
                  <a:srgbClr val="FF0000"/>
                </a:solidFill>
                <a:latin typeface="Courier New" panose="02070309020205020404" pitchFamily="49" charset="0"/>
              </a:rPr>
              <a:t>a on pienempi kuin b”</a:t>
            </a:r>
            <a:r>
              <a:rPr lang="fi-FI" altLang="fi-FI" sz="900" b="1" dirty="0">
                <a:latin typeface="Courier New" panose="02070309020205020404" pitchFamily="49" charset="0"/>
              </a:rPr>
              <a:t>);</a:t>
            </a:r>
          </a:p>
          <a:p>
            <a:pPr eaLnBrk="1" hangingPunct="1">
              <a:spcBef>
                <a:spcPct val="0"/>
              </a:spcBef>
              <a:buFontTx/>
              <a:buNone/>
            </a:pPr>
            <a:endParaRPr lang="fi-FI" altLang="fi-FI" sz="900" b="1" dirty="0">
              <a:latin typeface="Courier New" panose="02070309020205020404" pitchFamily="49" charset="0"/>
            </a:endParaRPr>
          </a:p>
          <a:p>
            <a:pPr eaLnBrk="1" hangingPunct="1">
              <a:spcBef>
                <a:spcPct val="0"/>
              </a:spcBef>
              <a:buFontTx/>
              <a:buNone/>
            </a:pPr>
            <a:endParaRPr lang="fi-FI" altLang="fi-FI" sz="900" b="1" dirty="0">
              <a:latin typeface="Courier New" panose="02070309020205020404" pitchFamily="49" charset="0"/>
            </a:endParaRPr>
          </a:p>
          <a:p>
            <a:pPr>
              <a:spcBef>
                <a:spcPct val="0"/>
              </a:spcBef>
              <a:buNone/>
            </a:pPr>
            <a:r>
              <a:rPr lang="fi-FI" altLang="fi-FI" sz="900" b="1" dirty="0" err="1" smtClean="0">
                <a:solidFill>
                  <a:srgbClr val="0066FF"/>
                </a:solidFill>
                <a:latin typeface="Courier New" panose="02070309020205020404" pitchFamily="49" charset="0"/>
              </a:rPr>
              <a:t>if</a:t>
            </a:r>
            <a:r>
              <a:rPr lang="fi-FI" altLang="fi-FI" sz="900" b="1" dirty="0" smtClean="0">
                <a:solidFill>
                  <a:srgbClr val="0066FF"/>
                </a:solidFill>
                <a:latin typeface="Courier New" panose="02070309020205020404" pitchFamily="49" charset="0"/>
              </a:rPr>
              <a:t> </a:t>
            </a:r>
            <a:r>
              <a:rPr lang="fi-FI" altLang="fi-FI" sz="900" b="1" dirty="0" smtClean="0">
                <a:latin typeface="Courier New" panose="02070309020205020404" pitchFamily="49" charset="0"/>
              </a:rPr>
              <a:t>( ehto )	   		</a:t>
            </a:r>
            <a:r>
              <a:rPr lang="fi-FI" altLang="fi-FI" sz="900" b="1" dirty="0" err="1" smtClean="0">
                <a:solidFill>
                  <a:srgbClr val="0066FF"/>
                </a:solidFill>
                <a:latin typeface="Courier New" panose="02070309020205020404" pitchFamily="49" charset="0"/>
              </a:rPr>
              <a:t>if</a:t>
            </a:r>
            <a:r>
              <a:rPr lang="fi-FI" altLang="fi-FI" sz="900" b="1" dirty="0" smtClean="0">
                <a:solidFill>
                  <a:srgbClr val="0066FF"/>
                </a:solidFill>
                <a:latin typeface="Courier New" panose="02070309020205020404" pitchFamily="49" charset="0"/>
              </a:rPr>
              <a:t> </a:t>
            </a:r>
            <a:r>
              <a:rPr lang="fi-FI" altLang="fi-FI" sz="900" b="1" dirty="0" smtClean="0">
                <a:latin typeface="Courier New" panose="02070309020205020404" pitchFamily="49" charset="0"/>
              </a:rPr>
              <a:t>( a &lt; b) </a:t>
            </a:r>
            <a:r>
              <a:rPr lang="fi-FI" altLang="fi-FI" sz="900" b="1" dirty="0" smtClean="0">
                <a:solidFill>
                  <a:srgbClr val="33CC33"/>
                </a:solidFill>
                <a:latin typeface="Courier New" panose="02070309020205020404" pitchFamily="49" charset="0"/>
              </a:rPr>
              <a:t>//rakenne, joka toteuttaa yhtälön c=min(</a:t>
            </a:r>
            <a:r>
              <a:rPr lang="fi-FI" altLang="fi-FI" sz="900" b="1" dirty="0" err="1" smtClean="0">
                <a:solidFill>
                  <a:srgbClr val="33CC33"/>
                </a:solidFill>
                <a:latin typeface="Courier New" panose="02070309020205020404" pitchFamily="49" charset="0"/>
              </a:rPr>
              <a:t>a,b</a:t>
            </a:r>
            <a:r>
              <a:rPr lang="fi-FI" altLang="fi-FI" sz="900" b="1" dirty="0" smtClean="0">
                <a:solidFill>
                  <a:srgbClr val="33CC33"/>
                </a:solidFill>
                <a:latin typeface="Courier New" panose="02070309020205020404" pitchFamily="49" charset="0"/>
              </a:rPr>
              <a:t>)</a:t>
            </a:r>
            <a:r>
              <a:rPr lang="fi-FI" altLang="fi-FI" sz="900" b="1" dirty="0" smtClean="0">
                <a:latin typeface="Courier New" panose="02070309020205020404" pitchFamily="49" charset="0"/>
              </a:rPr>
              <a:t>{		   		{</a:t>
            </a:r>
          </a:p>
          <a:p>
            <a:pPr eaLnBrk="1" hangingPunct="1">
              <a:spcBef>
                <a:spcPct val="0"/>
              </a:spcBef>
              <a:buFontTx/>
              <a:buNone/>
            </a:pPr>
            <a:r>
              <a:rPr lang="fi-FI" altLang="fi-FI" sz="900" b="1" dirty="0" smtClean="0">
                <a:latin typeface="Courier New" panose="02070309020205020404" pitchFamily="49" charset="0"/>
              </a:rPr>
              <a:t>    </a:t>
            </a:r>
            <a:r>
              <a:rPr lang="fi-FI" altLang="fi-FI" sz="900" b="1" dirty="0">
                <a:latin typeface="Courier New" panose="02070309020205020404" pitchFamily="49" charset="0"/>
              </a:rPr>
              <a:t>komennot; 	       	c = a; </a:t>
            </a:r>
          </a:p>
          <a:p>
            <a:pPr eaLnBrk="1" hangingPunct="1">
              <a:spcBef>
                <a:spcPct val="0"/>
              </a:spcBef>
              <a:buFontTx/>
              <a:buNone/>
            </a:pPr>
            <a:r>
              <a:rPr lang="fi-FI" altLang="fi-FI" sz="900" b="1" dirty="0">
                <a:latin typeface="Courier New" panose="02070309020205020404" pitchFamily="49" charset="0"/>
              </a:rPr>
              <a:t>                           	</a:t>
            </a:r>
            <a:r>
              <a:rPr lang="fi-FI" altLang="fi-FI" sz="900" b="1" dirty="0" err="1">
                <a:solidFill>
                  <a:srgbClr val="0066FF"/>
                </a:solidFill>
                <a:latin typeface="Courier New" panose="02070309020205020404" pitchFamily="49" charset="0"/>
              </a:rPr>
              <a:t>System.out.print</a:t>
            </a:r>
            <a:r>
              <a:rPr lang="fi-FI" altLang="fi-FI" sz="900" b="1" dirty="0">
                <a:solidFill>
                  <a:srgbClr val="0066FF"/>
                </a:solidFill>
                <a:latin typeface="Courier New" panose="02070309020205020404" pitchFamily="49" charset="0"/>
              </a:rPr>
              <a:t> </a:t>
            </a:r>
            <a:r>
              <a:rPr lang="fi-FI" altLang="fi-FI" sz="900" b="1" dirty="0" smtClean="0">
                <a:latin typeface="Courier New" panose="02070309020205020404" pitchFamily="49" charset="0"/>
              </a:rPr>
              <a:t>(</a:t>
            </a:r>
            <a:r>
              <a:rPr lang="fi-FI" altLang="fi-FI" sz="900" b="1" dirty="0" smtClean="0">
                <a:solidFill>
                  <a:srgbClr val="FF0000"/>
                </a:solidFill>
                <a:latin typeface="Courier New" panose="02070309020205020404" pitchFamily="49" charset="0"/>
              </a:rPr>
              <a:t>”</a:t>
            </a:r>
            <a:r>
              <a:rPr lang="fi-FI" altLang="fi-FI" sz="900" b="1" dirty="0">
                <a:solidFill>
                  <a:srgbClr val="FF0000"/>
                </a:solidFill>
                <a:latin typeface="Courier New" panose="02070309020205020404" pitchFamily="49" charset="0"/>
              </a:rPr>
              <a:t>a on pienempi kuin b”</a:t>
            </a:r>
            <a:r>
              <a:rPr lang="fi-FI" altLang="fi-FI" sz="900" b="1" dirty="0">
                <a:latin typeface="Courier New" panose="02070309020205020404" pitchFamily="49" charset="0"/>
              </a:rPr>
              <a:t>);</a:t>
            </a:r>
          </a:p>
          <a:p>
            <a:pPr eaLnBrk="1" hangingPunct="1">
              <a:spcBef>
                <a:spcPct val="0"/>
              </a:spcBef>
              <a:buFontTx/>
              <a:buNone/>
            </a:pPr>
            <a:r>
              <a:rPr lang="fi-FI" altLang="fi-FI" sz="900" b="1" dirty="0">
                <a:latin typeface="Courier New" panose="02070309020205020404" pitchFamily="49" charset="0"/>
              </a:rPr>
              <a:t>}                      	}</a:t>
            </a:r>
          </a:p>
          <a:p>
            <a:pPr eaLnBrk="1" hangingPunct="1">
              <a:spcBef>
                <a:spcPct val="0"/>
              </a:spcBef>
              <a:buFontTx/>
              <a:buNone/>
            </a:pPr>
            <a:r>
              <a:rPr lang="fi-FI" altLang="fi-FI" sz="900" b="1" dirty="0" err="1">
                <a:solidFill>
                  <a:srgbClr val="0066FF"/>
                </a:solidFill>
                <a:latin typeface="Courier New" panose="02070309020205020404" pitchFamily="49" charset="0"/>
              </a:rPr>
              <a:t>else</a:t>
            </a:r>
            <a:r>
              <a:rPr lang="fi-FI" altLang="fi-FI" sz="900" b="1" dirty="0">
                <a:solidFill>
                  <a:srgbClr val="0066FF"/>
                </a:solidFill>
                <a:latin typeface="Courier New" panose="02070309020205020404" pitchFamily="49" charset="0"/>
              </a:rPr>
              <a:t> </a:t>
            </a:r>
            <a:r>
              <a:rPr lang="fi-FI" altLang="fi-FI" sz="900" b="1" dirty="0" err="1">
                <a:solidFill>
                  <a:srgbClr val="0066FF"/>
                </a:solidFill>
                <a:latin typeface="Courier New" panose="02070309020205020404" pitchFamily="49" charset="0"/>
              </a:rPr>
              <a:t>if</a:t>
            </a:r>
            <a:r>
              <a:rPr lang="fi-FI" altLang="fi-FI" sz="900" b="1" dirty="0">
                <a:latin typeface="Courier New" panose="02070309020205020404" pitchFamily="49" charset="0"/>
              </a:rPr>
              <a:t> (ehto) 	   	</a:t>
            </a:r>
            <a:r>
              <a:rPr lang="fi-FI" altLang="fi-FI" sz="900" b="1" dirty="0" err="1">
                <a:solidFill>
                  <a:srgbClr val="0066FF"/>
                </a:solidFill>
                <a:latin typeface="Courier New" panose="02070309020205020404" pitchFamily="49" charset="0"/>
              </a:rPr>
              <a:t>else</a:t>
            </a:r>
            <a:r>
              <a:rPr lang="fi-FI" altLang="fi-FI" sz="900" b="1" dirty="0">
                <a:solidFill>
                  <a:srgbClr val="0066FF"/>
                </a:solidFill>
                <a:latin typeface="Courier New" panose="02070309020205020404" pitchFamily="49" charset="0"/>
              </a:rPr>
              <a:t> </a:t>
            </a:r>
            <a:r>
              <a:rPr lang="fi-FI" altLang="fi-FI" sz="900" b="1" dirty="0" err="1">
                <a:solidFill>
                  <a:srgbClr val="0066FF"/>
                </a:solidFill>
                <a:latin typeface="Courier New" panose="02070309020205020404" pitchFamily="49" charset="0"/>
              </a:rPr>
              <a:t>if</a:t>
            </a:r>
            <a:r>
              <a:rPr lang="fi-FI" altLang="fi-FI" sz="900" b="1" dirty="0">
                <a:latin typeface="Courier New" panose="02070309020205020404" pitchFamily="49" charset="0"/>
              </a:rPr>
              <a:t> ( a &gt; b ) </a:t>
            </a:r>
            <a:r>
              <a:rPr lang="fi-FI" altLang="fi-FI" sz="900" b="1" dirty="0">
                <a:solidFill>
                  <a:srgbClr val="33CC33"/>
                </a:solidFill>
                <a:latin typeface="Courier New" panose="02070309020205020404" pitchFamily="49" charset="0"/>
              </a:rPr>
              <a:t>//voi olla useampia </a:t>
            </a:r>
            <a:r>
              <a:rPr lang="fi-FI" altLang="fi-FI" sz="900" b="1" dirty="0" err="1">
                <a:solidFill>
                  <a:srgbClr val="33CC33"/>
                </a:solidFill>
                <a:latin typeface="Courier New" panose="02070309020205020404" pitchFamily="49" charset="0"/>
              </a:rPr>
              <a:t>else</a:t>
            </a:r>
            <a:r>
              <a:rPr lang="fi-FI" altLang="fi-FI" sz="900" b="1" dirty="0">
                <a:solidFill>
                  <a:srgbClr val="33CC33"/>
                </a:solidFill>
                <a:latin typeface="Courier New" panose="02070309020205020404" pitchFamily="49" charset="0"/>
              </a:rPr>
              <a:t> </a:t>
            </a:r>
            <a:r>
              <a:rPr lang="fi-FI" altLang="fi-FI" sz="900" b="1" dirty="0" err="1">
                <a:solidFill>
                  <a:srgbClr val="33CC33"/>
                </a:solidFill>
                <a:latin typeface="Courier New" panose="02070309020205020404" pitchFamily="49" charset="0"/>
              </a:rPr>
              <a:t>if</a:t>
            </a:r>
            <a:r>
              <a:rPr lang="fi-FI" altLang="fi-FI" sz="900" b="1" dirty="0">
                <a:solidFill>
                  <a:srgbClr val="33CC33"/>
                </a:solidFill>
                <a:latin typeface="Courier New" panose="02070309020205020404" pitchFamily="49" charset="0"/>
              </a:rPr>
              <a:t> lauseita</a:t>
            </a:r>
          </a:p>
          <a:p>
            <a:pPr eaLnBrk="1" hangingPunct="1">
              <a:spcBef>
                <a:spcPct val="0"/>
              </a:spcBef>
              <a:buFontTx/>
              <a:buNone/>
            </a:pPr>
            <a:r>
              <a:rPr lang="fi-FI" altLang="fi-FI" sz="900" b="1" dirty="0">
                <a:latin typeface="Courier New" panose="02070309020205020404" pitchFamily="49" charset="0"/>
              </a:rPr>
              <a:t>{                      	{</a:t>
            </a:r>
          </a:p>
          <a:p>
            <a:pPr eaLnBrk="1" hangingPunct="1">
              <a:spcBef>
                <a:spcPct val="0"/>
              </a:spcBef>
              <a:buFontTx/>
              <a:buNone/>
            </a:pPr>
            <a:r>
              <a:rPr lang="fi-FI" altLang="fi-FI" sz="900" b="1" dirty="0">
                <a:latin typeface="Courier New" panose="02070309020205020404" pitchFamily="49" charset="0"/>
              </a:rPr>
              <a:t>    komennot2; 	       	c = b; </a:t>
            </a:r>
          </a:p>
          <a:p>
            <a:pPr eaLnBrk="1" hangingPunct="1">
              <a:spcBef>
                <a:spcPct val="0"/>
              </a:spcBef>
              <a:buFontTx/>
              <a:buNone/>
            </a:pPr>
            <a:r>
              <a:rPr lang="fi-FI" altLang="fi-FI" sz="900" b="1" dirty="0">
                <a:latin typeface="Courier New" panose="02070309020205020404" pitchFamily="49" charset="0"/>
              </a:rPr>
              <a:t>                           	</a:t>
            </a:r>
            <a:r>
              <a:rPr lang="fi-FI" altLang="fi-FI" sz="900" b="1" dirty="0" err="1">
                <a:solidFill>
                  <a:srgbClr val="0066FF"/>
                </a:solidFill>
                <a:latin typeface="Courier New" panose="02070309020205020404" pitchFamily="49" charset="0"/>
              </a:rPr>
              <a:t>System.out.print</a:t>
            </a:r>
            <a:r>
              <a:rPr lang="fi-FI" altLang="fi-FI" sz="900" b="1" dirty="0">
                <a:solidFill>
                  <a:srgbClr val="0066FF"/>
                </a:solidFill>
                <a:latin typeface="Courier New" panose="02070309020205020404" pitchFamily="49" charset="0"/>
              </a:rPr>
              <a:t> </a:t>
            </a:r>
            <a:r>
              <a:rPr lang="fi-FI" altLang="fi-FI" sz="900" b="1" dirty="0" smtClean="0">
                <a:latin typeface="Courier New" panose="02070309020205020404" pitchFamily="49" charset="0"/>
              </a:rPr>
              <a:t>(</a:t>
            </a:r>
            <a:r>
              <a:rPr lang="fi-FI" altLang="fi-FI" sz="900" b="1" dirty="0" smtClean="0">
                <a:solidFill>
                  <a:srgbClr val="FF0000"/>
                </a:solidFill>
                <a:latin typeface="Courier New" panose="02070309020205020404" pitchFamily="49" charset="0"/>
              </a:rPr>
              <a:t>”</a:t>
            </a:r>
            <a:r>
              <a:rPr lang="fi-FI" altLang="fi-FI" sz="900" b="1" dirty="0">
                <a:solidFill>
                  <a:srgbClr val="FF0000"/>
                </a:solidFill>
                <a:latin typeface="Courier New" panose="02070309020205020404" pitchFamily="49" charset="0"/>
              </a:rPr>
              <a:t>a on suurempi kuin b”</a:t>
            </a:r>
            <a:r>
              <a:rPr lang="fi-FI" altLang="fi-FI" sz="900" b="1" dirty="0">
                <a:latin typeface="Courier New" panose="02070309020205020404" pitchFamily="49" charset="0"/>
              </a:rPr>
              <a:t>);</a:t>
            </a:r>
          </a:p>
          <a:p>
            <a:pPr eaLnBrk="1" hangingPunct="1">
              <a:spcBef>
                <a:spcPct val="0"/>
              </a:spcBef>
              <a:buFontTx/>
              <a:buNone/>
            </a:pPr>
            <a:r>
              <a:rPr lang="fi-FI" altLang="fi-FI" sz="900" b="1" dirty="0">
                <a:latin typeface="Courier New" panose="02070309020205020404" pitchFamily="49" charset="0"/>
              </a:rPr>
              <a:t>}                      	}</a:t>
            </a:r>
          </a:p>
          <a:p>
            <a:pPr eaLnBrk="1" hangingPunct="1">
              <a:spcBef>
                <a:spcPct val="0"/>
              </a:spcBef>
              <a:buFontTx/>
              <a:buNone/>
            </a:pPr>
            <a:r>
              <a:rPr lang="fi-FI" altLang="fi-FI" sz="900" b="1" dirty="0" err="1">
                <a:solidFill>
                  <a:srgbClr val="0066FF"/>
                </a:solidFill>
                <a:latin typeface="Courier New" panose="02070309020205020404" pitchFamily="49" charset="0"/>
              </a:rPr>
              <a:t>else</a:t>
            </a:r>
            <a:r>
              <a:rPr lang="fi-FI" altLang="fi-FI" sz="900" b="1" dirty="0">
                <a:latin typeface="Courier New" panose="02070309020205020404" pitchFamily="49" charset="0"/>
              </a:rPr>
              <a:t> 		   		</a:t>
            </a:r>
            <a:r>
              <a:rPr lang="fi-FI" altLang="fi-FI" sz="900" b="1" dirty="0" err="1">
                <a:solidFill>
                  <a:srgbClr val="0066FF"/>
                </a:solidFill>
                <a:latin typeface="Courier New" panose="02070309020205020404" pitchFamily="49" charset="0"/>
              </a:rPr>
              <a:t>else</a:t>
            </a:r>
            <a:r>
              <a:rPr lang="fi-FI" altLang="fi-FI" sz="900" b="1" dirty="0">
                <a:latin typeface="Courier New" panose="02070309020205020404" pitchFamily="49" charset="0"/>
              </a:rPr>
              <a:t>  </a:t>
            </a:r>
            <a:r>
              <a:rPr lang="fi-FI" altLang="fi-FI" sz="900" b="1" dirty="0">
                <a:solidFill>
                  <a:srgbClr val="33CC33"/>
                </a:solidFill>
                <a:latin typeface="Courier New" panose="02070309020205020404" pitchFamily="49" charset="0"/>
              </a:rPr>
              <a:t>// mahdollisesti lopuksi </a:t>
            </a:r>
            <a:r>
              <a:rPr lang="fi-FI" altLang="fi-FI" sz="900" b="1" dirty="0" err="1">
                <a:solidFill>
                  <a:srgbClr val="33CC33"/>
                </a:solidFill>
                <a:latin typeface="Courier New" panose="02070309020205020404" pitchFamily="49" charset="0"/>
              </a:rPr>
              <a:t>default</a:t>
            </a:r>
            <a:r>
              <a:rPr lang="fi-FI" altLang="fi-FI" sz="900" b="1" dirty="0">
                <a:solidFill>
                  <a:srgbClr val="33CC33"/>
                </a:solidFill>
                <a:latin typeface="Courier New" panose="02070309020205020404" pitchFamily="49" charset="0"/>
              </a:rPr>
              <a:t> </a:t>
            </a:r>
            <a:r>
              <a:rPr lang="fi-FI" altLang="fi-FI" sz="900" b="1" dirty="0" err="1">
                <a:solidFill>
                  <a:srgbClr val="33CC33"/>
                </a:solidFill>
                <a:latin typeface="Courier New" panose="02070309020205020404" pitchFamily="49" charset="0"/>
              </a:rPr>
              <a:t>else</a:t>
            </a:r>
            <a:endParaRPr lang="fi-FI" altLang="fi-FI" sz="900" b="1" dirty="0">
              <a:solidFill>
                <a:srgbClr val="33CC33"/>
              </a:solidFill>
              <a:latin typeface="Courier New" panose="02070309020205020404" pitchFamily="49" charset="0"/>
            </a:endParaRPr>
          </a:p>
          <a:p>
            <a:pPr eaLnBrk="1" hangingPunct="1">
              <a:spcBef>
                <a:spcPct val="0"/>
              </a:spcBef>
              <a:buFontTx/>
              <a:buNone/>
            </a:pPr>
            <a:r>
              <a:rPr lang="fi-FI" altLang="fi-FI" sz="900" b="1" dirty="0">
                <a:latin typeface="Courier New" panose="02070309020205020404" pitchFamily="49" charset="0"/>
              </a:rPr>
              <a:t>{ 		   		{</a:t>
            </a:r>
          </a:p>
          <a:p>
            <a:pPr eaLnBrk="1" hangingPunct="1">
              <a:spcBef>
                <a:spcPct val="0"/>
              </a:spcBef>
              <a:buFontTx/>
              <a:buNone/>
            </a:pPr>
            <a:r>
              <a:rPr lang="fi-FI" altLang="fi-FI" sz="900" b="1" dirty="0">
                <a:latin typeface="Courier New" panose="02070309020205020404" pitchFamily="49" charset="0"/>
              </a:rPr>
              <a:t>    komennot3; 	       	</a:t>
            </a:r>
            <a:r>
              <a:rPr lang="fi-FI" altLang="fi-FI" sz="900" b="1" dirty="0" err="1">
                <a:solidFill>
                  <a:srgbClr val="0066FF"/>
                </a:solidFill>
                <a:latin typeface="Courier New" panose="02070309020205020404" pitchFamily="49" charset="0"/>
              </a:rPr>
              <a:t>System.out.print</a:t>
            </a:r>
            <a:r>
              <a:rPr lang="fi-FI" altLang="fi-FI" sz="900" b="1" dirty="0">
                <a:solidFill>
                  <a:srgbClr val="0066FF"/>
                </a:solidFill>
                <a:latin typeface="Courier New" panose="02070309020205020404" pitchFamily="49" charset="0"/>
              </a:rPr>
              <a:t> </a:t>
            </a:r>
            <a:r>
              <a:rPr lang="fi-FI" altLang="fi-FI" sz="900" b="1" dirty="0" smtClean="0">
                <a:latin typeface="Courier New" panose="02070309020205020404" pitchFamily="49" charset="0"/>
              </a:rPr>
              <a:t>(</a:t>
            </a:r>
            <a:r>
              <a:rPr lang="fi-FI" altLang="fi-FI" sz="900" b="1" dirty="0" smtClean="0">
                <a:solidFill>
                  <a:srgbClr val="FF0000"/>
                </a:solidFill>
                <a:latin typeface="Courier New" panose="02070309020205020404" pitchFamily="49" charset="0"/>
              </a:rPr>
              <a:t>”</a:t>
            </a:r>
            <a:r>
              <a:rPr lang="fi-FI" altLang="fi-FI" sz="900" b="1" dirty="0">
                <a:solidFill>
                  <a:srgbClr val="FF0000"/>
                </a:solidFill>
                <a:latin typeface="Courier New" panose="02070309020205020404" pitchFamily="49" charset="0"/>
              </a:rPr>
              <a:t>a ja b </a:t>
            </a:r>
            <a:r>
              <a:rPr lang="fi-FI" altLang="fi-FI" sz="900" b="1" dirty="0" err="1">
                <a:solidFill>
                  <a:srgbClr val="FF0000"/>
                </a:solidFill>
                <a:latin typeface="Courier New" panose="02070309020205020404" pitchFamily="49" charset="0"/>
              </a:rPr>
              <a:t>yhtäsuuria</a:t>
            </a:r>
            <a:r>
              <a:rPr lang="fi-FI" altLang="fi-FI" sz="900" b="1" dirty="0">
                <a:solidFill>
                  <a:srgbClr val="FF0000"/>
                </a:solidFill>
                <a:latin typeface="Courier New" panose="02070309020205020404" pitchFamily="49" charset="0"/>
              </a:rPr>
              <a:t>”</a:t>
            </a:r>
            <a:r>
              <a:rPr lang="fi-FI" altLang="fi-FI" sz="900" b="1" dirty="0">
                <a:latin typeface="Courier New" panose="02070309020205020404" pitchFamily="49" charset="0"/>
              </a:rPr>
              <a:t>);</a:t>
            </a:r>
          </a:p>
          <a:p>
            <a:pPr eaLnBrk="1" hangingPunct="1">
              <a:spcBef>
                <a:spcPct val="0"/>
              </a:spcBef>
              <a:buFontTx/>
              <a:buNone/>
            </a:pPr>
            <a:r>
              <a:rPr lang="fi-FI" altLang="fi-FI" sz="900" b="1" dirty="0">
                <a:latin typeface="Courier New" panose="02070309020205020404" pitchFamily="49" charset="0"/>
              </a:rPr>
              <a:t>    </a:t>
            </a:r>
            <a:r>
              <a:rPr lang="fi-FI" altLang="fi-FI" sz="900" b="1" dirty="0" err="1">
                <a:latin typeface="Courier New" panose="02070309020205020404" pitchFamily="49" charset="0"/>
              </a:rPr>
              <a:t>komennotN</a:t>
            </a:r>
            <a:r>
              <a:rPr lang="fi-FI" altLang="fi-FI" sz="900" b="1" dirty="0">
                <a:latin typeface="Courier New" panose="02070309020205020404" pitchFamily="49" charset="0"/>
              </a:rPr>
              <a:t>; 	       	</a:t>
            </a:r>
            <a:r>
              <a:rPr lang="fi-FI" altLang="fi-FI" sz="900" b="1" dirty="0" err="1" smtClean="0">
                <a:solidFill>
                  <a:srgbClr val="0066FF"/>
                </a:solidFill>
                <a:latin typeface="Courier New" panose="02070309020205020404" pitchFamily="49" charset="0"/>
              </a:rPr>
              <a:t>System.out.printf</a:t>
            </a:r>
            <a:r>
              <a:rPr lang="fi-FI" altLang="fi-FI" sz="900" b="1" dirty="0" smtClean="0">
                <a:solidFill>
                  <a:srgbClr val="0066FF"/>
                </a:solidFill>
                <a:latin typeface="Courier New" panose="02070309020205020404" pitchFamily="49" charset="0"/>
              </a:rPr>
              <a:t> </a:t>
            </a:r>
            <a:r>
              <a:rPr lang="fi-FI" altLang="fi-FI" sz="900" b="1" dirty="0" smtClean="0">
                <a:latin typeface="Courier New" panose="02070309020205020404" pitchFamily="49" charset="0"/>
              </a:rPr>
              <a:t>(</a:t>
            </a:r>
            <a:r>
              <a:rPr lang="fi-FI" altLang="fi-FI" sz="900" b="1" dirty="0" smtClean="0">
                <a:solidFill>
                  <a:srgbClr val="FF0000"/>
                </a:solidFill>
                <a:latin typeface="Courier New" panose="02070309020205020404" pitchFamily="49" charset="0"/>
              </a:rPr>
              <a:t>”</a:t>
            </a:r>
            <a:r>
              <a:rPr lang="fi-FI" altLang="fi-FI" sz="900" b="1" dirty="0">
                <a:solidFill>
                  <a:srgbClr val="FF0000"/>
                </a:solidFill>
                <a:latin typeface="Courier New" panose="02070309020205020404" pitchFamily="49" charset="0"/>
              </a:rPr>
              <a:t>a = </a:t>
            </a:r>
            <a:r>
              <a:rPr lang="fi-FI" altLang="fi-FI" sz="900" b="1" dirty="0" smtClean="0">
                <a:solidFill>
                  <a:srgbClr val="FF0000"/>
                </a:solidFill>
                <a:latin typeface="Courier New" panose="02070309020205020404" pitchFamily="49" charset="0"/>
              </a:rPr>
              <a:t>%d, </a:t>
            </a:r>
            <a:r>
              <a:rPr lang="fi-FI" altLang="fi-FI" sz="900" b="1" dirty="0">
                <a:solidFill>
                  <a:srgbClr val="FF0000"/>
                </a:solidFill>
                <a:latin typeface="Courier New" panose="02070309020205020404" pitchFamily="49" charset="0"/>
              </a:rPr>
              <a:t>b = </a:t>
            </a:r>
            <a:r>
              <a:rPr lang="fi-FI" altLang="fi-FI" sz="900" b="1" dirty="0" smtClean="0">
                <a:solidFill>
                  <a:srgbClr val="FF0000"/>
                </a:solidFill>
                <a:latin typeface="Courier New" panose="02070309020205020404" pitchFamily="49" charset="0"/>
              </a:rPr>
              <a:t>%d”</a:t>
            </a:r>
            <a:r>
              <a:rPr lang="fi-FI" altLang="fi-FI" sz="900" b="1" dirty="0" smtClean="0">
                <a:latin typeface="Courier New" panose="02070309020205020404" pitchFamily="49" charset="0"/>
              </a:rPr>
              <a:t>, </a:t>
            </a:r>
            <a:r>
              <a:rPr lang="fi-FI" altLang="fi-FI" sz="900" b="1" dirty="0">
                <a:latin typeface="Courier New" panose="02070309020205020404" pitchFamily="49" charset="0"/>
              </a:rPr>
              <a:t>a, b);</a:t>
            </a:r>
          </a:p>
          <a:p>
            <a:pPr eaLnBrk="1" hangingPunct="1">
              <a:spcBef>
                <a:spcPct val="0"/>
              </a:spcBef>
              <a:buFontTx/>
              <a:buNone/>
            </a:pPr>
            <a:r>
              <a:rPr lang="fi-FI" altLang="fi-FI" sz="900" b="1" dirty="0">
                <a:latin typeface="Courier New" panose="02070309020205020404" pitchFamily="49" charset="0"/>
              </a:rPr>
              <a:t>} 		       		c = a;</a:t>
            </a:r>
          </a:p>
          <a:p>
            <a:pPr eaLnBrk="1" hangingPunct="1">
              <a:spcBef>
                <a:spcPct val="0"/>
              </a:spcBef>
              <a:buFontTx/>
              <a:buNone/>
            </a:pPr>
            <a:r>
              <a:rPr lang="fi-FI" altLang="fi-FI" sz="900" b="1" dirty="0">
                <a:latin typeface="Courier New" panose="02070309020205020404" pitchFamily="49" charset="0"/>
              </a:rPr>
              <a:t>		   		}</a:t>
            </a:r>
          </a:p>
        </p:txBody>
      </p:sp>
      <p:sp>
        <p:nvSpPr>
          <p:cNvPr id="61446" name="Line 47"/>
          <p:cNvSpPr>
            <a:spLocks noChangeShapeType="1"/>
          </p:cNvSpPr>
          <p:nvPr/>
        </p:nvSpPr>
        <p:spPr bwMode="auto">
          <a:xfrm>
            <a:off x="3168254" y="2025254"/>
            <a:ext cx="0" cy="32944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1447" name="Line 48"/>
          <p:cNvSpPr>
            <a:spLocks noChangeShapeType="1"/>
          </p:cNvSpPr>
          <p:nvPr/>
        </p:nvSpPr>
        <p:spPr bwMode="auto">
          <a:xfrm>
            <a:off x="1656163" y="2457450"/>
            <a:ext cx="56697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61448" name="Line 49"/>
          <p:cNvSpPr>
            <a:spLocks noChangeShapeType="1"/>
          </p:cNvSpPr>
          <p:nvPr/>
        </p:nvSpPr>
        <p:spPr bwMode="auto">
          <a:xfrm>
            <a:off x="1656163" y="3050381"/>
            <a:ext cx="56697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ACEA9652-7C32-4A05-ADDF-05AC0A902AA9}" type="slidenum">
              <a:rPr lang="en-GB" altLang="fi-FI" sz="1050"/>
              <a:pPr>
                <a:spcBef>
                  <a:spcPct val="0"/>
                </a:spcBef>
                <a:buFontTx/>
                <a:buNone/>
              </a:pPr>
              <a:t>29</a:t>
            </a:fld>
            <a:endParaRPr lang="en-GB" altLang="fi-FI" sz="1050" dirty="0"/>
          </a:p>
        </p:txBody>
      </p:sp>
      <p:sp>
        <p:nvSpPr>
          <p:cNvPr id="46084"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Vertailuoperaattorit</a:t>
            </a:r>
          </a:p>
        </p:txBody>
      </p:sp>
      <p:sp>
        <p:nvSpPr>
          <p:cNvPr id="46085" name="Text Box 50"/>
          <p:cNvSpPr txBox="1">
            <a:spLocks noChangeArrowheads="1"/>
          </p:cNvSpPr>
          <p:nvPr/>
        </p:nvSpPr>
        <p:spPr bwMode="auto">
          <a:xfrm>
            <a:off x="1601391" y="1593056"/>
            <a:ext cx="5832872"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500" dirty="0">
                <a:solidFill>
                  <a:srgbClr val="FF0000"/>
                </a:solidFill>
              </a:rPr>
              <a:t>• </a:t>
            </a:r>
            <a:r>
              <a:rPr lang="fi-FI" altLang="fi-FI" sz="1500" dirty="0" err="1">
                <a:solidFill>
                  <a:srgbClr val="FF0000"/>
                </a:solidFill>
              </a:rPr>
              <a:t>Huom</a:t>
            </a:r>
            <a:r>
              <a:rPr lang="fi-FI" altLang="fi-FI" sz="1500" dirty="0">
                <a:solidFill>
                  <a:srgbClr val="FF0000"/>
                </a:solidFill>
              </a:rPr>
              <a:t>, sijoitusmerkki = ei käy vertailuoperaattorista: </a:t>
            </a:r>
          </a:p>
          <a:p>
            <a:pPr eaLnBrk="1" hangingPunct="1">
              <a:spcBef>
                <a:spcPct val="0"/>
              </a:spcBef>
              <a:buFontTx/>
              <a:buNone/>
            </a:pPr>
            <a:endParaRPr lang="fi-FI" altLang="fi-FI" sz="1200" b="1" dirty="0">
              <a:solidFill>
                <a:srgbClr val="FF0000"/>
              </a:solidFill>
              <a:latin typeface="Courier New" panose="02070309020205020404" pitchFamily="49" charset="0"/>
            </a:endParaRPr>
          </a:p>
          <a:p>
            <a:pPr lvl="1" eaLnBrk="1" hangingPunct="1">
              <a:spcBef>
                <a:spcPct val="0"/>
              </a:spcBef>
              <a:buFontTx/>
              <a:buNone/>
            </a:pPr>
            <a:endParaRPr lang="fi-FI" altLang="fi-FI" sz="1200" b="1" dirty="0" smtClean="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lvl="1" eaLnBrk="1" hangingPunct="1">
              <a:spcBef>
                <a:spcPct val="0"/>
              </a:spcBef>
              <a:buFontTx/>
              <a:buNone/>
            </a:pPr>
            <a:endParaRPr lang="fi-FI" altLang="fi-FI" sz="1200" b="1" dirty="0" smtClean="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eaLnBrk="1" hangingPunct="1">
              <a:spcBef>
                <a:spcPct val="0"/>
              </a:spcBef>
              <a:buFontTx/>
              <a:buNone/>
            </a:pPr>
            <a:endParaRPr lang="fi-FI" altLang="fi-FI" sz="1200" b="1" dirty="0">
              <a:latin typeface="Courier New" panose="02070309020205020404" pitchFamily="49" charset="0"/>
            </a:endParaRPr>
          </a:p>
          <a:p>
            <a:pPr eaLnBrk="1" hangingPunct="1">
              <a:spcBef>
                <a:spcPct val="0"/>
              </a:spcBef>
              <a:buFontTx/>
              <a:buNone/>
            </a:pPr>
            <a:r>
              <a:rPr lang="fi-FI" altLang="fi-FI" sz="1500" dirty="0" smtClean="0"/>
              <a:t>Javassa yllä </a:t>
            </a:r>
            <a:r>
              <a:rPr lang="fi-FI" altLang="fi-FI" sz="1500" dirty="0"/>
              <a:t>oleva ei mene edes käännöksestä läpi. </a:t>
            </a:r>
          </a:p>
          <a:p>
            <a:pPr eaLnBrk="1" hangingPunct="1">
              <a:spcBef>
                <a:spcPct val="0"/>
              </a:spcBef>
              <a:buFontTx/>
              <a:buNone/>
            </a:pPr>
            <a:endParaRPr lang="fi-FI" altLang="fi-FI" sz="1500" dirty="0"/>
          </a:p>
          <a:p>
            <a:pPr eaLnBrk="1" hangingPunct="1">
              <a:spcBef>
                <a:spcPct val="0"/>
              </a:spcBef>
              <a:buFontTx/>
              <a:buNone/>
            </a:pPr>
            <a:endParaRPr lang="fi-FI" altLang="fi-FI" sz="1500" dirty="0"/>
          </a:p>
          <a:p>
            <a:pPr eaLnBrk="1" hangingPunct="1">
              <a:spcBef>
                <a:spcPct val="0"/>
              </a:spcBef>
              <a:buFontTx/>
              <a:buNone/>
            </a:pPr>
            <a:r>
              <a:rPr lang="fi-FI" altLang="fi-FI" sz="1200" dirty="0">
                <a:latin typeface="Courier New" panose="02070309020205020404" pitchFamily="49" charset="0"/>
              </a:rPr>
              <a:t>==   </a:t>
            </a:r>
            <a:r>
              <a:rPr lang="fi-FI" altLang="fi-FI" sz="1200" dirty="0">
                <a:solidFill>
                  <a:srgbClr val="33CC33"/>
                </a:solidFill>
                <a:latin typeface="Courier New" panose="02070309020205020404" pitchFamily="49" charset="0"/>
              </a:rPr>
              <a:t>// </a:t>
            </a:r>
            <a:r>
              <a:rPr lang="fi-FI" altLang="fi-FI" sz="1200" dirty="0" err="1">
                <a:solidFill>
                  <a:srgbClr val="33CC33"/>
                </a:solidFill>
                <a:latin typeface="Courier New" panose="02070309020205020404" pitchFamily="49" charset="0"/>
              </a:rPr>
              <a:t>Yhtäsuuri</a:t>
            </a:r>
            <a:endParaRPr lang="fi-FI" altLang="fi-FI" sz="1200" dirty="0">
              <a:solidFill>
                <a:srgbClr val="33CC33"/>
              </a:solidFill>
              <a:latin typeface="Courier New" panose="02070309020205020404" pitchFamily="49" charset="0"/>
            </a:endParaRPr>
          </a:p>
          <a:p>
            <a:pPr eaLnBrk="1" hangingPunct="1">
              <a:spcBef>
                <a:spcPct val="0"/>
              </a:spcBef>
              <a:buFontTx/>
              <a:buNone/>
            </a:pPr>
            <a:r>
              <a:rPr lang="fi-FI" altLang="fi-FI" sz="1200" dirty="0">
                <a:latin typeface="Courier New" panose="02070309020205020404" pitchFamily="49" charset="0"/>
              </a:rPr>
              <a:t>&lt;    </a:t>
            </a:r>
            <a:r>
              <a:rPr lang="fi-FI" altLang="fi-FI" sz="1200" dirty="0">
                <a:solidFill>
                  <a:srgbClr val="33CC33"/>
                </a:solidFill>
                <a:latin typeface="Courier New" panose="02070309020205020404" pitchFamily="49" charset="0"/>
              </a:rPr>
              <a:t>// pienempi kuin</a:t>
            </a:r>
          </a:p>
          <a:p>
            <a:pPr eaLnBrk="1" hangingPunct="1">
              <a:spcBef>
                <a:spcPct val="0"/>
              </a:spcBef>
              <a:buFontTx/>
              <a:buNone/>
            </a:pPr>
            <a:r>
              <a:rPr lang="fi-FI" altLang="fi-FI" sz="1200" dirty="0">
                <a:latin typeface="Courier New" panose="02070309020205020404" pitchFamily="49" charset="0"/>
              </a:rPr>
              <a:t>&gt;    </a:t>
            </a:r>
            <a:r>
              <a:rPr lang="fi-FI" altLang="fi-FI" sz="1200" dirty="0">
                <a:solidFill>
                  <a:srgbClr val="33CC33"/>
                </a:solidFill>
                <a:latin typeface="Courier New" panose="02070309020205020404" pitchFamily="49" charset="0"/>
              </a:rPr>
              <a:t>// suurempi kuin</a:t>
            </a:r>
          </a:p>
          <a:p>
            <a:pPr eaLnBrk="1" hangingPunct="1">
              <a:spcBef>
                <a:spcPct val="0"/>
              </a:spcBef>
              <a:buFontTx/>
              <a:buNone/>
            </a:pPr>
            <a:r>
              <a:rPr lang="fi-FI" altLang="fi-FI" sz="1200" dirty="0">
                <a:latin typeface="Courier New" panose="02070309020205020404" pitchFamily="49" charset="0"/>
              </a:rPr>
              <a:t>&lt;=   </a:t>
            </a:r>
            <a:r>
              <a:rPr lang="fi-FI" altLang="fi-FI" sz="1200" dirty="0">
                <a:solidFill>
                  <a:srgbClr val="33CC33"/>
                </a:solidFill>
                <a:latin typeface="Courier New" panose="02070309020205020404" pitchFamily="49" charset="0"/>
              </a:rPr>
              <a:t>// pienempi tai </a:t>
            </a:r>
            <a:r>
              <a:rPr lang="fi-FI" altLang="fi-FI" sz="1200" dirty="0" err="1">
                <a:solidFill>
                  <a:srgbClr val="33CC33"/>
                </a:solidFill>
                <a:latin typeface="Courier New" panose="02070309020205020404" pitchFamily="49" charset="0"/>
              </a:rPr>
              <a:t>yhtäsuuri</a:t>
            </a:r>
            <a:r>
              <a:rPr lang="fi-FI" altLang="fi-FI" sz="1200" dirty="0">
                <a:solidFill>
                  <a:srgbClr val="33CC33"/>
                </a:solidFill>
                <a:latin typeface="Courier New" panose="02070309020205020404" pitchFamily="49" charset="0"/>
              </a:rPr>
              <a:t> kuin (</a:t>
            </a:r>
            <a:r>
              <a:rPr lang="fi-FI" altLang="fi-FI" sz="1200" dirty="0" err="1">
                <a:solidFill>
                  <a:srgbClr val="33CC33"/>
                </a:solidFill>
                <a:latin typeface="Courier New" panose="02070309020205020404" pitchFamily="49" charset="0"/>
              </a:rPr>
              <a:t>huom</a:t>
            </a:r>
            <a:r>
              <a:rPr lang="fi-FI" altLang="fi-FI" sz="1200" dirty="0">
                <a:solidFill>
                  <a:srgbClr val="33CC33"/>
                </a:solidFill>
                <a:latin typeface="Courier New" panose="02070309020205020404" pitchFamily="49" charset="0"/>
              </a:rPr>
              <a:t>! merkkien järjestys)</a:t>
            </a:r>
          </a:p>
          <a:p>
            <a:pPr eaLnBrk="1" hangingPunct="1">
              <a:spcBef>
                <a:spcPct val="0"/>
              </a:spcBef>
              <a:buFontTx/>
              <a:buNone/>
            </a:pPr>
            <a:r>
              <a:rPr lang="fi-FI" altLang="fi-FI" sz="1200" dirty="0">
                <a:latin typeface="Courier New" panose="02070309020205020404" pitchFamily="49" charset="0"/>
              </a:rPr>
              <a:t>&gt;=   </a:t>
            </a:r>
            <a:r>
              <a:rPr lang="fi-FI" altLang="fi-FI" sz="1200" dirty="0">
                <a:solidFill>
                  <a:srgbClr val="33CC33"/>
                </a:solidFill>
                <a:latin typeface="Courier New" panose="02070309020205020404" pitchFamily="49" charset="0"/>
              </a:rPr>
              <a:t>// suurempi tai </a:t>
            </a:r>
            <a:r>
              <a:rPr lang="fi-FI" altLang="fi-FI" sz="1200" dirty="0" err="1">
                <a:solidFill>
                  <a:srgbClr val="33CC33"/>
                </a:solidFill>
                <a:latin typeface="Courier New" panose="02070309020205020404" pitchFamily="49" charset="0"/>
              </a:rPr>
              <a:t>yhtäsuuri</a:t>
            </a:r>
            <a:r>
              <a:rPr lang="fi-FI" altLang="fi-FI" sz="1200" dirty="0">
                <a:solidFill>
                  <a:srgbClr val="33CC33"/>
                </a:solidFill>
                <a:latin typeface="Courier New" panose="02070309020205020404" pitchFamily="49" charset="0"/>
              </a:rPr>
              <a:t> kuin</a:t>
            </a:r>
          </a:p>
          <a:p>
            <a:pPr eaLnBrk="1" hangingPunct="1">
              <a:spcBef>
                <a:spcPct val="0"/>
              </a:spcBef>
              <a:buFontTx/>
              <a:buNone/>
            </a:pPr>
            <a:r>
              <a:rPr lang="fi-FI" altLang="fi-FI" sz="1200" dirty="0">
                <a:latin typeface="Courier New" panose="02070309020205020404" pitchFamily="49" charset="0"/>
              </a:rPr>
              <a:t>!=   </a:t>
            </a:r>
            <a:r>
              <a:rPr lang="fi-FI" altLang="fi-FI" sz="1200" dirty="0">
                <a:solidFill>
                  <a:srgbClr val="33CC33"/>
                </a:solidFill>
                <a:latin typeface="Courier New" panose="02070309020205020404" pitchFamily="49" charset="0"/>
              </a:rPr>
              <a:t>// erisuuri kuin</a:t>
            </a:r>
          </a:p>
          <a:p>
            <a:pPr eaLnBrk="1" hangingPunct="1">
              <a:spcBef>
                <a:spcPct val="0"/>
              </a:spcBef>
              <a:buFontTx/>
              <a:buNone/>
            </a:pPr>
            <a:endParaRPr lang="fi-FI" altLang="fi-FI" sz="1200" b="1" dirty="0">
              <a:solidFill>
                <a:srgbClr val="33CC33"/>
              </a:solidFill>
              <a:latin typeface="Courier New" panose="02070309020205020404" pitchFamily="49" charset="0"/>
            </a:endParaRPr>
          </a:p>
          <a:p>
            <a:pPr eaLnBrk="1" hangingPunct="1">
              <a:spcBef>
                <a:spcPct val="0"/>
              </a:spcBef>
              <a:buFontTx/>
              <a:buNone/>
            </a:pPr>
            <a:r>
              <a:rPr lang="fi-FI" altLang="fi-FI" sz="1500" dirty="0"/>
              <a:t>(</a:t>
            </a:r>
            <a:r>
              <a:rPr lang="fi-FI" altLang="fi-FI" sz="1500" dirty="0" err="1"/>
              <a:t>huom</a:t>
            </a:r>
            <a:r>
              <a:rPr lang="fi-FI" altLang="fi-FI" sz="1500" dirty="0"/>
              <a:t>! &lt;&lt; ja &gt;&gt; ovat bittitason siirtomerkkejä)</a:t>
            </a:r>
          </a:p>
        </p:txBody>
      </p:sp>
      <p:pic>
        <p:nvPicPr>
          <p:cNvPr id="2" name="Picture 1"/>
          <p:cNvPicPr>
            <a:picLocks noChangeAspect="1"/>
          </p:cNvPicPr>
          <p:nvPr/>
        </p:nvPicPr>
        <p:blipFill>
          <a:blip r:embed="rId2"/>
          <a:stretch>
            <a:fillRect/>
          </a:stretch>
        </p:blipFill>
        <p:spPr>
          <a:xfrm>
            <a:off x="2530367" y="2037199"/>
            <a:ext cx="4646833" cy="9570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C9066A08-8589-417B-92FD-2F8FBC7A33CC}" type="slidenum">
              <a:rPr lang="en-GB" altLang="fi-FI" sz="1050"/>
              <a:pPr>
                <a:spcBef>
                  <a:spcPct val="0"/>
                </a:spcBef>
                <a:buFontTx/>
                <a:buNone/>
              </a:pPr>
              <a:t>3</a:t>
            </a:fld>
            <a:endParaRPr lang="en-GB" altLang="fi-FI" sz="1050"/>
          </a:p>
        </p:txBody>
      </p:sp>
      <p:sp>
        <p:nvSpPr>
          <p:cNvPr id="32813" name="Text Box 45"/>
          <p:cNvSpPr txBox="1">
            <a:spLocks noChangeArrowheads="1"/>
          </p:cNvSpPr>
          <p:nvPr/>
        </p:nvSpPr>
        <p:spPr bwMode="auto">
          <a:xfrm>
            <a:off x="1601391" y="1593056"/>
            <a:ext cx="58328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fi-FI" sz="1500" dirty="0"/>
              <a:t>• </a:t>
            </a:r>
            <a:r>
              <a:rPr lang="fi-FI" sz="1500" dirty="0" smtClean="0"/>
              <a:t>Kehitysympäristöksi on joukko vaihtoehtoja (2019)</a:t>
            </a:r>
          </a:p>
          <a:p>
            <a:pPr marL="742950" lvl="1" indent="-285750">
              <a:buFont typeface="Arial" panose="020B0604020202020204" pitchFamily="34" charset="0"/>
              <a:buChar char="•"/>
              <a:defRPr/>
            </a:pPr>
            <a:r>
              <a:rPr lang="fi-FI" sz="1500" dirty="0" err="1" smtClean="0"/>
              <a:t>Apache</a:t>
            </a:r>
            <a:r>
              <a:rPr lang="fi-FI" sz="1500" dirty="0" smtClean="0"/>
              <a:t> </a:t>
            </a:r>
            <a:r>
              <a:rPr lang="fi-FI" sz="1500" dirty="0" err="1" smtClean="0"/>
              <a:t>Netbeans</a:t>
            </a:r>
            <a:endParaRPr lang="fi-FI" sz="1500" dirty="0" smtClean="0"/>
          </a:p>
          <a:p>
            <a:pPr marL="742950" lvl="1" indent="-285750">
              <a:buFont typeface="Arial" panose="020B0604020202020204" pitchFamily="34" charset="0"/>
              <a:buChar char="•"/>
              <a:defRPr/>
            </a:pPr>
            <a:r>
              <a:rPr lang="fi-FI" sz="1500" dirty="0" err="1" smtClean="0"/>
              <a:t>IntelliJ</a:t>
            </a:r>
            <a:endParaRPr lang="fi-FI" sz="1500" dirty="0" smtClean="0"/>
          </a:p>
          <a:p>
            <a:pPr marL="742950" lvl="1" indent="-285750">
              <a:buFont typeface="Arial" panose="020B0604020202020204" pitchFamily="34" charset="0"/>
              <a:buChar char="•"/>
              <a:defRPr/>
            </a:pPr>
            <a:r>
              <a:rPr lang="fi-FI" sz="1500" dirty="0" err="1" smtClean="0"/>
              <a:t>Eclipse</a:t>
            </a:r>
            <a:endParaRPr lang="fi-FI" sz="1500" dirty="0" smtClean="0"/>
          </a:p>
          <a:p>
            <a:pPr marL="342900" lvl="1">
              <a:defRPr/>
            </a:pPr>
            <a:endParaRPr lang="fi-FI" sz="1500" dirty="0"/>
          </a:p>
          <a:p>
            <a:pPr marL="257175" indent="-257175">
              <a:buFont typeface="Arial" pitchFamily="34" charset="0"/>
              <a:buChar char="•"/>
              <a:defRPr/>
            </a:pPr>
            <a:r>
              <a:rPr lang="fi-FI" sz="1500" dirty="0"/>
              <a:t>Jokaisella tulee olla kotona ympäristö, jossa ohjelmia voi tehdä</a:t>
            </a:r>
          </a:p>
          <a:p>
            <a:pPr marL="257175" indent="-257175">
              <a:buFont typeface="Arial" pitchFamily="34" charset="0"/>
              <a:buChar char="•"/>
              <a:defRPr/>
            </a:pPr>
            <a:endParaRPr lang="fi-FI" sz="1500" dirty="0"/>
          </a:p>
          <a:p>
            <a:pPr marL="257175" indent="-257175">
              <a:buFont typeface="Arial" pitchFamily="34" charset="0"/>
              <a:buChar char="•"/>
              <a:defRPr/>
            </a:pPr>
            <a:r>
              <a:rPr lang="fi-FI" sz="1500" dirty="0"/>
              <a:t>Kotitehtävät on syytä tehdä joka kerta</a:t>
            </a:r>
          </a:p>
          <a:p>
            <a:pPr marL="257175" indent="-257175">
              <a:buFont typeface="Arial" pitchFamily="34" charset="0"/>
              <a:buChar char="•"/>
              <a:defRPr/>
            </a:pPr>
            <a:endParaRPr lang="fi-FI" sz="1500" dirty="0"/>
          </a:p>
          <a:p>
            <a:pPr marL="600075" lvl="1" indent="-257175">
              <a:buFont typeface="Arial" pitchFamily="34" charset="0"/>
              <a:buChar char="•"/>
              <a:defRPr/>
            </a:pPr>
            <a:r>
              <a:rPr lang="fi-FI" sz="1500" dirty="0"/>
              <a:t>Ohjelmoimaan oppii vain ohjelmoimalla!</a:t>
            </a:r>
          </a:p>
          <a:p>
            <a:pPr marL="600075" lvl="1" indent="-257175">
              <a:buFont typeface="Arial" pitchFamily="34" charset="0"/>
              <a:buChar char="•"/>
              <a:defRPr/>
            </a:pPr>
            <a:endParaRPr lang="fi-FI" sz="1500" dirty="0"/>
          </a:p>
          <a:p>
            <a:pPr marL="257175" indent="-257175">
              <a:buFont typeface="Arial" pitchFamily="34" charset="0"/>
              <a:buChar char="•"/>
              <a:defRPr/>
            </a:pPr>
            <a:endParaRPr lang="fi-FI" sz="1500" dirty="0"/>
          </a:p>
        </p:txBody>
      </p:sp>
      <p:sp>
        <p:nvSpPr>
          <p:cNvPr id="6148" name="Text Box 46"/>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solidFill>
                  <a:srgbClr val="153E80"/>
                </a:solidFill>
                <a:latin typeface="Stone Sans Bold" pitchFamily="34" charset="0"/>
              </a:rPr>
              <a:t>Kehitysympäristö</a:t>
            </a:r>
            <a:endParaRPr lang="en-GB" altLang="fi-FI" sz="2100" dirty="0">
              <a:solidFill>
                <a:srgbClr val="153E80"/>
              </a:solidFill>
              <a:latin typeface="Stone Sans Bold"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27698397-4D3B-4CE7-9F04-050F8B00F8AD}" type="slidenum">
              <a:rPr lang="en-GB" altLang="fi-FI" sz="1050"/>
              <a:pPr>
                <a:spcBef>
                  <a:spcPct val="0"/>
                </a:spcBef>
                <a:buFontTx/>
                <a:buNone/>
              </a:pPr>
              <a:t>30</a:t>
            </a:fld>
            <a:endParaRPr lang="en-GB" altLang="fi-FI" sz="1050"/>
          </a:p>
        </p:txBody>
      </p:sp>
      <p:sp>
        <p:nvSpPr>
          <p:cNvPr id="47108"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Loogiset operaattorit</a:t>
            </a:r>
          </a:p>
        </p:txBody>
      </p:sp>
      <p:sp>
        <p:nvSpPr>
          <p:cNvPr id="47109" name="Text Box 50"/>
          <p:cNvSpPr txBox="1">
            <a:spLocks noChangeArrowheads="1"/>
          </p:cNvSpPr>
          <p:nvPr/>
        </p:nvSpPr>
        <p:spPr bwMode="auto">
          <a:xfrm>
            <a:off x="1601391" y="1593057"/>
            <a:ext cx="583287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a:t>• Loogisilla operaattoreilla voidaan yhdistää ehtoja </a:t>
            </a:r>
          </a:p>
          <a:p>
            <a:pPr eaLnBrk="1" hangingPunct="1">
              <a:spcBef>
                <a:spcPct val="0"/>
              </a:spcBef>
              <a:buFontTx/>
              <a:buNone/>
            </a:pPr>
            <a:endParaRPr lang="fi-FI" altLang="fi-FI" sz="1800"/>
          </a:p>
          <a:p>
            <a:pPr eaLnBrk="1" hangingPunct="1">
              <a:spcBef>
                <a:spcPct val="0"/>
              </a:spcBef>
              <a:buFontTx/>
              <a:buNone/>
            </a:pPr>
            <a:endParaRPr lang="fi-FI" altLang="fi-FI" sz="1800"/>
          </a:p>
          <a:p>
            <a:pPr eaLnBrk="1" hangingPunct="1">
              <a:spcBef>
                <a:spcPct val="0"/>
              </a:spcBef>
              <a:buFontTx/>
              <a:buNone/>
            </a:pPr>
            <a:endParaRPr lang="fi-FI" altLang="fi-FI" sz="1200" b="1">
              <a:latin typeface="Courier New" panose="02070309020205020404" pitchFamily="49" charset="0"/>
            </a:endParaRPr>
          </a:p>
          <a:p>
            <a:pPr eaLnBrk="1" hangingPunct="1">
              <a:spcBef>
                <a:spcPct val="0"/>
              </a:spcBef>
              <a:buFontTx/>
              <a:buNone/>
            </a:pPr>
            <a:endParaRPr lang="fi-FI" altLang="fi-FI" sz="1200" b="1">
              <a:latin typeface="Courier New" panose="02070309020205020404" pitchFamily="49" charset="0"/>
            </a:endParaRPr>
          </a:p>
          <a:p>
            <a:pPr eaLnBrk="1" hangingPunct="1">
              <a:spcBef>
                <a:spcPct val="0"/>
              </a:spcBef>
              <a:buFontTx/>
              <a:buNone/>
            </a:pPr>
            <a:endParaRPr lang="fi-FI" altLang="fi-FI" sz="1200" b="1">
              <a:latin typeface="Courier New" panose="02070309020205020404" pitchFamily="49" charset="0"/>
            </a:endParaRPr>
          </a:p>
          <a:p>
            <a:pPr eaLnBrk="1" hangingPunct="1">
              <a:spcBef>
                <a:spcPct val="0"/>
              </a:spcBef>
              <a:buFontTx/>
              <a:buNone/>
            </a:pPr>
            <a:endParaRPr lang="fi-FI" altLang="fi-FI" sz="1200" b="1">
              <a:latin typeface="Courier New" panose="02070309020205020404" pitchFamily="49" charset="0"/>
            </a:endParaRPr>
          </a:p>
          <a:p>
            <a:pPr eaLnBrk="1" hangingPunct="1">
              <a:spcBef>
                <a:spcPct val="0"/>
              </a:spcBef>
              <a:buFontTx/>
              <a:buNone/>
            </a:pPr>
            <a:endParaRPr lang="fi-FI" altLang="fi-FI" sz="1200" b="1">
              <a:latin typeface="Courier New" panose="02070309020205020404" pitchFamily="49" charset="0"/>
            </a:endParaRPr>
          </a:p>
          <a:p>
            <a:pPr eaLnBrk="1" hangingPunct="1">
              <a:spcBef>
                <a:spcPct val="0"/>
              </a:spcBef>
              <a:buFontTx/>
              <a:buNone/>
            </a:pPr>
            <a:endParaRPr lang="fi-FI" altLang="fi-FI" sz="1200" b="1">
              <a:latin typeface="Courier New" panose="02070309020205020404" pitchFamily="49" charset="0"/>
            </a:endParaRPr>
          </a:p>
        </p:txBody>
      </p:sp>
      <p:graphicFrame>
        <p:nvGraphicFramePr>
          <p:cNvPr id="213068" name="Group 76"/>
          <p:cNvGraphicFramePr>
            <a:graphicFrameLocks noGrp="1"/>
          </p:cNvGraphicFramePr>
          <p:nvPr>
            <p:extLst>
              <p:ext uri="{D42A27DB-BD31-4B8C-83A1-F6EECF244321}">
                <p14:modId xmlns:p14="http://schemas.microsoft.com/office/powerpoint/2010/main" val="3659244005"/>
              </p:ext>
            </p:extLst>
          </p:nvPr>
        </p:nvGraphicFramePr>
        <p:xfrm>
          <a:off x="2195513" y="2315766"/>
          <a:ext cx="4267200" cy="2247900"/>
        </p:xfrm>
        <a:graphic>
          <a:graphicData uri="http://schemas.openxmlformats.org/drawingml/2006/table">
            <a:tbl>
              <a:tblPr/>
              <a:tblGrid>
                <a:gridCol w="1422797">
                  <a:extLst>
                    <a:ext uri="{9D8B030D-6E8A-4147-A177-3AD203B41FA5}">
                      <a16:colId xmlns:a16="http://schemas.microsoft.com/office/drawing/2014/main" val="20000"/>
                    </a:ext>
                  </a:extLst>
                </a:gridCol>
                <a:gridCol w="1421606">
                  <a:extLst>
                    <a:ext uri="{9D8B030D-6E8A-4147-A177-3AD203B41FA5}">
                      <a16:colId xmlns:a16="http://schemas.microsoft.com/office/drawing/2014/main" val="20001"/>
                    </a:ext>
                  </a:extLst>
                </a:gridCol>
                <a:gridCol w="1422797">
                  <a:extLst>
                    <a:ext uri="{9D8B030D-6E8A-4147-A177-3AD203B41FA5}">
                      <a16:colId xmlns:a16="http://schemas.microsoft.com/office/drawing/2014/main" val="20002"/>
                    </a:ext>
                  </a:extLst>
                </a:gridCol>
              </a:tblGrid>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2100" b="1" i="0" u="none" strike="noStrike" cap="none" normalizeH="0" baseline="0" dirty="0" smtClean="0">
                          <a:ln>
                            <a:noFill/>
                          </a:ln>
                          <a:solidFill>
                            <a:srgbClr val="0066FF"/>
                          </a:solidFill>
                          <a:effectLst/>
                          <a:latin typeface="Courier New" pitchFamily="49" charset="0"/>
                        </a:rPr>
                        <a:t>Java</a:t>
                      </a:r>
                      <a:endParaRPr kumimoji="0" lang="fi-FI" sz="2100" b="1" i="0" u="none" strike="noStrike" cap="none" normalizeH="0" baseline="0" dirty="0">
                        <a:ln>
                          <a:noFill/>
                        </a:ln>
                        <a:solidFill>
                          <a:srgbClr val="0066FF"/>
                        </a:solidFill>
                        <a:effectLst/>
                        <a:latin typeface="Courier New" pitchFamily="49"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2100" b="1" i="0" u="none" strike="noStrike" cap="none" normalizeH="0" baseline="0">
                          <a:ln>
                            <a:noFill/>
                          </a:ln>
                          <a:solidFill>
                            <a:srgbClr val="0066FF"/>
                          </a:solidFill>
                          <a:effectLst/>
                          <a:latin typeface="Courier New" pitchFamily="49" charset="0"/>
                        </a:rPr>
                        <a:t>ENG.</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2100" b="1" i="0" u="none" strike="noStrike" cap="none" normalizeH="0" baseline="0">
                          <a:ln>
                            <a:noFill/>
                          </a:ln>
                          <a:solidFill>
                            <a:srgbClr val="0066FF"/>
                          </a:solidFill>
                          <a:effectLst/>
                          <a:latin typeface="Courier New" pitchFamily="49" charset="0"/>
                        </a:rPr>
                        <a:t>FIN.</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1800" b="1" i="0" u="none" strike="noStrike" cap="none" normalizeH="0" baseline="0">
                          <a:ln>
                            <a:noFill/>
                          </a:ln>
                          <a:solidFill>
                            <a:schemeClr val="tx1"/>
                          </a:solidFill>
                          <a:effectLst/>
                          <a:latin typeface="Courier New" pitchFamily="49" charset="0"/>
                        </a:rPr>
                        <a:t>&amp;&amp;</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1800" b="1" i="0" u="none" strike="noStrike" cap="none" normalizeH="0" baseline="0">
                          <a:ln>
                            <a:noFill/>
                          </a:ln>
                          <a:solidFill>
                            <a:schemeClr val="tx1"/>
                          </a:solidFill>
                          <a:effectLst/>
                          <a:latin typeface="Courier New" pitchFamily="49" charset="0"/>
                        </a:rPr>
                        <a:t>AND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1800" b="1" i="0" u="none" strike="noStrike" cap="none" normalizeH="0" baseline="0">
                          <a:ln>
                            <a:noFill/>
                          </a:ln>
                          <a:solidFill>
                            <a:schemeClr val="tx1"/>
                          </a:solidFill>
                          <a:effectLst/>
                          <a:latin typeface="Courier New" pitchFamily="49" charset="0"/>
                        </a:rPr>
                        <a:t>JA</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1800" b="1" i="0" u="none" strike="noStrike" cap="none" normalizeH="0" baseline="0">
                          <a:ln>
                            <a:noFill/>
                          </a:ln>
                          <a:solidFill>
                            <a:schemeClr val="tx1"/>
                          </a:solidFill>
                          <a:effectLst/>
                          <a:latin typeface="Courier New" pitchFamily="49" charset="0"/>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1800" b="1" i="0" u="none" strike="noStrike" cap="none" normalizeH="0" baseline="0">
                          <a:ln>
                            <a:noFill/>
                          </a:ln>
                          <a:solidFill>
                            <a:schemeClr val="tx1"/>
                          </a:solidFill>
                          <a:effectLst/>
                          <a:latin typeface="Courier New" pitchFamily="49" charset="0"/>
                        </a:rPr>
                        <a:t>OR</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1800" b="1" i="0" u="none" strike="noStrike" cap="none" normalizeH="0" baseline="0">
                          <a:ln>
                            <a:noFill/>
                          </a:ln>
                          <a:solidFill>
                            <a:schemeClr val="tx1"/>
                          </a:solidFill>
                          <a:effectLst/>
                          <a:latin typeface="Courier New" pitchFamily="49" charset="0"/>
                        </a:rPr>
                        <a:t>TAI</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1800" b="1" i="0" u="none" strike="noStrike" cap="none" normalizeH="0" baseline="0">
                          <a:ln>
                            <a:noFill/>
                          </a:ln>
                          <a:solidFill>
                            <a:schemeClr val="tx1"/>
                          </a:solidFill>
                          <a:effectLst/>
                          <a:latin typeface="Courier New" pitchFamily="49" charset="0"/>
                        </a:rPr>
                        <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1800" b="1" i="0" u="none" strike="noStrike" cap="none" normalizeH="0" baseline="0">
                          <a:ln>
                            <a:noFill/>
                          </a:ln>
                          <a:solidFill>
                            <a:schemeClr val="tx1"/>
                          </a:solidFill>
                          <a:effectLst/>
                          <a:latin typeface="Courier New" pitchFamily="49" charset="0"/>
                        </a:rPr>
                        <a:t>NOT</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i-FI" sz="1800" b="1" i="0" u="none" strike="noStrike" cap="none" normalizeH="0" baseline="0" dirty="0">
                          <a:ln>
                            <a:noFill/>
                          </a:ln>
                          <a:solidFill>
                            <a:schemeClr val="tx1"/>
                          </a:solidFill>
                          <a:effectLst/>
                          <a:latin typeface="Courier New" pitchFamily="49" charset="0"/>
                        </a:rPr>
                        <a:t>EI</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77422935-B320-4497-A2B0-466666B8A258}" type="slidenum">
              <a:rPr lang="en-GB" altLang="fi-FI" sz="1050"/>
              <a:pPr>
                <a:spcBef>
                  <a:spcPct val="0"/>
                </a:spcBef>
                <a:buFontTx/>
                <a:buNone/>
              </a:pPr>
              <a:t>31</a:t>
            </a:fld>
            <a:endParaRPr lang="en-GB" altLang="fi-FI" sz="1050"/>
          </a:p>
        </p:txBody>
      </p:sp>
      <p:sp>
        <p:nvSpPr>
          <p:cNvPr id="48132" name="Text Box 4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Loogiset operaattorit</a:t>
            </a:r>
          </a:p>
        </p:txBody>
      </p:sp>
      <p:sp>
        <p:nvSpPr>
          <p:cNvPr id="48133" name="Text Box 44"/>
          <p:cNvSpPr txBox="1">
            <a:spLocks noChangeArrowheads="1"/>
          </p:cNvSpPr>
          <p:nvPr/>
        </p:nvSpPr>
        <p:spPr bwMode="auto">
          <a:xfrm>
            <a:off x="1601391" y="1593056"/>
            <a:ext cx="583287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hangingPunct="1">
              <a:spcBef>
                <a:spcPct val="0"/>
              </a:spcBef>
              <a:buFontTx/>
              <a:buNone/>
            </a:pPr>
            <a:r>
              <a:rPr lang="fi-FI" altLang="fi-FI" sz="1200" dirty="0">
                <a:solidFill>
                  <a:srgbClr val="33CC33"/>
                </a:solidFill>
                <a:latin typeface="Courier New" panose="02070309020205020404" pitchFamily="49" charset="0"/>
              </a:rPr>
              <a:t>    /* jos a on pienempi kuin b JA b pienempi kuin c </a:t>
            </a:r>
          </a:p>
          <a:p>
            <a:pPr lvl="1" eaLnBrk="1" hangingPunct="1">
              <a:spcBef>
                <a:spcPct val="0"/>
              </a:spcBef>
              <a:buFontTx/>
              <a:buNone/>
            </a:pPr>
            <a:r>
              <a:rPr lang="fi-FI" altLang="fi-FI" sz="1200" dirty="0">
                <a:solidFill>
                  <a:srgbClr val="33CC33"/>
                </a:solidFill>
                <a:latin typeface="Courier New" panose="02070309020205020404" pitchFamily="49" charset="0"/>
              </a:rPr>
              <a:t>       toteutuu vain molempien ehtojen ollessa tosia */</a:t>
            </a:r>
          </a:p>
          <a:p>
            <a:pPr lvl="1" eaLnBrk="1" hangingPunct="1">
              <a:spcBef>
                <a:spcPct val="0"/>
              </a:spcBef>
              <a:buFontTx/>
              <a:buNone/>
            </a:pPr>
            <a:r>
              <a:rPr lang="fi-FI" altLang="fi-FI" sz="1200" dirty="0">
                <a:solidFill>
                  <a:srgbClr val="0066FF"/>
                </a:solidFill>
                <a:latin typeface="Courier New" panose="02070309020205020404" pitchFamily="49" charset="0"/>
              </a:rPr>
              <a:t>	</a:t>
            </a:r>
            <a:r>
              <a:rPr lang="fi-FI" altLang="fi-FI" sz="1200" dirty="0" err="1">
                <a:solidFill>
                  <a:srgbClr val="0066FF"/>
                </a:solidFill>
                <a:latin typeface="Courier New" panose="02070309020205020404" pitchFamily="49" charset="0"/>
              </a:rPr>
              <a:t>if</a:t>
            </a:r>
            <a:r>
              <a:rPr lang="fi-FI" altLang="fi-FI" sz="1200" dirty="0">
                <a:latin typeface="Courier New" panose="02070309020205020404" pitchFamily="49" charset="0"/>
              </a:rPr>
              <a:t> (a &lt; b &amp;&amp; b &lt; c)</a:t>
            </a:r>
          </a:p>
          <a:p>
            <a:pPr lvl="1" eaLnBrk="1" hangingPunct="1">
              <a:spcBef>
                <a:spcPct val="0"/>
              </a:spcBef>
              <a:buFontTx/>
              <a:buNone/>
            </a:pPr>
            <a:endParaRPr lang="fi-FI" altLang="fi-FI" sz="1200" dirty="0">
              <a:latin typeface="Courier New" panose="02070309020205020404" pitchFamily="49" charset="0"/>
            </a:endParaRPr>
          </a:p>
          <a:p>
            <a:pPr lvl="1" eaLnBrk="1" hangingPunct="1">
              <a:spcBef>
                <a:spcPct val="0"/>
              </a:spcBef>
              <a:buFontTx/>
              <a:buNone/>
            </a:pPr>
            <a:endParaRPr lang="fi-FI" altLang="fi-FI" sz="1200" dirty="0">
              <a:latin typeface="Courier New" panose="02070309020205020404" pitchFamily="49" charset="0"/>
            </a:endParaRPr>
          </a:p>
          <a:p>
            <a:pPr lvl="1" eaLnBrk="1" hangingPunct="1">
              <a:spcBef>
                <a:spcPct val="0"/>
              </a:spcBef>
              <a:buFontTx/>
              <a:buNone/>
            </a:pPr>
            <a:r>
              <a:rPr lang="fi-FI" altLang="fi-FI" sz="1200" dirty="0">
                <a:solidFill>
                  <a:srgbClr val="33CC33"/>
                </a:solidFill>
                <a:latin typeface="Courier New" panose="02070309020205020404" pitchFamily="49" charset="0"/>
              </a:rPr>
              <a:t>    /* toteutuu jos a on pienempi kuin b TAI jos a</a:t>
            </a:r>
          </a:p>
          <a:p>
            <a:pPr lvl="1" eaLnBrk="1" hangingPunct="1">
              <a:spcBef>
                <a:spcPct val="0"/>
              </a:spcBef>
              <a:buFontTx/>
              <a:buNone/>
            </a:pPr>
            <a:r>
              <a:rPr lang="fi-FI" altLang="fi-FI" sz="1200" dirty="0">
                <a:solidFill>
                  <a:srgbClr val="33CC33"/>
                </a:solidFill>
                <a:latin typeface="Courier New" panose="02070309020205020404" pitchFamily="49" charset="0"/>
              </a:rPr>
              <a:t>       pienempi kuin c */</a:t>
            </a:r>
          </a:p>
          <a:p>
            <a:pPr lvl="1" eaLnBrk="1" hangingPunct="1">
              <a:spcBef>
                <a:spcPct val="0"/>
              </a:spcBef>
              <a:buFontTx/>
              <a:buNone/>
            </a:pPr>
            <a:r>
              <a:rPr lang="fi-FI" altLang="fi-FI" sz="1200" dirty="0">
                <a:solidFill>
                  <a:srgbClr val="0066FF"/>
                </a:solidFill>
                <a:latin typeface="Courier New" panose="02070309020205020404" pitchFamily="49" charset="0"/>
              </a:rPr>
              <a:t>	</a:t>
            </a:r>
            <a:r>
              <a:rPr lang="fi-FI" altLang="fi-FI" sz="1200" dirty="0" err="1">
                <a:solidFill>
                  <a:srgbClr val="0066FF"/>
                </a:solidFill>
                <a:latin typeface="Courier New" panose="02070309020205020404" pitchFamily="49" charset="0"/>
              </a:rPr>
              <a:t>if</a:t>
            </a:r>
            <a:r>
              <a:rPr lang="fi-FI" altLang="fi-FI" sz="1200" dirty="0">
                <a:latin typeface="Courier New" panose="02070309020205020404" pitchFamily="49" charset="0"/>
              </a:rPr>
              <a:t> ( (a &lt; b ) || ( a &lt; c) )</a:t>
            </a:r>
          </a:p>
          <a:p>
            <a:pPr lvl="1" eaLnBrk="1" hangingPunct="1">
              <a:spcBef>
                <a:spcPct val="0"/>
              </a:spcBef>
              <a:buFontTx/>
              <a:buNone/>
            </a:pPr>
            <a:endParaRPr lang="fi-FI" altLang="fi-FI" sz="1200" dirty="0">
              <a:latin typeface="Courier New" panose="02070309020205020404" pitchFamily="49" charset="0"/>
            </a:endParaRPr>
          </a:p>
          <a:p>
            <a:pPr lvl="1" eaLnBrk="1" hangingPunct="1">
              <a:spcBef>
                <a:spcPct val="0"/>
              </a:spcBef>
              <a:buFontTx/>
              <a:buNone/>
            </a:pPr>
            <a:endParaRPr lang="fi-FI" altLang="fi-FI" sz="1200" dirty="0">
              <a:latin typeface="Courier New" panose="02070309020205020404" pitchFamily="49" charset="0"/>
            </a:endParaRPr>
          </a:p>
          <a:p>
            <a:pPr lvl="1" eaLnBrk="1" hangingPunct="1">
              <a:spcBef>
                <a:spcPct val="0"/>
              </a:spcBef>
              <a:buFontTx/>
              <a:buNone/>
            </a:pPr>
            <a:r>
              <a:rPr lang="fi-FI" altLang="fi-FI" sz="1200" dirty="0">
                <a:solidFill>
                  <a:srgbClr val="33CC33"/>
                </a:solidFill>
                <a:latin typeface="Courier New" panose="02070309020205020404" pitchFamily="49" charset="0"/>
              </a:rPr>
              <a:t>    /* toteutuu jos a on </a:t>
            </a:r>
            <a:r>
              <a:rPr lang="fi-FI" altLang="fi-FI" sz="1200" dirty="0" err="1">
                <a:solidFill>
                  <a:srgbClr val="33CC33"/>
                </a:solidFill>
                <a:latin typeface="Courier New" panose="02070309020205020404" pitchFamily="49" charset="0"/>
              </a:rPr>
              <a:t>yhtäsuuri</a:t>
            </a:r>
            <a:r>
              <a:rPr lang="fi-FI" altLang="fi-FI" sz="1200" dirty="0">
                <a:solidFill>
                  <a:srgbClr val="33CC33"/>
                </a:solidFill>
                <a:latin typeface="Courier New" panose="02070309020205020404" pitchFamily="49" charset="0"/>
              </a:rPr>
              <a:t> kuin nolla, eli </a:t>
            </a:r>
          </a:p>
          <a:p>
            <a:pPr lvl="1" eaLnBrk="1" hangingPunct="1">
              <a:spcBef>
                <a:spcPct val="0"/>
              </a:spcBef>
              <a:buFontTx/>
              <a:buNone/>
            </a:pPr>
            <a:r>
              <a:rPr lang="fi-FI" altLang="fi-FI" sz="1200" dirty="0">
                <a:solidFill>
                  <a:srgbClr val="33CC33"/>
                </a:solidFill>
                <a:latin typeface="Courier New" panose="02070309020205020404" pitchFamily="49" charset="0"/>
              </a:rPr>
              <a:t>       ”totuusarvon” käänteisarvo */</a:t>
            </a:r>
          </a:p>
          <a:p>
            <a:pPr lvl="1" eaLnBrk="1" hangingPunct="1">
              <a:spcBef>
                <a:spcPct val="0"/>
              </a:spcBef>
              <a:buFontTx/>
              <a:buNone/>
            </a:pPr>
            <a:r>
              <a:rPr lang="fi-FI" altLang="fi-FI" sz="1200" dirty="0">
                <a:solidFill>
                  <a:srgbClr val="0066FF"/>
                </a:solidFill>
                <a:latin typeface="Courier New" panose="02070309020205020404" pitchFamily="49" charset="0"/>
              </a:rPr>
              <a:t>	</a:t>
            </a:r>
            <a:r>
              <a:rPr lang="fi-FI" altLang="fi-FI" sz="1200" dirty="0" err="1">
                <a:solidFill>
                  <a:srgbClr val="0066FF"/>
                </a:solidFill>
                <a:latin typeface="Courier New" panose="02070309020205020404" pitchFamily="49" charset="0"/>
              </a:rPr>
              <a:t>if</a:t>
            </a:r>
            <a:r>
              <a:rPr lang="fi-FI" altLang="fi-FI" sz="1200" dirty="0">
                <a:solidFill>
                  <a:srgbClr val="0066FF"/>
                </a:solidFill>
                <a:latin typeface="Courier New" panose="02070309020205020404" pitchFamily="49" charset="0"/>
              </a:rPr>
              <a:t> </a:t>
            </a:r>
            <a:r>
              <a:rPr lang="fi-FI" altLang="fi-FI" sz="1200" dirty="0">
                <a:latin typeface="Courier New" panose="02070309020205020404" pitchFamily="49" charset="0"/>
              </a:rPr>
              <a:t>( !a )</a:t>
            </a:r>
          </a:p>
          <a:p>
            <a:pPr lvl="1" eaLnBrk="1" hangingPunct="1">
              <a:spcBef>
                <a:spcPct val="0"/>
              </a:spcBef>
              <a:buFontTx/>
              <a:buNone/>
            </a:pPr>
            <a:endParaRPr lang="fi-FI" altLang="fi-FI" sz="1200" b="1" dirty="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eaLnBrk="1" hangingPunct="1">
              <a:spcBef>
                <a:spcPct val="0"/>
              </a:spcBef>
            </a:pPr>
            <a:r>
              <a:rPr lang="fi-FI" altLang="fi-FI" sz="1800" dirty="0"/>
              <a:t> </a:t>
            </a:r>
            <a:r>
              <a:rPr lang="fi-FI" altLang="fi-FI" sz="1800" dirty="0" err="1"/>
              <a:t>Huom</a:t>
            </a:r>
            <a:r>
              <a:rPr lang="fi-FI" altLang="fi-FI" sz="1800" dirty="0"/>
              <a:t>! sulut lauseiden osien välillä ei välttämättömiä, mutta helpottavat lukemista.</a:t>
            </a:r>
          </a:p>
        </p:txBody>
      </p:sp>
      <p:sp>
        <p:nvSpPr>
          <p:cNvPr id="48134" name="Line 67"/>
          <p:cNvSpPr>
            <a:spLocks noChangeShapeType="1"/>
          </p:cNvSpPr>
          <p:nvPr/>
        </p:nvSpPr>
        <p:spPr bwMode="auto">
          <a:xfrm flipV="1">
            <a:off x="2952750" y="3158728"/>
            <a:ext cx="53579" cy="12418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
        <p:nvSpPr>
          <p:cNvPr id="48135" name="Line 68"/>
          <p:cNvSpPr>
            <a:spLocks noChangeShapeType="1"/>
          </p:cNvSpPr>
          <p:nvPr/>
        </p:nvSpPr>
        <p:spPr bwMode="auto">
          <a:xfrm flipV="1">
            <a:off x="3599857" y="3158728"/>
            <a:ext cx="863203"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i-FI"/>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533594AB-0C76-41AA-8309-1325E5AEC8F9}" type="slidenum">
              <a:rPr lang="en-GB" altLang="fi-FI" sz="1050"/>
              <a:pPr>
                <a:spcBef>
                  <a:spcPct val="0"/>
                </a:spcBef>
                <a:buFontTx/>
                <a:buNone/>
              </a:pPr>
              <a:t>32</a:t>
            </a:fld>
            <a:endParaRPr lang="en-GB" altLang="fi-FI" sz="1050"/>
          </a:p>
        </p:txBody>
      </p:sp>
      <p:sp>
        <p:nvSpPr>
          <p:cNvPr id="62468" name="Text Box 48"/>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a:latin typeface="Stone Sans Bold" pitchFamily="34" charset="0"/>
              </a:rPr>
              <a:t>Ehdollinen operaattori </a:t>
            </a:r>
          </a:p>
        </p:txBody>
      </p:sp>
      <p:sp>
        <p:nvSpPr>
          <p:cNvPr id="62469" name="Text Box 49"/>
          <p:cNvSpPr txBox="1">
            <a:spLocks noChangeArrowheads="1"/>
          </p:cNvSpPr>
          <p:nvPr/>
        </p:nvSpPr>
        <p:spPr bwMode="auto">
          <a:xfrm>
            <a:off x="1601391" y="1593057"/>
            <a:ext cx="583287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dirty="0"/>
              <a:t>• Ehtolause </a:t>
            </a:r>
            <a:r>
              <a:rPr lang="fi-FI" altLang="fi-FI" sz="1800" dirty="0" smtClean="0"/>
              <a:t>on Javassa </a:t>
            </a:r>
            <a:r>
              <a:rPr lang="fi-FI" altLang="fi-FI" sz="1800" dirty="0"/>
              <a:t>muotoa:</a:t>
            </a:r>
          </a:p>
          <a:p>
            <a:pPr eaLnBrk="1" hangingPunct="1">
              <a:spcBef>
                <a:spcPct val="0"/>
              </a:spcBef>
              <a:buFontTx/>
              <a:buNone/>
            </a:pPr>
            <a:endParaRPr lang="fi-FI" altLang="fi-FI" sz="1800" dirty="0"/>
          </a:p>
          <a:p>
            <a:pPr eaLnBrk="1" hangingPunct="1">
              <a:spcBef>
                <a:spcPct val="0"/>
              </a:spcBef>
              <a:buFontTx/>
              <a:buNone/>
            </a:pPr>
            <a:r>
              <a:rPr lang="fi-FI" altLang="fi-FI" sz="1200" b="1" dirty="0">
                <a:latin typeface="Courier New" panose="02070309020205020404" pitchFamily="49" charset="0"/>
              </a:rPr>
              <a:t>	muuttuja = E1 ? E2 : E3</a:t>
            </a:r>
          </a:p>
          <a:p>
            <a:pPr eaLnBrk="1" hangingPunct="1">
              <a:spcBef>
                <a:spcPct val="0"/>
              </a:spcBef>
              <a:buFontTx/>
              <a:buNone/>
            </a:pPr>
            <a:endParaRPr lang="fi-FI" altLang="fi-FI" sz="1200" b="1" dirty="0">
              <a:latin typeface="Courier New" panose="02070309020205020404" pitchFamily="49" charset="0"/>
            </a:endParaRPr>
          </a:p>
          <a:p>
            <a:pPr eaLnBrk="1" hangingPunct="1">
              <a:spcBef>
                <a:spcPct val="0"/>
              </a:spcBef>
              <a:buFontTx/>
              <a:buNone/>
            </a:pPr>
            <a:r>
              <a:rPr lang="fi-FI" altLang="fi-FI" sz="1800" dirty="0"/>
              <a:t>jossa </a:t>
            </a:r>
            <a:r>
              <a:rPr lang="fi-FI" altLang="fi-FI" sz="1800" dirty="0">
                <a:solidFill>
                  <a:srgbClr val="FF0000"/>
                </a:solidFill>
              </a:rPr>
              <a:t>E1</a:t>
            </a:r>
            <a:r>
              <a:rPr lang="fi-FI" altLang="fi-FI" sz="1800" dirty="0"/>
              <a:t> on ehtolause. Jos </a:t>
            </a:r>
            <a:r>
              <a:rPr lang="fi-FI" altLang="fi-FI" sz="1800" dirty="0">
                <a:solidFill>
                  <a:srgbClr val="FF0000"/>
                </a:solidFill>
              </a:rPr>
              <a:t>E1</a:t>
            </a:r>
            <a:r>
              <a:rPr lang="fi-FI" altLang="fi-FI" sz="1800" dirty="0"/>
              <a:t> toteutuu muuttuja saa arvokseen </a:t>
            </a:r>
            <a:r>
              <a:rPr lang="fi-FI" altLang="fi-FI" sz="1800" dirty="0">
                <a:solidFill>
                  <a:srgbClr val="FF0000"/>
                </a:solidFill>
              </a:rPr>
              <a:t>E2</a:t>
            </a:r>
            <a:r>
              <a:rPr lang="fi-FI" altLang="fi-FI" sz="1800" dirty="0"/>
              <a:t>, muuten </a:t>
            </a:r>
            <a:r>
              <a:rPr lang="fi-FI" altLang="fi-FI" sz="1800" dirty="0">
                <a:solidFill>
                  <a:srgbClr val="FF0000"/>
                </a:solidFill>
              </a:rPr>
              <a:t>E3</a:t>
            </a:r>
          </a:p>
          <a:p>
            <a:pPr eaLnBrk="1" hangingPunct="1">
              <a:spcBef>
                <a:spcPct val="0"/>
              </a:spcBef>
              <a:buFontTx/>
              <a:buNone/>
            </a:pPr>
            <a:r>
              <a:rPr lang="fi-FI" altLang="fi-FI" sz="1800" dirty="0"/>
              <a:t/>
            </a:r>
            <a:br>
              <a:rPr lang="fi-FI" altLang="fi-FI" sz="1800" dirty="0"/>
            </a:br>
            <a:endParaRPr lang="fi-FI" altLang="fi-FI" sz="1800" dirty="0"/>
          </a:p>
          <a:p>
            <a:pPr lvl="2" eaLnBrk="1" hangingPunct="1">
              <a:spcBef>
                <a:spcPct val="0"/>
              </a:spcBef>
              <a:buFontTx/>
              <a:buNone/>
            </a:pPr>
            <a:r>
              <a:rPr lang="fi-FI" altLang="fi-FI" sz="1200" b="1" dirty="0">
                <a:latin typeface="Courier New" panose="02070309020205020404" pitchFamily="49" charset="0"/>
              </a:rPr>
              <a:t>c = ( a &lt;= b ) ? a : b;</a:t>
            </a:r>
          </a:p>
          <a:p>
            <a:pPr eaLnBrk="1" hangingPunct="1">
              <a:spcBef>
                <a:spcPct val="0"/>
              </a:spcBef>
              <a:buFontTx/>
              <a:buNone/>
            </a:pPr>
            <a:endParaRPr lang="fi-FI" altLang="fi-FI" sz="1200" b="1" dirty="0">
              <a:latin typeface="Courier New" panose="02070309020205020404" pitchFamily="49" charset="0"/>
            </a:endParaRPr>
          </a:p>
          <a:p>
            <a:pPr eaLnBrk="1" hangingPunct="1">
              <a:spcBef>
                <a:spcPct val="0"/>
              </a:spcBef>
              <a:buFontTx/>
              <a:buNone/>
            </a:pPr>
            <a:r>
              <a:rPr lang="fi-FI" altLang="fi-FI" sz="1800" dirty="0"/>
              <a:t>mikäli ( </a:t>
            </a:r>
            <a:r>
              <a:rPr lang="fi-FI" altLang="fi-FI" sz="1200" b="1" dirty="0">
                <a:latin typeface="Courier New" panose="02070309020205020404" pitchFamily="49" charset="0"/>
              </a:rPr>
              <a:t>a &lt;= b )</a:t>
            </a:r>
            <a:r>
              <a:rPr lang="fi-FI" altLang="fi-FI" sz="1800" dirty="0"/>
              <a:t> toteutuu, </a:t>
            </a:r>
            <a:r>
              <a:rPr lang="fi-FI" altLang="fi-FI" sz="1200" b="1" dirty="0">
                <a:latin typeface="Courier New" panose="02070309020205020404" pitchFamily="49" charset="0"/>
              </a:rPr>
              <a:t>c</a:t>
            </a:r>
            <a:r>
              <a:rPr lang="fi-FI" altLang="fi-FI" sz="1800" dirty="0"/>
              <a:t> saa arvon </a:t>
            </a:r>
            <a:r>
              <a:rPr lang="fi-FI" altLang="fi-FI" sz="1200" b="1" dirty="0">
                <a:latin typeface="Courier New" panose="02070309020205020404" pitchFamily="49" charset="0"/>
              </a:rPr>
              <a:t>a</a:t>
            </a:r>
            <a:r>
              <a:rPr lang="fi-FI" altLang="fi-FI" sz="1800" dirty="0"/>
              <a:t>, muuten </a:t>
            </a:r>
            <a:r>
              <a:rPr lang="fi-FI" altLang="fi-FI" sz="1200" b="1" dirty="0">
                <a:latin typeface="Courier New" panose="02070309020205020404" pitchFamily="49" charset="0"/>
              </a:rPr>
              <a:t>c</a:t>
            </a:r>
            <a:r>
              <a:rPr lang="fi-FI" altLang="fi-FI" sz="1800" dirty="0"/>
              <a:t> saa arvon </a:t>
            </a:r>
            <a:r>
              <a:rPr lang="fi-FI" altLang="fi-FI" sz="1200" b="1" dirty="0">
                <a:latin typeface="Courier New" panose="02070309020205020404" pitchFamily="49" charset="0"/>
              </a:rPr>
              <a:t>b</a:t>
            </a:r>
            <a:r>
              <a:rPr lang="fi-FI" altLang="fi-FI" sz="1800" dirty="0"/>
              <a:t>. </a:t>
            </a:r>
            <a:r>
              <a:rPr lang="fi-FI" altLang="fi-FI" sz="1200" b="1" dirty="0">
                <a:latin typeface="Courier New" panose="02070309020205020404" pitchFamily="49" charset="0"/>
              </a:rPr>
              <a:t>c</a:t>
            </a:r>
            <a:r>
              <a:rPr lang="fi-FI" altLang="fi-FI" sz="1800" dirty="0"/>
              <a:t>:hen siis sijoitetaan aina pienempi, eli </a:t>
            </a:r>
            <a:r>
              <a:rPr lang="fi-FI" altLang="fi-FI" sz="1200" b="1" dirty="0">
                <a:latin typeface="Courier New" panose="02070309020205020404" pitchFamily="49" charset="0"/>
              </a:rPr>
              <a:t>c = min( a, b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B734B239-B07E-4D93-84F5-22A82FCD5B85}" type="slidenum">
              <a:rPr lang="en-GB" altLang="fi-FI" sz="1050"/>
              <a:pPr>
                <a:spcBef>
                  <a:spcPct val="0"/>
                </a:spcBef>
                <a:buFontTx/>
                <a:buNone/>
              </a:pPr>
              <a:t>33</a:t>
            </a:fld>
            <a:endParaRPr lang="en-GB" altLang="fi-FI" sz="1050"/>
          </a:p>
        </p:txBody>
      </p:sp>
      <p:sp>
        <p:nvSpPr>
          <p:cNvPr id="71684"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switch-case - valintarakenne</a:t>
            </a:r>
          </a:p>
        </p:txBody>
      </p:sp>
      <p:sp>
        <p:nvSpPr>
          <p:cNvPr id="71685" name="Text Box 46"/>
          <p:cNvSpPr txBox="1">
            <a:spLocks noChangeArrowheads="1"/>
          </p:cNvSpPr>
          <p:nvPr/>
        </p:nvSpPr>
        <p:spPr bwMode="auto">
          <a:xfrm>
            <a:off x="1601391" y="1593059"/>
            <a:ext cx="5832872" cy="307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dirty="0"/>
              <a:t>• </a:t>
            </a:r>
            <a:r>
              <a:rPr lang="fi-FI" altLang="fi-FI" sz="1800" dirty="0" err="1"/>
              <a:t>Switch</a:t>
            </a:r>
            <a:r>
              <a:rPr lang="fi-FI" altLang="fi-FI" sz="1800" dirty="0"/>
              <a:t> rakenteella voidaan koota monta ehtoa yhteen</a:t>
            </a:r>
          </a:p>
          <a:p>
            <a:pPr eaLnBrk="1" hangingPunct="1">
              <a:spcBef>
                <a:spcPct val="0"/>
              </a:spcBef>
              <a:buFontTx/>
              <a:buNone/>
            </a:pPr>
            <a:endParaRPr lang="fi-FI" altLang="fi-FI" sz="750" b="1" dirty="0">
              <a:latin typeface="Courier New" panose="02070309020205020404" pitchFamily="49" charset="0"/>
            </a:endParaRPr>
          </a:p>
          <a:p>
            <a:pPr eaLnBrk="1" hangingPunct="1">
              <a:spcBef>
                <a:spcPct val="0"/>
              </a:spcBef>
              <a:buFontTx/>
              <a:buNone/>
            </a:pPr>
            <a:r>
              <a:rPr lang="fi-FI" altLang="fi-FI" sz="1200" b="1" dirty="0" err="1">
                <a:solidFill>
                  <a:srgbClr val="0066FF"/>
                </a:solidFill>
                <a:latin typeface="Courier New" panose="02070309020205020404" pitchFamily="49" charset="0"/>
              </a:rPr>
              <a:t>switch</a:t>
            </a:r>
            <a:r>
              <a:rPr lang="fi-FI" altLang="fi-FI" sz="1200" b="1" dirty="0">
                <a:latin typeface="Courier New" panose="02070309020205020404" pitchFamily="49" charset="0"/>
              </a:rPr>
              <a:t> ( muuttuja ) </a:t>
            </a:r>
            <a:r>
              <a:rPr lang="fi-FI" altLang="fi-FI" sz="1200" b="1" dirty="0">
                <a:solidFill>
                  <a:srgbClr val="33CC33"/>
                </a:solidFill>
                <a:latin typeface="Courier New" panose="02070309020205020404" pitchFamily="49" charset="0"/>
              </a:rPr>
              <a:t>// </a:t>
            </a:r>
            <a:r>
              <a:rPr lang="fi-FI" altLang="fi-FI" sz="1200" b="1" dirty="0" err="1">
                <a:solidFill>
                  <a:srgbClr val="33CC33"/>
                </a:solidFill>
                <a:latin typeface="Courier New" panose="02070309020205020404" pitchFamily="49" charset="0"/>
              </a:rPr>
              <a:t>switch</a:t>
            </a:r>
            <a:r>
              <a:rPr lang="fi-FI" altLang="fi-FI" sz="1200" b="1" dirty="0">
                <a:solidFill>
                  <a:srgbClr val="33CC33"/>
                </a:solidFill>
                <a:latin typeface="Courier New" panose="02070309020205020404" pitchFamily="49" charset="0"/>
              </a:rPr>
              <a:t> komento ja ehtolause</a:t>
            </a:r>
          </a:p>
          <a:p>
            <a:pPr eaLnBrk="1" hangingPunct="1">
              <a:spcBef>
                <a:spcPct val="0"/>
              </a:spcBef>
              <a:buFontTx/>
              <a:buNone/>
            </a:pPr>
            <a:r>
              <a:rPr lang="fi-FI" altLang="fi-FI" sz="1200" b="1" dirty="0">
                <a:latin typeface="Courier New" panose="02070309020205020404" pitchFamily="49" charset="0"/>
              </a:rPr>
              <a:t>{                   </a:t>
            </a:r>
            <a:r>
              <a:rPr lang="fi-FI" altLang="fi-FI" sz="1200" b="1" dirty="0">
                <a:solidFill>
                  <a:srgbClr val="33CC33"/>
                </a:solidFill>
                <a:latin typeface="Courier New" panose="02070309020205020404" pitchFamily="49" charset="0"/>
              </a:rPr>
              <a:t>// </a:t>
            </a:r>
            <a:r>
              <a:rPr lang="fi-FI" altLang="fi-FI" sz="1200" b="1" dirty="0" err="1">
                <a:solidFill>
                  <a:srgbClr val="33CC33"/>
                </a:solidFill>
                <a:latin typeface="Courier New" panose="02070309020205020404" pitchFamily="49" charset="0"/>
              </a:rPr>
              <a:t>switch</a:t>
            </a:r>
            <a:r>
              <a:rPr lang="fi-FI" altLang="fi-FI" sz="1200" b="1" dirty="0">
                <a:solidFill>
                  <a:srgbClr val="33CC33"/>
                </a:solidFill>
                <a:latin typeface="Courier New" panose="02070309020205020404" pitchFamily="49" charset="0"/>
              </a:rPr>
              <a:t> rakenne sulkuihin</a:t>
            </a:r>
          </a:p>
          <a:p>
            <a:pPr eaLnBrk="1" hangingPunct="1">
              <a:spcBef>
                <a:spcPct val="0"/>
              </a:spcBef>
              <a:buFontTx/>
              <a:buNone/>
            </a:pPr>
            <a:r>
              <a:rPr lang="fi-FI" altLang="fi-FI" sz="1200" b="1" dirty="0">
                <a:latin typeface="Courier New" panose="02070309020205020404" pitchFamily="49" charset="0"/>
              </a:rPr>
              <a:t>    </a:t>
            </a:r>
            <a:r>
              <a:rPr lang="fi-FI" altLang="fi-FI" sz="1200" b="1" dirty="0">
                <a:solidFill>
                  <a:srgbClr val="0066FF"/>
                </a:solidFill>
                <a:latin typeface="Courier New" panose="02070309020205020404" pitchFamily="49" charset="0"/>
              </a:rPr>
              <a:t>case</a:t>
            </a:r>
            <a:r>
              <a:rPr lang="fi-FI" altLang="fi-FI" sz="1200" b="1" dirty="0">
                <a:latin typeface="Courier New" panose="02070309020205020404" pitchFamily="49" charset="0"/>
              </a:rPr>
              <a:t> arvo1:     </a:t>
            </a:r>
            <a:r>
              <a:rPr lang="fi-FI" altLang="fi-FI" sz="1200" b="1" dirty="0">
                <a:solidFill>
                  <a:srgbClr val="33CC33"/>
                </a:solidFill>
                <a:latin typeface="Courier New" panose="02070309020205020404" pitchFamily="49" charset="0"/>
              </a:rPr>
              <a:t>// case ehdon arvo</a:t>
            </a:r>
          </a:p>
          <a:p>
            <a:pPr eaLnBrk="1" hangingPunct="1">
              <a:spcBef>
                <a:spcPct val="0"/>
              </a:spcBef>
              <a:buFontTx/>
              <a:buNone/>
            </a:pPr>
            <a:r>
              <a:rPr lang="fi-FI" altLang="fi-FI" sz="1200" b="1" dirty="0">
                <a:latin typeface="Courier New" panose="02070309020205020404" pitchFamily="49" charset="0"/>
              </a:rPr>
              <a:t>        toiminnot1; </a:t>
            </a:r>
            <a:r>
              <a:rPr lang="fi-FI" altLang="fi-FI" sz="1200" b="1" dirty="0">
                <a:solidFill>
                  <a:srgbClr val="33CC33"/>
                </a:solidFill>
                <a:latin typeface="Courier New" panose="02070309020205020404" pitchFamily="49" charset="0"/>
              </a:rPr>
              <a:t>// toiminnot</a:t>
            </a:r>
          </a:p>
          <a:p>
            <a:pPr eaLnBrk="1" hangingPunct="1">
              <a:spcBef>
                <a:spcPct val="0"/>
              </a:spcBef>
              <a:buFontTx/>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break</a:t>
            </a:r>
            <a:r>
              <a:rPr lang="fi-FI" altLang="fi-FI" sz="1200" b="1" dirty="0">
                <a:latin typeface="Courier New" panose="02070309020205020404" pitchFamily="49" charset="0"/>
              </a:rPr>
              <a:t>;      </a:t>
            </a:r>
            <a:r>
              <a:rPr lang="fi-FI" altLang="fi-FI" sz="1200" b="1" dirty="0">
                <a:solidFill>
                  <a:srgbClr val="33CC33"/>
                </a:solidFill>
                <a:latin typeface="Courier New" panose="02070309020205020404" pitchFamily="49" charset="0"/>
              </a:rPr>
              <a:t>// lopuksi </a:t>
            </a:r>
            <a:r>
              <a:rPr lang="fi-FI" altLang="fi-FI" sz="1200" b="1" dirty="0" err="1">
                <a:solidFill>
                  <a:srgbClr val="33CC33"/>
                </a:solidFill>
                <a:latin typeface="Courier New" panose="02070309020205020404" pitchFamily="49" charset="0"/>
              </a:rPr>
              <a:t>break</a:t>
            </a:r>
            <a:r>
              <a:rPr lang="fi-FI" altLang="fi-FI" sz="1200" b="1" dirty="0">
                <a:solidFill>
                  <a:srgbClr val="33CC33"/>
                </a:solidFill>
                <a:latin typeface="Courier New" panose="02070309020205020404" pitchFamily="49" charset="0"/>
              </a:rPr>
              <a:t>, muuten jatka seuraavaan</a:t>
            </a:r>
          </a:p>
          <a:p>
            <a:pPr eaLnBrk="1" hangingPunct="1">
              <a:spcBef>
                <a:spcPct val="0"/>
              </a:spcBef>
              <a:buFontTx/>
              <a:buNone/>
            </a:pPr>
            <a:r>
              <a:rPr lang="fi-FI" altLang="fi-FI" sz="1200" b="1" dirty="0">
                <a:latin typeface="Courier New" panose="02070309020205020404" pitchFamily="49" charset="0"/>
              </a:rPr>
              <a:t>    </a:t>
            </a:r>
            <a:r>
              <a:rPr lang="fi-FI" altLang="fi-FI" sz="1200" b="1" dirty="0">
                <a:solidFill>
                  <a:srgbClr val="0066FF"/>
                </a:solidFill>
                <a:latin typeface="Courier New" panose="02070309020205020404" pitchFamily="49" charset="0"/>
              </a:rPr>
              <a:t>case</a:t>
            </a:r>
            <a:r>
              <a:rPr lang="fi-FI" altLang="fi-FI" sz="1200" b="1" dirty="0">
                <a:latin typeface="Courier New" panose="02070309020205020404" pitchFamily="49" charset="0"/>
              </a:rPr>
              <a:t> arvo2: </a:t>
            </a:r>
          </a:p>
          <a:p>
            <a:pPr eaLnBrk="1" hangingPunct="1">
              <a:spcBef>
                <a:spcPct val="0"/>
              </a:spcBef>
              <a:buFontTx/>
              <a:buNone/>
            </a:pPr>
            <a:r>
              <a:rPr lang="fi-FI" altLang="fi-FI" sz="1200" b="1" dirty="0">
                <a:solidFill>
                  <a:srgbClr val="0066FF"/>
                </a:solidFill>
                <a:latin typeface="Courier New" panose="02070309020205020404" pitchFamily="49" charset="0"/>
              </a:rPr>
              <a:t>    case</a:t>
            </a:r>
            <a:r>
              <a:rPr lang="fi-FI" altLang="fi-FI" sz="1200" b="1" dirty="0">
                <a:latin typeface="Courier New" panose="02070309020205020404" pitchFamily="49" charset="0"/>
              </a:rPr>
              <a:t> arvo3: </a:t>
            </a:r>
          </a:p>
          <a:p>
            <a:pPr eaLnBrk="1" hangingPunct="1">
              <a:spcBef>
                <a:spcPct val="0"/>
              </a:spcBef>
              <a:buFontTx/>
              <a:buNone/>
            </a:pPr>
            <a:r>
              <a:rPr lang="fi-FI" altLang="fi-FI" sz="1200" b="1" dirty="0">
                <a:latin typeface="Courier New" panose="02070309020205020404" pitchFamily="49" charset="0"/>
              </a:rPr>
              <a:t>        toiminnot3; </a:t>
            </a:r>
          </a:p>
          <a:p>
            <a:pPr eaLnBrk="1" hangingPunct="1">
              <a:spcBef>
                <a:spcPct val="0"/>
              </a:spcBef>
              <a:buFontTx/>
              <a:buNone/>
            </a:pPr>
            <a:r>
              <a:rPr lang="fi-FI" altLang="fi-FI" sz="1200" b="1" dirty="0">
                <a:latin typeface="Courier New" panose="02070309020205020404" pitchFamily="49" charset="0"/>
              </a:rPr>
              <a:t>        toiminnot 4; </a:t>
            </a:r>
          </a:p>
          <a:p>
            <a:pPr eaLnBrk="1" hangingPunct="1">
              <a:spcBef>
                <a:spcPct val="0"/>
              </a:spcBef>
              <a:buFontTx/>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break</a:t>
            </a:r>
            <a:r>
              <a:rPr lang="fi-FI" altLang="fi-FI" sz="1200" b="1" dirty="0">
                <a:latin typeface="Courier New" panose="02070309020205020404" pitchFamily="49" charset="0"/>
              </a:rPr>
              <a:t>;</a:t>
            </a:r>
          </a:p>
          <a:p>
            <a:pPr eaLnBrk="1" hangingPunct="1">
              <a:spcBef>
                <a:spcPct val="0"/>
              </a:spcBef>
              <a:buFontTx/>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default</a:t>
            </a:r>
            <a:r>
              <a:rPr lang="fi-FI" altLang="fi-FI" sz="1200" b="1" dirty="0">
                <a:latin typeface="Courier New" panose="02070309020205020404" pitchFamily="49" charset="0"/>
              </a:rPr>
              <a:t>: </a:t>
            </a:r>
          </a:p>
          <a:p>
            <a:pPr eaLnBrk="1" hangingPunct="1">
              <a:spcBef>
                <a:spcPct val="0"/>
              </a:spcBef>
              <a:buFontTx/>
              <a:buNone/>
            </a:pPr>
            <a:r>
              <a:rPr lang="fi-FI" altLang="fi-FI" sz="1200" b="1" dirty="0">
                <a:latin typeface="Courier New" panose="02070309020205020404" pitchFamily="49" charset="0"/>
              </a:rPr>
              <a:t>        toiminnot0; </a:t>
            </a:r>
            <a:r>
              <a:rPr lang="fi-FI" altLang="fi-FI" sz="1200" b="1" dirty="0">
                <a:solidFill>
                  <a:srgbClr val="33CC33"/>
                </a:solidFill>
                <a:latin typeface="Courier New" panose="02070309020205020404" pitchFamily="49" charset="0"/>
              </a:rPr>
              <a:t>// </a:t>
            </a:r>
            <a:r>
              <a:rPr lang="fi-FI" altLang="fi-FI" sz="1200" b="1" dirty="0" err="1">
                <a:solidFill>
                  <a:srgbClr val="33CC33"/>
                </a:solidFill>
                <a:latin typeface="Courier New" panose="02070309020205020404" pitchFamily="49" charset="0"/>
              </a:rPr>
              <a:t>default</a:t>
            </a:r>
            <a:r>
              <a:rPr lang="fi-FI" altLang="fi-FI" sz="1200" b="1" dirty="0">
                <a:solidFill>
                  <a:srgbClr val="33CC33"/>
                </a:solidFill>
                <a:latin typeface="Courier New" panose="02070309020205020404" pitchFamily="49" charset="0"/>
              </a:rPr>
              <a:t> toiminto, </a:t>
            </a:r>
            <a:r>
              <a:rPr lang="fi-FI" altLang="fi-FI" sz="1200" b="1" dirty="0" err="1">
                <a:solidFill>
                  <a:srgbClr val="33CC33"/>
                </a:solidFill>
                <a:latin typeface="Courier New" panose="02070309020205020404" pitchFamily="49" charset="0"/>
              </a:rPr>
              <a:t>mikali</a:t>
            </a:r>
            <a:r>
              <a:rPr lang="fi-FI" altLang="fi-FI" sz="1200" b="1" dirty="0">
                <a:solidFill>
                  <a:srgbClr val="33CC33"/>
                </a:solidFill>
                <a:latin typeface="Courier New" panose="02070309020205020404" pitchFamily="49" charset="0"/>
              </a:rPr>
              <a:t> ehtoa</a:t>
            </a:r>
          </a:p>
          <a:p>
            <a:pPr eaLnBrk="1" hangingPunct="1">
              <a:spcBef>
                <a:spcPct val="0"/>
              </a:spcBef>
              <a:buFontTx/>
              <a:buNone/>
            </a:pPr>
            <a:r>
              <a:rPr lang="fi-FI" altLang="fi-FI" sz="1200" b="1" dirty="0">
                <a:solidFill>
                  <a:srgbClr val="33CC33"/>
                </a:solidFill>
                <a:latin typeface="Courier New" panose="02070309020205020404" pitchFamily="49" charset="0"/>
              </a:rPr>
              <a:t>        </a:t>
            </a:r>
            <a:r>
              <a:rPr lang="fi-FI" altLang="fi-FI" sz="1200" b="1" dirty="0" err="1">
                <a:solidFill>
                  <a:srgbClr val="0066FF"/>
                </a:solidFill>
                <a:latin typeface="Courier New" panose="02070309020205020404" pitchFamily="49" charset="0"/>
              </a:rPr>
              <a:t>break</a:t>
            </a:r>
            <a:r>
              <a:rPr lang="fi-FI" altLang="fi-FI" sz="1200" b="1" dirty="0">
                <a:latin typeface="Courier New" panose="02070309020205020404" pitchFamily="49" charset="0"/>
              </a:rPr>
              <a:t>;</a:t>
            </a:r>
            <a:r>
              <a:rPr lang="fi-FI" altLang="fi-FI" sz="1200" b="1" dirty="0">
                <a:solidFill>
                  <a:srgbClr val="33CC33"/>
                </a:solidFill>
                <a:latin typeface="Courier New" panose="02070309020205020404" pitchFamily="49" charset="0"/>
              </a:rPr>
              <a:t>      // vastaavaa arvoa ei löydy</a:t>
            </a:r>
          </a:p>
          <a:p>
            <a:pPr eaLnBrk="1" hangingPunct="1">
              <a:spcBef>
                <a:spcPct val="0"/>
              </a:spcBef>
              <a:buFontTx/>
              <a:buNone/>
            </a:pPr>
            <a:r>
              <a:rPr lang="fi-FI" altLang="fi-FI" sz="1200" b="1" dirty="0">
                <a:latin typeface="Courier New" panose="020703090202050204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77B00934-DF20-4D30-9D47-BA380CAD280B}" type="slidenum">
              <a:rPr lang="en-GB" altLang="fi-FI" sz="1050"/>
              <a:pPr>
                <a:spcBef>
                  <a:spcPct val="0"/>
                </a:spcBef>
                <a:buFontTx/>
                <a:buNone/>
              </a:pPr>
              <a:t>34</a:t>
            </a:fld>
            <a:endParaRPr lang="en-GB" altLang="fi-FI" sz="1050"/>
          </a:p>
        </p:txBody>
      </p:sp>
      <p:sp>
        <p:nvSpPr>
          <p:cNvPr id="72708" name="Text Box 4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switch-case - valintarakenne</a:t>
            </a:r>
          </a:p>
        </p:txBody>
      </p:sp>
      <p:pic>
        <p:nvPicPr>
          <p:cNvPr id="2" name="Picture 1"/>
          <p:cNvPicPr>
            <a:picLocks noChangeAspect="1"/>
          </p:cNvPicPr>
          <p:nvPr/>
        </p:nvPicPr>
        <p:blipFill>
          <a:blip r:embed="rId2"/>
          <a:stretch>
            <a:fillRect/>
          </a:stretch>
        </p:blipFill>
        <p:spPr>
          <a:xfrm>
            <a:off x="1494235" y="1535239"/>
            <a:ext cx="5426518" cy="520116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16C64DF7-E6AF-4E7C-BF2B-9D00A1A0EB1F}" type="slidenum">
              <a:rPr lang="en-GB" altLang="fi-FI" sz="1050"/>
              <a:pPr>
                <a:spcBef>
                  <a:spcPct val="0"/>
                </a:spcBef>
                <a:buFontTx/>
                <a:buNone/>
              </a:pPr>
              <a:t>35</a:t>
            </a:fld>
            <a:endParaRPr lang="en-GB" altLang="fi-FI" sz="1050"/>
          </a:p>
        </p:txBody>
      </p:sp>
      <p:sp>
        <p:nvSpPr>
          <p:cNvPr id="63492"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while - silmukka</a:t>
            </a:r>
          </a:p>
        </p:txBody>
      </p:sp>
      <p:sp>
        <p:nvSpPr>
          <p:cNvPr id="63493" name="Text Box 46"/>
          <p:cNvSpPr txBox="1">
            <a:spLocks noChangeArrowheads="1"/>
          </p:cNvSpPr>
          <p:nvPr/>
        </p:nvSpPr>
        <p:spPr bwMode="auto">
          <a:xfrm>
            <a:off x="1601391" y="1593059"/>
            <a:ext cx="5832872"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a:t> </a:t>
            </a:r>
            <a:r>
              <a:rPr lang="fi-FI" altLang="fi-FI" sz="1200" b="1">
                <a:solidFill>
                  <a:srgbClr val="0066FF"/>
                </a:solidFill>
                <a:latin typeface="Courier New" panose="02070309020205020404" pitchFamily="49" charset="0"/>
              </a:rPr>
              <a:t>while</a:t>
            </a:r>
            <a:r>
              <a:rPr lang="fi-FI" altLang="fi-FI" sz="1500"/>
              <a:t> - toistorakenne (silmukka) on ns. alkuehtoinen toistolause, jossa </a:t>
            </a:r>
            <a:r>
              <a:rPr lang="fi-FI" altLang="fi-FI" sz="1500">
                <a:solidFill>
                  <a:srgbClr val="FF0000"/>
                </a:solidFill>
              </a:rPr>
              <a:t>toistoehto testataan ennen kuin toistoa ryhdytään tekemään</a:t>
            </a:r>
          </a:p>
          <a:p>
            <a:pPr eaLnBrk="1" hangingPunct="1">
              <a:spcBef>
                <a:spcPct val="0"/>
              </a:spcBef>
              <a:buFontTx/>
              <a:buNone/>
            </a:pPr>
            <a:endParaRPr lang="fi-FI" altLang="fi-FI" sz="1500">
              <a:solidFill>
                <a:srgbClr val="FF0000"/>
              </a:solidFill>
            </a:endParaRPr>
          </a:p>
          <a:p>
            <a:pPr eaLnBrk="1" hangingPunct="1">
              <a:spcBef>
                <a:spcPct val="0"/>
              </a:spcBef>
            </a:pPr>
            <a:r>
              <a:rPr lang="fi-FI" altLang="fi-FI" sz="1500"/>
              <a:t> Syntaksi: </a:t>
            </a:r>
          </a:p>
          <a:p>
            <a:pPr eaLnBrk="1" hangingPunct="1">
              <a:spcBef>
                <a:spcPct val="0"/>
              </a:spcBef>
            </a:pPr>
            <a:endParaRPr lang="fi-FI" altLang="fi-FI" sz="1500"/>
          </a:p>
          <a:p>
            <a:pPr lvl="1" eaLnBrk="1" hangingPunct="1">
              <a:spcBef>
                <a:spcPct val="0"/>
              </a:spcBef>
              <a:buFontTx/>
              <a:buNone/>
            </a:pPr>
            <a:r>
              <a:rPr lang="fi-FI" altLang="fi-FI" sz="1200" b="1">
                <a:solidFill>
                  <a:srgbClr val="0066FF"/>
                </a:solidFill>
                <a:latin typeface="Courier New" panose="02070309020205020404" pitchFamily="49" charset="0"/>
              </a:rPr>
              <a:t>while</a:t>
            </a:r>
            <a:r>
              <a:rPr lang="fi-FI" altLang="fi-FI" sz="1200" b="1">
                <a:latin typeface="Courier New" panose="02070309020205020404" pitchFamily="49" charset="0"/>
              </a:rPr>
              <a:t> (ehto)</a:t>
            </a:r>
          </a:p>
          <a:p>
            <a:pPr lvl="1" eaLnBrk="1" hangingPunct="1">
              <a:spcBef>
                <a:spcPct val="0"/>
              </a:spcBef>
              <a:buFontTx/>
              <a:buNone/>
            </a:pPr>
            <a:r>
              <a:rPr lang="fi-FI" altLang="fi-FI" sz="1200" b="1">
                <a:latin typeface="Courier New" panose="02070309020205020404" pitchFamily="49" charset="0"/>
              </a:rPr>
              <a:t>{</a:t>
            </a:r>
          </a:p>
          <a:p>
            <a:pPr lvl="1" eaLnBrk="1" hangingPunct="1">
              <a:spcBef>
                <a:spcPct val="0"/>
              </a:spcBef>
              <a:buFontTx/>
              <a:buNone/>
            </a:pPr>
            <a:r>
              <a:rPr lang="fi-FI" altLang="fi-FI" sz="1200" b="1">
                <a:latin typeface="Courier New" panose="02070309020205020404" pitchFamily="49" charset="0"/>
              </a:rPr>
              <a:t>    lause;</a:t>
            </a:r>
          </a:p>
          <a:p>
            <a:pPr lvl="1" eaLnBrk="1" hangingPunct="1">
              <a:spcBef>
                <a:spcPct val="0"/>
              </a:spcBef>
              <a:buFontTx/>
              <a:buNone/>
            </a:pPr>
            <a:r>
              <a:rPr lang="fi-FI" altLang="fi-FI" sz="1200" b="1">
                <a:latin typeface="Courier New" panose="02070309020205020404" pitchFamily="49" charset="0"/>
              </a:rPr>
              <a:t>}</a:t>
            </a:r>
          </a:p>
          <a:p>
            <a:pPr lvl="1" eaLnBrk="1" hangingPunct="1">
              <a:spcBef>
                <a:spcPct val="0"/>
              </a:spcBef>
              <a:buFontTx/>
              <a:buNone/>
            </a:pPr>
            <a:endParaRPr lang="fi-FI" altLang="fi-FI" sz="1200" b="1">
              <a:latin typeface="Courier New" panose="02070309020205020404" pitchFamily="49" charset="0"/>
            </a:endParaRPr>
          </a:p>
          <a:p>
            <a:pPr eaLnBrk="1" hangingPunct="1">
              <a:spcBef>
                <a:spcPct val="0"/>
              </a:spcBef>
              <a:buFontTx/>
              <a:buNone/>
            </a:pPr>
            <a:endParaRPr lang="fi-FI" altLang="fi-FI" sz="1200" b="1">
              <a:latin typeface="Courier New" panose="02070309020205020404" pitchFamily="49" charset="0"/>
            </a:endParaRPr>
          </a:p>
          <a:p>
            <a:pPr eaLnBrk="1" hangingPunct="1">
              <a:spcBef>
                <a:spcPct val="0"/>
              </a:spcBef>
            </a:pPr>
            <a:r>
              <a:rPr lang="fi-FI" altLang="fi-FI" sz="1500"/>
              <a:t> Huomaa, että ehto on suluissa, kuten </a:t>
            </a:r>
            <a:r>
              <a:rPr lang="fi-FI" altLang="fi-FI" sz="1200" b="1">
                <a:solidFill>
                  <a:srgbClr val="0066FF"/>
                </a:solidFill>
                <a:latin typeface="Courier New" panose="02070309020205020404" pitchFamily="49" charset="0"/>
              </a:rPr>
              <a:t>if</a:t>
            </a:r>
            <a:r>
              <a:rPr lang="fi-FI" altLang="fi-FI" sz="1500"/>
              <a:t> - lauseessa. </a:t>
            </a:r>
          </a:p>
          <a:p>
            <a:pPr eaLnBrk="1" hangingPunct="1">
              <a:spcBef>
                <a:spcPct val="0"/>
              </a:spcBef>
            </a:pPr>
            <a:endParaRPr lang="fi-FI" altLang="fi-FI" sz="1500"/>
          </a:p>
          <a:p>
            <a:pPr lvl="1" eaLnBrk="1" hangingPunct="1">
              <a:spcBef>
                <a:spcPct val="0"/>
              </a:spcBef>
              <a:buFontTx/>
              <a:buNone/>
            </a:pPr>
            <a:r>
              <a:rPr lang="fi-FI" altLang="fi-FI" sz="1200" b="1">
                <a:solidFill>
                  <a:srgbClr val="33CC33"/>
                </a:solidFill>
                <a:latin typeface="Courier New" panose="02070309020205020404" pitchFamily="49" charset="0"/>
              </a:rPr>
              <a:t>// ei mene while-silmukkaan olleenkaan, koska ehto epätosi</a:t>
            </a:r>
          </a:p>
          <a:p>
            <a:pPr lvl="1" eaLnBrk="1" hangingPunct="1">
              <a:spcBef>
                <a:spcPct val="0"/>
              </a:spcBef>
              <a:buFontTx/>
              <a:buNone/>
            </a:pPr>
            <a:r>
              <a:rPr lang="fi-FI" altLang="fi-FI" sz="1200" b="1">
                <a:solidFill>
                  <a:srgbClr val="0066FF"/>
                </a:solidFill>
                <a:latin typeface="Courier New" panose="02070309020205020404" pitchFamily="49" charset="0"/>
              </a:rPr>
              <a:t>int</a:t>
            </a:r>
            <a:r>
              <a:rPr lang="fi-FI" altLang="fi-FI" sz="1200" b="1">
                <a:latin typeface="Courier New" panose="02070309020205020404" pitchFamily="49" charset="0"/>
              </a:rPr>
              <a:t> i = 11;</a:t>
            </a:r>
          </a:p>
          <a:p>
            <a:pPr lvl="1" eaLnBrk="1" hangingPunct="1">
              <a:spcBef>
                <a:spcPct val="0"/>
              </a:spcBef>
              <a:buFontTx/>
              <a:buNone/>
            </a:pPr>
            <a:r>
              <a:rPr lang="fi-FI" altLang="fi-FI" sz="1200" b="1">
                <a:solidFill>
                  <a:srgbClr val="0066FF"/>
                </a:solidFill>
                <a:latin typeface="Courier New" panose="02070309020205020404" pitchFamily="49" charset="0"/>
              </a:rPr>
              <a:t>while</a:t>
            </a:r>
            <a:r>
              <a:rPr lang="fi-FI" altLang="fi-FI" sz="1200" b="1">
                <a:latin typeface="Courier New" panose="02070309020205020404" pitchFamily="49" charset="0"/>
              </a:rPr>
              <a:t> ( i &lt; 10 )</a:t>
            </a:r>
          </a:p>
          <a:p>
            <a:pPr lvl="1" eaLnBrk="1" hangingPunct="1">
              <a:spcBef>
                <a:spcPct val="0"/>
              </a:spcBef>
              <a:buFontTx/>
              <a:buNone/>
            </a:pPr>
            <a:r>
              <a:rPr lang="fi-FI" altLang="fi-FI" sz="1200" b="1">
                <a:latin typeface="Courier New" panose="02070309020205020404" pitchFamily="49" charset="0"/>
              </a:rPr>
              <a:t>{</a:t>
            </a:r>
          </a:p>
          <a:p>
            <a:pPr lvl="1" eaLnBrk="1" hangingPunct="1">
              <a:spcBef>
                <a:spcPct val="0"/>
              </a:spcBef>
              <a:buFontTx/>
              <a:buNone/>
            </a:pPr>
            <a:r>
              <a:rPr lang="fi-FI" altLang="fi-FI" sz="1200" b="1">
                <a:latin typeface="Courier New" panose="02070309020205020404" pitchFamily="49" charset="0"/>
              </a:rPr>
              <a:t>    i++;</a:t>
            </a:r>
          </a:p>
          <a:p>
            <a:pPr lvl="1" eaLnBrk="1" hangingPunct="1">
              <a:spcBef>
                <a:spcPct val="0"/>
              </a:spcBef>
              <a:buFontTx/>
              <a:buNone/>
            </a:pPr>
            <a:r>
              <a:rPr lang="fi-FI" altLang="fi-FI" sz="1200" b="1">
                <a:latin typeface="Courier New" panose="02070309020205020404" pitchFamily="49" charset="0"/>
              </a:rPr>
              <a:t>}</a:t>
            </a:r>
          </a:p>
          <a:p>
            <a:pPr lvl="1" eaLnBrk="1" hangingPunct="1">
              <a:spcBef>
                <a:spcPct val="0"/>
              </a:spcBef>
              <a:buFontTx/>
              <a:buNone/>
            </a:pPr>
            <a:endParaRPr lang="fi-FI" altLang="fi-FI" sz="1200" b="1">
              <a:latin typeface="Courier New" panose="02070309020205020404" pitchFamily="49" charset="0"/>
            </a:endParaRPr>
          </a:p>
          <a:p>
            <a:pPr eaLnBrk="1" hangingPunct="1">
              <a:spcBef>
                <a:spcPct val="0"/>
              </a:spcBef>
            </a:pPr>
            <a:endParaRPr lang="fi-FI" altLang="fi-FI" sz="1200" b="1">
              <a:latin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177487D4-FA2D-420B-BD55-96B914B9DF33}" type="slidenum">
              <a:rPr lang="en-GB" altLang="fi-FI" sz="1050"/>
              <a:pPr>
                <a:spcBef>
                  <a:spcPct val="0"/>
                </a:spcBef>
                <a:buFontTx/>
                <a:buNone/>
              </a:pPr>
              <a:t>36</a:t>
            </a:fld>
            <a:endParaRPr lang="en-GB" altLang="fi-FI" sz="1050"/>
          </a:p>
        </p:txBody>
      </p:sp>
      <p:sp>
        <p:nvSpPr>
          <p:cNvPr id="64516" name="Text Box 4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while - silmukka</a:t>
            </a:r>
          </a:p>
        </p:txBody>
      </p:sp>
      <p:sp>
        <p:nvSpPr>
          <p:cNvPr id="64517" name="Text Box 44"/>
          <p:cNvSpPr txBox="1">
            <a:spLocks noChangeArrowheads="1"/>
          </p:cNvSpPr>
          <p:nvPr/>
        </p:nvSpPr>
        <p:spPr bwMode="auto">
          <a:xfrm>
            <a:off x="1601391" y="1593057"/>
            <a:ext cx="5832872"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200" b="1" dirty="0">
                <a:solidFill>
                  <a:srgbClr val="0066FF"/>
                </a:solidFill>
                <a:latin typeface="Courier New" panose="02070309020205020404" pitchFamily="49" charset="0"/>
              </a:rPr>
              <a:t> </a:t>
            </a:r>
            <a:r>
              <a:rPr lang="fi-FI" altLang="fi-FI" sz="1200" b="1" dirty="0" err="1">
                <a:solidFill>
                  <a:srgbClr val="0066FF"/>
                </a:solidFill>
                <a:latin typeface="Courier New" panose="02070309020205020404" pitchFamily="49" charset="0"/>
              </a:rPr>
              <a:t>while</a:t>
            </a:r>
            <a:r>
              <a:rPr lang="fi-FI" altLang="fi-FI" sz="1500" dirty="0"/>
              <a:t> ottaa itselleen vain tuon yhden lauseen. Jos halutaan suorittaa useita lauseita, on tehtävä koottu lause </a:t>
            </a:r>
          </a:p>
          <a:p>
            <a:pPr eaLnBrk="1" hangingPunct="1">
              <a:spcBef>
                <a:spcPct val="0"/>
              </a:spcBef>
            </a:pPr>
            <a:endParaRPr lang="fi-FI" altLang="fi-FI" sz="1500" dirty="0"/>
          </a:p>
          <a:p>
            <a:pPr lvl="1" eaLnBrk="1" hangingPunct="1">
              <a:spcBef>
                <a:spcPct val="0"/>
              </a:spcBef>
              <a:buFontTx/>
              <a:buNone/>
            </a:pP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x;             </a:t>
            </a:r>
            <a:r>
              <a:rPr lang="fi-FI" altLang="fi-FI" sz="1200" b="1" dirty="0">
                <a:solidFill>
                  <a:srgbClr val="33CC33"/>
                </a:solidFill>
                <a:latin typeface="Courier New" panose="02070309020205020404" pitchFamily="49" charset="0"/>
              </a:rPr>
              <a:t>/* Kierroslaskuri 1 */</a:t>
            </a:r>
            <a:br>
              <a:rPr lang="fi-FI" altLang="fi-FI" sz="1200" b="1" dirty="0">
                <a:solidFill>
                  <a:srgbClr val="33CC33"/>
                </a:solidFill>
                <a:latin typeface="Courier New" panose="02070309020205020404" pitchFamily="49" charset="0"/>
              </a:rPr>
            </a:br>
            <a:r>
              <a:rPr lang="fi-FI" altLang="fi-FI" sz="1200" b="1" dirty="0">
                <a:latin typeface="Courier New" panose="02070309020205020404" pitchFamily="49" charset="0"/>
              </a:rPr>
              <a:t>x = 0; </a:t>
            </a:r>
            <a:br>
              <a:rPr lang="fi-FI" altLang="fi-FI" sz="1200" b="1" dirty="0">
                <a:latin typeface="Courier New" panose="02070309020205020404" pitchFamily="49" charset="0"/>
              </a:rPr>
            </a:br>
            <a:r>
              <a:rPr lang="fi-FI" altLang="fi-FI" sz="1200" b="1" dirty="0" err="1">
                <a:solidFill>
                  <a:srgbClr val="0066FF"/>
                </a:solidFill>
                <a:latin typeface="Courier New" panose="02070309020205020404" pitchFamily="49" charset="0"/>
              </a:rPr>
              <a:t>while</a:t>
            </a:r>
            <a:r>
              <a:rPr lang="fi-FI" altLang="fi-FI" sz="1200" b="1" dirty="0">
                <a:latin typeface="Courier New" panose="02070309020205020404" pitchFamily="49" charset="0"/>
              </a:rPr>
              <a:t> (x &lt; 10)</a:t>
            </a:r>
          </a:p>
          <a:p>
            <a:pPr lvl="1" eaLnBrk="1" hangingPunct="1">
              <a:spcBef>
                <a:spcPct val="0"/>
              </a:spcBef>
              <a:buFontTx/>
              <a:buNone/>
            </a:pPr>
            <a:r>
              <a:rPr lang="fi-FI" altLang="fi-FI" sz="1200" b="1" dirty="0">
                <a:solidFill>
                  <a:srgbClr val="0066FF"/>
                </a:solidFill>
                <a:latin typeface="Courier New" panose="02070309020205020404" pitchFamily="49" charset="0"/>
              </a:rPr>
              <a:t>    </a:t>
            </a:r>
            <a:r>
              <a:rPr lang="fi-FI" altLang="fi-FI" sz="1200" b="1" dirty="0" err="1" smtClean="0">
                <a:solidFill>
                  <a:srgbClr val="0066FF"/>
                </a:solidFill>
                <a:latin typeface="Courier New" panose="02070309020205020404" pitchFamily="49" charset="0"/>
              </a:rPr>
              <a:t>System.out.printf</a:t>
            </a:r>
            <a:r>
              <a:rPr lang="fi-FI" altLang="fi-FI" sz="1200" b="1" dirty="0" smtClean="0">
                <a:solidFill>
                  <a:srgbClr val="0066FF"/>
                </a:solidFill>
                <a:latin typeface="Courier New" panose="02070309020205020404" pitchFamily="49" charset="0"/>
              </a:rPr>
              <a:t>(”</a:t>
            </a:r>
            <a:r>
              <a:rPr lang="fi-FI" altLang="fi-FI" sz="1200" b="1" dirty="0" smtClean="0">
                <a:solidFill>
                  <a:srgbClr val="FF0000"/>
                </a:solidFill>
                <a:latin typeface="Courier New" panose="02070309020205020404" pitchFamily="49" charset="0"/>
              </a:rPr>
              <a:t>Kierros %d\n”</a:t>
            </a:r>
            <a:r>
              <a:rPr lang="fi-FI" altLang="fi-FI" sz="1200" b="1" dirty="0" smtClean="0">
                <a:latin typeface="Courier New" panose="02070309020205020404" pitchFamily="49" charset="0"/>
              </a:rPr>
              <a:t>, </a:t>
            </a:r>
            <a:r>
              <a:rPr lang="fi-FI" altLang="fi-FI" sz="1200" b="1" dirty="0">
                <a:latin typeface="Courier New" panose="02070309020205020404" pitchFamily="49" charset="0"/>
              </a:rPr>
              <a:t>x);</a:t>
            </a:r>
          </a:p>
          <a:p>
            <a:pPr lvl="1" eaLnBrk="1" hangingPunct="1">
              <a:spcBef>
                <a:spcPct val="0"/>
              </a:spcBef>
              <a:buFontTx/>
              <a:buNone/>
            </a:pPr>
            <a:r>
              <a:rPr lang="fi-FI" altLang="fi-FI" sz="1200" b="1" dirty="0">
                <a:latin typeface="Courier New" panose="02070309020205020404" pitchFamily="49" charset="0"/>
              </a:rPr>
              <a:t>    x = x + 1; </a:t>
            </a:r>
            <a:r>
              <a:rPr lang="fi-FI" altLang="fi-FI" sz="1200" b="1" dirty="0">
                <a:solidFill>
                  <a:srgbClr val="33CC33"/>
                </a:solidFill>
                <a:latin typeface="Courier New" panose="02070309020205020404" pitchFamily="49" charset="0"/>
              </a:rPr>
              <a:t>// tämä lause EI kuulu enää </a:t>
            </a:r>
            <a:r>
              <a:rPr lang="fi-FI" altLang="fi-FI" sz="1200" b="1" dirty="0" err="1">
                <a:solidFill>
                  <a:srgbClr val="33CC33"/>
                </a:solidFill>
                <a:latin typeface="Courier New" panose="02070309020205020404" pitchFamily="49" charset="0"/>
              </a:rPr>
              <a:t>while:n</a:t>
            </a:r>
            <a:r>
              <a:rPr lang="fi-FI" altLang="fi-FI" sz="1200" b="1" dirty="0">
                <a:solidFill>
                  <a:srgbClr val="33CC33"/>
                </a:solidFill>
                <a:latin typeface="Courier New" panose="02070309020205020404" pitchFamily="49" charset="0"/>
              </a:rPr>
              <a:t> sisään.</a:t>
            </a:r>
          </a:p>
          <a:p>
            <a:pPr lvl="1" eaLnBrk="1" hangingPunct="1">
              <a:spcBef>
                <a:spcPct val="0"/>
              </a:spcBef>
              <a:buFontTx/>
              <a:buNone/>
            </a:pPr>
            <a:r>
              <a:rPr lang="fi-FI" altLang="fi-FI" sz="1200" b="1" dirty="0">
                <a:solidFill>
                  <a:srgbClr val="FF0000"/>
                </a:solidFill>
                <a:latin typeface="Courier New" panose="02070309020205020404" pitchFamily="49" charset="0"/>
              </a:rPr>
              <a:t>Ikuinen silmukka!!! (x on koko ajan 0)</a:t>
            </a:r>
            <a:br>
              <a:rPr lang="fi-FI" altLang="fi-FI" sz="1200" b="1" dirty="0">
                <a:solidFill>
                  <a:srgbClr val="FF0000"/>
                </a:solidFill>
                <a:latin typeface="Courier New" panose="02070309020205020404" pitchFamily="49" charset="0"/>
              </a:rPr>
            </a:br>
            <a:endParaRPr lang="fi-FI" altLang="fi-FI" sz="1200" b="1" dirty="0">
              <a:solidFill>
                <a:srgbClr val="FF0000"/>
              </a:solidFill>
              <a:latin typeface="Courier New" panose="02070309020205020404" pitchFamily="49" charset="0"/>
            </a:endParaRPr>
          </a:p>
          <a:p>
            <a:pPr lvl="1" eaLnBrk="1" hangingPunct="1">
              <a:spcBef>
                <a:spcPct val="0"/>
              </a:spcBef>
              <a:buFontTx/>
              <a:buNone/>
            </a:pPr>
            <a:endParaRPr lang="fi-FI" altLang="fi-FI" sz="1200" b="1" dirty="0">
              <a:solidFill>
                <a:srgbClr val="FF0000"/>
              </a:solidFill>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lvl="1" eaLnBrk="1" hangingPunct="1">
              <a:spcBef>
                <a:spcPct val="0"/>
              </a:spcBef>
              <a:buFontTx/>
              <a:buNone/>
            </a:pP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x = 0;         </a:t>
            </a:r>
            <a:r>
              <a:rPr lang="fi-FI" altLang="fi-FI" sz="1200" b="1" dirty="0">
                <a:solidFill>
                  <a:srgbClr val="33CC33"/>
                </a:solidFill>
                <a:latin typeface="Courier New" panose="02070309020205020404" pitchFamily="49" charset="0"/>
              </a:rPr>
              <a:t>/* Kierroslaskuri 2 */</a:t>
            </a:r>
            <a:br>
              <a:rPr lang="fi-FI" altLang="fi-FI" sz="1200" b="1" dirty="0">
                <a:solidFill>
                  <a:srgbClr val="33CC33"/>
                </a:solidFill>
                <a:latin typeface="Courier New" panose="02070309020205020404" pitchFamily="49" charset="0"/>
              </a:rPr>
            </a:br>
            <a:r>
              <a:rPr lang="fi-FI" altLang="fi-FI" sz="1200" b="1" dirty="0" err="1">
                <a:solidFill>
                  <a:srgbClr val="0066FF"/>
                </a:solidFill>
                <a:latin typeface="Courier New" panose="02070309020205020404" pitchFamily="49" charset="0"/>
              </a:rPr>
              <a:t>while</a:t>
            </a:r>
            <a:r>
              <a:rPr lang="fi-FI" altLang="fi-FI" sz="1200" b="1" dirty="0">
                <a:latin typeface="Courier New" panose="02070309020205020404" pitchFamily="49" charset="0"/>
              </a:rPr>
              <a:t> (x &lt; 10) </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200" b="1" dirty="0">
                <a:solidFill>
                  <a:srgbClr val="33CC33"/>
                </a:solidFill>
                <a:latin typeface="Courier New" panose="02070309020205020404" pitchFamily="49" charset="0"/>
              </a:rPr>
              <a:t>// kumpikin seuraavista lauseista kuuluu </a:t>
            </a:r>
            <a:r>
              <a:rPr lang="fi-FI" altLang="fi-FI" sz="1200" b="1" dirty="0" err="1">
                <a:solidFill>
                  <a:srgbClr val="33CC33"/>
                </a:solidFill>
                <a:latin typeface="Courier New" panose="02070309020205020404" pitchFamily="49" charset="0"/>
              </a:rPr>
              <a:t>while:iin</a:t>
            </a:r>
            <a:endParaRPr lang="fi-FI" altLang="fi-FI" sz="1200" b="1" dirty="0">
              <a:solidFill>
                <a:srgbClr val="33CC33"/>
              </a:solidFill>
              <a:latin typeface="Courier New" panose="02070309020205020404" pitchFamily="49" charset="0"/>
            </a:endParaRPr>
          </a:p>
          <a:p>
            <a:pPr lvl="1" eaLnBrk="1" hangingPunct="1">
              <a:spcBef>
                <a:spcPct val="0"/>
              </a:spcBef>
              <a:buFontTx/>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System.out.printf</a:t>
            </a:r>
            <a:r>
              <a:rPr lang="fi-FI" altLang="fi-FI" sz="1200" b="1" dirty="0">
                <a:solidFill>
                  <a:srgbClr val="0066FF"/>
                </a:solidFill>
                <a:latin typeface="Courier New" panose="02070309020205020404" pitchFamily="49" charset="0"/>
              </a:rPr>
              <a:t>(”</a:t>
            </a:r>
            <a:r>
              <a:rPr lang="fi-FI" altLang="fi-FI" sz="1200" b="1" dirty="0">
                <a:solidFill>
                  <a:srgbClr val="FF0000"/>
                </a:solidFill>
                <a:latin typeface="Courier New" panose="02070309020205020404" pitchFamily="49" charset="0"/>
              </a:rPr>
              <a:t>Kierros %d\n”</a:t>
            </a:r>
            <a:r>
              <a:rPr lang="fi-FI" altLang="fi-FI" sz="1200" b="1" dirty="0">
                <a:latin typeface="Courier New" panose="02070309020205020404" pitchFamily="49" charset="0"/>
              </a:rPr>
              <a:t>, x);</a:t>
            </a:r>
          </a:p>
          <a:p>
            <a:pPr lvl="1" eaLnBrk="1" hangingPunct="1">
              <a:spcBef>
                <a:spcPct val="0"/>
              </a:spcBef>
              <a:buFontTx/>
              <a:buNone/>
            </a:pPr>
            <a:r>
              <a:rPr lang="fi-FI" altLang="fi-FI" sz="1200" b="1" dirty="0">
                <a:latin typeface="Courier New" panose="02070309020205020404" pitchFamily="49" charset="0"/>
              </a:rPr>
              <a:t>    x = x + 1; </a:t>
            </a:r>
            <a:br>
              <a:rPr lang="fi-FI" altLang="fi-FI" sz="1200" b="1" dirty="0">
                <a:latin typeface="Courier New" panose="02070309020205020404" pitchFamily="49" charset="0"/>
              </a:rPr>
            </a:br>
            <a:r>
              <a:rPr lang="fi-FI" altLang="fi-FI" sz="1200" b="1" dirty="0">
                <a:latin typeface="Courier New" panose="02070309020205020404" pitchFamily="49" charset="0"/>
              </a:rPr>
              <a:t>}</a:t>
            </a:r>
          </a:p>
          <a:p>
            <a:pPr lvl="1" eaLnBrk="1" hangingPunct="1">
              <a:spcBef>
                <a:spcPct val="0"/>
              </a:spcBef>
              <a:buFontTx/>
              <a:buNone/>
            </a:pPr>
            <a:endParaRPr lang="fi-FI" altLang="fi-FI" sz="1200" b="1" dirty="0">
              <a:latin typeface="Courier New" panose="020703090202050204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7D7D9979-1961-47C8-98C4-7DFC3957AFF7}" type="slidenum">
              <a:rPr lang="en-GB" altLang="fi-FI" sz="1050"/>
              <a:pPr>
                <a:spcBef>
                  <a:spcPct val="0"/>
                </a:spcBef>
                <a:buFontTx/>
                <a:buNone/>
              </a:pPr>
              <a:t>37</a:t>
            </a:fld>
            <a:endParaRPr lang="en-GB" altLang="fi-FI" sz="1050"/>
          </a:p>
        </p:txBody>
      </p:sp>
      <p:sp>
        <p:nvSpPr>
          <p:cNvPr id="65540"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do-while - silmukka</a:t>
            </a:r>
          </a:p>
        </p:txBody>
      </p:sp>
      <p:sp>
        <p:nvSpPr>
          <p:cNvPr id="65541" name="Text Box 46"/>
          <p:cNvSpPr txBox="1">
            <a:spLocks noChangeArrowheads="1"/>
          </p:cNvSpPr>
          <p:nvPr/>
        </p:nvSpPr>
        <p:spPr bwMode="auto">
          <a:xfrm>
            <a:off x="1601391" y="1593059"/>
            <a:ext cx="583287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dirty="0"/>
              <a:t> </a:t>
            </a:r>
            <a:r>
              <a:rPr lang="fi-FI" altLang="fi-FI" sz="1200" b="1" dirty="0" err="1">
                <a:solidFill>
                  <a:srgbClr val="0066FF"/>
                </a:solidFill>
                <a:latin typeface="Courier New" panose="02070309020205020404" pitchFamily="49" charset="0"/>
              </a:rPr>
              <a:t>do</a:t>
            </a:r>
            <a:r>
              <a:rPr lang="fi-FI" altLang="fi-FI" sz="1200" b="1" dirty="0">
                <a:solidFill>
                  <a:srgbClr val="0066FF"/>
                </a:solidFill>
                <a:latin typeface="Courier New" panose="02070309020205020404" pitchFamily="49" charset="0"/>
              </a:rPr>
              <a:t> - </a:t>
            </a:r>
            <a:r>
              <a:rPr lang="fi-FI" altLang="fi-FI" sz="1200" b="1" dirty="0" err="1">
                <a:solidFill>
                  <a:srgbClr val="0066FF"/>
                </a:solidFill>
                <a:latin typeface="Courier New" panose="02070309020205020404" pitchFamily="49" charset="0"/>
              </a:rPr>
              <a:t>while</a:t>
            </a:r>
            <a:r>
              <a:rPr lang="fi-FI" altLang="fi-FI" sz="1500" dirty="0"/>
              <a:t> - toistorakenne on vastaavasti toistorakenne, jonka </a:t>
            </a:r>
            <a:r>
              <a:rPr lang="fi-FI" altLang="fi-FI" sz="1500" dirty="0">
                <a:solidFill>
                  <a:srgbClr val="FF0000"/>
                </a:solidFill>
              </a:rPr>
              <a:t>toistoehto testataan lauseen lopussa</a:t>
            </a:r>
            <a:r>
              <a:rPr lang="fi-FI" altLang="fi-FI" sz="1500" dirty="0"/>
              <a:t>. Tämän vuoksi toistolauseessa olevaa lausetta (olevia lauseita) </a:t>
            </a:r>
            <a:r>
              <a:rPr lang="fi-FI" altLang="fi-FI" sz="1500" dirty="0">
                <a:solidFill>
                  <a:srgbClr val="FF0000"/>
                </a:solidFill>
              </a:rPr>
              <a:t>suoritetaan vähintään kerran</a:t>
            </a:r>
            <a:r>
              <a:rPr lang="fi-FI" altLang="fi-FI" sz="1500" dirty="0"/>
              <a:t>. </a:t>
            </a:r>
          </a:p>
          <a:p>
            <a:pPr eaLnBrk="1" hangingPunct="1">
              <a:spcBef>
                <a:spcPct val="0"/>
              </a:spcBef>
            </a:pPr>
            <a:endParaRPr lang="fi-FI" altLang="fi-FI" sz="1500" dirty="0"/>
          </a:p>
          <a:p>
            <a:pPr eaLnBrk="1" hangingPunct="1">
              <a:spcBef>
                <a:spcPct val="0"/>
              </a:spcBef>
            </a:pPr>
            <a:r>
              <a:rPr lang="fi-FI" altLang="fi-FI" sz="1500" dirty="0"/>
              <a:t> Syntaksi: </a:t>
            </a:r>
          </a:p>
          <a:p>
            <a:pPr eaLnBrk="1" hangingPunct="1">
              <a:spcBef>
                <a:spcPct val="0"/>
              </a:spcBef>
            </a:pPr>
            <a:endParaRPr lang="fi-FI" altLang="fi-FI" sz="1500" dirty="0"/>
          </a:p>
          <a:p>
            <a:pPr lvl="1" eaLnBrk="1" hangingPunct="1">
              <a:spcBef>
                <a:spcPct val="0"/>
              </a:spcBef>
              <a:buFontTx/>
              <a:buNone/>
            </a:pPr>
            <a:r>
              <a:rPr lang="fi-FI" altLang="fi-FI" sz="1200" b="1" dirty="0" err="1">
                <a:solidFill>
                  <a:srgbClr val="0066FF"/>
                </a:solidFill>
                <a:latin typeface="Courier New" panose="02070309020205020404" pitchFamily="49" charset="0"/>
              </a:rPr>
              <a:t>do</a:t>
            </a:r>
            <a:r>
              <a:rPr lang="fi-FI" altLang="fi-FI" sz="1200" b="1" dirty="0">
                <a:latin typeface="Courier New" panose="02070309020205020404" pitchFamily="49" charset="0"/>
              </a:rPr>
              <a:t> </a:t>
            </a:r>
          </a:p>
          <a:p>
            <a:pPr lvl="1" eaLnBrk="1" hangingPunct="1">
              <a:spcBef>
                <a:spcPct val="0"/>
              </a:spcBef>
              <a:buFontTx/>
              <a:buNone/>
            </a:pPr>
            <a:r>
              <a:rPr lang="fi-FI" altLang="fi-FI" sz="1200" b="1" dirty="0">
                <a:latin typeface="Courier New" panose="02070309020205020404" pitchFamily="49" charset="0"/>
              </a:rPr>
              <a:t>{</a:t>
            </a:r>
            <a:br>
              <a:rPr lang="fi-FI" altLang="fi-FI" sz="1200" b="1" dirty="0">
                <a:latin typeface="Courier New" panose="02070309020205020404" pitchFamily="49" charset="0"/>
              </a:rPr>
            </a:br>
            <a:r>
              <a:rPr lang="fi-FI" altLang="fi-FI" sz="1200" b="1" dirty="0">
                <a:latin typeface="Courier New" panose="02070309020205020404" pitchFamily="49" charset="0"/>
              </a:rPr>
              <a:t>    lause; </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while</a:t>
            </a:r>
            <a:r>
              <a:rPr lang="fi-FI" altLang="fi-FI" sz="1200" b="1" dirty="0">
                <a:latin typeface="Courier New" panose="02070309020205020404" pitchFamily="49" charset="0"/>
              </a:rPr>
              <a:t> (ehto);</a:t>
            </a:r>
          </a:p>
          <a:p>
            <a:pPr eaLnBrk="1" hangingPunct="1">
              <a:spcBef>
                <a:spcPct val="0"/>
              </a:spcBef>
              <a:buFontTx/>
              <a:buNone/>
            </a:pPr>
            <a:endParaRPr lang="fi-FI" altLang="fi-FI" sz="1200" b="1" dirty="0">
              <a:latin typeface="Courier New" panose="02070309020205020404" pitchFamily="49" charset="0"/>
            </a:endParaRPr>
          </a:p>
          <a:p>
            <a:pPr eaLnBrk="1" hangingPunct="1">
              <a:spcBef>
                <a:spcPct val="0"/>
              </a:spcBef>
            </a:pPr>
            <a:r>
              <a:rPr lang="fi-FI" altLang="fi-FI" sz="1500" dirty="0"/>
              <a:t> Huomaa puolipiste </a:t>
            </a:r>
            <a:r>
              <a:rPr lang="fi-FI" altLang="fi-FI" sz="1500" dirty="0" err="1"/>
              <a:t>while</a:t>
            </a:r>
            <a:r>
              <a:rPr lang="fi-FI" altLang="fi-FI" sz="1500" dirty="0"/>
              <a:t> - rivin lopussa! </a:t>
            </a:r>
          </a:p>
          <a:p>
            <a:pPr eaLnBrk="1" hangingPunct="1">
              <a:spcBef>
                <a:spcPct val="0"/>
              </a:spcBef>
            </a:pPr>
            <a:endParaRPr lang="fi-FI" altLang="fi-FI" sz="1200" b="1" dirty="0">
              <a:latin typeface="Courier New" panose="02070309020205020404" pitchFamily="49" charset="0"/>
            </a:endParaRPr>
          </a:p>
          <a:p>
            <a:pPr lvl="1" eaLnBrk="1" hangingPunct="1">
              <a:spcBef>
                <a:spcPct val="0"/>
              </a:spcBef>
              <a:buFontTx/>
              <a:buNone/>
            </a:pPr>
            <a:r>
              <a:rPr lang="fi-FI" altLang="fi-FI" sz="1200" b="1" dirty="0" err="1">
                <a:solidFill>
                  <a:srgbClr val="0066FF"/>
                </a:solidFill>
                <a:latin typeface="Courier New" panose="02070309020205020404" pitchFamily="49" charset="0"/>
              </a:rPr>
              <a:t>int</a:t>
            </a:r>
            <a:r>
              <a:rPr lang="fi-FI" altLang="fi-FI" sz="1200" b="1" dirty="0">
                <a:solidFill>
                  <a:srgbClr val="0066FF"/>
                </a:solidFill>
                <a:latin typeface="Courier New" panose="02070309020205020404" pitchFamily="49" charset="0"/>
              </a:rPr>
              <a:t> </a:t>
            </a:r>
            <a:r>
              <a:rPr lang="fi-FI" altLang="fi-FI" sz="1200" b="1" dirty="0">
                <a:latin typeface="Courier New" panose="02070309020205020404" pitchFamily="49" charset="0"/>
              </a:rPr>
              <a:t>x = 11;</a:t>
            </a:r>
          </a:p>
          <a:p>
            <a:pPr lvl="1" eaLnBrk="1" hangingPunct="1">
              <a:spcBef>
                <a:spcPct val="0"/>
              </a:spcBef>
              <a:buFontTx/>
              <a:buNone/>
            </a:pPr>
            <a:r>
              <a:rPr lang="fi-FI" altLang="fi-FI" sz="1200" b="1" dirty="0" err="1">
                <a:solidFill>
                  <a:srgbClr val="0066FF"/>
                </a:solidFill>
                <a:latin typeface="Courier New" panose="02070309020205020404" pitchFamily="49" charset="0"/>
              </a:rPr>
              <a:t>do</a:t>
            </a:r>
            <a:r>
              <a:rPr lang="fi-FI" altLang="fi-FI" sz="1200" b="1" dirty="0">
                <a:latin typeface="Courier New" panose="02070309020205020404" pitchFamily="49" charset="0"/>
              </a:rPr>
              <a:t> </a:t>
            </a:r>
          </a:p>
          <a:p>
            <a:pPr lvl="1">
              <a:spcBef>
                <a:spcPct val="0"/>
              </a:spcBef>
              <a:buNone/>
            </a:pPr>
            <a:r>
              <a:rPr lang="fi-FI" altLang="fi-FI" sz="1200" b="1" dirty="0">
                <a:latin typeface="Courier New" panose="02070309020205020404" pitchFamily="49" charset="0"/>
              </a:rPr>
              <a:t>{</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System.out.printf</a:t>
            </a:r>
            <a:r>
              <a:rPr lang="fi-FI" altLang="fi-FI" sz="1200" b="1" dirty="0">
                <a:solidFill>
                  <a:srgbClr val="0066FF"/>
                </a:solidFill>
                <a:latin typeface="Courier New" panose="02070309020205020404" pitchFamily="49" charset="0"/>
              </a:rPr>
              <a:t>(”</a:t>
            </a:r>
            <a:r>
              <a:rPr lang="fi-FI" altLang="fi-FI" sz="1200" b="1" dirty="0">
                <a:solidFill>
                  <a:srgbClr val="FF0000"/>
                </a:solidFill>
                <a:latin typeface="Courier New" panose="02070309020205020404" pitchFamily="49" charset="0"/>
              </a:rPr>
              <a:t>Kierros %d\n”</a:t>
            </a:r>
            <a:r>
              <a:rPr lang="fi-FI" altLang="fi-FI" sz="1200" b="1" dirty="0">
                <a:latin typeface="Courier New" panose="02070309020205020404" pitchFamily="49" charset="0"/>
              </a:rPr>
              <a:t>, x);</a:t>
            </a:r>
          </a:p>
          <a:p>
            <a:pPr lvl="1" eaLnBrk="1" hangingPunct="1">
              <a:spcBef>
                <a:spcPct val="0"/>
              </a:spcBef>
              <a:buFontTx/>
              <a:buNone/>
            </a:pPr>
            <a:r>
              <a:rPr lang="fi-FI" altLang="fi-FI" sz="1200" b="1" dirty="0">
                <a:latin typeface="Courier New" panose="02070309020205020404" pitchFamily="49" charset="0"/>
              </a:rPr>
              <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while</a:t>
            </a:r>
            <a:r>
              <a:rPr lang="fi-FI" altLang="fi-FI" sz="1200" b="1" dirty="0">
                <a:latin typeface="Courier New" panose="02070309020205020404" pitchFamily="49" charset="0"/>
              </a:rPr>
              <a:t> ( x &lt; 10 );</a:t>
            </a:r>
          </a:p>
          <a:p>
            <a:pPr eaLnBrk="1" hangingPunct="1">
              <a:spcBef>
                <a:spcPct val="0"/>
              </a:spcBef>
            </a:pPr>
            <a:endParaRPr lang="fi-FI" altLang="fi-FI" sz="1200" b="1" dirty="0">
              <a:latin typeface="Courier New" panose="02070309020205020404" pitchFamily="49" charset="0"/>
            </a:endParaRPr>
          </a:p>
          <a:p>
            <a:pPr eaLnBrk="1" hangingPunct="1">
              <a:spcBef>
                <a:spcPct val="0"/>
              </a:spcBef>
            </a:pPr>
            <a:r>
              <a:rPr lang="fi-FI" altLang="fi-FI" sz="1500" dirty="0"/>
              <a:t> Tulostaa Luku on 11 yhden kerran ja vasta sen jälkeen tarkistetaan ehto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A2E51C6C-B942-4AC4-921E-596F61B84FCA}" type="slidenum">
              <a:rPr lang="en-GB" altLang="fi-FI" sz="1050"/>
              <a:pPr>
                <a:spcBef>
                  <a:spcPct val="0"/>
                </a:spcBef>
                <a:buFontTx/>
                <a:buNone/>
              </a:pPr>
              <a:t>38</a:t>
            </a:fld>
            <a:endParaRPr lang="en-GB" altLang="fi-FI" sz="1050"/>
          </a:p>
        </p:txBody>
      </p:sp>
      <p:sp>
        <p:nvSpPr>
          <p:cNvPr id="66564" name="Text Box 4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do-while - silmukka</a:t>
            </a:r>
          </a:p>
        </p:txBody>
      </p:sp>
      <p:sp>
        <p:nvSpPr>
          <p:cNvPr id="66565" name="Text Box 44"/>
          <p:cNvSpPr txBox="1">
            <a:spLocks noChangeArrowheads="1"/>
          </p:cNvSpPr>
          <p:nvPr/>
        </p:nvSpPr>
        <p:spPr bwMode="auto">
          <a:xfrm>
            <a:off x="1601391" y="1593059"/>
            <a:ext cx="5832872"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dirty="0"/>
              <a:t> Jos halutaan suorittaa useita lauseita, on tehtävä koottu lause: </a:t>
            </a:r>
          </a:p>
          <a:p>
            <a:pPr eaLnBrk="1" hangingPunct="1">
              <a:spcBef>
                <a:spcPct val="0"/>
              </a:spcBef>
            </a:pPr>
            <a:endParaRPr lang="fi-FI" altLang="fi-FI" sz="1500" dirty="0"/>
          </a:p>
          <a:p>
            <a:pPr lvl="1" eaLnBrk="1" hangingPunct="1">
              <a:spcBef>
                <a:spcPct val="0"/>
              </a:spcBef>
              <a:buFontTx/>
              <a:buNone/>
            </a:pP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x;         </a:t>
            </a:r>
            <a:r>
              <a:rPr lang="fi-FI" altLang="fi-FI" sz="1200" b="1" dirty="0">
                <a:solidFill>
                  <a:srgbClr val="33CC33"/>
                </a:solidFill>
                <a:latin typeface="Courier New" panose="02070309020205020404" pitchFamily="49" charset="0"/>
              </a:rPr>
              <a:t>/* Kierroslaskuri */</a:t>
            </a:r>
            <a:br>
              <a:rPr lang="fi-FI" altLang="fi-FI" sz="1200" b="1" dirty="0">
                <a:solidFill>
                  <a:srgbClr val="33CC33"/>
                </a:solidFill>
                <a:latin typeface="Courier New" panose="02070309020205020404" pitchFamily="49" charset="0"/>
              </a:rPr>
            </a:br>
            <a:r>
              <a:rPr lang="fi-FI" altLang="fi-FI" sz="1200" b="1" dirty="0">
                <a:latin typeface="Courier New" panose="02070309020205020404" pitchFamily="49" charset="0"/>
              </a:rPr>
              <a:t>x = 0; </a:t>
            </a:r>
            <a:br>
              <a:rPr lang="fi-FI" altLang="fi-FI" sz="1200" b="1" dirty="0">
                <a:latin typeface="Courier New" panose="02070309020205020404" pitchFamily="49" charset="0"/>
              </a:rPr>
            </a:br>
            <a:r>
              <a:rPr lang="fi-FI" altLang="fi-FI" sz="1200" b="1" dirty="0" err="1">
                <a:solidFill>
                  <a:srgbClr val="0066FF"/>
                </a:solidFill>
                <a:latin typeface="Courier New" panose="02070309020205020404" pitchFamily="49" charset="0"/>
              </a:rPr>
              <a:t>do</a:t>
            </a:r>
            <a:r>
              <a:rPr lang="fi-FI" altLang="fi-FI" sz="1200" b="1" dirty="0">
                <a:latin typeface="Courier New" panose="02070309020205020404" pitchFamily="49" charset="0"/>
              </a:rPr>
              <a:t> </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System.out.printf</a:t>
            </a:r>
            <a:r>
              <a:rPr lang="fi-FI" altLang="fi-FI" sz="1200" b="1" dirty="0">
                <a:solidFill>
                  <a:srgbClr val="0066FF"/>
                </a:solidFill>
                <a:latin typeface="Courier New" panose="02070309020205020404" pitchFamily="49" charset="0"/>
              </a:rPr>
              <a:t>(”</a:t>
            </a:r>
            <a:r>
              <a:rPr lang="fi-FI" altLang="fi-FI" sz="1200" b="1" dirty="0">
                <a:solidFill>
                  <a:srgbClr val="FF0000"/>
                </a:solidFill>
                <a:latin typeface="Courier New" panose="02070309020205020404" pitchFamily="49" charset="0"/>
              </a:rPr>
              <a:t>Kierros %d\n”</a:t>
            </a:r>
            <a:r>
              <a:rPr lang="fi-FI" altLang="fi-FI" sz="1200" b="1" dirty="0">
                <a:latin typeface="Courier New" panose="02070309020205020404" pitchFamily="49" charset="0"/>
              </a:rPr>
              <a:t>, x);</a:t>
            </a:r>
          </a:p>
          <a:p>
            <a:pPr lvl="1" eaLnBrk="1" hangingPunct="1">
              <a:spcBef>
                <a:spcPct val="0"/>
              </a:spcBef>
              <a:buFontTx/>
              <a:buNone/>
            </a:pPr>
            <a:r>
              <a:rPr lang="fi-FI" altLang="fi-FI" sz="1200" b="1" dirty="0" smtClean="0">
                <a:latin typeface="Courier New" panose="02070309020205020404" pitchFamily="49" charset="0"/>
              </a:rPr>
              <a:t>    </a:t>
            </a:r>
            <a:r>
              <a:rPr lang="fi-FI" altLang="fi-FI" sz="1200" b="1" dirty="0">
                <a:latin typeface="Courier New" panose="02070309020205020404" pitchFamily="49" charset="0"/>
              </a:rPr>
              <a:t>x = x + 1; </a:t>
            </a:r>
            <a:br>
              <a:rPr lang="fi-FI" altLang="fi-FI" sz="1200" b="1" dirty="0">
                <a:latin typeface="Courier New" panose="02070309020205020404" pitchFamily="49" charset="0"/>
              </a:rPr>
            </a:br>
            <a:r>
              <a:rPr lang="fi-FI" altLang="fi-FI" sz="1200" b="1" dirty="0" err="1">
                <a:solidFill>
                  <a:srgbClr val="0066FF"/>
                </a:solidFill>
                <a:latin typeface="Courier New" panose="02070309020205020404" pitchFamily="49" charset="0"/>
              </a:rPr>
              <a:t>while</a:t>
            </a:r>
            <a:r>
              <a:rPr lang="fi-FI" altLang="fi-FI" sz="1200" b="1" dirty="0">
                <a:latin typeface="Courier New" panose="02070309020205020404" pitchFamily="49" charset="0"/>
              </a:rPr>
              <a:t> ( x &lt; 10 );</a:t>
            </a:r>
          </a:p>
          <a:p>
            <a:pPr lvl="1" eaLnBrk="1" hangingPunct="1">
              <a:spcBef>
                <a:spcPct val="0"/>
              </a:spcBef>
              <a:buFontTx/>
              <a:buNone/>
            </a:pPr>
            <a:r>
              <a:rPr lang="fi-FI" altLang="fi-FI" sz="1200" b="1" dirty="0">
                <a:solidFill>
                  <a:srgbClr val="FF0000"/>
                </a:solidFill>
                <a:latin typeface="Courier New" panose="02070309020205020404" pitchFamily="49" charset="0"/>
              </a:rPr>
              <a:t>Yllä oleva ei mene käännöksestä läpi!!!</a:t>
            </a:r>
          </a:p>
          <a:p>
            <a:pPr lvl="1" eaLnBrk="1" hangingPunct="1">
              <a:spcBef>
                <a:spcPct val="0"/>
              </a:spcBef>
              <a:buFontTx/>
              <a:buNone/>
            </a:pPr>
            <a:endParaRPr lang="fi-FI" altLang="fi-FI" sz="1200" b="1" dirty="0">
              <a:solidFill>
                <a:srgbClr val="FF0000"/>
              </a:solidFill>
              <a:latin typeface="Courier New" panose="02070309020205020404" pitchFamily="49" charset="0"/>
            </a:endParaRPr>
          </a:p>
          <a:p>
            <a:pPr lvl="1" eaLnBrk="1" hangingPunct="1">
              <a:spcBef>
                <a:spcPct val="0"/>
              </a:spcBef>
              <a:buFontTx/>
              <a:buNone/>
            </a:pPr>
            <a:endParaRPr lang="fi-FI" altLang="fi-FI" sz="1200" b="1" dirty="0"/>
          </a:p>
          <a:p>
            <a:pPr lvl="1" eaLnBrk="1" hangingPunct="1">
              <a:spcBef>
                <a:spcPct val="0"/>
              </a:spcBef>
              <a:buFontTx/>
              <a:buNone/>
            </a:pP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x;         </a:t>
            </a:r>
            <a:r>
              <a:rPr lang="fi-FI" altLang="fi-FI" sz="1200" b="1" dirty="0">
                <a:solidFill>
                  <a:srgbClr val="33CC33"/>
                </a:solidFill>
                <a:latin typeface="Courier New" panose="02070309020205020404" pitchFamily="49" charset="0"/>
              </a:rPr>
              <a:t>/* Kierroslaskuri */</a:t>
            </a:r>
            <a:br>
              <a:rPr lang="fi-FI" altLang="fi-FI" sz="1200" b="1" dirty="0">
                <a:solidFill>
                  <a:srgbClr val="33CC33"/>
                </a:solidFill>
                <a:latin typeface="Courier New" panose="02070309020205020404" pitchFamily="49" charset="0"/>
              </a:rPr>
            </a:br>
            <a:r>
              <a:rPr lang="fi-FI" altLang="fi-FI" sz="1200" b="1" dirty="0">
                <a:latin typeface="Courier New" panose="02070309020205020404" pitchFamily="49" charset="0"/>
              </a:rPr>
              <a:t>x = 0; </a:t>
            </a:r>
            <a:br>
              <a:rPr lang="fi-FI" altLang="fi-FI" sz="1200" b="1" dirty="0">
                <a:latin typeface="Courier New" panose="02070309020205020404" pitchFamily="49" charset="0"/>
              </a:rPr>
            </a:br>
            <a:r>
              <a:rPr lang="fi-FI" altLang="fi-FI" sz="1200" b="1" dirty="0" err="1">
                <a:solidFill>
                  <a:srgbClr val="0066FF"/>
                </a:solidFill>
                <a:latin typeface="Courier New" panose="02070309020205020404" pitchFamily="49" charset="0"/>
              </a:rPr>
              <a:t>do</a:t>
            </a:r>
            <a:r>
              <a:rPr lang="fi-FI" altLang="fi-FI" sz="1200" b="1" dirty="0">
                <a:latin typeface="Courier New" panose="02070309020205020404" pitchFamily="49" charset="0"/>
              </a:rPr>
              <a:t> </a:t>
            </a:r>
            <a:br>
              <a:rPr lang="fi-FI" altLang="fi-FI" sz="1200" b="1" dirty="0">
                <a:latin typeface="Courier New" panose="02070309020205020404" pitchFamily="49" charset="0"/>
              </a:rPr>
            </a:br>
            <a:r>
              <a:rPr lang="fi-FI" altLang="fi-FI" sz="1200" b="1" dirty="0">
                <a:latin typeface="Courier New" panose="02070309020205020404" pitchFamily="49" charset="0"/>
              </a:rPr>
              <a:t>{ </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System.out.printf</a:t>
            </a:r>
            <a:r>
              <a:rPr lang="fi-FI" altLang="fi-FI" sz="1200" b="1" dirty="0">
                <a:solidFill>
                  <a:srgbClr val="0066FF"/>
                </a:solidFill>
                <a:latin typeface="Courier New" panose="02070309020205020404" pitchFamily="49" charset="0"/>
              </a:rPr>
              <a:t>(”</a:t>
            </a:r>
            <a:r>
              <a:rPr lang="fi-FI" altLang="fi-FI" sz="1200" b="1" dirty="0">
                <a:solidFill>
                  <a:srgbClr val="FF0000"/>
                </a:solidFill>
                <a:latin typeface="Courier New" panose="02070309020205020404" pitchFamily="49" charset="0"/>
              </a:rPr>
              <a:t>Kierros %d\n”</a:t>
            </a:r>
            <a:r>
              <a:rPr lang="fi-FI" altLang="fi-FI" sz="1200" b="1" dirty="0">
                <a:latin typeface="Courier New" panose="02070309020205020404" pitchFamily="49" charset="0"/>
              </a:rPr>
              <a:t>, x);</a:t>
            </a:r>
          </a:p>
          <a:p>
            <a:pPr lvl="1" eaLnBrk="1" hangingPunct="1">
              <a:spcBef>
                <a:spcPct val="0"/>
              </a:spcBef>
              <a:buFontTx/>
              <a:buNone/>
            </a:pPr>
            <a:r>
              <a:rPr lang="fi-FI" altLang="fi-FI" sz="1200" b="1" dirty="0" smtClean="0">
                <a:latin typeface="Courier New" panose="02070309020205020404" pitchFamily="49" charset="0"/>
              </a:rPr>
              <a:t>    </a:t>
            </a:r>
            <a:r>
              <a:rPr lang="fi-FI" altLang="fi-FI" sz="1200" b="1" dirty="0">
                <a:latin typeface="Courier New" panose="02070309020205020404" pitchFamily="49" charset="0"/>
              </a:rPr>
              <a:t>x = x + 1; </a:t>
            </a:r>
            <a:br>
              <a:rPr lang="fi-FI" altLang="fi-FI" sz="1200" b="1" dirty="0">
                <a:latin typeface="Courier New" panose="02070309020205020404" pitchFamily="49" charset="0"/>
              </a:rPr>
            </a:br>
            <a:r>
              <a:rPr lang="fi-FI" altLang="fi-FI" sz="1200" b="1" dirty="0">
                <a:latin typeface="Courier New" panose="02070309020205020404" pitchFamily="49" charset="0"/>
              </a:rPr>
              <a:t>} </a:t>
            </a:r>
            <a:br>
              <a:rPr lang="fi-FI" altLang="fi-FI" sz="1200" b="1" dirty="0">
                <a:latin typeface="Courier New" panose="02070309020205020404" pitchFamily="49" charset="0"/>
              </a:rPr>
            </a:br>
            <a:r>
              <a:rPr lang="fi-FI" altLang="fi-FI" sz="1200" b="1" dirty="0" err="1">
                <a:solidFill>
                  <a:srgbClr val="0066FF"/>
                </a:solidFill>
                <a:latin typeface="Courier New" panose="02070309020205020404" pitchFamily="49" charset="0"/>
              </a:rPr>
              <a:t>while</a:t>
            </a:r>
            <a:r>
              <a:rPr lang="fi-FI" altLang="fi-FI" sz="1200" b="1" dirty="0">
                <a:latin typeface="Courier New" panose="02070309020205020404" pitchFamily="49" charset="0"/>
              </a:rPr>
              <a:t> ( x &lt; 10 );</a:t>
            </a:r>
          </a:p>
          <a:p>
            <a:pPr lvl="1" eaLnBrk="1" hangingPunct="1">
              <a:spcBef>
                <a:spcPct val="0"/>
              </a:spcBef>
              <a:buFontTx/>
              <a:buNone/>
            </a:pPr>
            <a:endParaRPr lang="fi-FI" altLang="fi-FI" sz="1200" b="1" dirty="0">
              <a:latin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8395C357-80C1-4A8D-81E0-9F8C289F1757}" type="slidenum">
              <a:rPr lang="en-GB" altLang="fi-FI" sz="1050"/>
              <a:pPr>
                <a:spcBef>
                  <a:spcPct val="0"/>
                </a:spcBef>
                <a:buFontTx/>
                <a:buNone/>
              </a:pPr>
              <a:t>39</a:t>
            </a:fld>
            <a:endParaRPr lang="en-GB" altLang="fi-FI" sz="1050"/>
          </a:p>
        </p:txBody>
      </p:sp>
      <p:sp>
        <p:nvSpPr>
          <p:cNvPr id="67588"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for - silmukka</a:t>
            </a:r>
          </a:p>
        </p:txBody>
      </p:sp>
      <p:sp>
        <p:nvSpPr>
          <p:cNvPr id="67589" name="Text Box 46"/>
          <p:cNvSpPr txBox="1">
            <a:spLocks noChangeArrowheads="1"/>
          </p:cNvSpPr>
          <p:nvPr/>
        </p:nvSpPr>
        <p:spPr bwMode="auto">
          <a:xfrm>
            <a:off x="1601391" y="1593057"/>
            <a:ext cx="5832872"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dirty="0"/>
              <a:t> </a:t>
            </a:r>
            <a:r>
              <a:rPr lang="fi-FI" altLang="fi-FI" sz="1200" b="1" dirty="0">
                <a:solidFill>
                  <a:srgbClr val="0066FF"/>
                </a:solidFill>
                <a:latin typeface="Courier New" panose="02070309020205020404" pitchFamily="49" charset="0"/>
              </a:rPr>
              <a:t>for</a:t>
            </a:r>
            <a:r>
              <a:rPr lang="fi-FI" altLang="fi-FI" sz="1500" dirty="0"/>
              <a:t> on lukumääräinen toistolause. </a:t>
            </a:r>
            <a:r>
              <a:rPr lang="fi-FI" altLang="fi-FI" sz="1200" b="1" dirty="0">
                <a:solidFill>
                  <a:srgbClr val="0066FF"/>
                </a:solidFill>
                <a:latin typeface="Courier New" panose="02070309020205020404" pitchFamily="49" charset="0"/>
              </a:rPr>
              <a:t>for</a:t>
            </a:r>
            <a:r>
              <a:rPr lang="fi-FI" altLang="fi-FI" sz="1500" dirty="0"/>
              <a:t> on suhteellisen tehokas, koska siinä alustetaan muuttuja, kirjoitetaan silmukassa pysymisehto ja muuttujan kasvattaminen samalle riville. </a:t>
            </a:r>
          </a:p>
          <a:p>
            <a:pPr eaLnBrk="1" hangingPunct="1">
              <a:spcBef>
                <a:spcPct val="0"/>
              </a:spcBef>
            </a:pPr>
            <a:endParaRPr lang="fi-FI" altLang="fi-FI" sz="1500" dirty="0"/>
          </a:p>
          <a:p>
            <a:pPr eaLnBrk="1" hangingPunct="1">
              <a:spcBef>
                <a:spcPct val="0"/>
              </a:spcBef>
            </a:pPr>
            <a:r>
              <a:rPr lang="fi-FI" altLang="fi-FI" sz="1500" dirty="0"/>
              <a:t> Syntaksi: </a:t>
            </a:r>
          </a:p>
          <a:p>
            <a:pPr eaLnBrk="1" hangingPunct="1">
              <a:spcBef>
                <a:spcPct val="0"/>
              </a:spcBef>
            </a:pPr>
            <a:endParaRPr lang="fi-FI" altLang="fi-FI" sz="1500" dirty="0"/>
          </a:p>
          <a:p>
            <a:pPr lvl="1" eaLnBrk="1" hangingPunct="1">
              <a:spcBef>
                <a:spcPct val="0"/>
              </a:spcBef>
              <a:buFontTx/>
              <a:buNone/>
            </a:pPr>
            <a:r>
              <a:rPr lang="fi-FI" altLang="fi-FI" sz="1200" b="1" dirty="0">
                <a:solidFill>
                  <a:srgbClr val="0066FF"/>
                </a:solidFill>
                <a:latin typeface="Courier New" panose="02070309020205020404" pitchFamily="49" charset="0"/>
              </a:rPr>
              <a:t>for</a:t>
            </a:r>
            <a:r>
              <a:rPr lang="fi-FI" altLang="fi-FI" sz="1200" b="1" dirty="0">
                <a:latin typeface="Courier New" panose="02070309020205020404" pitchFamily="49" charset="0"/>
              </a:rPr>
              <a:t> (muuttujan alustus; toistoehto; muuttujan kasvatus)</a:t>
            </a:r>
          </a:p>
          <a:p>
            <a:pPr lvl="1" eaLnBrk="1" hangingPunct="1">
              <a:spcBef>
                <a:spcPct val="0"/>
              </a:spcBef>
              <a:buFontTx/>
              <a:buNone/>
            </a:pPr>
            <a:r>
              <a:rPr lang="fi-FI" altLang="fi-FI" sz="1200" b="1" dirty="0">
                <a:latin typeface="Courier New" panose="02070309020205020404" pitchFamily="49" charset="0"/>
              </a:rPr>
              <a:t>{ </a:t>
            </a:r>
            <a:br>
              <a:rPr lang="fi-FI" altLang="fi-FI" sz="1200" b="1" dirty="0">
                <a:latin typeface="Courier New" panose="02070309020205020404" pitchFamily="49" charset="0"/>
              </a:rPr>
            </a:br>
            <a:r>
              <a:rPr lang="fi-FI" altLang="fi-FI" sz="1200" b="1" dirty="0">
                <a:latin typeface="Courier New" panose="02070309020205020404" pitchFamily="49" charset="0"/>
              </a:rPr>
              <a:t>    lauseet;</a:t>
            </a:r>
          </a:p>
          <a:p>
            <a:pPr lvl="1" eaLnBrk="1" hangingPunct="1">
              <a:spcBef>
                <a:spcPct val="0"/>
              </a:spcBef>
              <a:buFontTx/>
              <a:buNone/>
            </a:pPr>
            <a:r>
              <a:rPr lang="fi-FI" altLang="fi-FI" sz="1200" b="1" dirty="0">
                <a:latin typeface="Courier New" panose="02070309020205020404" pitchFamily="49" charset="0"/>
              </a:rPr>
              <a:t>}</a:t>
            </a:r>
          </a:p>
          <a:p>
            <a:pPr lvl="1" eaLnBrk="1" hangingPunct="1">
              <a:spcBef>
                <a:spcPct val="0"/>
              </a:spcBef>
              <a:buFontTx/>
              <a:buNone/>
            </a:pPr>
            <a:endParaRPr lang="fi-FI" altLang="fi-FI" sz="1200" b="1" dirty="0">
              <a:latin typeface="Courier New" panose="02070309020205020404" pitchFamily="49" charset="0"/>
            </a:endParaRPr>
          </a:p>
          <a:p>
            <a:pPr eaLnBrk="1" hangingPunct="1">
              <a:spcBef>
                <a:spcPct val="0"/>
              </a:spcBef>
            </a:pPr>
            <a:r>
              <a:rPr lang="fi-FI" altLang="fi-FI" sz="1500" dirty="0"/>
              <a:t> Muuttujaa käytetään esimerkiksi kierroslaskurina</a:t>
            </a:r>
          </a:p>
          <a:p>
            <a:pPr eaLnBrk="1" hangingPunct="1">
              <a:spcBef>
                <a:spcPct val="0"/>
              </a:spcBef>
            </a:pPr>
            <a:endParaRPr lang="fi-FI" altLang="fi-FI" sz="1200" b="1" dirty="0">
              <a:latin typeface="Courier New" panose="02070309020205020404" pitchFamily="49" charset="0"/>
            </a:endParaRPr>
          </a:p>
          <a:p>
            <a:pPr lvl="1" eaLnBrk="1" hangingPunct="1">
              <a:spcBef>
                <a:spcPct val="0"/>
              </a:spcBef>
              <a:buFontTx/>
              <a:buNone/>
            </a:pP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i;</a:t>
            </a:r>
          </a:p>
          <a:p>
            <a:pPr lvl="1" eaLnBrk="1" hangingPunct="1">
              <a:spcBef>
                <a:spcPct val="0"/>
              </a:spcBef>
              <a:buFontTx/>
              <a:buNone/>
            </a:pPr>
            <a:r>
              <a:rPr lang="fi-FI" altLang="fi-FI" sz="1200" b="1" dirty="0">
                <a:solidFill>
                  <a:srgbClr val="0066FF"/>
                </a:solidFill>
                <a:latin typeface="Courier New" panose="02070309020205020404" pitchFamily="49" charset="0"/>
              </a:rPr>
              <a:t>for</a:t>
            </a:r>
            <a:r>
              <a:rPr lang="fi-FI" altLang="fi-FI" sz="1200" b="1" dirty="0">
                <a:latin typeface="Courier New" panose="02070309020205020404" pitchFamily="49" charset="0"/>
              </a:rPr>
              <a:t> (i = 0; i &lt; 5; i++)</a:t>
            </a:r>
          </a:p>
          <a:p>
            <a:pPr lvl="1" eaLnBrk="1" hangingPunct="1">
              <a:spcBef>
                <a:spcPct val="0"/>
              </a:spcBef>
              <a:buFontTx/>
              <a:buNone/>
            </a:pPr>
            <a:r>
              <a:rPr lang="fi-FI" altLang="fi-FI" sz="1200" b="1" dirty="0">
                <a:latin typeface="Courier New" panose="02070309020205020404" pitchFamily="49" charset="0"/>
              </a:rPr>
              <a:t>{</a:t>
            </a:r>
          </a:p>
          <a:p>
            <a:pPr lvl="1" eaLnBrk="1" hangingPunct="1">
              <a:spcBef>
                <a:spcPct val="0"/>
              </a:spcBef>
              <a:buFontTx/>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System.out.printf</a:t>
            </a:r>
            <a:r>
              <a:rPr lang="fi-FI" altLang="fi-FI" sz="1200" b="1" dirty="0">
                <a:solidFill>
                  <a:srgbClr val="0066FF"/>
                </a:solidFill>
                <a:latin typeface="Courier New" panose="02070309020205020404" pitchFamily="49" charset="0"/>
              </a:rPr>
              <a:t>(”</a:t>
            </a:r>
            <a:r>
              <a:rPr lang="fi-FI" altLang="fi-FI" sz="1200" b="1" dirty="0">
                <a:solidFill>
                  <a:srgbClr val="FF0000"/>
                </a:solidFill>
                <a:latin typeface="Courier New" panose="02070309020205020404" pitchFamily="49" charset="0"/>
              </a:rPr>
              <a:t>Kierros %d\n”</a:t>
            </a:r>
            <a:r>
              <a:rPr lang="fi-FI" altLang="fi-FI" sz="1200" b="1" dirty="0">
                <a:latin typeface="Courier New" panose="02070309020205020404" pitchFamily="49" charset="0"/>
              </a:rPr>
              <a:t>, </a:t>
            </a:r>
            <a:r>
              <a:rPr lang="fi-FI" altLang="fi-FI" sz="1200" b="1" dirty="0" smtClean="0">
                <a:latin typeface="Courier New" panose="02070309020205020404" pitchFamily="49" charset="0"/>
              </a:rPr>
              <a:t>i);</a:t>
            </a:r>
            <a:endParaRPr lang="fi-FI" altLang="fi-FI" sz="1200" b="1" dirty="0">
              <a:latin typeface="Courier New" panose="02070309020205020404" pitchFamily="49" charset="0"/>
            </a:endParaRPr>
          </a:p>
          <a:p>
            <a:pPr lvl="1" eaLnBrk="1" hangingPunct="1">
              <a:spcBef>
                <a:spcPct val="0"/>
              </a:spcBef>
              <a:buFontTx/>
              <a:buNone/>
            </a:pPr>
            <a:r>
              <a:rPr lang="fi-FI" altLang="fi-FI" sz="1200" b="1" dirty="0" smtClean="0">
                <a:latin typeface="Courier New" panose="02070309020205020404" pitchFamily="49" charset="0"/>
              </a:rPr>
              <a:t>}</a:t>
            </a:r>
            <a:endParaRPr lang="fi-FI" altLang="fi-FI" sz="1200" b="1" dirty="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eaLnBrk="1" hangingPunct="1">
              <a:spcBef>
                <a:spcPct val="0"/>
              </a:spcBef>
              <a:buFontTx/>
              <a:buNone/>
            </a:pPr>
            <a:endParaRPr lang="fi-FI" altLang="fi-FI" sz="1200" b="1" dirty="0">
              <a:latin typeface="Courier New" panose="020703090202050204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DD7F4337-DBFD-4687-878D-704ACF089250}" type="slidenum">
              <a:rPr lang="en-GB" altLang="fi-FI" sz="1050"/>
              <a:pPr>
                <a:spcBef>
                  <a:spcPct val="0"/>
                </a:spcBef>
                <a:buFontTx/>
                <a:buNone/>
              </a:pPr>
              <a:t>4</a:t>
            </a:fld>
            <a:endParaRPr lang="en-GB" altLang="fi-FI" sz="1050"/>
          </a:p>
        </p:txBody>
      </p:sp>
      <p:sp>
        <p:nvSpPr>
          <p:cNvPr id="28675"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fi-FI" sz="2100" dirty="0" err="1" smtClean="0">
                <a:solidFill>
                  <a:srgbClr val="153E80"/>
                </a:solidFill>
                <a:latin typeface="Stone Sans Bold" pitchFamily="34" charset="0"/>
              </a:rPr>
              <a:t>Javan</a:t>
            </a:r>
            <a:r>
              <a:rPr lang="en-GB" altLang="fi-FI" sz="2100" dirty="0" smtClean="0">
                <a:solidFill>
                  <a:srgbClr val="153E80"/>
                </a:solidFill>
                <a:latin typeface="Stone Sans Bold" pitchFamily="34" charset="0"/>
              </a:rPr>
              <a:t> </a:t>
            </a:r>
            <a:r>
              <a:rPr lang="en-GB" altLang="fi-FI" sz="2100" dirty="0" err="1" smtClean="0">
                <a:solidFill>
                  <a:srgbClr val="153E80"/>
                </a:solidFill>
                <a:latin typeface="Stone Sans Bold" pitchFamily="34" charset="0"/>
              </a:rPr>
              <a:t>historiaa</a:t>
            </a:r>
            <a:endParaRPr lang="en-GB" altLang="fi-FI" sz="2100" dirty="0">
              <a:solidFill>
                <a:srgbClr val="153E80"/>
              </a:solidFill>
              <a:latin typeface="Stone Sans Bold" pitchFamily="34" charset="0"/>
            </a:endParaRPr>
          </a:p>
        </p:txBody>
      </p:sp>
      <p:sp>
        <p:nvSpPr>
          <p:cNvPr id="28676" name="Text Box 50"/>
          <p:cNvSpPr txBox="1">
            <a:spLocks noChangeArrowheads="1"/>
          </p:cNvSpPr>
          <p:nvPr/>
        </p:nvSpPr>
        <p:spPr bwMode="auto">
          <a:xfrm>
            <a:off x="1601391" y="1593058"/>
            <a:ext cx="583287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1085850" indent="-3429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t>Kattava kuvaus löytyy </a:t>
            </a:r>
            <a:r>
              <a:rPr lang="fi-FI" altLang="fi-FI" sz="2100" dirty="0" smtClean="0">
                <a:hlinkClick r:id="rId2"/>
              </a:rPr>
              <a:t>tuolta</a:t>
            </a:r>
            <a:endParaRPr lang="fi-FI" altLang="fi-FI" sz="2100" dirty="0" smtClean="0"/>
          </a:p>
          <a:p>
            <a:pPr eaLnBrk="1" hangingPunct="1">
              <a:spcBef>
                <a:spcPct val="0"/>
              </a:spcBef>
              <a:buFontTx/>
              <a:buNone/>
            </a:pPr>
            <a:endParaRPr lang="fi-FI" altLang="fi-FI" sz="2100" dirty="0" smtClean="0"/>
          </a:p>
          <a:p>
            <a:pPr eaLnBrk="1" hangingPunct="1">
              <a:spcBef>
                <a:spcPct val="0"/>
              </a:spcBef>
              <a:buFontTx/>
              <a:buNone/>
            </a:pPr>
            <a:endParaRPr lang="fi-FI" altLang="fi-FI" sz="2100" dirty="0"/>
          </a:p>
          <a:p>
            <a:pPr eaLnBrk="1" hangingPunct="1">
              <a:spcBef>
                <a:spcPct val="0"/>
              </a:spcBef>
              <a:buFontTx/>
              <a:buNone/>
            </a:pPr>
            <a:endParaRPr lang="fi-FI" altLang="fi-FI" sz="15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53D1FF36-FB71-48DD-BCAA-BB2F56E3F3AF}" type="slidenum">
              <a:rPr lang="en-GB" altLang="fi-FI" sz="1050"/>
              <a:pPr>
                <a:spcBef>
                  <a:spcPct val="0"/>
                </a:spcBef>
                <a:buFontTx/>
                <a:buNone/>
              </a:pPr>
              <a:t>40</a:t>
            </a:fld>
            <a:endParaRPr lang="en-GB" altLang="fi-FI" sz="1050"/>
          </a:p>
        </p:txBody>
      </p:sp>
      <p:sp>
        <p:nvSpPr>
          <p:cNvPr id="68612" name="Text Box 4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for - silmukka</a:t>
            </a:r>
          </a:p>
        </p:txBody>
      </p:sp>
      <p:sp>
        <p:nvSpPr>
          <p:cNvPr id="68613" name="Text Box 44"/>
          <p:cNvSpPr txBox="1">
            <a:spLocks noChangeArrowheads="1"/>
          </p:cNvSpPr>
          <p:nvPr/>
        </p:nvSpPr>
        <p:spPr bwMode="auto">
          <a:xfrm>
            <a:off x="1601391" y="1593059"/>
            <a:ext cx="5832872"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dirty="0"/>
              <a:t> Huomaa puolipiste (;) </a:t>
            </a:r>
            <a:r>
              <a:rPr lang="fi-FI" altLang="fi-FI" sz="1500" dirty="0">
                <a:solidFill>
                  <a:srgbClr val="FF0000"/>
                </a:solidFill>
              </a:rPr>
              <a:t>alustuksen, toistoehdon ja kasvatuksen</a:t>
            </a:r>
            <a:r>
              <a:rPr lang="fi-FI" altLang="fi-FI" sz="1500" dirty="0"/>
              <a:t> välillä! </a:t>
            </a:r>
          </a:p>
          <a:p>
            <a:pPr lvl="1" eaLnBrk="1" hangingPunct="1">
              <a:spcBef>
                <a:spcPct val="0"/>
              </a:spcBef>
              <a:buFontTx/>
              <a:buChar char="•"/>
            </a:pPr>
            <a:r>
              <a:rPr lang="fi-FI" altLang="fi-FI" sz="1350" dirty="0"/>
              <a:t> alustuksen, toistoehdon tai kasvatuksen tai vaikka kaikki voi jättää tyhjäksi (mutta puolipisteet on silti oltava paikoillaan!)</a:t>
            </a:r>
          </a:p>
          <a:p>
            <a:pPr eaLnBrk="1" hangingPunct="1">
              <a:spcBef>
                <a:spcPct val="0"/>
              </a:spcBef>
            </a:pPr>
            <a:endParaRPr lang="fi-FI" altLang="fi-FI" sz="1350" dirty="0"/>
          </a:p>
          <a:p>
            <a:pPr eaLnBrk="1" hangingPunct="1">
              <a:spcBef>
                <a:spcPct val="0"/>
              </a:spcBef>
              <a:buFontTx/>
              <a:buNone/>
            </a:pP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i = 0;</a:t>
            </a:r>
          </a:p>
          <a:p>
            <a:pPr eaLnBrk="1" hangingPunct="1">
              <a:spcBef>
                <a:spcPct val="0"/>
              </a:spcBef>
              <a:buFontTx/>
              <a:buNone/>
            </a:pPr>
            <a:r>
              <a:rPr lang="fi-FI" altLang="fi-FI" sz="1050" b="1" dirty="0">
                <a:latin typeface="Courier New" panose="02070309020205020404" pitchFamily="49" charset="0"/>
              </a:rPr>
              <a:t>   </a:t>
            </a:r>
            <a:r>
              <a:rPr lang="fi-FI" altLang="fi-FI" sz="1050" b="1" dirty="0">
                <a:solidFill>
                  <a:srgbClr val="0066FF"/>
                </a:solidFill>
                <a:latin typeface="Courier New" panose="02070309020205020404" pitchFamily="49" charset="0"/>
              </a:rPr>
              <a:t>for</a:t>
            </a:r>
            <a:r>
              <a:rPr lang="fi-FI" altLang="fi-FI" sz="1050" b="1" dirty="0">
                <a:latin typeface="Courier New" panose="02070309020205020404" pitchFamily="49" charset="0"/>
              </a:rPr>
              <a:t> ( ; i &lt; 5; i++)   </a:t>
            </a:r>
            <a:r>
              <a:rPr lang="fi-FI" altLang="fi-FI" sz="1050" b="1" dirty="0">
                <a:solidFill>
                  <a:srgbClr val="33CC33"/>
                </a:solidFill>
                <a:latin typeface="Courier New" panose="02070309020205020404" pitchFamily="49" charset="0"/>
              </a:rPr>
              <a:t>// Ei tarvita i:n alustusta</a:t>
            </a:r>
          </a:p>
          <a:p>
            <a:pPr eaLnBrk="1" hangingPunct="1">
              <a:spcBef>
                <a:spcPct val="0"/>
              </a:spcBef>
              <a:buFontTx/>
              <a:buNone/>
            </a:pPr>
            <a:r>
              <a:rPr lang="fi-FI" altLang="fi-FI" sz="1050" b="1" dirty="0">
                <a:latin typeface="Courier New" panose="02070309020205020404" pitchFamily="49" charset="0"/>
              </a:rPr>
              <a:t>      </a:t>
            </a:r>
            <a:r>
              <a:rPr lang="fi-FI" altLang="fi-FI" sz="1050" b="1" dirty="0" err="1" smtClean="0">
                <a:solidFill>
                  <a:srgbClr val="0066FF"/>
                </a:solidFill>
                <a:latin typeface="Courier New" panose="02070309020205020404" pitchFamily="49" charset="0"/>
              </a:rPr>
              <a:t>System.out.printf</a:t>
            </a:r>
            <a:r>
              <a:rPr lang="fi-FI" altLang="fi-FI" sz="1050" b="1" dirty="0" smtClean="0">
                <a:solidFill>
                  <a:srgbClr val="0066FF"/>
                </a:solidFill>
                <a:latin typeface="Courier New" panose="02070309020205020404" pitchFamily="49" charset="0"/>
              </a:rPr>
              <a:t> </a:t>
            </a:r>
            <a:r>
              <a:rPr lang="fi-FI" altLang="fi-FI" sz="1050" b="1" dirty="0" smtClean="0">
                <a:latin typeface="Courier New" panose="02070309020205020404" pitchFamily="49" charset="0"/>
              </a:rPr>
              <a:t>(</a:t>
            </a:r>
            <a:r>
              <a:rPr lang="fi-FI" altLang="fi-FI" sz="1050" b="1" dirty="0" smtClean="0">
                <a:solidFill>
                  <a:srgbClr val="FF0000"/>
                </a:solidFill>
                <a:latin typeface="Courier New" panose="02070309020205020404" pitchFamily="49" charset="0"/>
              </a:rPr>
              <a:t>”</a:t>
            </a:r>
            <a:r>
              <a:rPr lang="fi-FI" altLang="fi-FI" sz="1050" b="1" dirty="0">
                <a:solidFill>
                  <a:srgbClr val="FF0000"/>
                </a:solidFill>
                <a:latin typeface="Courier New" panose="02070309020205020404" pitchFamily="49" charset="0"/>
              </a:rPr>
              <a:t>ollaan rivillä </a:t>
            </a:r>
            <a:r>
              <a:rPr lang="fi-FI" altLang="fi-FI" sz="1050" b="1" dirty="0" smtClean="0">
                <a:solidFill>
                  <a:srgbClr val="FF0000"/>
                </a:solidFill>
                <a:latin typeface="Courier New" panose="02070309020205020404" pitchFamily="49" charset="0"/>
              </a:rPr>
              <a:t>%d\n</a:t>
            </a:r>
            <a:r>
              <a:rPr lang="fi-FI" altLang="fi-FI" sz="1050" b="1" dirty="0">
                <a:solidFill>
                  <a:srgbClr val="FF0000"/>
                </a:solidFill>
                <a:latin typeface="Courier New" panose="02070309020205020404" pitchFamily="49" charset="0"/>
              </a:rPr>
              <a:t>”</a:t>
            </a:r>
            <a:r>
              <a:rPr lang="fi-FI" altLang="fi-FI" sz="1050" b="1" dirty="0">
                <a:latin typeface="Courier New" panose="02070309020205020404" pitchFamily="49" charset="0"/>
              </a:rPr>
              <a:t>, i</a:t>
            </a:r>
            <a:r>
              <a:rPr lang="fi-FI" altLang="fi-FI" sz="1050" b="1" dirty="0" smtClean="0">
                <a:latin typeface="Courier New" panose="02070309020205020404" pitchFamily="49" charset="0"/>
              </a:rPr>
              <a:t>);</a:t>
            </a:r>
            <a:endParaRPr lang="fi-FI" altLang="fi-FI" sz="1050" b="1" dirty="0">
              <a:latin typeface="Courier New" panose="02070309020205020404" pitchFamily="49" charset="0"/>
            </a:endParaRPr>
          </a:p>
          <a:p>
            <a:pPr eaLnBrk="1" hangingPunct="1">
              <a:spcBef>
                <a:spcPct val="0"/>
              </a:spcBef>
              <a:buFontTx/>
              <a:buNone/>
            </a:pP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i;</a:t>
            </a:r>
          </a:p>
          <a:p>
            <a:pPr eaLnBrk="1" hangingPunct="1">
              <a:spcBef>
                <a:spcPct val="0"/>
              </a:spcBef>
              <a:buFontTx/>
              <a:buNone/>
            </a:pPr>
            <a:r>
              <a:rPr lang="fi-FI" altLang="fi-FI" sz="1050" b="1" dirty="0">
                <a:latin typeface="Courier New" panose="02070309020205020404" pitchFamily="49" charset="0"/>
              </a:rPr>
              <a:t>   </a:t>
            </a:r>
            <a:r>
              <a:rPr lang="fi-FI" altLang="fi-FI" sz="1050" b="1" dirty="0">
                <a:solidFill>
                  <a:srgbClr val="0066FF"/>
                </a:solidFill>
                <a:latin typeface="Courier New" panose="02070309020205020404" pitchFamily="49" charset="0"/>
              </a:rPr>
              <a:t>for</a:t>
            </a:r>
            <a:r>
              <a:rPr lang="fi-FI" altLang="fi-FI" sz="1050" b="1" dirty="0">
                <a:latin typeface="Courier New" panose="02070309020205020404" pitchFamily="49" charset="0"/>
              </a:rPr>
              <a:t> (i = 0; i &lt; 5; ) </a:t>
            </a:r>
            <a:r>
              <a:rPr lang="fi-FI" altLang="fi-FI" sz="1050" b="1" dirty="0">
                <a:solidFill>
                  <a:srgbClr val="33CC33"/>
                </a:solidFill>
                <a:latin typeface="Courier New" panose="02070309020205020404" pitchFamily="49" charset="0"/>
              </a:rPr>
              <a:t>// kasvatus suoritetaan </a:t>
            </a:r>
            <a:r>
              <a:rPr lang="fi-FI" altLang="fi-FI" sz="1050" b="1" dirty="0" err="1">
                <a:solidFill>
                  <a:srgbClr val="33CC33"/>
                </a:solidFill>
                <a:latin typeface="Courier New" panose="02070309020205020404" pitchFamily="49" charset="0"/>
              </a:rPr>
              <a:t>for:n</a:t>
            </a:r>
            <a:r>
              <a:rPr lang="fi-FI" altLang="fi-FI" sz="1050" b="1" dirty="0">
                <a:solidFill>
                  <a:srgbClr val="33CC33"/>
                </a:solidFill>
                <a:latin typeface="Courier New" panose="02070309020205020404" pitchFamily="49" charset="0"/>
              </a:rPr>
              <a:t> sisällä</a:t>
            </a:r>
          </a:p>
          <a:p>
            <a:pPr eaLnBrk="1" hangingPunct="1">
              <a:spcBef>
                <a:spcPct val="0"/>
              </a:spcBef>
              <a:buFontTx/>
              <a:buNone/>
            </a:pPr>
            <a:r>
              <a:rPr lang="fi-FI" altLang="fi-FI" sz="1050" b="1" dirty="0">
                <a:latin typeface="Courier New" panose="02070309020205020404" pitchFamily="49" charset="0"/>
              </a:rPr>
              <a:t>   {</a:t>
            </a:r>
          </a:p>
          <a:p>
            <a:pPr>
              <a:spcBef>
                <a:spcPct val="0"/>
              </a:spcBef>
              <a:buNone/>
            </a:pP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System.out.printf</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a:t>
            </a:r>
            <a:r>
              <a:rPr lang="fi-FI" altLang="fi-FI" sz="1050" b="1" dirty="0">
                <a:solidFill>
                  <a:srgbClr val="FF0000"/>
                </a:solidFill>
                <a:latin typeface="Courier New" panose="02070309020205020404" pitchFamily="49" charset="0"/>
              </a:rPr>
              <a:t>”ollaan rivillä %d\n”</a:t>
            </a:r>
            <a:r>
              <a:rPr lang="fi-FI" altLang="fi-FI" sz="1050" b="1" dirty="0">
                <a:latin typeface="Courier New" panose="02070309020205020404" pitchFamily="49" charset="0"/>
              </a:rPr>
              <a:t>, i</a:t>
            </a:r>
            <a:r>
              <a:rPr lang="fi-FI" altLang="fi-FI" sz="1050" b="1" dirty="0" smtClean="0">
                <a:latin typeface="Courier New" panose="02070309020205020404" pitchFamily="49" charset="0"/>
              </a:rPr>
              <a:t>);</a:t>
            </a:r>
            <a:endParaRPr lang="fi-FI" altLang="fi-FI" sz="1050" b="1" dirty="0">
              <a:latin typeface="Courier New" panose="02070309020205020404" pitchFamily="49" charset="0"/>
            </a:endParaRPr>
          </a:p>
          <a:p>
            <a:pPr eaLnBrk="1" hangingPunct="1">
              <a:spcBef>
                <a:spcPct val="0"/>
              </a:spcBef>
              <a:buFontTx/>
              <a:buNone/>
            </a:pPr>
            <a:r>
              <a:rPr lang="fi-FI" altLang="fi-FI" sz="1050" b="1" dirty="0">
                <a:latin typeface="Courier New" panose="02070309020205020404" pitchFamily="49" charset="0"/>
              </a:rPr>
              <a:t>      i++;</a:t>
            </a:r>
          </a:p>
          <a:p>
            <a:pPr eaLnBrk="1" hangingPunct="1">
              <a:spcBef>
                <a:spcPct val="0"/>
              </a:spcBef>
              <a:buFontTx/>
              <a:buNone/>
            </a:pPr>
            <a:r>
              <a:rPr lang="fi-FI" altLang="fi-FI" sz="1050" b="1" dirty="0">
                <a:latin typeface="Courier New" panose="02070309020205020404" pitchFamily="49" charset="0"/>
              </a:rPr>
              <a:t>   }</a:t>
            </a:r>
          </a:p>
          <a:p>
            <a:pPr eaLnBrk="1" hangingPunct="1">
              <a:spcBef>
                <a:spcPct val="0"/>
              </a:spcBef>
              <a:buFontTx/>
              <a:buNone/>
            </a:pPr>
            <a:endParaRPr lang="fi-FI" altLang="fi-FI" sz="1050" b="1" dirty="0">
              <a:latin typeface="Courier New" panose="02070309020205020404" pitchFamily="49" charset="0"/>
            </a:endParaRPr>
          </a:p>
          <a:p>
            <a:pPr eaLnBrk="1" hangingPunct="1">
              <a:spcBef>
                <a:spcPct val="0"/>
              </a:spcBef>
              <a:buFontTx/>
              <a:buNone/>
            </a:pP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i = 0;</a:t>
            </a:r>
          </a:p>
          <a:p>
            <a:pPr eaLnBrk="1" hangingPunct="1">
              <a:spcBef>
                <a:spcPct val="0"/>
              </a:spcBef>
              <a:buFontTx/>
              <a:buNone/>
            </a:pPr>
            <a:r>
              <a:rPr lang="fi-FI" altLang="fi-FI" sz="1050" b="1" dirty="0">
                <a:latin typeface="Courier New" panose="02070309020205020404" pitchFamily="49" charset="0"/>
              </a:rPr>
              <a:t>   </a:t>
            </a:r>
            <a:r>
              <a:rPr lang="fi-FI" altLang="fi-FI" sz="1050" b="1" dirty="0">
                <a:solidFill>
                  <a:srgbClr val="0066FF"/>
                </a:solidFill>
                <a:latin typeface="Courier New" panose="02070309020205020404" pitchFamily="49" charset="0"/>
              </a:rPr>
              <a:t>for</a:t>
            </a:r>
            <a:r>
              <a:rPr lang="fi-FI" altLang="fi-FI" sz="1050" b="1" dirty="0">
                <a:latin typeface="Courier New" panose="02070309020205020404" pitchFamily="49" charset="0"/>
              </a:rPr>
              <a:t> ( ; ; ) </a:t>
            </a:r>
          </a:p>
          <a:p>
            <a:pPr eaLnBrk="1" hangingPunct="1">
              <a:spcBef>
                <a:spcPct val="0"/>
              </a:spcBef>
              <a:buFontTx/>
              <a:buNone/>
            </a:pPr>
            <a:r>
              <a:rPr lang="fi-FI" altLang="fi-FI" sz="1050" b="1" dirty="0">
                <a:latin typeface="Courier New" panose="02070309020205020404" pitchFamily="49" charset="0"/>
              </a:rPr>
              <a:t>   {</a:t>
            </a:r>
          </a:p>
          <a:p>
            <a:pPr>
              <a:spcBef>
                <a:spcPct val="0"/>
              </a:spcBef>
              <a:buNone/>
            </a:pP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System.out.printf</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a:t>
            </a:r>
            <a:r>
              <a:rPr lang="fi-FI" altLang="fi-FI" sz="1050" b="1" dirty="0">
                <a:solidFill>
                  <a:srgbClr val="FF0000"/>
                </a:solidFill>
                <a:latin typeface="Courier New" panose="02070309020205020404" pitchFamily="49" charset="0"/>
              </a:rPr>
              <a:t>”ollaan rivillä %d\n”</a:t>
            </a:r>
            <a:r>
              <a:rPr lang="fi-FI" altLang="fi-FI" sz="1050" b="1" dirty="0">
                <a:latin typeface="Courier New" panose="02070309020205020404" pitchFamily="49" charset="0"/>
              </a:rPr>
              <a:t>, i</a:t>
            </a:r>
            <a:r>
              <a:rPr lang="fi-FI" altLang="fi-FI" sz="1050" b="1" dirty="0" smtClean="0">
                <a:latin typeface="Courier New" panose="02070309020205020404" pitchFamily="49" charset="0"/>
              </a:rPr>
              <a:t>);</a:t>
            </a:r>
            <a:endParaRPr lang="fi-FI" altLang="fi-FI" sz="1050" b="1" dirty="0">
              <a:latin typeface="Courier New" panose="02070309020205020404" pitchFamily="49" charset="0"/>
            </a:endParaRPr>
          </a:p>
          <a:p>
            <a:pPr eaLnBrk="1" hangingPunct="1">
              <a:spcBef>
                <a:spcPct val="0"/>
              </a:spcBef>
              <a:buFontTx/>
              <a:buNone/>
            </a:pPr>
            <a:r>
              <a:rPr lang="fi-FI" altLang="fi-FI" sz="1050" b="1" dirty="0">
                <a:latin typeface="Courier New" panose="02070309020205020404" pitchFamily="49" charset="0"/>
              </a:rPr>
              <a:t>      i++;</a:t>
            </a:r>
          </a:p>
          <a:p>
            <a:pPr eaLnBrk="1" hangingPunct="1">
              <a:spcBef>
                <a:spcPct val="0"/>
              </a:spcBef>
              <a:buFontTx/>
              <a:buNone/>
            </a:pPr>
            <a:r>
              <a:rPr lang="fi-FI" altLang="fi-FI" sz="1050" b="1" dirty="0">
                <a:latin typeface="Courier New" panose="02070309020205020404" pitchFamily="49" charset="0"/>
              </a:rPr>
              <a:t>      </a:t>
            </a:r>
            <a:r>
              <a:rPr lang="fi-FI" altLang="fi-FI" sz="1050" b="1" dirty="0" err="1">
                <a:latin typeface="Courier New" panose="02070309020205020404" pitchFamily="49" charset="0"/>
              </a:rPr>
              <a:t>if</a:t>
            </a:r>
            <a:r>
              <a:rPr lang="fi-FI" altLang="fi-FI" sz="1050" b="1" dirty="0">
                <a:latin typeface="Courier New" panose="02070309020205020404" pitchFamily="49" charset="0"/>
              </a:rPr>
              <a:t> ( i &gt;= 5 )</a:t>
            </a:r>
          </a:p>
          <a:p>
            <a:pPr eaLnBrk="1" hangingPunct="1">
              <a:spcBef>
                <a:spcPct val="0"/>
              </a:spcBef>
              <a:buFontTx/>
              <a:buNone/>
            </a:pP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break</a:t>
            </a:r>
            <a:r>
              <a:rPr lang="fi-FI" altLang="fi-FI" sz="1050" b="1" dirty="0">
                <a:latin typeface="Courier New" panose="02070309020205020404" pitchFamily="49" charset="0"/>
              </a:rPr>
              <a:t>; </a:t>
            </a:r>
            <a:r>
              <a:rPr lang="fi-FI" altLang="fi-FI" sz="1050" b="1" dirty="0">
                <a:solidFill>
                  <a:srgbClr val="33CC33"/>
                </a:solidFill>
                <a:latin typeface="Courier New" panose="02070309020205020404" pitchFamily="49" charset="0"/>
              </a:rPr>
              <a:t>// hypätään pois for-silmukasta</a:t>
            </a:r>
          </a:p>
          <a:p>
            <a:pPr eaLnBrk="1" hangingPunct="1">
              <a:spcBef>
                <a:spcPct val="0"/>
              </a:spcBef>
              <a:buFontTx/>
              <a:buNone/>
            </a:pPr>
            <a:r>
              <a:rPr lang="fi-FI" altLang="fi-FI" sz="1050" b="1" dirty="0">
                <a:latin typeface="Courier New" panose="02070309020205020404" pitchFamily="49" charset="0"/>
              </a:rPr>
              <a:t>   }</a:t>
            </a:r>
          </a:p>
          <a:p>
            <a:pPr eaLnBrk="1" hangingPunct="1">
              <a:spcBef>
                <a:spcPct val="0"/>
              </a:spcBef>
              <a:buFontTx/>
              <a:buNone/>
            </a:pPr>
            <a:endParaRPr lang="fi-FI" altLang="fi-FI" sz="1050" b="1" dirty="0">
              <a:latin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0F877AB6-CA63-4CB0-8886-40686EB443FD}" type="slidenum">
              <a:rPr lang="en-GB" altLang="fi-FI" sz="1050"/>
              <a:pPr>
                <a:spcBef>
                  <a:spcPct val="0"/>
                </a:spcBef>
                <a:buFontTx/>
                <a:buNone/>
              </a:pPr>
              <a:t>41</a:t>
            </a:fld>
            <a:endParaRPr lang="en-GB" altLang="fi-FI" sz="1050"/>
          </a:p>
        </p:txBody>
      </p:sp>
      <p:sp>
        <p:nvSpPr>
          <p:cNvPr id="69636" name="Text Box 4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for - silmukka</a:t>
            </a:r>
          </a:p>
        </p:txBody>
      </p:sp>
      <p:sp>
        <p:nvSpPr>
          <p:cNvPr id="69637" name="Text Box 44"/>
          <p:cNvSpPr txBox="1">
            <a:spLocks noChangeArrowheads="1"/>
          </p:cNvSpPr>
          <p:nvPr/>
        </p:nvSpPr>
        <p:spPr bwMode="auto">
          <a:xfrm>
            <a:off x="1601391" y="1593056"/>
            <a:ext cx="583287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 </a:t>
            </a:r>
            <a:r>
              <a:rPr lang="fi-FI" altLang="fi-FI" sz="1200" b="1" dirty="0">
                <a:solidFill>
                  <a:srgbClr val="0066FF"/>
                </a:solidFill>
                <a:latin typeface="Courier New" panose="02070309020205020404" pitchFamily="49" charset="0"/>
              </a:rPr>
              <a:t>for</a:t>
            </a:r>
            <a:r>
              <a:rPr lang="fi-FI" altLang="fi-FI" sz="1800" dirty="0"/>
              <a:t>-silmukka vastaa seuraavaa </a:t>
            </a:r>
            <a:r>
              <a:rPr lang="fi-FI" altLang="fi-FI" sz="1200" b="1" dirty="0" err="1">
                <a:solidFill>
                  <a:srgbClr val="0066FF"/>
                </a:solidFill>
                <a:latin typeface="Courier New" panose="02070309020205020404" pitchFamily="49" charset="0"/>
              </a:rPr>
              <a:t>while</a:t>
            </a:r>
            <a:r>
              <a:rPr lang="fi-FI" altLang="fi-FI" sz="1800" dirty="0"/>
              <a:t> - silmukkaa: </a:t>
            </a:r>
          </a:p>
          <a:p>
            <a:pPr eaLnBrk="1" hangingPunct="1">
              <a:spcBef>
                <a:spcPct val="0"/>
              </a:spcBef>
              <a:buFontTx/>
              <a:buNone/>
            </a:pPr>
            <a:endParaRPr lang="fi-FI" altLang="fi-FI" sz="1800" dirty="0"/>
          </a:p>
          <a:p>
            <a:pPr lvl="1" eaLnBrk="1" hangingPunct="1">
              <a:spcBef>
                <a:spcPct val="0"/>
              </a:spcBef>
              <a:buFontTx/>
              <a:buNone/>
            </a:pPr>
            <a:r>
              <a:rPr lang="fi-FI" altLang="fi-FI" sz="1200" b="1" dirty="0">
                <a:latin typeface="Courier New" panose="02070309020205020404" pitchFamily="49" charset="0"/>
              </a:rPr>
              <a:t>    muuttujan alustus; </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while</a:t>
            </a:r>
            <a:r>
              <a:rPr lang="fi-FI" altLang="fi-FI" sz="1200" b="1" dirty="0">
                <a:latin typeface="Courier New" panose="02070309020205020404" pitchFamily="49" charset="0"/>
              </a:rPr>
              <a:t> (toistoehto) </a:t>
            </a:r>
            <a:br>
              <a:rPr lang="fi-FI" altLang="fi-FI" sz="1200" b="1" dirty="0">
                <a:latin typeface="Courier New" panose="02070309020205020404" pitchFamily="49" charset="0"/>
              </a:rPr>
            </a:br>
            <a:r>
              <a:rPr lang="fi-FI" altLang="fi-FI" sz="1200" b="1" dirty="0">
                <a:latin typeface="Courier New" panose="02070309020205020404" pitchFamily="49" charset="0"/>
              </a:rPr>
              <a:t>    { </a:t>
            </a:r>
            <a:br>
              <a:rPr lang="fi-FI" altLang="fi-FI" sz="1200" b="1" dirty="0">
                <a:latin typeface="Courier New" panose="02070309020205020404" pitchFamily="49" charset="0"/>
              </a:rPr>
            </a:br>
            <a:r>
              <a:rPr lang="fi-FI" altLang="fi-FI" sz="1200" b="1" dirty="0">
                <a:latin typeface="Courier New" panose="02070309020205020404" pitchFamily="49" charset="0"/>
              </a:rPr>
              <a:t>        lause; </a:t>
            </a:r>
            <a:br>
              <a:rPr lang="fi-FI" altLang="fi-FI" sz="1200" b="1" dirty="0">
                <a:latin typeface="Courier New" panose="02070309020205020404" pitchFamily="49" charset="0"/>
              </a:rPr>
            </a:br>
            <a:r>
              <a:rPr lang="fi-FI" altLang="fi-FI" sz="1200" b="1" dirty="0">
                <a:latin typeface="Courier New" panose="02070309020205020404" pitchFamily="49" charset="0"/>
              </a:rPr>
              <a:t>        muuttujan kasvatus; </a:t>
            </a:r>
            <a:br>
              <a:rPr lang="fi-FI" altLang="fi-FI" sz="1200" b="1" dirty="0">
                <a:latin typeface="Courier New" panose="02070309020205020404" pitchFamily="49" charset="0"/>
              </a:rPr>
            </a:br>
            <a:r>
              <a:rPr lang="fi-FI" altLang="fi-FI" sz="1200" b="1" dirty="0">
                <a:latin typeface="Courier New" panose="02070309020205020404" pitchFamily="49" charset="0"/>
              </a:rPr>
              <a:t>    }</a:t>
            </a:r>
          </a:p>
          <a:p>
            <a:pPr eaLnBrk="1" hangingPunct="1">
              <a:spcBef>
                <a:spcPct val="0"/>
              </a:spcBef>
              <a:buFontTx/>
              <a:buNone/>
            </a:pPr>
            <a:endParaRPr lang="fi-FI" altLang="fi-FI" sz="1200" b="1" dirty="0">
              <a:latin typeface="Courier New" panose="02070309020205020404" pitchFamily="49" charset="0"/>
            </a:endParaRPr>
          </a:p>
          <a:p>
            <a:pPr eaLnBrk="1" hangingPunct="1">
              <a:spcBef>
                <a:spcPct val="0"/>
              </a:spcBef>
              <a:buFontTx/>
              <a:buNone/>
            </a:pPr>
            <a:r>
              <a:rPr lang="fi-FI" altLang="fi-FI" sz="1200" b="1" dirty="0">
                <a:latin typeface="Courier New" panose="02070309020205020404" pitchFamily="49" charset="0"/>
              </a:rPr>
              <a:t>    </a:t>
            </a:r>
            <a:r>
              <a:rPr lang="fi-FI" altLang="fi-FI" sz="1200" b="1" dirty="0">
                <a:solidFill>
                  <a:srgbClr val="33CC33"/>
                </a:solidFill>
                <a:latin typeface="Courier New" panose="02070309020205020404" pitchFamily="49" charset="0"/>
              </a:rPr>
              <a:t>// Esimerkit</a:t>
            </a:r>
          </a:p>
          <a:p>
            <a:pPr eaLnBrk="1" hangingPunct="1">
              <a:spcBef>
                <a:spcPct val="0"/>
              </a:spcBef>
              <a:buFontTx/>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i;</a:t>
            </a:r>
          </a:p>
          <a:p>
            <a:pPr eaLnBrk="1" hangingPunct="1">
              <a:spcBef>
                <a:spcPct val="0"/>
              </a:spcBef>
              <a:buFontTx/>
              <a:buNone/>
            </a:pPr>
            <a:r>
              <a:rPr lang="fi-FI" altLang="fi-FI" sz="1200" b="1" dirty="0">
                <a:latin typeface="Courier New" panose="02070309020205020404" pitchFamily="49" charset="0"/>
              </a:rPr>
              <a:t>    </a:t>
            </a:r>
            <a:r>
              <a:rPr lang="fi-FI" altLang="fi-FI" sz="1200" b="1" dirty="0">
                <a:solidFill>
                  <a:srgbClr val="0066FF"/>
                </a:solidFill>
                <a:latin typeface="Courier New" panose="02070309020205020404" pitchFamily="49" charset="0"/>
              </a:rPr>
              <a:t>for</a:t>
            </a:r>
            <a:r>
              <a:rPr lang="fi-FI" altLang="fi-FI" sz="1200" b="1" dirty="0">
                <a:latin typeface="Courier New" panose="02070309020205020404" pitchFamily="49" charset="0"/>
              </a:rPr>
              <a:t> (i = 0; i &lt; 5; i++)</a:t>
            </a:r>
          </a:p>
          <a:p>
            <a:pPr eaLnBrk="1" hangingPunct="1">
              <a:spcBef>
                <a:spcPct val="0"/>
              </a:spcBef>
              <a:buFontTx/>
              <a:buNone/>
            </a:pPr>
            <a:r>
              <a:rPr lang="fi-FI" altLang="fi-FI" sz="1200" b="1" dirty="0">
                <a:latin typeface="Courier New" panose="02070309020205020404" pitchFamily="49" charset="0"/>
              </a:rPr>
              <a:t>    {</a:t>
            </a:r>
          </a:p>
          <a:p>
            <a:pPr>
              <a:spcBef>
                <a:spcPct val="0"/>
              </a:spcBef>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System.out.printf</a:t>
            </a:r>
            <a:r>
              <a:rPr lang="fi-FI" altLang="fi-FI" sz="1200" b="1" dirty="0">
                <a:solidFill>
                  <a:srgbClr val="0066FF"/>
                </a:solidFill>
                <a:latin typeface="Courier New" panose="02070309020205020404" pitchFamily="49" charset="0"/>
              </a:rPr>
              <a:t> </a:t>
            </a:r>
            <a:r>
              <a:rPr lang="fi-FI" altLang="fi-FI" sz="1200" b="1" dirty="0">
                <a:latin typeface="Courier New" panose="02070309020205020404" pitchFamily="49" charset="0"/>
              </a:rPr>
              <a:t>(</a:t>
            </a:r>
            <a:r>
              <a:rPr lang="fi-FI" altLang="fi-FI" sz="1200" b="1" dirty="0">
                <a:solidFill>
                  <a:srgbClr val="FF0000"/>
                </a:solidFill>
                <a:latin typeface="Courier New" panose="02070309020205020404" pitchFamily="49" charset="0"/>
              </a:rPr>
              <a:t>”ollaan rivillä %d\n”</a:t>
            </a:r>
            <a:r>
              <a:rPr lang="fi-FI" altLang="fi-FI" sz="1200" b="1" dirty="0">
                <a:latin typeface="Courier New" panose="02070309020205020404" pitchFamily="49" charset="0"/>
              </a:rPr>
              <a:t>, i</a:t>
            </a:r>
            <a:r>
              <a:rPr lang="fi-FI" altLang="fi-FI" sz="1200" b="1" dirty="0" smtClean="0">
                <a:latin typeface="Courier New" panose="02070309020205020404" pitchFamily="49" charset="0"/>
              </a:rPr>
              <a:t>);</a:t>
            </a:r>
            <a:endParaRPr lang="fi-FI" altLang="fi-FI" sz="1200" b="1" dirty="0">
              <a:latin typeface="Courier New" panose="02070309020205020404" pitchFamily="49" charset="0"/>
            </a:endParaRPr>
          </a:p>
          <a:p>
            <a:pPr eaLnBrk="1" hangingPunct="1">
              <a:spcBef>
                <a:spcPct val="0"/>
              </a:spcBef>
              <a:buFontTx/>
              <a:buNone/>
            </a:pPr>
            <a:r>
              <a:rPr lang="fi-FI" altLang="fi-FI" sz="1200" b="1" dirty="0">
                <a:latin typeface="Courier New" panose="02070309020205020404" pitchFamily="49" charset="0"/>
              </a:rPr>
              <a:t>    }</a:t>
            </a:r>
          </a:p>
          <a:p>
            <a:pPr eaLnBrk="1" hangingPunct="1">
              <a:spcBef>
                <a:spcPct val="0"/>
              </a:spcBef>
              <a:buFontTx/>
              <a:buNone/>
            </a:pPr>
            <a:endParaRPr lang="fi-FI" altLang="fi-FI" sz="1200" b="1" dirty="0">
              <a:latin typeface="Courier New" panose="02070309020205020404" pitchFamily="49" charset="0"/>
            </a:endParaRPr>
          </a:p>
          <a:p>
            <a:pPr eaLnBrk="1" hangingPunct="1">
              <a:spcBef>
                <a:spcPct val="0"/>
              </a:spcBef>
              <a:buFontTx/>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i = 0;</a:t>
            </a:r>
          </a:p>
          <a:p>
            <a:pPr eaLnBrk="1" hangingPunct="1">
              <a:spcBef>
                <a:spcPct val="0"/>
              </a:spcBef>
              <a:buFontTx/>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while</a:t>
            </a:r>
            <a:r>
              <a:rPr lang="fi-FI" altLang="fi-FI" sz="1200" b="1" dirty="0">
                <a:latin typeface="Courier New" panose="02070309020205020404" pitchFamily="49" charset="0"/>
              </a:rPr>
              <a:t> (i &lt; 5)</a:t>
            </a:r>
          </a:p>
          <a:p>
            <a:pPr eaLnBrk="1" hangingPunct="1">
              <a:spcBef>
                <a:spcPct val="0"/>
              </a:spcBef>
              <a:buFontTx/>
              <a:buNone/>
            </a:pPr>
            <a:r>
              <a:rPr lang="fi-FI" altLang="fi-FI" sz="1200" b="1" dirty="0">
                <a:latin typeface="Courier New" panose="02070309020205020404" pitchFamily="49" charset="0"/>
              </a:rPr>
              <a:t>    {</a:t>
            </a:r>
          </a:p>
          <a:p>
            <a:pPr>
              <a:spcBef>
                <a:spcPct val="0"/>
              </a:spcBef>
              <a:buNone/>
            </a:pP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System.out.printf</a:t>
            </a:r>
            <a:r>
              <a:rPr lang="fi-FI" altLang="fi-FI" sz="1200" b="1" dirty="0">
                <a:solidFill>
                  <a:srgbClr val="0066FF"/>
                </a:solidFill>
                <a:latin typeface="Courier New" panose="02070309020205020404" pitchFamily="49" charset="0"/>
              </a:rPr>
              <a:t> </a:t>
            </a:r>
            <a:r>
              <a:rPr lang="fi-FI" altLang="fi-FI" sz="1200" b="1" dirty="0">
                <a:latin typeface="Courier New" panose="02070309020205020404" pitchFamily="49" charset="0"/>
              </a:rPr>
              <a:t>(</a:t>
            </a:r>
            <a:r>
              <a:rPr lang="fi-FI" altLang="fi-FI" sz="1200" b="1" dirty="0">
                <a:solidFill>
                  <a:srgbClr val="FF0000"/>
                </a:solidFill>
                <a:latin typeface="Courier New" panose="02070309020205020404" pitchFamily="49" charset="0"/>
              </a:rPr>
              <a:t>”ollaan rivillä %d\n”</a:t>
            </a:r>
            <a:r>
              <a:rPr lang="fi-FI" altLang="fi-FI" sz="1200" b="1" dirty="0">
                <a:latin typeface="Courier New" panose="02070309020205020404" pitchFamily="49" charset="0"/>
              </a:rPr>
              <a:t>, i</a:t>
            </a:r>
            <a:r>
              <a:rPr lang="fi-FI" altLang="fi-FI" sz="1200" b="1" dirty="0" smtClean="0">
                <a:latin typeface="Courier New" panose="02070309020205020404" pitchFamily="49" charset="0"/>
              </a:rPr>
              <a:t>);</a:t>
            </a:r>
            <a:endParaRPr lang="fi-FI" altLang="fi-FI" sz="1200" b="1" dirty="0">
              <a:latin typeface="Courier New" panose="02070309020205020404" pitchFamily="49" charset="0"/>
            </a:endParaRPr>
          </a:p>
          <a:p>
            <a:pPr eaLnBrk="1" hangingPunct="1">
              <a:spcBef>
                <a:spcPct val="0"/>
              </a:spcBef>
              <a:buFontTx/>
              <a:buNone/>
            </a:pPr>
            <a:r>
              <a:rPr lang="fi-FI" altLang="fi-FI" sz="1200" b="1" dirty="0">
                <a:latin typeface="Courier New" panose="02070309020205020404" pitchFamily="49" charset="0"/>
              </a:rPr>
              <a:t>        i++;</a:t>
            </a:r>
          </a:p>
          <a:p>
            <a:pPr eaLnBrk="1" hangingPunct="1">
              <a:spcBef>
                <a:spcPct val="0"/>
              </a:spcBef>
              <a:buFontTx/>
              <a:buNone/>
            </a:pPr>
            <a:r>
              <a:rPr lang="fi-FI" altLang="fi-FI" sz="1200" b="1" dirty="0">
                <a:latin typeface="Courier New" panose="02070309020205020404" pitchFamily="49"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6F0721DE-8F98-46C7-A9E7-6EDBBB9461E3}" type="slidenum">
              <a:rPr lang="en-GB" altLang="fi-FI" sz="1050"/>
              <a:pPr>
                <a:spcBef>
                  <a:spcPct val="0"/>
                </a:spcBef>
                <a:buFontTx/>
                <a:buNone/>
              </a:pPr>
              <a:t>42</a:t>
            </a:fld>
            <a:endParaRPr lang="en-GB" altLang="fi-FI" sz="1050"/>
          </a:p>
        </p:txBody>
      </p:sp>
      <p:sp>
        <p:nvSpPr>
          <p:cNvPr id="70660"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for – silmukka lisää esimerkkejä</a:t>
            </a:r>
          </a:p>
        </p:txBody>
      </p:sp>
      <p:sp>
        <p:nvSpPr>
          <p:cNvPr id="70661" name="Text Box 46"/>
          <p:cNvSpPr txBox="1">
            <a:spLocks noChangeArrowheads="1"/>
          </p:cNvSpPr>
          <p:nvPr/>
        </p:nvSpPr>
        <p:spPr bwMode="auto">
          <a:xfrm>
            <a:off x="1601391" y="1593059"/>
            <a:ext cx="583287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dirty="0"/>
              <a:t> Toistoehdon ei tarvitse liittyä välttämättä muuttujan arvoon, vaan </a:t>
            </a:r>
            <a:r>
              <a:rPr lang="fi-FI" altLang="fi-FI" sz="1200" b="1" dirty="0">
                <a:solidFill>
                  <a:srgbClr val="0066FF"/>
                </a:solidFill>
                <a:latin typeface="Courier New" panose="02070309020205020404" pitchFamily="49" charset="0"/>
              </a:rPr>
              <a:t>for</a:t>
            </a:r>
            <a:r>
              <a:rPr lang="fi-FI" altLang="fi-FI" sz="1500" dirty="0"/>
              <a:t>-silmukka voidaan lopettaa myös muuten: </a:t>
            </a:r>
          </a:p>
          <a:p>
            <a:pPr eaLnBrk="1" hangingPunct="1">
              <a:spcBef>
                <a:spcPct val="0"/>
              </a:spcBef>
            </a:pPr>
            <a:endParaRPr lang="fi-FI" altLang="fi-FI" sz="1500" dirty="0"/>
          </a:p>
          <a:p>
            <a:pPr lvl="1" eaLnBrk="1" hangingPunct="1">
              <a:spcBef>
                <a:spcPct val="0"/>
              </a:spcBef>
              <a:buFontTx/>
              <a:buNone/>
            </a:pPr>
            <a:endParaRPr lang="fi-FI" altLang="fi-FI" sz="1200" b="1" dirty="0" smtClean="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lvl="1" eaLnBrk="1" hangingPunct="1">
              <a:spcBef>
                <a:spcPct val="0"/>
              </a:spcBef>
              <a:buFontTx/>
              <a:buNone/>
            </a:pPr>
            <a:endParaRPr lang="fi-FI" altLang="fi-FI" sz="1200" b="1" dirty="0" smtClean="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lvl="1" eaLnBrk="1" hangingPunct="1">
              <a:spcBef>
                <a:spcPct val="0"/>
              </a:spcBef>
              <a:buFontTx/>
              <a:buNone/>
            </a:pPr>
            <a:endParaRPr lang="fi-FI" altLang="fi-FI" sz="1200" b="1" dirty="0" smtClean="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lvl="1" eaLnBrk="1" hangingPunct="1">
              <a:spcBef>
                <a:spcPct val="0"/>
              </a:spcBef>
              <a:buFontTx/>
              <a:buNone/>
            </a:pPr>
            <a:endParaRPr lang="fi-FI" altLang="fi-FI" sz="1200" b="1" dirty="0" smtClean="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lvl="1" eaLnBrk="1" hangingPunct="1">
              <a:spcBef>
                <a:spcPct val="0"/>
              </a:spcBef>
              <a:buFontTx/>
              <a:buNone/>
            </a:pPr>
            <a:endParaRPr lang="fi-FI" altLang="fi-FI" sz="1200" b="1" dirty="0" smtClean="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lvl="1" eaLnBrk="1" hangingPunct="1">
              <a:spcBef>
                <a:spcPct val="0"/>
              </a:spcBef>
              <a:buFontTx/>
              <a:buNone/>
            </a:pPr>
            <a:endParaRPr lang="fi-FI" altLang="fi-FI" sz="1200" b="1" dirty="0" smtClean="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a:p>
            <a:pPr eaLnBrk="1" hangingPunct="1">
              <a:spcBef>
                <a:spcPct val="0"/>
              </a:spcBef>
            </a:pPr>
            <a:r>
              <a:rPr lang="fi-FI" altLang="fi-FI" sz="1500" dirty="0"/>
              <a:t> Tällaisten rakenteiden sijaan suositellaan esimerkiksi </a:t>
            </a:r>
            <a:r>
              <a:rPr lang="fi-FI" altLang="fi-FI" sz="1200" b="1" dirty="0" err="1">
                <a:solidFill>
                  <a:srgbClr val="0066FF"/>
                </a:solidFill>
                <a:latin typeface="Courier New" panose="02070309020205020404" pitchFamily="49" charset="0"/>
              </a:rPr>
              <a:t>while</a:t>
            </a:r>
            <a:r>
              <a:rPr lang="fi-FI" altLang="fi-FI" sz="1500" dirty="0"/>
              <a:t> - rakennetta.</a:t>
            </a:r>
          </a:p>
          <a:p>
            <a:pPr eaLnBrk="1" hangingPunct="1">
              <a:spcBef>
                <a:spcPct val="0"/>
              </a:spcBef>
            </a:pPr>
            <a:r>
              <a:rPr lang="fi-FI" altLang="fi-FI" sz="1500" dirty="0"/>
              <a:t> </a:t>
            </a:r>
            <a:r>
              <a:rPr lang="fi-FI" altLang="fi-FI" sz="1200" b="1" dirty="0">
                <a:solidFill>
                  <a:srgbClr val="0066FF"/>
                </a:solidFill>
                <a:latin typeface="Courier New" panose="02070309020205020404" pitchFamily="49" charset="0"/>
              </a:rPr>
              <a:t>for</a:t>
            </a:r>
            <a:r>
              <a:rPr lang="fi-FI" altLang="fi-FI" sz="1500" dirty="0"/>
              <a:t>-rakenteessa voidaan käyttää useita muuttujia. Ne erotetaan toisistaan pilkulla: </a:t>
            </a:r>
          </a:p>
          <a:p>
            <a:pPr eaLnBrk="1" hangingPunct="1">
              <a:spcBef>
                <a:spcPct val="0"/>
              </a:spcBef>
            </a:pPr>
            <a:endParaRPr lang="fi-FI" altLang="fi-FI" sz="1500" dirty="0"/>
          </a:p>
          <a:p>
            <a:pPr lvl="1" eaLnBrk="1" hangingPunct="1">
              <a:spcBef>
                <a:spcPct val="0"/>
              </a:spcBef>
              <a:buFontTx/>
              <a:buNone/>
            </a:pPr>
            <a:r>
              <a:rPr lang="en-GB" altLang="fi-FI" sz="1200" b="1" dirty="0" err="1">
                <a:solidFill>
                  <a:srgbClr val="0066FF"/>
                </a:solidFill>
                <a:latin typeface="Courier New" panose="02070309020205020404" pitchFamily="49" charset="0"/>
              </a:rPr>
              <a:t>int</a:t>
            </a:r>
            <a:r>
              <a:rPr lang="en-GB" altLang="fi-FI" sz="1200" b="1" dirty="0">
                <a:latin typeface="Courier New" panose="02070309020205020404" pitchFamily="49" charset="0"/>
              </a:rPr>
              <a:t> x, y; </a:t>
            </a:r>
            <a:br>
              <a:rPr lang="en-GB" altLang="fi-FI" sz="1200" b="1" dirty="0">
                <a:latin typeface="Courier New" panose="02070309020205020404" pitchFamily="49" charset="0"/>
              </a:rPr>
            </a:br>
            <a:r>
              <a:rPr lang="en-GB" altLang="fi-FI" sz="1200" b="1" dirty="0">
                <a:solidFill>
                  <a:srgbClr val="0066FF"/>
                </a:solidFill>
                <a:latin typeface="Courier New" panose="02070309020205020404" pitchFamily="49" charset="0"/>
              </a:rPr>
              <a:t>for</a:t>
            </a:r>
            <a:r>
              <a:rPr lang="en-GB" altLang="fi-FI" sz="1200" b="1" dirty="0">
                <a:latin typeface="Courier New" panose="02070309020205020404" pitchFamily="49" charset="0"/>
              </a:rPr>
              <a:t> (x=0, y=10; x&lt;=10; x++, y--) </a:t>
            </a:r>
          </a:p>
          <a:p>
            <a:pPr lvl="1" eaLnBrk="1" hangingPunct="1">
              <a:spcBef>
                <a:spcPct val="0"/>
              </a:spcBef>
              <a:buFontTx/>
              <a:buNone/>
            </a:pPr>
            <a:r>
              <a:rPr lang="en-GB" altLang="fi-FI" sz="1200" b="1" dirty="0">
                <a:latin typeface="Courier New" panose="02070309020205020404" pitchFamily="49" charset="0"/>
              </a:rPr>
              <a:t>{</a:t>
            </a:r>
            <a:br>
              <a:rPr lang="en-GB" altLang="fi-FI" sz="1200" b="1" dirty="0">
                <a:latin typeface="Courier New" panose="02070309020205020404" pitchFamily="49" charset="0"/>
              </a:rPr>
            </a:br>
            <a:r>
              <a:rPr lang="en-GB" altLang="fi-FI" sz="1200" b="1" dirty="0">
                <a:latin typeface="Courier New" panose="02070309020205020404" pitchFamily="49" charset="0"/>
              </a:rPr>
              <a:t>    </a:t>
            </a:r>
            <a:r>
              <a:rPr lang="fi-FI" altLang="fi-FI" sz="1200" b="1" dirty="0" err="1" smtClean="0">
                <a:solidFill>
                  <a:srgbClr val="0066FF"/>
                </a:solidFill>
                <a:latin typeface="Courier New" panose="02070309020205020404" pitchFamily="49" charset="0"/>
              </a:rPr>
              <a:t>System.out.printf</a:t>
            </a:r>
            <a:r>
              <a:rPr lang="en-GB" altLang="fi-FI" sz="1200" b="1" dirty="0" smtClean="0">
                <a:latin typeface="Courier New" panose="02070309020205020404" pitchFamily="49" charset="0"/>
              </a:rPr>
              <a:t> </a:t>
            </a:r>
            <a:r>
              <a:rPr lang="en-GB" altLang="fi-FI" sz="1200" b="1" dirty="0">
                <a:latin typeface="Courier New" panose="02070309020205020404" pitchFamily="49" charset="0"/>
              </a:rPr>
              <a:t>("x = </a:t>
            </a:r>
            <a:r>
              <a:rPr lang="en-GB" altLang="fi-FI" sz="1200" b="1" dirty="0" smtClean="0">
                <a:latin typeface="Courier New" panose="02070309020205020404" pitchFamily="49" charset="0"/>
              </a:rPr>
              <a:t>%d </a:t>
            </a:r>
            <a:r>
              <a:rPr lang="en-GB" altLang="fi-FI" sz="1200" b="1" dirty="0" err="1">
                <a:latin typeface="Courier New" panose="02070309020205020404" pitchFamily="49" charset="0"/>
              </a:rPr>
              <a:t>ja</a:t>
            </a:r>
            <a:r>
              <a:rPr lang="en-GB" altLang="fi-FI" sz="1200" b="1" dirty="0">
                <a:latin typeface="Courier New" panose="02070309020205020404" pitchFamily="49" charset="0"/>
              </a:rPr>
              <a:t> y = </a:t>
            </a:r>
            <a:r>
              <a:rPr lang="en-GB" altLang="fi-FI" sz="1200" b="1" dirty="0" smtClean="0">
                <a:latin typeface="Courier New" panose="02070309020205020404" pitchFamily="49" charset="0"/>
              </a:rPr>
              <a:t>%d\n</a:t>
            </a:r>
            <a:r>
              <a:rPr lang="en-GB" altLang="fi-FI" sz="1200" b="1" dirty="0">
                <a:latin typeface="Courier New" panose="02070309020205020404" pitchFamily="49" charset="0"/>
              </a:rPr>
              <a:t>", x, y);</a:t>
            </a:r>
          </a:p>
          <a:p>
            <a:pPr lvl="1" eaLnBrk="1" hangingPunct="1">
              <a:spcBef>
                <a:spcPct val="0"/>
              </a:spcBef>
              <a:buFontTx/>
              <a:buNone/>
            </a:pPr>
            <a:r>
              <a:rPr lang="en-GB" altLang="fi-FI" sz="1200" b="1" dirty="0">
                <a:latin typeface="Courier New" panose="02070309020205020404" pitchFamily="49" charset="0"/>
              </a:rPr>
              <a:t>}</a:t>
            </a:r>
            <a:endParaRPr lang="fi-FI" altLang="fi-FI" sz="1200" b="1" dirty="0">
              <a:latin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2130323" y="2161555"/>
            <a:ext cx="4796581" cy="198910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1A48CF39-0573-48F6-B40E-E81C4F945D4C}" type="slidenum">
              <a:rPr lang="en-GB" altLang="fi-FI" sz="1050"/>
              <a:pPr>
                <a:spcBef>
                  <a:spcPct val="0"/>
                </a:spcBef>
                <a:buFontTx/>
                <a:buNone/>
              </a:pPr>
              <a:t>43</a:t>
            </a:fld>
            <a:endParaRPr lang="en-GB" altLang="fi-FI" sz="1050"/>
          </a:p>
        </p:txBody>
      </p:sp>
      <p:sp>
        <p:nvSpPr>
          <p:cNvPr id="73732"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break</a:t>
            </a:r>
          </a:p>
        </p:txBody>
      </p:sp>
      <p:sp>
        <p:nvSpPr>
          <p:cNvPr id="73733" name="Text Box 46"/>
          <p:cNvSpPr txBox="1">
            <a:spLocks noChangeArrowheads="1"/>
          </p:cNvSpPr>
          <p:nvPr/>
        </p:nvSpPr>
        <p:spPr bwMode="auto">
          <a:xfrm>
            <a:off x="1601391" y="1593056"/>
            <a:ext cx="583287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a:t> </a:t>
            </a:r>
            <a:r>
              <a:rPr lang="fi-FI" altLang="fi-FI" sz="1200" b="1">
                <a:solidFill>
                  <a:srgbClr val="0066FF"/>
                </a:solidFill>
                <a:latin typeface="Courier New" panose="02070309020205020404" pitchFamily="49" charset="0"/>
              </a:rPr>
              <a:t>break</a:t>
            </a:r>
            <a:r>
              <a:rPr lang="fi-FI" altLang="fi-FI" sz="1800"/>
              <a:t> on hyppylause ja hyppylauseiden käyttöä pitäisi välttää, kun ne eivät kuulu rakenteeseen tai vain erikoistapauksissa. </a:t>
            </a:r>
          </a:p>
          <a:p>
            <a:pPr eaLnBrk="1" hangingPunct="1">
              <a:spcBef>
                <a:spcPct val="0"/>
              </a:spcBef>
            </a:pPr>
            <a:endParaRPr lang="fi-FI" altLang="fi-FI" sz="1800"/>
          </a:p>
          <a:p>
            <a:pPr eaLnBrk="1" hangingPunct="1">
              <a:spcBef>
                <a:spcPct val="0"/>
              </a:spcBef>
            </a:pPr>
            <a:r>
              <a:rPr lang="fi-FI" altLang="fi-FI" sz="1800"/>
              <a:t> </a:t>
            </a:r>
            <a:r>
              <a:rPr lang="fi-FI" altLang="fi-FI" sz="1200" b="1">
                <a:solidFill>
                  <a:srgbClr val="0066FF"/>
                </a:solidFill>
                <a:latin typeface="Courier New" panose="02070309020205020404" pitchFamily="49" charset="0"/>
              </a:rPr>
              <a:t>break</a:t>
            </a:r>
            <a:r>
              <a:rPr lang="fi-FI" altLang="fi-FI" sz="1800"/>
              <a:t> on kuitenkin pakollinen </a:t>
            </a:r>
            <a:r>
              <a:rPr lang="fi-FI" altLang="fi-FI" sz="1200" b="1">
                <a:solidFill>
                  <a:srgbClr val="0066FF"/>
                </a:solidFill>
                <a:latin typeface="Courier New" panose="02070309020205020404" pitchFamily="49" charset="0"/>
              </a:rPr>
              <a:t>switch</a:t>
            </a:r>
            <a:r>
              <a:rPr lang="fi-FI" altLang="fi-FI" sz="1800"/>
              <a:t> - </a:t>
            </a:r>
            <a:r>
              <a:rPr lang="fi-FI" altLang="fi-FI" sz="1200" b="1">
                <a:solidFill>
                  <a:srgbClr val="0066FF"/>
                </a:solidFill>
                <a:latin typeface="Courier New" panose="02070309020205020404" pitchFamily="49" charset="0"/>
              </a:rPr>
              <a:t>case</a:t>
            </a:r>
            <a:r>
              <a:rPr lang="fi-FI" altLang="fi-FI" sz="1800"/>
              <a:t> - rakenteessa. Sitä voidaan käyttää myös muun muassa </a:t>
            </a:r>
            <a:r>
              <a:rPr lang="fi-FI" altLang="fi-FI" sz="1200" b="1">
                <a:solidFill>
                  <a:srgbClr val="0066FF"/>
                </a:solidFill>
                <a:latin typeface="Courier New" panose="02070309020205020404" pitchFamily="49" charset="0"/>
              </a:rPr>
              <a:t>while</a:t>
            </a:r>
            <a:r>
              <a:rPr lang="fi-FI" altLang="fi-FI" sz="1800"/>
              <a:t>-, </a:t>
            </a:r>
            <a:r>
              <a:rPr lang="fi-FI" altLang="fi-FI" sz="1200" b="1">
                <a:solidFill>
                  <a:srgbClr val="0066FF"/>
                </a:solidFill>
                <a:latin typeface="Courier New" panose="02070309020205020404" pitchFamily="49" charset="0"/>
              </a:rPr>
              <a:t>do</a:t>
            </a:r>
            <a:r>
              <a:rPr lang="fi-FI" altLang="fi-FI" sz="1800"/>
              <a:t> - </a:t>
            </a:r>
            <a:r>
              <a:rPr lang="fi-FI" altLang="fi-FI" sz="1200" b="1">
                <a:solidFill>
                  <a:srgbClr val="0066FF"/>
                </a:solidFill>
                <a:latin typeface="Courier New" panose="02070309020205020404" pitchFamily="49" charset="0"/>
              </a:rPr>
              <a:t>while</a:t>
            </a:r>
            <a:r>
              <a:rPr lang="fi-FI" altLang="fi-FI" sz="1800"/>
              <a:t>- ja </a:t>
            </a:r>
            <a:r>
              <a:rPr lang="fi-FI" altLang="fi-FI" sz="1200" b="1">
                <a:solidFill>
                  <a:srgbClr val="0066FF"/>
                </a:solidFill>
                <a:latin typeface="Courier New" panose="02070309020205020404" pitchFamily="49" charset="0"/>
              </a:rPr>
              <a:t>for</a:t>
            </a:r>
            <a:r>
              <a:rPr lang="fi-FI" altLang="fi-FI" sz="1800"/>
              <a:t>-lauseen suorituksen keskeyttämiseen. </a:t>
            </a:r>
          </a:p>
          <a:p>
            <a:pPr eaLnBrk="1" hangingPunct="1">
              <a:spcBef>
                <a:spcPct val="0"/>
              </a:spcBef>
            </a:pPr>
            <a:endParaRPr lang="fi-FI" altLang="fi-FI" sz="1800"/>
          </a:p>
          <a:p>
            <a:pPr lvl="1" eaLnBrk="1" hangingPunct="1">
              <a:spcBef>
                <a:spcPct val="0"/>
              </a:spcBef>
              <a:buFontTx/>
              <a:buNone/>
            </a:pPr>
            <a:r>
              <a:rPr lang="fi-FI" altLang="fi-FI" sz="1200" b="1">
                <a:solidFill>
                  <a:srgbClr val="0066FF"/>
                </a:solidFill>
                <a:latin typeface="Courier New" panose="02070309020205020404" pitchFamily="49" charset="0"/>
              </a:rPr>
              <a:t>while</a:t>
            </a:r>
            <a:r>
              <a:rPr lang="fi-FI" altLang="fi-FI" sz="1200" b="1">
                <a:latin typeface="Courier New" panose="02070309020205020404" pitchFamily="49" charset="0"/>
              </a:rPr>
              <a:t> (</a:t>
            </a:r>
            <a:r>
              <a:rPr lang="fi-FI" altLang="fi-FI" sz="1200" b="1">
                <a:solidFill>
                  <a:srgbClr val="0066FF"/>
                </a:solidFill>
                <a:latin typeface="Courier New" panose="02070309020205020404" pitchFamily="49" charset="0"/>
              </a:rPr>
              <a:t>true</a:t>
            </a:r>
            <a:r>
              <a:rPr lang="fi-FI" altLang="fi-FI" sz="1200" b="1">
                <a:latin typeface="Courier New" panose="02070309020205020404" pitchFamily="49" charset="0"/>
              </a:rPr>
              <a:t>)       </a:t>
            </a:r>
            <a:r>
              <a:rPr lang="fi-FI" altLang="fi-FI" sz="1200" b="1">
                <a:solidFill>
                  <a:srgbClr val="33CC33"/>
                </a:solidFill>
                <a:latin typeface="Courier New" panose="02070309020205020404" pitchFamily="49" charset="0"/>
              </a:rPr>
              <a:t>/* "Ikisilmukka". Ehto on aina tosi */</a:t>
            </a:r>
            <a:r>
              <a:rPr lang="fi-FI" altLang="fi-FI" sz="1200" b="1">
                <a:latin typeface="Courier New" panose="02070309020205020404" pitchFamily="49" charset="0"/>
              </a:rPr>
              <a:t> </a:t>
            </a:r>
            <a:br>
              <a:rPr lang="fi-FI" altLang="fi-FI" sz="1200" b="1">
                <a:latin typeface="Courier New" panose="02070309020205020404" pitchFamily="49" charset="0"/>
              </a:rPr>
            </a:br>
            <a:r>
              <a:rPr lang="fi-FI" altLang="fi-FI" sz="1200" b="1">
                <a:latin typeface="Courier New" panose="02070309020205020404" pitchFamily="49" charset="0"/>
              </a:rPr>
              <a:t>{ </a:t>
            </a:r>
            <a:br>
              <a:rPr lang="fi-FI" altLang="fi-FI" sz="1200" b="1">
                <a:latin typeface="Courier New" panose="02070309020205020404" pitchFamily="49" charset="0"/>
              </a:rPr>
            </a:br>
            <a:r>
              <a:rPr lang="fi-FI" altLang="fi-FI" sz="1200" b="1">
                <a:latin typeface="Courier New" panose="02070309020205020404" pitchFamily="49" charset="0"/>
              </a:rPr>
              <a:t>    ... </a:t>
            </a:r>
            <a:br>
              <a:rPr lang="fi-FI" altLang="fi-FI" sz="1200" b="1">
                <a:latin typeface="Courier New" panose="02070309020205020404" pitchFamily="49" charset="0"/>
              </a:rPr>
            </a:br>
            <a:r>
              <a:rPr lang="fi-FI" altLang="fi-FI" sz="1200" b="1">
                <a:latin typeface="Courier New" panose="02070309020205020404" pitchFamily="49" charset="0"/>
              </a:rPr>
              <a:t>    </a:t>
            </a:r>
            <a:r>
              <a:rPr lang="fi-FI" altLang="fi-FI" sz="1200" b="1">
                <a:solidFill>
                  <a:srgbClr val="0066FF"/>
                </a:solidFill>
                <a:latin typeface="Courier New" panose="02070309020205020404" pitchFamily="49" charset="0"/>
              </a:rPr>
              <a:t>if</a:t>
            </a:r>
            <a:r>
              <a:rPr lang="fi-FI" altLang="fi-FI" sz="1200" b="1">
                <a:latin typeface="Courier New" panose="02070309020205020404" pitchFamily="49" charset="0"/>
              </a:rPr>
              <a:t> ( ... ) </a:t>
            </a:r>
            <a:br>
              <a:rPr lang="fi-FI" altLang="fi-FI" sz="1200" b="1">
                <a:latin typeface="Courier New" panose="02070309020205020404" pitchFamily="49" charset="0"/>
              </a:rPr>
            </a:br>
            <a:r>
              <a:rPr lang="fi-FI" altLang="fi-FI" sz="1200" b="1">
                <a:latin typeface="Courier New" panose="02070309020205020404" pitchFamily="49" charset="0"/>
              </a:rPr>
              <a:t>        </a:t>
            </a:r>
            <a:r>
              <a:rPr lang="fi-FI" altLang="fi-FI" sz="1200" b="1">
                <a:solidFill>
                  <a:srgbClr val="0066FF"/>
                </a:solidFill>
                <a:latin typeface="Courier New" panose="02070309020205020404" pitchFamily="49" charset="0"/>
              </a:rPr>
              <a:t>break</a:t>
            </a:r>
            <a:r>
              <a:rPr lang="fi-FI" altLang="fi-FI" sz="1200" b="1">
                <a:latin typeface="Courier New" panose="02070309020205020404" pitchFamily="49" charset="0"/>
              </a:rPr>
              <a:t>;  </a:t>
            </a:r>
            <a:r>
              <a:rPr lang="fi-FI" altLang="fi-FI" sz="1200" b="1">
                <a:solidFill>
                  <a:srgbClr val="33CC33"/>
                </a:solidFill>
                <a:latin typeface="Courier New" panose="02070309020205020404" pitchFamily="49" charset="0"/>
              </a:rPr>
              <a:t>/* Poistutaan toistorakenteesta. */</a:t>
            </a:r>
            <a:r>
              <a:rPr lang="fi-FI" altLang="fi-FI" sz="1200" b="1">
                <a:latin typeface="Courier New" panose="02070309020205020404" pitchFamily="49" charset="0"/>
              </a:rPr>
              <a:t> </a:t>
            </a:r>
          </a:p>
          <a:p>
            <a:pPr lvl="1" eaLnBrk="1" hangingPunct="1">
              <a:spcBef>
                <a:spcPct val="0"/>
              </a:spcBef>
              <a:buFontTx/>
              <a:buNone/>
            </a:pPr>
            <a:r>
              <a:rPr lang="fi-FI" altLang="fi-FI" sz="1200" b="1">
                <a:latin typeface="Courier New" panose="02070309020205020404" pitchFamily="49" charset="0"/>
              </a:rPr>
              <a:t>    ... </a:t>
            </a:r>
            <a:br>
              <a:rPr lang="fi-FI" altLang="fi-FI" sz="1200" b="1">
                <a:latin typeface="Courier New" panose="02070309020205020404" pitchFamily="49" charset="0"/>
              </a:rPr>
            </a:br>
            <a:r>
              <a:rPr lang="fi-FI" altLang="fi-FI" sz="1200" b="1">
                <a:latin typeface="Courier New" panose="02070309020205020404" pitchFamily="49"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EF974862-8AE7-43CE-9FC2-7E93CABAF76B}" type="slidenum">
              <a:rPr lang="en-GB" altLang="fi-FI" sz="1050"/>
              <a:pPr>
                <a:spcBef>
                  <a:spcPct val="0"/>
                </a:spcBef>
                <a:buFontTx/>
                <a:buNone/>
              </a:pPr>
              <a:t>44</a:t>
            </a:fld>
            <a:endParaRPr lang="en-GB" altLang="fi-FI" sz="1050"/>
          </a:p>
        </p:txBody>
      </p:sp>
      <p:sp>
        <p:nvSpPr>
          <p:cNvPr id="74756"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continue</a:t>
            </a:r>
          </a:p>
        </p:txBody>
      </p:sp>
      <p:sp>
        <p:nvSpPr>
          <p:cNvPr id="74757" name="Text Box 46"/>
          <p:cNvSpPr txBox="1">
            <a:spLocks noChangeArrowheads="1"/>
          </p:cNvSpPr>
          <p:nvPr/>
        </p:nvSpPr>
        <p:spPr bwMode="auto">
          <a:xfrm>
            <a:off x="1601391" y="1593059"/>
            <a:ext cx="583287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a:t> </a:t>
            </a:r>
            <a:r>
              <a:rPr lang="fi-FI" altLang="fi-FI" sz="1200" b="1">
                <a:solidFill>
                  <a:srgbClr val="0066FF"/>
                </a:solidFill>
                <a:latin typeface="Courier New" panose="02070309020205020404" pitchFamily="49" charset="0"/>
              </a:rPr>
              <a:t>continue</a:t>
            </a:r>
            <a:r>
              <a:rPr lang="fi-FI" altLang="fi-FI" sz="1800"/>
              <a:t> on hyppylause ja samoin kuin </a:t>
            </a:r>
            <a:r>
              <a:rPr lang="fi-FI" altLang="fi-FI" sz="1200" b="1">
                <a:solidFill>
                  <a:srgbClr val="0066FF"/>
                </a:solidFill>
                <a:latin typeface="Courier New" panose="02070309020205020404" pitchFamily="49" charset="0"/>
              </a:rPr>
              <a:t>break</a:t>
            </a:r>
            <a:r>
              <a:rPr lang="fi-FI" altLang="fi-FI" sz="1800"/>
              <a:t>:n kanssa, niin sen käyttöä pitäisi välttää, kun ne eivät kuulu rakenteeseen tai vain erikoistapauksissa. </a:t>
            </a:r>
          </a:p>
          <a:p>
            <a:pPr eaLnBrk="1" hangingPunct="1">
              <a:spcBef>
                <a:spcPct val="0"/>
              </a:spcBef>
            </a:pPr>
            <a:endParaRPr lang="fi-FI" altLang="fi-FI" sz="1800"/>
          </a:p>
          <a:p>
            <a:pPr eaLnBrk="1" hangingPunct="1">
              <a:spcBef>
                <a:spcPct val="0"/>
              </a:spcBef>
            </a:pPr>
            <a:r>
              <a:rPr lang="fi-FI" altLang="fi-FI" sz="1800"/>
              <a:t> </a:t>
            </a:r>
            <a:r>
              <a:rPr lang="fi-FI" altLang="fi-FI" sz="1200" b="1">
                <a:solidFill>
                  <a:srgbClr val="0066FF"/>
                </a:solidFill>
                <a:latin typeface="Courier New" panose="02070309020205020404" pitchFamily="49" charset="0"/>
              </a:rPr>
              <a:t>continue</a:t>
            </a:r>
            <a:r>
              <a:rPr lang="fi-FI" altLang="fi-FI" sz="1800"/>
              <a:t>:lla siirrytään </a:t>
            </a:r>
            <a:r>
              <a:rPr lang="fi-FI" altLang="fi-FI" sz="1200" b="1">
                <a:solidFill>
                  <a:srgbClr val="0066FF"/>
                </a:solidFill>
                <a:latin typeface="Courier New" panose="02070309020205020404" pitchFamily="49" charset="0"/>
              </a:rPr>
              <a:t>while</a:t>
            </a:r>
            <a:r>
              <a:rPr lang="fi-FI" altLang="fi-FI" sz="1800"/>
              <a:t>-, </a:t>
            </a:r>
            <a:r>
              <a:rPr lang="fi-FI" altLang="fi-FI" sz="1200" b="1">
                <a:solidFill>
                  <a:srgbClr val="0066FF"/>
                </a:solidFill>
                <a:latin typeface="Courier New" panose="02070309020205020404" pitchFamily="49" charset="0"/>
              </a:rPr>
              <a:t>do</a:t>
            </a:r>
            <a:r>
              <a:rPr lang="fi-FI" altLang="fi-FI" sz="1800"/>
              <a:t> - </a:t>
            </a:r>
            <a:r>
              <a:rPr lang="fi-FI" altLang="fi-FI" sz="1200" b="1">
                <a:solidFill>
                  <a:srgbClr val="0066FF"/>
                </a:solidFill>
                <a:latin typeface="Courier New" panose="02070309020205020404" pitchFamily="49" charset="0"/>
              </a:rPr>
              <a:t>while</a:t>
            </a:r>
            <a:r>
              <a:rPr lang="fi-FI" altLang="fi-FI" sz="1800"/>
              <a:t>- tai </a:t>
            </a:r>
            <a:r>
              <a:rPr lang="fi-FI" altLang="fi-FI" sz="1200" b="1">
                <a:solidFill>
                  <a:srgbClr val="0066FF"/>
                </a:solidFill>
                <a:latin typeface="Courier New" panose="02070309020205020404" pitchFamily="49" charset="0"/>
              </a:rPr>
              <a:t>for</a:t>
            </a:r>
            <a:r>
              <a:rPr lang="fi-FI" altLang="fi-FI" sz="1800"/>
              <a:t>-lauseessa seuraavaan toistokierrokseen lauseen keskeltä. </a:t>
            </a:r>
          </a:p>
          <a:p>
            <a:pPr eaLnBrk="1" hangingPunct="1">
              <a:spcBef>
                <a:spcPct val="0"/>
              </a:spcBef>
            </a:pPr>
            <a:endParaRPr lang="fi-FI" altLang="fi-FI" sz="1800"/>
          </a:p>
          <a:p>
            <a:pPr lvl="1" eaLnBrk="1" hangingPunct="1">
              <a:spcBef>
                <a:spcPct val="0"/>
              </a:spcBef>
              <a:buFontTx/>
              <a:buNone/>
            </a:pPr>
            <a:r>
              <a:rPr lang="fi-FI" altLang="fi-FI" sz="1200" b="1">
                <a:solidFill>
                  <a:srgbClr val="0066FF"/>
                </a:solidFill>
                <a:latin typeface="Courier New" panose="02070309020205020404" pitchFamily="49" charset="0"/>
              </a:rPr>
              <a:t>while</a:t>
            </a:r>
            <a:r>
              <a:rPr lang="fi-FI" altLang="fi-FI" sz="1200" b="1">
                <a:latin typeface="Courier New" panose="02070309020205020404" pitchFamily="49" charset="0"/>
              </a:rPr>
              <a:t> (x &gt; 0) </a:t>
            </a:r>
            <a:br>
              <a:rPr lang="fi-FI" altLang="fi-FI" sz="1200" b="1">
                <a:latin typeface="Courier New" panose="02070309020205020404" pitchFamily="49" charset="0"/>
              </a:rPr>
            </a:br>
            <a:r>
              <a:rPr lang="fi-FI" altLang="fi-FI" sz="1200" b="1">
                <a:latin typeface="Courier New" panose="02070309020205020404" pitchFamily="49" charset="0"/>
              </a:rPr>
              <a:t>{ </a:t>
            </a:r>
            <a:br>
              <a:rPr lang="fi-FI" altLang="fi-FI" sz="1200" b="1">
                <a:latin typeface="Courier New" panose="02070309020205020404" pitchFamily="49" charset="0"/>
              </a:rPr>
            </a:br>
            <a:r>
              <a:rPr lang="fi-FI" altLang="fi-FI" sz="1200" b="1">
                <a:latin typeface="Courier New" panose="02070309020205020404" pitchFamily="49" charset="0"/>
              </a:rPr>
              <a:t>    ... </a:t>
            </a:r>
            <a:br>
              <a:rPr lang="fi-FI" altLang="fi-FI" sz="1200" b="1">
                <a:latin typeface="Courier New" panose="02070309020205020404" pitchFamily="49" charset="0"/>
              </a:rPr>
            </a:br>
            <a:r>
              <a:rPr lang="fi-FI" altLang="fi-FI" sz="1200" b="1">
                <a:latin typeface="Courier New" panose="02070309020205020404" pitchFamily="49" charset="0"/>
              </a:rPr>
              <a:t>    </a:t>
            </a:r>
            <a:r>
              <a:rPr lang="fi-FI" altLang="fi-FI" sz="1200" b="1">
                <a:solidFill>
                  <a:srgbClr val="0066FF"/>
                </a:solidFill>
                <a:latin typeface="Courier New" panose="02070309020205020404" pitchFamily="49" charset="0"/>
              </a:rPr>
              <a:t>if</a:t>
            </a:r>
            <a:r>
              <a:rPr lang="fi-FI" altLang="fi-FI" sz="1200" b="1">
                <a:latin typeface="Courier New" panose="02070309020205020404" pitchFamily="49" charset="0"/>
              </a:rPr>
              <a:t> (y == 0) </a:t>
            </a:r>
            <a:br>
              <a:rPr lang="fi-FI" altLang="fi-FI" sz="1200" b="1">
                <a:latin typeface="Courier New" panose="02070309020205020404" pitchFamily="49" charset="0"/>
              </a:rPr>
            </a:br>
            <a:r>
              <a:rPr lang="fi-FI" altLang="fi-FI" sz="1200" b="1">
                <a:latin typeface="Courier New" panose="02070309020205020404" pitchFamily="49" charset="0"/>
              </a:rPr>
              <a:t>        </a:t>
            </a:r>
            <a:r>
              <a:rPr lang="fi-FI" altLang="fi-FI" sz="1200" b="1">
                <a:solidFill>
                  <a:srgbClr val="0066FF"/>
                </a:solidFill>
                <a:latin typeface="Courier New" panose="02070309020205020404" pitchFamily="49" charset="0"/>
              </a:rPr>
              <a:t>continue</a:t>
            </a:r>
            <a:r>
              <a:rPr lang="fi-FI" altLang="fi-FI" sz="1200" b="1">
                <a:latin typeface="Courier New" panose="02070309020205020404" pitchFamily="49" charset="0"/>
              </a:rPr>
              <a:t>; </a:t>
            </a:r>
            <a:r>
              <a:rPr lang="fi-FI" altLang="fi-FI" sz="1200" b="1">
                <a:solidFill>
                  <a:srgbClr val="33CC33"/>
                </a:solidFill>
                <a:latin typeface="Courier New" panose="02070309020205020404" pitchFamily="49" charset="0"/>
              </a:rPr>
              <a:t>/* Poistutaan tältä kierrokselta, */</a:t>
            </a:r>
            <a:r>
              <a:rPr lang="fi-FI" altLang="fi-FI" sz="1200" b="1">
                <a:latin typeface="Courier New" panose="02070309020205020404" pitchFamily="49" charset="0"/>
              </a:rPr>
              <a:t> </a:t>
            </a:r>
            <a:br>
              <a:rPr lang="fi-FI" altLang="fi-FI" sz="1200" b="1">
                <a:latin typeface="Courier New" panose="02070309020205020404" pitchFamily="49" charset="0"/>
              </a:rPr>
            </a:br>
            <a:r>
              <a:rPr lang="fi-FI" altLang="fi-FI" sz="1200" b="1">
                <a:latin typeface="Courier New" panose="02070309020205020404" pitchFamily="49" charset="0"/>
              </a:rPr>
              <a:t>    ...           </a:t>
            </a:r>
            <a:r>
              <a:rPr lang="fi-FI" altLang="fi-FI" sz="1200" b="1">
                <a:solidFill>
                  <a:srgbClr val="33CC33"/>
                </a:solidFill>
                <a:latin typeface="Courier New" panose="02070309020205020404" pitchFamily="49" charset="0"/>
              </a:rPr>
              <a:t>/* ja hypätään while:n alkuun.    */</a:t>
            </a:r>
            <a:r>
              <a:rPr lang="fi-FI" altLang="fi-FI" sz="1200" b="1">
                <a:latin typeface="Courier New" panose="02070309020205020404" pitchFamily="49" charset="0"/>
              </a:rPr>
              <a:t> </a:t>
            </a:r>
            <a:br>
              <a:rPr lang="fi-FI" altLang="fi-FI" sz="1200" b="1">
                <a:latin typeface="Courier New" panose="02070309020205020404" pitchFamily="49" charset="0"/>
              </a:rPr>
            </a:br>
            <a:r>
              <a:rPr lang="fi-FI" altLang="fi-FI" sz="1200" b="1">
                <a:latin typeface="Courier New" panose="02070309020205020404"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43127879-12ED-4EB9-BAD3-DA1848B8537B}" type="slidenum">
              <a:rPr lang="en-GB" altLang="fi-FI" sz="1050"/>
              <a:pPr>
                <a:spcBef>
                  <a:spcPct val="0"/>
                </a:spcBef>
                <a:buFontTx/>
                <a:buNone/>
              </a:pPr>
              <a:t>45</a:t>
            </a:fld>
            <a:endParaRPr lang="en-GB" altLang="fi-FI" sz="1050"/>
          </a:p>
        </p:txBody>
      </p:sp>
      <p:sp>
        <p:nvSpPr>
          <p:cNvPr id="76804"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Taulukko</a:t>
            </a:r>
          </a:p>
        </p:txBody>
      </p:sp>
      <p:sp>
        <p:nvSpPr>
          <p:cNvPr id="76805" name="Text Box 50"/>
          <p:cNvSpPr txBox="1">
            <a:spLocks noChangeArrowheads="1"/>
          </p:cNvSpPr>
          <p:nvPr/>
        </p:nvSpPr>
        <p:spPr bwMode="auto">
          <a:xfrm>
            <a:off x="1601391" y="1593059"/>
            <a:ext cx="5832872"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500"/>
              <a:t>• Taulukko voi olla yksi- tai kaksiulotteinen (tai useampikin ulotteinen) ja sen alkioihin viitataan indeksillä.</a:t>
            </a:r>
          </a:p>
          <a:p>
            <a:pPr eaLnBrk="1" hangingPunct="1">
              <a:spcBef>
                <a:spcPct val="0"/>
              </a:spcBef>
              <a:buFontTx/>
              <a:buNone/>
            </a:pPr>
            <a:endParaRPr lang="fi-FI" altLang="fi-FI" sz="1200" b="1">
              <a:latin typeface="Courier New" panose="02070309020205020404" pitchFamily="49" charset="0"/>
            </a:endParaRPr>
          </a:p>
          <a:p>
            <a:pPr lvl="1" eaLnBrk="1" hangingPunct="1">
              <a:spcBef>
                <a:spcPct val="0"/>
              </a:spcBef>
              <a:buFontTx/>
              <a:buNone/>
            </a:pPr>
            <a:r>
              <a:rPr lang="fi-FI" altLang="fi-FI" sz="1200" b="1">
                <a:solidFill>
                  <a:srgbClr val="0066FF"/>
                </a:solidFill>
                <a:latin typeface="Courier New" panose="02070309020205020404" pitchFamily="49" charset="0"/>
              </a:rPr>
              <a:t>int</a:t>
            </a:r>
            <a:r>
              <a:rPr lang="fi-FI" altLang="fi-FI" sz="1200" b="1">
                <a:latin typeface="Courier New" panose="02070309020205020404" pitchFamily="49" charset="0"/>
              </a:rPr>
              <a:t>[] taulukko = </a:t>
            </a:r>
            <a:r>
              <a:rPr lang="fi-FI" altLang="fi-FI" sz="1200" b="1">
                <a:solidFill>
                  <a:srgbClr val="0066FF"/>
                </a:solidFill>
                <a:latin typeface="Courier New" panose="02070309020205020404" pitchFamily="49" charset="0"/>
              </a:rPr>
              <a:t>new int</a:t>
            </a:r>
            <a:r>
              <a:rPr lang="fi-FI" altLang="fi-FI" sz="1200" b="1">
                <a:latin typeface="Courier New" panose="02070309020205020404" pitchFamily="49" charset="0"/>
              </a:rPr>
              <a:t>[10]; </a:t>
            </a:r>
            <a:r>
              <a:rPr lang="fi-FI" altLang="fi-FI" sz="1200" b="1">
                <a:solidFill>
                  <a:srgbClr val="33CC33"/>
                </a:solidFill>
                <a:latin typeface="Courier New" panose="02070309020205020404" pitchFamily="49" charset="0"/>
              </a:rPr>
              <a:t>// taulukon koko on 10</a:t>
            </a:r>
          </a:p>
          <a:p>
            <a:pPr lvl="1" eaLnBrk="1" hangingPunct="1">
              <a:spcBef>
                <a:spcPct val="0"/>
              </a:spcBef>
              <a:buFontTx/>
              <a:buNone/>
            </a:pPr>
            <a:r>
              <a:rPr lang="fi-FI" altLang="fi-FI" sz="1200" b="1">
                <a:solidFill>
                  <a:srgbClr val="33CC33"/>
                </a:solidFill>
                <a:latin typeface="Courier New" panose="02070309020205020404" pitchFamily="49" charset="0"/>
              </a:rPr>
              <a:t>// alkiota, indeksit juoksee 0…9 </a:t>
            </a:r>
          </a:p>
          <a:p>
            <a:pPr eaLnBrk="1" hangingPunct="1">
              <a:spcBef>
                <a:spcPct val="0"/>
              </a:spcBef>
              <a:buFontTx/>
              <a:buNone/>
            </a:pPr>
            <a:endParaRPr lang="fi-FI" altLang="fi-FI" sz="1200" b="1">
              <a:solidFill>
                <a:srgbClr val="33CC33"/>
              </a:solidFill>
              <a:latin typeface="Courier New" panose="02070309020205020404" pitchFamily="49" charset="0"/>
            </a:endParaRPr>
          </a:p>
          <a:p>
            <a:pPr eaLnBrk="1" hangingPunct="1">
              <a:spcBef>
                <a:spcPct val="0"/>
              </a:spcBef>
              <a:buFontTx/>
              <a:buNone/>
            </a:pPr>
            <a:r>
              <a:rPr lang="fi-FI" altLang="fi-FI" sz="1500"/>
              <a:t>• alkioon 5 viitataan esim: </a:t>
            </a:r>
          </a:p>
          <a:p>
            <a:pPr eaLnBrk="1" hangingPunct="1">
              <a:spcBef>
                <a:spcPct val="0"/>
              </a:spcBef>
              <a:buFontTx/>
              <a:buNone/>
            </a:pPr>
            <a:endParaRPr lang="fi-FI" altLang="fi-FI" sz="1200" b="1">
              <a:latin typeface="Courier New" panose="02070309020205020404" pitchFamily="49" charset="0"/>
            </a:endParaRPr>
          </a:p>
          <a:p>
            <a:pPr lvl="1" eaLnBrk="1" hangingPunct="1">
              <a:spcBef>
                <a:spcPct val="0"/>
              </a:spcBef>
              <a:buFontTx/>
              <a:buNone/>
            </a:pPr>
            <a:r>
              <a:rPr lang="fi-FI" altLang="fi-FI" sz="1200" b="1">
                <a:solidFill>
                  <a:srgbClr val="0066FF"/>
                </a:solidFill>
                <a:latin typeface="Courier New" panose="02070309020205020404" pitchFamily="49" charset="0"/>
              </a:rPr>
              <a:t>int</a:t>
            </a:r>
            <a:r>
              <a:rPr lang="fi-FI" altLang="fi-FI" sz="1200" b="1">
                <a:latin typeface="Courier New" panose="02070309020205020404" pitchFamily="49" charset="0"/>
              </a:rPr>
              <a:t> alkio5 = taulukko[4]; </a:t>
            </a:r>
            <a:r>
              <a:rPr lang="fi-FI" altLang="fi-FI" sz="1200" b="1">
                <a:solidFill>
                  <a:srgbClr val="33CC33"/>
                </a:solidFill>
                <a:latin typeface="Courier New" panose="02070309020205020404" pitchFamily="49" charset="0"/>
              </a:rPr>
              <a:t>// HUOM! indeksit alkavat 0:sta</a:t>
            </a:r>
          </a:p>
          <a:p>
            <a:pPr eaLnBrk="1" hangingPunct="1">
              <a:spcBef>
                <a:spcPct val="0"/>
              </a:spcBef>
              <a:buFontTx/>
              <a:buNone/>
            </a:pPr>
            <a:endParaRPr lang="fi-FI" altLang="fi-FI" sz="1200" b="1">
              <a:solidFill>
                <a:srgbClr val="33CC33"/>
              </a:solidFill>
              <a:latin typeface="Courier New" panose="02070309020205020404" pitchFamily="49" charset="0"/>
            </a:endParaRPr>
          </a:p>
          <a:p>
            <a:pPr eaLnBrk="1" hangingPunct="1">
              <a:spcBef>
                <a:spcPct val="0"/>
              </a:spcBef>
              <a:buFontTx/>
              <a:buNone/>
            </a:pPr>
            <a:r>
              <a:rPr lang="fi-FI" altLang="fi-FI" sz="1200" b="1">
                <a:solidFill>
                  <a:srgbClr val="33CC33"/>
                </a:solidFill>
                <a:latin typeface="Courier New" panose="02070309020205020404" pitchFamily="49" charset="0"/>
              </a:rPr>
              <a:t>    // TAI</a:t>
            </a:r>
          </a:p>
          <a:p>
            <a:pPr eaLnBrk="1" hangingPunct="1">
              <a:spcBef>
                <a:spcPct val="0"/>
              </a:spcBef>
              <a:buFontTx/>
              <a:buNone/>
            </a:pPr>
            <a:endParaRPr lang="fi-FI" altLang="fi-FI" sz="1200"/>
          </a:p>
          <a:p>
            <a:pPr lvl="1" eaLnBrk="1" hangingPunct="1">
              <a:spcBef>
                <a:spcPct val="0"/>
              </a:spcBef>
              <a:buFontTx/>
              <a:buNone/>
            </a:pPr>
            <a:r>
              <a:rPr lang="fi-FI" altLang="fi-FI" sz="1200" b="1">
                <a:solidFill>
                  <a:srgbClr val="0066FF"/>
                </a:solidFill>
                <a:latin typeface="Courier New" panose="02070309020205020404" pitchFamily="49" charset="0"/>
              </a:rPr>
              <a:t>int</a:t>
            </a:r>
            <a:r>
              <a:rPr lang="fi-FI" altLang="fi-FI" sz="1200" b="1">
                <a:latin typeface="Courier New" panose="02070309020205020404" pitchFamily="49" charset="0"/>
              </a:rPr>
              <a:t> alkio5 = (</a:t>
            </a:r>
            <a:r>
              <a:rPr lang="fi-FI" altLang="fi-FI" sz="1200" b="1">
                <a:solidFill>
                  <a:srgbClr val="0066FF"/>
                </a:solidFill>
                <a:latin typeface="Courier New" panose="02070309020205020404" pitchFamily="49" charset="0"/>
              </a:rPr>
              <a:t>int</a:t>
            </a:r>
            <a:r>
              <a:rPr lang="fi-FI" altLang="fi-FI" sz="1200" b="1">
                <a:latin typeface="Courier New" panose="02070309020205020404" pitchFamily="49" charset="0"/>
              </a:rPr>
              <a:t>) taulukko.GetValue(4);</a:t>
            </a:r>
            <a:endParaRPr lang="fi-FI" altLang="fi-FI" sz="1200" b="1">
              <a:solidFill>
                <a:srgbClr val="33CC33"/>
              </a:solidFill>
              <a:latin typeface="Courier New" panose="02070309020205020404" pitchFamily="49" charset="0"/>
            </a:endParaRPr>
          </a:p>
          <a:p>
            <a:pPr lvl="1" eaLnBrk="1" hangingPunct="1">
              <a:spcBef>
                <a:spcPct val="0"/>
              </a:spcBef>
              <a:buFontTx/>
              <a:buNone/>
            </a:pPr>
            <a:endParaRPr lang="fi-FI" altLang="fi-FI" sz="1200" b="1">
              <a:latin typeface="Courier New" panose="02070309020205020404" pitchFamily="49" charset="0"/>
            </a:endParaRPr>
          </a:p>
          <a:p>
            <a:pPr eaLnBrk="1" hangingPunct="1">
              <a:spcBef>
                <a:spcPct val="0"/>
              </a:spcBef>
              <a:buFontTx/>
              <a:buNone/>
            </a:pPr>
            <a:r>
              <a:rPr lang="fi-FI" altLang="fi-FI" sz="1500"/>
              <a:t>• Taulukkoa varatessa voi käyttää dimensioina vakioita. Esim </a:t>
            </a:r>
          </a:p>
          <a:p>
            <a:pPr eaLnBrk="1" hangingPunct="1">
              <a:spcBef>
                <a:spcPct val="0"/>
              </a:spcBef>
              <a:buFontTx/>
              <a:buNone/>
            </a:pPr>
            <a:endParaRPr lang="fi-FI" altLang="fi-FI" sz="1200" b="1">
              <a:latin typeface="Courier New" panose="02070309020205020404" pitchFamily="49" charset="0"/>
            </a:endParaRPr>
          </a:p>
          <a:p>
            <a:pPr lvl="1" eaLnBrk="1" hangingPunct="1">
              <a:spcBef>
                <a:spcPct val="0"/>
              </a:spcBef>
              <a:buFontTx/>
              <a:buNone/>
            </a:pPr>
            <a:r>
              <a:rPr lang="fi-FI" altLang="fi-FI" sz="1200" b="1">
                <a:solidFill>
                  <a:srgbClr val="0066FF"/>
                </a:solidFill>
                <a:latin typeface="Courier New" panose="02070309020205020404" pitchFamily="49" charset="0"/>
              </a:rPr>
              <a:t>const int</a:t>
            </a:r>
            <a:r>
              <a:rPr lang="fi-FI" altLang="fi-FI" sz="1200" b="1">
                <a:latin typeface="Courier New" panose="02070309020205020404" pitchFamily="49" charset="0"/>
              </a:rPr>
              <a:t> KORKEUS = 10;</a:t>
            </a:r>
          </a:p>
          <a:p>
            <a:pPr lvl="1" eaLnBrk="1" hangingPunct="1">
              <a:spcBef>
                <a:spcPct val="0"/>
              </a:spcBef>
              <a:buFontTx/>
              <a:buNone/>
            </a:pPr>
            <a:r>
              <a:rPr lang="fi-FI" altLang="fi-FI" sz="1200" b="1">
                <a:solidFill>
                  <a:srgbClr val="0066FF"/>
                </a:solidFill>
                <a:latin typeface="Courier New" panose="02070309020205020404" pitchFamily="49" charset="0"/>
              </a:rPr>
              <a:t>int</a:t>
            </a:r>
            <a:r>
              <a:rPr lang="fi-FI" altLang="fi-FI" sz="1200" b="1">
                <a:latin typeface="Courier New" panose="02070309020205020404" pitchFamily="49" charset="0"/>
              </a:rPr>
              <a:t>[]taulukko = </a:t>
            </a:r>
            <a:r>
              <a:rPr lang="fi-FI" altLang="fi-FI" sz="1200" b="1">
                <a:solidFill>
                  <a:srgbClr val="0066FF"/>
                </a:solidFill>
                <a:latin typeface="Courier New" panose="02070309020205020404" pitchFamily="49" charset="0"/>
              </a:rPr>
              <a:t>new int</a:t>
            </a:r>
            <a:r>
              <a:rPr lang="fi-FI" altLang="fi-FI" sz="1200" b="1">
                <a:latin typeface="Courier New" panose="02070309020205020404" pitchFamily="49" charset="0"/>
              </a:rPr>
              <a:t>[KORKEUS];</a:t>
            </a:r>
          </a:p>
          <a:p>
            <a:pPr eaLnBrk="1" hangingPunct="1">
              <a:spcBef>
                <a:spcPct val="0"/>
              </a:spcBef>
              <a:buFontTx/>
              <a:buNone/>
            </a:pPr>
            <a:endParaRPr lang="fi-FI" altLang="fi-FI" sz="1200" b="1">
              <a:latin typeface="Courier New" panose="02070309020205020404" pitchFamily="49" charset="0"/>
            </a:endParaRPr>
          </a:p>
          <a:p>
            <a:pPr eaLnBrk="1" hangingPunct="1">
              <a:spcBef>
                <a:spcPct val="0"/>
              </a:spcBef>
              <a:buFontTx/>
              <a:buNone/>
            </a:pPr>
            <a:r>
              <a:rPr lang="fi-FI" altLang="fi-FI" sz="1500"/>
              <a:t>• Taulukkoa läpikäydessä tarvitaan yleensä toisto (silmukka) rakenteita.</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FD69BF80-C3F7-4FD0-B5D2-1484DED3738C}" type="slidenum">
              <a:rPr lang="en-GB" altLang="fi-FI" sz="1050"/>
              <a:pPr>
                <a:spcBef>
                  <a:spcPct val="0"/>
                </a:spcBef>
                <a:buFontTx/>
                <a:buNone/>
              </a:pPr>
              <a:t>46</a:t>
            </a:fld>
            <a:endParaRPr lang="en-GB" altLang="fi-FI" sz="1050"/>
          </a:p>
        </p:txBody>
      </p:sp>
      <p:sp>
        <p:nvSpPr>
          <p:cNvPr id="77828"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Silmukka ja laskuri</a:t>
            </a:r>
          </a:p>
        </p:txBody>
      </p:sp>
      <p:sp>
        <p:nvSpPr>
          <p:cNvPr id="77829" name="Text Box 50"/>
          <p:cNvSpPr txBox="1">
            <a:spLocks noChangeArrowheads="1"/>
          </p:cNvSpPr>
          <p:nvPr/>
        </p:nvSpPr>
        <p:spPr bwMode="auto">
          <a:xfrm>
            <a:off x="1601391" y="1593059"/>
            <a:ext cx="5832872" cy="41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500"/>
              <a:t>• Silmukka saadaan aikaan esimerkiksi </a:t>
            </a:r>
            <a:r>
              <a:rPr lang="fi-FI" altLang="fi-FI" sz="1200" b="1">
                <a:solidFill>
                  <a:srgbClr val="0066FF"/>
                </a:solidFill>
                <a:latin typeface="Courier New" panose="02070309020205020404" pitchFamily="49" charset="0"/>
              </a:rPr>
              <a:t>for</a:t>
            </a:r>
            <a:r>
              <a:rPr lang="fi-FI" altLang="fi-FI" sz="1500"/>
              <a:t> tai </a:t>
            </a:r>
            <a:r>
              <a:rPr lang="fi-FI" altLang="fi-FI" sz="1200" b="1">
                <a:solidFill>
                  <a:srgbClr val="0066FF"/>
                </a:solidFill>
                <a:latin typeface="Courier New" panose="02070309020205020404" pitchFamily="49" charset="0"/>
              </a:rPr>
              <a:t>while</a:t>
            </a:r>
            <a:r>
              <a:rPr lang="fi-FI" altLang="fi-FI" sz="1500"/>
              <a:t> käskyillä</a:t>
            </a:r>
          </a:p>
          <a:p>
            <a:pPr eaLnBrk="1" hangingPunct="1">
              <a:spcBef>
                <a:spcPct val="0"/>
              </a:spcBef>
              <a:buFontTx/>
              <a:buNone/>
            </a:pPr>
            <a:endParaRPr lang="fi-FI" altLang="fi-FI" sz="1500"/>
          </a:p>
          <a:p>
            <a:pPr eaLnBrk="1" hangingPunct="1">
              <a:spcBef>
                <a:spcPct val="0"/>
              </a:spcBef>
              <a:buFontTx/>
              <a:buNone/>
            </a:pPr>
            <a:r>
              <a:rPr lang="fi-FI" altLang="fi-FI" sz="1500"/>
              <a:t>• Taulukon läpikäynnissä tarvitaan jonkinlainen laskuri, että tiedetään missä taulukon alkiossa ollaan menossa</a:t>
            </a:r>
          </a:p>
          <a:p>
            <a:pPr eaLnBrk="1" hangingPunct="1">
              <a:spcBef>
                <a:spcPct val="0"/>
              </a:spcBef>
              <a:buFontTx/>
              <a:buNone/>
            </a:pPr>
            <a:endParaRPr lang="fi-FI" altLang="fi-FI" sz="1500"/>
          </a:p>
          <a:p>
            <a:pPr eaLnBrk="1" hangingPunct="1">
              <a:spcBef>
                <a:spcPct val="0"/>
              </a:spcBef>
              <a:buFontTx/>
              <a:buNone/>
            </a:pPr>
            <a:r>
              <a:rPr lang="fi-FI" altLang="fi-FI" sz="1050" b="1">
                <a:solidFill>
                  <a:srgbClr val="0066FF"/>
                </a:solidFill>
                <a:latin typeface="Courier New" panose="02070309020205020404" pitchFamily="49" charset="0"/>
              </a:rPr>
              <a:t>    int</a:t>
            </a:r>
            <a:r>
              <a:rPr lang="fi-FI" altLang="fi-FI" sz="1050" b="1">
                <a:latin typeface="Courier New" panose="02070309020205020404" pitchFamily="49" charset="0"/>
              </a:rPr>
              <a:t> laskuri, summa=0;</a:t>
            </a:r>
          </a:p>
          <a:p>
            <a:pPr eaLnBrk="1" hangingPunct="1">
              <a:spcBef>
                <a:spcPct val="0"/>
              </a:spcBef>
              <a:buFontTx/>
              <a:buNone/>
            </a:pPr>
            <a:r>
              <a:rPr lang="fi-FI" altLang="fi-FI" sz="1050" b="1">
                <a:solidFill>
                  <a:srgbClr val="33CC33"/>
                </a:solidFill>
                <a:latin typeface="Courier New" panose="02070309020205020404" pitchFamily="49" charset="0"/>
              </a:rPr>
              <a:t>    // suoritetaan niin kauan kuin laskuri &lt; 10 on totta </a:t>
            </a:r>
          </a:p>
          <a:p>
            <a:pPr eaLnBrk="1" hangingPunct="1">
              <a:spcBef>
                <a:spcPct val="0"/>
              </a:spcBef>
              <a:buFontTx/>
              <a:buNone/>
            </a:pPr>
            <a:r>
              <a:rPr lang="fi-FI" altLang="fi-FI" sz="1050" b="1">
                <a:solidFill>
                  <a:srgbClr val="33CC33"/>
                </a:solidFill>
                <a:latin typeface="Courier New" panose="02070309020205020404" pitchFamily="49" charset="0"/>
              </a:rPr>
              <a:t>    // for:ia käytetään, jos läpikäytävien määrä tiedetään</a:t>
            </a:r>
          </a:p>
          <a:p>
            <a:pPr eaLnBrk="1" hangingPunct="1">
              <a:spcBef>
                <a:spcPct val="0"/>
              </a:spcBef>
              <a:buFontTx/>
              <a:buNone/>
            </a:pPr>
            <a:r>
              <a:rPr lang="fi-FI" altLang="fi-FI" sz="1050" b="1">
                <a:solidFill>
                  <a:srgbClr val="0066FF"/>
                </a:solidFill>
                <a:latin typeface="Courier New" panose="02070309020205020404" pitchFamily="49" charset="0"/>
              </a:rPr>
              <a:t>    for</a:t>
            </a:r>
            <a:r>
              <a:rPr lang="fi-FI" altLang="fi-FI" sz="1050" b="1">
                <a:latin typeface="Courier New" panose="02070309020205020404" pitchFamily="49" charset="0"/>
              </a:rPr>
              <a:t> (laskuri = 0; laskuri &lt; 10; laskuri++) </a:t>
            </a:r>
          </a:p>
          <a:p>
            <a:pPr eaLnBrk="1" hangingPunct="1">
              <a:spcBef>
                <a:spcPct val="0"/>
              </a:spcBef>
              <a:buFontTx/>
              <a:buNone/>
            </a:pPr>
            <a:r>
              <a:rPr lang="fi-FI" altLang="fi-FI" sz="1050" b="1">
                <a:latin typeface="Courier New" panose="02070309020205020404" pitchFamily="49" charset="0"/>
              </a:rPr>
              <a:t>        summa = summa + taulukko[laskuri]; </a:t>
            </a:r>
          </a:p>
          <a:p>
            <a:pPr eaLnBrk="1" hangingPunct="1">
              <a:spcBef>
                <a:spcPct val="0"/>
              </a:spcBef>
              <a:buFontTx/>
              <a:buNone/>
            </a:pPr>
            <a:endParaRPr lang="fi-FI" altLang="fi-FI" sz="1050" b="1">
              <a:latin typeface="Courier New" panose="02070309020205020404" pitchFamily="49" charset="0"/>
            </a:endParaRPr>
          </a:p>
          <a:p>
            <a:pPr eaLnBrk="1" hangingPunct="1">
              <a:spcBef>
                <a:spcPct val="0"/>
              </a:spcBef>
              <a:buFontTx/>
              <a:buNone/>
            </a:pPr>
            <a:r>
              <a:rPr lang="fi-FI" altLang="fi-FI" sz="1050" b="1">
                <a:solidFill>
                  <a:srgbClr val="33CC33"/>
                </a:solidFill>
                <a:latin typeface="Courier New" panose="02070309020205020404" pitchFamily="49" charset="0"/>
              </a:rPr>
              <a:t>    // suoritetaan niin kauan kuin laskuri &lt; 10 toteutuu</a:t>
            </a:r>
          </a:p>
          <a:p>
            <a:pPr eaLnBrk="1" hangingPunct="1">
              <a:spcBef>
                <a:spcPct val="0"/>
              </a:spcBef>
              <a:buFontTx/>
              <a:buNone/>
            </a:pPr>
            <a:r>
              <a:rPr lang="fi-FI" altLang="fi-FI" sz="1050" b="1">
                <a:solidFill>
                  <a:srgbClr val="0066FF"/>
                </a:solidFill>
                <a:latin typeface="Courier New" panose="02070309020205020404" pitchFamily="49" charset="0"/>
              </a:rPr>
              <a:t>    int</a:t>
            </a:r>
            <a:r>
              <a:rPr lang="fi-FI" altLang="fi-FI" sz="1050" b="1">
                <a:latin typeface="Courier New" panose="02070309020205020404" pitchFamily="49" charset="0"/>
              </a:rPr>
              <a:t> laskuri = 0, summa = 0;</a:t>
            </a:r>
          </a:p>
          <a:p>
            <a:pPr eaLnBrk="1" hangingPunct="1">
              <a:spcBef>
                <a:spcPct val="0"/>
              </a:spcBef>
              <a:buFontTx/>
              <a:buNone/>
            </a:pPr>
            <a:r>
              <a:rPr lang="fi-FI" altLang="fi-FI" sz="1050" b="1">
                <a:solidFill>
                  <a:srgbClr val="0066FF"/>
                </a:solidFill>
                <a:latin typeface="Courier New" panose="02070309020205020404" pitchFamily="49" charset="0"/>
              </a:rPr>
              <a:t>    </a:t>
            </a:r>
            <a:r>
              <a:rPr lang="fi-FI" altLang="fi-FI" sz="1050" b="1">
                <a:solidFill>
                  <a:srgbClr val="33CC33"/>
                </a:solidFill>
                <a:latin typeface="Courier New" panose="02070309020205020404" pitchFamily="49" charset="0"/>
              </a:rPr>
              <a:t>// while valitaan, jos läpikäytävien määrä ei varma</a:t>
            </a:r>
          </a:p>
          <a:p>
            <a:pPr eaLnBrk="1" hangingPunct="1">
              <a:spcBef>
                <a:spcPct val="0"/>
              </a:spcBef>
              <a:buFontTx/>
              <a:buNone/>
            </a:pPr>
            <a:r>
              <a:rPr lang="fi-FI" altLang="fi-FI" sz="1050" b="1">
                <a:solidFill>
                  <a:srgbClr val="0066FF"/>
                </a:solidFill>
                <a:latin typeface="Courier New" panose="02070309020205020404" pitchFamily="49" charset="0"/>
              </a:rPr>
              <a:t>    while</a:t>
            </a:r>
            <a:r>
              <a:rPr lang="fi-FI" altLang="fi-FI" sz="1050" b="1">
                <a:latin typeface="Courier New" panose="02070309020205020404" pitchFamily="49" charset="0"/>
              </a:rPr>
              <a:t> (laskuri &lt; 10)</a:t>
            </a:r>
          </a:p>
          <a:p>
            <a:pPr eaLnBrk="1" hangingPunct="1">
              <a:spcBef>
                <a:spcPct val="0"/>
              </a:spcBef>
              <a:buFontTx/>
              <a:buNone/>
            </a:pPr>
            <a:r>
              <a:rPr lang="fi-FI" altLang="fi-FI" sz="1050" b="1">
                <a:latin typeface="Courier New" panose="02070309020205020404" pitchFamily="49" charset="0"/>
              </a:rPr>
              <a:t>    { </a:t>
            </a:r>
          </a:p>
          <a:p>
            <a:pPr eaLnBrk="1" hangingPunct="1">
              <a:spcBef>
                <a:spcPct val="0"/>
              </a:spcBef>
              <a:buFontTx/>
              <a:buNone/>
            </a:pPr>
            <a:r>
              <a:rPr lang="fi-FI" altLang="fi-FI" sz="1050" b="1">
                <a:latin typeface="Courier New" panose="02070309020205020404" pitchFamily="49" charset="0"/>
              </a:rPr>
              <a:t>        summa = summa + taulukko[laskuri]; </a:t>
            </a:r>
          </a:p>
          <a:p>
            <a:pPr eaLnBrk="1" hangingPunct="1">
              <a:spcBef>
                <a:spcPct val="0"/>
              </a:spcBef>
              <a:buFontTx/>
              <a:buNone/>
            </a:pPr>
            <a:r>
              <a:rPr lang="fi-FI" altLang="fi-FI" sz="1050" b="1">
                <a:latin typeface="Courier New" panose="02070309020205020404" pitchFamily="49" charset="0"/>
              </a:rPr>
              <a:t>        laskuri++;</a:t>
            </a:r>
          </a:p>
          <a:p>
            <a:pPr eaLnBrk="1" hangingPunct="1">
              <a:spcBef>
                <a:spcPct val="0"/>
              </a:spcBef>
              <a:buFontTx/>
              <a:buNone/>
            </a:pPr>
            <a:r>
              <a:rPr lang="fi-FI" altLang="fi-FI" sz="1050" b="1">
                <a:latin typeface="Courier New" panose="02070309020205020404" pitchFamily="49" charset="0"/>
              </a:rPr>
              <a:t>    }</a:t>
            </a:r>
          </a:p>
          <a:p>
            <a:pPr eaLnBrk="1" hangingPunct="1">
              <a:spcBef>
                <a:spcPct val="0"/>
              </a:spcBef>
              <a:buFontTx/>
              <a:buNone/>
            </a:pPr>
            <a:endParaRPr lang="fi-FI" altLang="fi-FI" sz="1050" b="1">
              <a:latin typeface="Courier New" panose="02070309020205020404" pitchFamily="49" charset="0"/>
            </a:endParaRPr>
          </a:p>
          <a:p>
            <a:pPr eaLnBrk="1" hangingPunct="1">
              <a:spcBef>
                <a:spcPct val="0"/>
              </a:spcBef>
              <a:buFontTx/>
              <a:buNone/>
            </a:pPr>
            <a:r>
              <a:rPr lang="fi-FI" altLang="fi-FI" sz="1500"/>
              <a:t>• Useampiulotteisen taulukon läpikäynti vaatii useampaa sisäkkäistä silmukkarakennetta</a:t>
            </a:r>
            <a:endParaRPr lang="fi-FI" altLang="fi-FI" sz="1500" b="1">
              <a:latin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1492A045-14EF-4184-AF57-17C2A15AD4D4}" type="slidenum">
              <a:rPr lang="en-GB" altLang="fi-FI" sz="1050"/>
              <a:pPr>
                <a:spcBef>
                  <a:spcPct val="0"/>
                </a:spcBef>
                <a:buFontTx/>
                <a:buNone/>
              </a:pPr>
              <a:t>47</a:t>
            </a:fld>
            <a:endParaRPr lang="en-GB" altLang="fi-FI" sz="1050"/>
          </a:p>
        </p:txBody>
      </p:sp>
      <p:sp>
        <p:nvSpPr>
          <p:cNvPr id="78852"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Lukutaulukot</a:t>
            </a:r>
          </a:p>
        </p:txBody>
      </p:sp>
      <p:sp>
        <p:nvSpPr>
          <p:cNvPr id="78853" name="Text Box 50"/>
          <p:cNvSpPr txBox="1">
            <a:spLocks noChangeArrowheads="1"/>
          </p:cNvSpPr>
          <p:nvPr/>
        </p:nvSpPr>
        <p:spPr bwMode="auto">
          <a:xfrm>
            <a:off x="1601391" y="1593057"/>
            <a:ext cx="583287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 Esimerkki määrittelee yksiulotteisen 10-alkioisen kokonaislukutaulukon.</a:t>
            </a:r>
            <a:r>
              <a:rPr lang="fi-FI" altLang="fi-FI" sz="1500" dirty="0"/>
              <a:t> </a:t>
            </a:r>
          </a:p>
          <a:p>
            <a:pPr eaLnBrk="1" hangingPunct="1">
              <a:spcBef>
                <a:spcPct val="0"/>
              </a:spcBef>
            </a:pPr>
            <a:endParaRPr lang="fi-FI" altLang="fi-FI" sz="1500" dirty="0"/>
          </a:p>
          <a:p>
            <a:pPr lvl="1" eaLnBrk="1" hangingPunct="1">
              <a:spcBef>
                <a:spcPct val="0"/>
              </a:spcBef>
              <a:buFontTx/>
              <a:buNone/>
            </a:pP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[]luvut = </a:t>
            </a:r>
            <a:r>
              <a:rPr lang="fi-FI" altLang="fi-FI" sz="1200" b="1" dirty="0" err="1">
                <a:solidFill>
                  <a:srgbClr val="0066FF"/>
                </a:solidFill>
                <a:latin typeface="Courier New" panose="02070309020205020404" pitchFamily="49" charset="0"/>
              </a:rPr>
              <a:t>new</a:t>
            </a:r>
            <a:r>
              <a:rPr lang="fi-FI" altLang="fi-FI" sz="1200" b="1" dirty="0">
                <a:solidFill>
                  <a:srgbClr val="0066FF"/>
                </a:solidFill>
                <a:latin typeface="Courier New" panose="02070309020205020404" pitchFamily="49" charset="0"/>
              </a:rPr>
              <a:t> </a:t>
            </a: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[10];</a:t>
            </a:r>
          </a:p>
          <a:p>
            <a:pPr lvl="1" eaLnBrk="1" hangingPunct="1">
              <a:spcBef>
                <a:spcPct val="0"/>
              </a:spcBef>
              <a:buFontTx/>
              <a:buNone/>
            </a:pPr>
            <a:endParaRPr lang="fi-FI" altLang="fi-FI" sz="1200" b="1" dirty="0">
              <a:latin typeface="Courier New" panose="02070309020205020404" pitchFamily="49" charset="0"/>
            </a:endParaRPr>
          </a:p>
          <a:p>
            <a:pPr eaLnBrk="1" hangingPunct="1">
              <a:spcBef>
                <a:spcPct val="0"/>
              </a:spcBef>
            </a:pPr>
            <a:r>
              <a:rPr lang="fi-FI" altLang="fi-FI" sz="1800" dirty="0"/>
              <a:t> Vastaavasti seuraava esimerkki määrittelee yksiulotteisen 5 - alkioisen liuku- (</a:t>
            </a:r>
            <a:r>
              <a:rPr lang="fi-FI" altLang="fi-FI" sz="1800" dirty="0" err="1"/>
              <a:t>reaali</a:t>
            </a:r>
            <a:r>
              <a:rPr lang="fi-FI" altLang="fi-FI" sz="1800" dirty="0"/>
              <a:t>)lukutaulukon.</a:t>
            </a:r>
            <a:r>
              <a:rPr lang="fi-FI" altLang="fi-FI" sz="1500" dirty="0"/>
              <a:t> </a:t>
            </a:r>
          </a:p>
          <a:p>
            <a:pPr eaLnBrk="1" hangingPunct="1">
              <a:spcBef>
                <a:spcPct val="0"/>
              </a:spcBef>
            </a:pPr>
            <a:endParaRPr lang="fi-FI" altLang="fi-FI" sz="1500" dirty="0"/>
          </a:p>
          <a:p>
            <a:pPr lvl="1" eaLnBrk="1" hangingPunct="1">
              <a:spcBef>
                <a:spcPct val="0"/>
              </a:spcBef>
              <a:buFontTx/>
              <a:buNone/>
            </a:pPr>
            <a:r>
              <a:rPr lang="fi-FI" altLang="fi-FI" sz="1200" b="1" dirty="0" err="1">
                <a:solidFill>
                  <a:srgbClr val="0066FF"/>
                </a:solidFill>
                <a:latin typeface="Courier New" panose="02070309020205020404" pitchFamily="49" charset="0"/>
              </a:rPr>
              <a:t>float</a:t>
            </a:r>
            <a:r>
              <a:rPr lang="fi-FI" altLang="fi-FI" sz="1200" b="1" dirty="0">
                <a:latin typeface="Courier New" panose="02070309020205020404" pitchFamily="49" charset="0"/>
              </a:rPr>
              <a:t>[] liukuluvut = </a:t>
            </a:r>
            <a:r>
              <a:rPr lang="fi-FI" altLang="fi-FI" sz="1200" b="1" dirty="0" err="1">
                <a:solidFill>
                  <a:srgbClr val="0066FF"/>
                </a:solidFill>
                <a:latin typeface="Courier New" panose="02070309020205020404" pitchFamily="49" charset="0"/>
              </a:rPr>
              <a:t>new</a:t>
            </a:r>
            <a:r>
              <a:rPr lang="fi-FI" altLang="fi-FI" sz="1200" b="1" dirty="0">
                <a:solidFill>
                  <a:srgbClr val="0066FF"/>
                </a:solidFill>
                <a:latin typeface="Courier New" panose="02070309020205020404" pitchFamily="49" charset="0"/>
              </a:rPr>
              <a:t> </a:t>
            </a:r>
            <a:r>
              <a:rPr lang="fi-FI" altLang="fi-FI" sz="1200" b="1" dirty="0" err="1">
                <a:solidFill>
                  <a:srgbClr val="0066FF"/>
                </a:solidFill>
                <a:latin typeface="Courier New" panose="02070309020205020404" pitchFamily="49" charset="0"/>
              </a:rPr>
              <a:t>float</a:t>
            </a:r>
            <a:r>
              <a:rPr lang="fi-FI" altLang="fi-FI" sz="1200" b="1" dirty="0">
                <a:latin typeface="Courier New" panose="02070309020205020404" pitchFamily="49" charset="0"/>
              </a:rPr>
              <a:t> [5];</a:t>
            </a:r>
          </a:p>
          <a:p>
            <a:pPr lvl="1" eaLnBrk="1" hangingPunct="1">
              <a:spcBef>
                <a:spcPct val="0"/>
              </a:spcBef>
              <a:buFontTx/>
              <a:buNone/>
            </a:pPr>
            <a:endParaRPr lang="fi-FI" altLang="fi-FI" sz="1200" b="1" dirty="0">
              <a:latin typeface="Courier New" panose="02070309020205020404" pitchFamily="49" charset="0"/>
            </a:endParaRPr>
          </a:p>
          <a:p>
            <a:pPr eaLnBrk="1" hangingPunct="1">
              <a:spcBef>
                <a:spcPct val="0"/>
              </a:spcBef>
            </a:pPr>
            <a:r>
              <a:rPr lang="fi-FI" altLang="fi-FI" sz="1800" dirty="0">
                <a:solidFill>
                  <a:srgbClr val="FF0000"/>
                </a:solidFill>
              </a:rPr>
              <a:t> Määriteltäessä ilmoitetaan alkioiden todellinen lukumäärä. </a:t>
            </a:r>
            <a:r>
              <a:rPr lang="fi-FI" altLang="fi-FI" sz="1800" dirty="0" smtClean="0">
                <a:solidFill>
                  <a:srgbClr val="FF0000"/>
                </a:solidFill>
              </a:rPr>
              <a:t>Javassa indeksointi </a:t>
            </a:r>
            <a:r>
              <a:rPr lang="fi-FI" altLang="fi-FI" sz="1800" dirty="0">
                <a:solidFill>
                  <a:srgbClr val="FF0000"/>
                </a:solidFill>
              </a:rPr>
              <a:t>alkaa kuitenkin nollasta!</a:t>
            </a:r>
            <a:r>
              <a:rPr lang="fi-FI" altLang="fi-FI" sz="1800" dirty="0"/>
              <a:t> </a:t>
            </a:r>
          </a:p>
          <a:p>
            <a:pPr eaLnBrk="1" hangingPunct="1">
              <a:spcBef>
                <a:spcPct val="0"/>
              </a:spcBef>
            </a:pPr>
            <a:endParaRPr lang="fi-FI" altLang="fi-FI" sz="1800" dirty="0"/>
          </a:p>
          <a:p>
            <a:pPr eaLnBrk="1" hangingPunct="1">
              <a:spcBef>
                <a:spcPct val="0"/>
              </a:spcBef>
            </a:pPr>
            <a:r>
              <a:rPr lang="fi-FI" altLang="fi-FI" sz="1800" dirty="0"/>
              <a:t> Huomaa lukualue 0..4! Jos teet viittauksen alkioon 5, olet jo taulukon ulkopuolella! </a:t>
            </a:r>
            <a:r>
              <a:rPr lang="fi-FI" altLang="fi-FI" sz="1800" dirty="0" smtClean="0"/>
              <a:t>Javassa nollallakin </a:t>
            </a:r>
            <a:r>
              <a:rPr lang="fi-FI" altLang="fi-FI" sz="1800" dirty="0"/>
              <a:t>on väliä!</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C8DA34B2-8DAE-46C3-A688-A1CF891BA7EC}" type="slidenum">
              <a:rPr lang="en-GB" altLang="fi-FI" sz="1050"/>
              <a:pPr>
                <a:spcBef>
                  <a:spcPct val="0"/>
                </a:spcBef>
                <a:buFontTx/>
                <a:buNone/>
              </a:pPr>
              <a:t>48</a:t>
            </a:fld>
            <a:endParaRPr lang="en-GB" altLang="fi-FI" sz="1050"/>
          </a:p>
        </p:txBody>
      </p:sp>
      <p:sp>
        <p:nvSpPr>
          <p:cNvPr id="79876"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Lukutaulukot</a:t>
            </a:r>
          </a:p>
        </p:txBody>
      </p:sp>
      <p:sp>
        <p:nvSpPr>
          <p:cNvPr id="79877" name="Text Box 50"/>
          <p:cNvSpPr txBox="1">
            <a:spLocks noChangeArrowheads="1"/>
          </p:cNvSpPr>
          <p:nvPr/>
        </p:nvSpPr>
        <p:spPr bwMode="auto">
          <a:xfrm>
            <a:off x="1601391" y="1593059"/>
            <a:ext cx="583287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a:t> Sijoitus taulukon alkioon: </a:t>
            </a:r>
          </a:p>
          <a:p>
            <a:pPr eaLnBrk="1" hangingPunct="1">
              <a:spcBef>
                <a:spcPct val="0"/>
              </a:spcBef>
            </a:pPr>
            <a:endParaRPr lang="fi-FI" altLang="fi-FI" sz="1800"/>
          </a:p>
          <a:p>
            <a:pPr lvl="1" eaLnBrk="1" hangingPunct="1">
              <a:spcBef>
                <a:spcPct val="0"/>
              </a:spcBef>
              <a:buFontTx/>
              <a:buNone/>
            </a:pPr>
            <a:r>
              <a:rPr lang="fi-FI" altLang="fi-FI" sz="1200" b="1">
                <a:latin typeface="Courier New" panose="02070309020205020404" pitchFamily="49" charset="0"/>
              </a:rPr>
              <a:t>taulukko [indeksi] = arvo;</a:t>
            </a:r>
          </a:p>
          <a:p>
            <a:pPr lvl="1" eaLnBrk="1" hangingPunct="1">
              <a:spcBef>
                <a:spcPct val="0"/>
              </a:spcBef>
              <a:buFontTx/>
              <a:buNone/>
            </a:pPr>
            <a:r>
              <a:rPr lang="fi-FI" altLang="fi-FI" sz="1200" b="1">
                <a:solidFill>
                  <a:srgbClr val="92D050"/>
                </a:solidFill>
                <a:latin typeface="Courier New" panose="02070309020205020404" pitchFamily="49" charset="0"/>
              </a:rPr>
              <a:t>// TAI</a:t>
            </a:r>
          </a:p>
          <a:p>
            <a:pPr lvl="1" eaLnBrk="1" hangingPunct="1">
              <a:spcBef>
                <a:spcPct val="0"/>
              </a:spcBef>
              <a:buFontTx/>
              <a:buNone/>
            </a:pPr>
            <a:r>
              <a:rPr lang="fi-FI" altLang="fi-FI" sz="1200" b="1">
                <a:latin typeface="Courier New" panose="02070309020205020404" pitchFamily="49" charset="0"/>
              </a:rPr>
              <a:t>taulukko.SetValue(arvo, indeksi);</a:t>
            </a:r>
          </a:p>
          <a:p>
            <a:pPr lvl="1" eaLnBrk="1" hangingPunct="1">
              <a:spcBef>
                <a:spcPct val="0"/>
              </a:spcBef>
              <a:buFontTx/>
              <a:buNone/>
            </a:pPr>
            <a:endParaRPr lang="fi-FI" altLang="fi-FI" sz="1200" b="1">
              <a:latin typeface="Courier New" panose="02070309020205020404" pitchFamily="49" charset="0"/>
            </a:endParaRPr>
          </a:p>
          <a:p>
            <a:pPr eaLnBrk="1" hangingPunct="1">
              <a:spcBef>
                <a:spcPct val="0"/>
              </a:spcBef>
            </a:pPr>
            <a:r>
              <a:rPr lang="fi-FI" altLang="fi-FI" sz="1800"/>
              <a:t> Esimerkki:</a:t>
            </a:r>
            <a:r>
              <a:rPr lang="fi-FI" altLang="fi-FI" sz="1500"/>
              <a:t> </a:t>
            </a:r>
          </a:p>
          <a:p>
            <a:pPr lvl="1" eaLnBrk="1" hangingPunct="1">
              <a:spcBef>
                <a:spcPct val="0"/>
              </a:spcBef>
              <a:buFontTx/>
              <a:buNone/>
            </a:pPr>
            <a:r>
              <a:rPr lang="fi-FI" altLang="fi-FI" sz="1200" b="1">
                <a:solidFill>
                  <a:srgbClr val="0066FF"/>
                </a:solidFill>
                <a:latin typeface="Courier New" panose="02070309020205020404" pitchFamily="49" charset="0"/>
              </a:rPr>
              <a:t>int</a:t>
            </a:r>
            <a:r>
              <a:rPr lang="fi-FI" altLang="fi-FI" sz="1200" b="1">
                <a:latin typeface="Courier New" panose="02070309020205020404" pitchFamily="49" charset="0"/>
              </a:rPr>
              <a:t>[] luvut = </a:t>
            </a:r>
            <a:r>
              <a:rPr lang="fi-FI" altLang="fi-FI" sz="1200" b="1">
                <a:solidFill>
                  <a:srgbClr val="0066FF"/>
                </a:solidFill>
                <a:latin typeface="Courier New" panose="02070309020205020404" pitchFamily="49" charset="0"/>
              </a:rPr>
              <a:t>new int</a:t>
            </a:r>
            <a:r>
              <a:rPr lang="fi-FI" altLang="fi-FI" sz="1200" b="1">
                <a:latin typeface="Courier New" panose="02070309020205020404" pitchFamily="49" charset="0"/>
              </a:rPr>
              <a:t>[10];</a:t>
            </a:r>
          </a:p>
          <a:p>
            <a:pPr lvl="1" eaLnBrk="1" hangingPunct="1">
              <a:spcBef>
                <a:spcPct val="0"/>
              </a:spcBef>
              <a:buFontTx/>
              <a:buNone/>
            </a:pPr>
            <a:r>
              <a:rPr lang="fi-FI" altLang="fi-FI" sz="1200" b="1">
                <a:latin typeface="Courier New" panose="02070309020205020404" pitchFamily="49" charset="0"/>
              </a:rPr>
              <a:t>luvut [0] = 30; </a:t>
            </a:r>
            <a:r>
              <a:rPr lang="fi-FI" altLang="fi-FI" sz="1200" b="1">
                <a:solidFill>
                  <a:srgbClr val="33CC33"/>
                </a:solidFill>
                <a:latin typeface="Courier New" panose="02070309020205020404" pitchFamily="49" charset="0"/>
              </a:rPr>
              <a:t>// ekaan paikkaan arvo 30</a:t>
            </a:r>
            <a:r>
              <a:rPr lang="fi-FI" altLang="fi-FI" sz="1200" b="1">
                <a:latin typeface="Courier New" panose="02070309020205020404" pitchFamily="49" charset="0"/>
              </a:rPr>
              <a:t/>
            </a:r>
            <a:br>
              <a:rPr lang="fi-FI" altLang="fi-FI" sz="1200" b="1">
                <a:latin typeface="Courier New" panose="02070309020205020404" pitchFamily="49" charset="0"/>
              </a:rPr>
            </a:br>
            <a:r>
              <a:rPr lang="fi-FI" altLang="fi-FI" sz="1200" b="1">
                <a:latin typeface="Courier New" panose="02070309020205020404" pitchFamily="49" charset="0"/>
              </a:rPr>
              <a:t>luvut.SetValue(20, 9); </a:t>
            </a:r>
            <a:r>
              <a:rPr lang="fi-FI" altLang="fi-FI" sz="1200" b="1">
                <a:solidFill>
                  <a:srgbClr val="33CC33"/>
                </a:solidFill>
                <a:latin typeface="Courier New" panose="02070309020205020404" pitchFamily="49" charset="0"/>
              </a:rPr>
              <a:t>// indeksiin 9 arvo 20</a:t>
            </a:r>
            <a:endParaRPr lang="fi-FI" altLang="fi-FI" sz="1200" b="1">
              <a:latin typeface="Courier New" panose="02070309020205020404" pitchFamily="49" charset="0"/>
            </a:endParaRPr>
          </a:p>
          <a:p>
            <a:pPr lvl="1" eaLnBrk="1" hangingPunct="1">
              <a:spcBef>
                <a:spcPct val="0"/>
              </a:spcBef>
              <a:buFontTx/>
              <a:buNone/>
            </a:pPr>
            <a:r>
              <a:rPr lang="fi-FI" altLang="fi-FI" sz="1200" b="1">
                <a:latin typeface="Courier New" panose="02070309020205020404" pitchFamily="49" charset="0"/>
              </a:rPr>
              <a:t>luvut [10] = 6; </a:t>
            </a:r>
            <a:r>
              <a:rPr lang="fi-FI" altLang="fi-FI" sz="1200" b="1">
                <a:solidFill>
                  <a:srgbClr val="33CC33"/>
                </a:solidFill>
                <a:latin typeface="Courier New" panose="02070309020205020404" pitchFamily="49" charset="0"/>
              </a:rPr>
              <a:t>// VIRHE!!!</a:t>
            </a:r>
          </a:p>
          <a:p>
            <a:pPr lvl="1" eaLnBrk="1" hangingPunct="1">
              <a:spcBef>
                <a:spcPct val="0"/>
              </a:spcBef>
              <a:buFontTx/>
              <a:buNone/>
            </a:pPr>
            <a:endParaRPr lang="fi-FI" altLang="fi-FI" sz="1200" b="1">
              <a:solidFill>
                <a:srgbClr val="33CC33"/>
              </a:solidFill>
              <a:latin typeface="Courier New" panose="02070309020205020404" pitchFamily="49" charset="0"/>
            </a:endParaRPr>
          </a:p>
          <a:p>
            <a:pPr eaLnBrk="1" hangingPunct="1">
              <a:spcBef>
                <a:spcPct val="0"/>
              </a:spcBef>
              <a:buFontTx/>
              <a:buNone/>
            </a:pPr>
            <a:r>
              <a:rPr lang="fi-FI" altLang="fi-FI" sz="1200" b="1">
                <a:latin typeface="Courier New" panose="02070309020205020404" pitchFamily="49" charset="0"/>
              </a:rPr>
              <a:t>    </a:t>
            </a:r>
            <a:r>
              <a:rPr lang="fi-FI" altLang="fi-FI" sz="1200" b="1">
                <a:solidFill>
                  <a:srgbClr val="0066FF"/>
                </a:solidFill>
                <a:latin typeface="Courier New" panose="02070309020205020404" pitchFamily="49" charset="0"/>
              </a:rPr>
              <a:t>float</a:t>
            </a:r>
            <a:r>
              <a:rPr lang="fi-FI" altLang="fi-FI" sz="1200" b="1">
                <a:latin typeface="Courier New" panose="02070309020205020404" pitchFamily="49" charset="0"/>
              </a:rPr>
              <a:t>[] liukuluvut = </a:t>
            </a:r>
            <a:r>
              <a:rPr lang="fi-FI" altLang="fi-FI" sz="1200" b="1">
                <a:solidFill>
                  <a:srgbClr val="0066FF"/>
                </a:solidFill>
                <a:latin typeface="Courier New" panose="02070309020205020404" pitchFamily="49" charset="0"/>
              </a:rPr>
              <a:t>new float</a:t>
            </a:r>
            <a:r>
              <a:rPr lang="fi-FI" altLang="fi-FI" sz="1200" b="1">
                <a:latin typeface="Courier New" panose="02070309020205020404" pitchFamily="49" charset="0"/>
              </a:rPr>
              <a:t>[5];</a:t>
            </a:r>
          </a:p>
          <a:p>
            <a:pPr eaLnBrk="1" hangingPunct="1">
              <a:spcBef>
                <a:spcPct val="0"/>
              </a:spcBef>
              <a:buFontTx/>
              <a:buNone/>
            </a:pPr>
            <a:r>
              <a:rPr lang="fi-FI" altLang="fi-FI" sz="1200" b="1">
                <a:latin typeface="Courier New" panose="02070309020205020404" pitchFamily="49" charset="0"/>
              </a:rPr>
              <a:t>    liukuluvut[4] = 4.33;</a:t>
            </a:r>
          </a:p>
          <a:p>
            <a:pPr eaLnBrk="1" hangingPunct="1">
              <a:spcBef>
                <a:spcPct val="0"/>
              </a:spcBef>
            </a:pPr>
            <a:endParaRPr lang="fi-FI" altLang="fi-FI" sz="1200" b="1">
              <a:latin typeface="Courier New" panose="02070309020205020404" pitchFamily="49" charset="0"/>
            </a:endParaRPr>
          </a:p>
          <a:p>
            <a:pPr eaLnBrk="1" hangingPunct="1">
              <a:spcBef>
                <a:spcPct val="0"/>
              </a:spcBef>
            </a:pPr>
            <a:r>
              <a:rPr lang="fi-FI" altLang="fi-FI" sz="1800"/>
              <a:t> Huomaa, että </a:t>
            </a:r>
            <a:r>
              <a:rPr lang="fi-FI" altLang="fi-FI" sz="1200" b="1">
                <a:solidFill>
                  <a:srgbClr val="0066FF"/>
                </a:solidFill>
                <a:latin typeface="Courier New" panose="02070309020205020404" pitchFamily="49" charset="0"/>
              </a:rPr>
              <a:t>float</a:t>
            </a:r>
            <a:r>
              <a:rPr lang="fi-FI" altLang="fi-FI" sz="1800"/>
              <a:t>-tyyppinen taulukko pitää sisällään reaalilukuja (liukulukuja), mutta </a:t>
            </a:r>
            <a:r>
              <a:rPr lang="fi-FI" altLang="fi-FI" sz="1800">
                <a:solidFill>
                  <a:srgbClr val="FF0000"/>
                </a:solidFill>
              </a:rPr>
              <a:t>indeksi on aina kokonaisluku</a:t>
            </a:r>
            <a:r>
              <a:rPr lang="fi-FI" altLang="fi-FI" sz="180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81696375-0F87-41AC-8B10-0ED64D8F5B9B}" type="slidenum">
              <a:rPr lang="en-GB" altLang="fi-FI" sz="1050"/>
              <a:pPr>
                <a:spcBef>
                  <a:spcPct val="0"/>
                </a:spcBef>
                <a:buFontTx/>
                <a:buNone/>
              </a:pPr>
              <a:t>49</a:t>
            </a:fld>
            <a:endParaRPr lang="en-GB" altLang="fi-FI" sz="1050"/>
          </a:p>
        </p:txBody>
      </p:sp>
      <p:sp>
        <p:nvSpPr>
          <p:cNvPr id="80900"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Taulukon alustus</a:t>
            </a:r>
          </a:p>
        </p:txBody>
      </p:sp>
      <p:sp>
        <p:nvSpPr>
          <p:cNvPr id="89093" name="Text Box 50"/>
          <p:cNvSpPr txBox="1">
            <a:spLocks noChangeArrowheads="1"/>
          </p:cNvSpPr>
          <p:nvPr/>
        </p:nvSpPr>
        <p:spPr bwMode="auto">
          <a:xfrm>
            <a:off x="1601391" y="1593057"/>
            <a:ext cx="583287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defRPr/>
            </a:pPr>
            <a:r>
              <a:rPr lang="fi-FI" sz="1800" dirty="0"/>
              <a:t> Tavallisesti taulukon alkiot täytetään esimerkiksi käyttäjän syötteen avulla</a:t>
            </a:r>
          </a:p>
          <a:p>
            <a:pPr eaLnBrk="1" hangingPunct="1">
              <a:buFontTx/>
              <a:buChar char="•"/>
              <a:defRPr/>
            </a:pPr>
            <a:endParaRPr lang="fi-FI" sz="1800" dirty="0"/>
          </a:p>
          <a:p>
            <a:pPr eaLnBrk="1" hangingPunct="1">
              <a:buFontTx/>
              <a:buChar char="•"/>
              <a:defRPr/>
            </a:pPr>
            <a:r>
              <a:rPr lang="fi-FI" sz="1800" dirty="0"/>
              <a:t> Taulukko voidaan alustaa myös suoraan esittelyn yhteydessä</a:t>
            </a:r>
          </a:p>
          <a:p>
            <a:pPr eaLnBrk="1" hangingPunct="1">
              <a:buFontTx/>
              <a:buChar char="•"/>
              <a:defRPr/>
            </a:pPr>
            <a:endParaRPr lang="fi-FI" sz="1800" dirty="0"/>
          </a:p>
          <a:p>
            <a:pPr eaLnBrk="1" hangingPunct="1">
              <a:buFontTx/>
              <a:buChar char="•"/>
              <a:defRPr/>
            </a:pPr>
            <a:r>
              <a:rPr lang="fi-FI" sz="1800" dirty="0"/>
              <a:t> Esimerkkejä taulukoiden alustuksista luonnin yhteydessä:</a:t>
            </a:r>
          </a:p>
          <a:p>
            <a:pPr eaLnBrk="1" hangingPunct="1">
              <a:defRPr/>
            </a:pPr>
            <a:r>
              <a:rPr lang="fi-FI" sz="1800" dirty="0"/>
              <a:t> </a:t>
            </a:r>
          </a:p>
          <a:p>
            <a:pPr marL="0" lvl="1" eaLnBrk="1" hangingPunct="1">
              <a:defRPr/>
            </a:pPr>
            <a:r>
              <a:rPr lang="fi-FI" sz="1800" dirty="0"/>
              <a:t>      </a:t>
            </a:r>
            <a:r>
              <a:rPr lang="fi-FI" sz="1200" b="1" dirty="0">
                <a:solidFill>
                  <a:srgbClr val="33CC33"/>
                </a:solidFill>
                <a:latin typeface="Courier New" pitchFamily="49" charset="0"/>
              </a:rPr>
              <a:t>// luo 10-alkioisen </a:t>
            </a:r>
            <a:r>
              <a:rPr lang="fi-FI" sz="1200" b="1" dirty="0" err="1">
                <a:solidFill>
                  <a:srgbClr val="33CC33"/>
                </a:solidFill>
                <a:latin typeface="Courier New" pitchFamily="49" charset="0"/>
              </a:rPr>
              <a:t>int</a:t>
            </a:r>
            <a:r>
              <a:rPr lang="fi-FI" sz="1200" b="1" dirty="0">
                <a:solidFill>
                  <a:srgbClr val="33CC33"/>
                </a:solidFill>
                <a:latin typeface="Courier New" pitchFamily="49" charset="0"/>
              </a:rPr>
              <a:t> taulukon ja alustaa siihen arvot</a:t>
            </a:r>
          </a:p>
          <a:p>
            <a:pPr lvl="1" eaLnBrk="1" hangingPunct="1">
              <a:defRPr/>
            </a:pPr>
            <a:r>
              <a:rPr lang="fi-FI" sz="1200" b="1" dirty="0" err="1">
                <a:solidFill>
                  <a:srgbClr val="0066FF"/>
                </a:solidFill>
                <a:latin typeface="Courier New" pitchFamily="49" charset="0"/>
              </a:rPr>
              <a:t>int</a:t>
            </a:r>
            <a:r>
              <a:rPr lang="fi-FI" sz="1200" b="1" dirty="0">
                <a:latin typeface="Courier New" pitchFamily="49" charset="0"/>
              </a:rPr>
              <a:t>[] luvut = {100, 8, 50, 10, 11, 80, 1, 30, 5, 3};</a:t>
            </a:r>
          </a:p>
          <a:p>
            <a:pPr lvl="1" eaLnBrk="1" hangingPunct="1">
              <a:defRPr/>
            </a:pPr>
            <a:endParaRPr lang="fi-FI" sz="1200" b="1" dirty="0">
              <a:latin typeface="Courier New" pitchFamily="49" charset="0"/>
            </a:endParaRPr>
          </a:p>
          <a:p>
            <a:pPr lvl="1" eaLnBrk="1" hangingPunct="1">
              <a:defRPr/>
            </a:pPr>
            <a:r>
              <a:rPr lang="fi-FI" sz="1200" b="1" dirty="0">
                <a:solidFill>
                  <a:srgbClr val="33CC33"/>
                </a:solidFill>
                <a:latin typeface="Courier New" pitchFamily="49" charset="0"/>
              </a:rPr>
              <a:t>// luo 3-alkioisen </a:t>
            </a:r>
            <a:r>
              <a:rPr lang="fi-FI" sz="1200" b="1" dirty="0" err="1">
                <a:solidFill>
                  <a:srgbClr val="33CC33"/>
                </a:solidFill>
                <a:latin typeface="Courier New" pitchFamily="49" charset="0"/>
              </a:rPr>
              <a:t>double</a:t>
            </a:r>
            <a:r>
              <a:rPr lang="fi-FI" sz="1200" b="1" dirty="0">
                <a:solidFill>
                  <a:srgbClr val="33CC33"/>
                </a:solidFill>
                <a:latin typeface="Courier New" pitchFamily="49" charset="0"/>
              </a:rPr>
              <a:t> taulukon ja alustaa siihen arvot</a:t>
            </a:r>
          </a:p>
          <a:p>
            <a:pPr lvl="1" eaLnBrk="1" hangingPunct="1">
              <a:defRPr/>
            </a:pPr>
            <a:r>
              <a:rPr lang="fi-FI" sz="1200" b="1" dirty="0" err="1">
                <a:solidFill>
                  <a:srgbClr val="0066FF"/>
                </a:solidFill>
                <a:latin typeface="Courier New" pitchFamily="49" charset="0"/>
              </a:rPr>
              <a:t>double</a:t>
            </a:r>
            <a:r>
              <a:rPr lang="fi-FI" sz="1200" b="1" dirty="0">
                <a:latin typeface="Courier New" pitchFamily="49" charset="0"/>
              </a:rPr>
              <a:t>[] liukuluvut = {1.2, 3.0001, 87.33};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0E9F9FBB-5074-4436-93F0-260446AFA5D2}" type="slidenum">
              <a:rPr lang="en-GB" altLang="fi-FI" sz="1050"/>
              <a:pPr>
                <a:spcBef>
                  <a:spcPct val="0"/>
                </a:spcBef>
                <a:buFontTx/>
                <a:buNone/>
              </a:pPr>
              <a:t>5</a:t>
            </a:fld>
            <a:endParaRPr lang="en-GB" altLang="fi-FI" sz="1050"/>
          </a:p>
        </p:txBody>
      </p:sp>
      <p:sp>
        <p:nvSpPr>
          <p:cNvPr id="39940"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eaLnBrk="0" hangingPunct="0">
              <a:defRPr sz="2400">
                <a:solidFill>
                  <a:schemeClr val="tx1"/>
                </a:solidFill>
                <a:latin typeface="Times New Roman" pitchFamily="18" charset="0"/>
              </a:defRPr>
            </a:lvl1pPr>
            <a:lvl2pPr marL="742950" indent="-285750" defTabSz="854075" eaLnBrk="0" hangingPunct="0">
              <a:defRPr sz="2400">
                <a:solidFill>
                  <a:schemeClr val="tx1"/>
                </a:solidFill>
                <a:latin typeface="Times New Roman" pitchFamily="18" charset="0"/>
              </a:defRPr>
            </a:lvl2pPr>
            <a:lvl3pPr marL="1143000" indent="-228600" defTabSz="854075" eaLnBrk="0" hangingPunct="0">
              <a:defRPr sz="2400">
                <a:solidFill>
                  <a:schemeClr val="tx1"/>
                </a:solidFill>
                <a:latin typeface="Times New Roman" pitchFamily="18" charset="0"/>
              </a:defRPr>
            </a:lvl3pPr>
            <a:lvl4pPr marL="1600200" indent="-228600" defTabSz="854075" eaLnBrk="0" hangingPunct="0">
              <a:defRPr sz="2400">
                <a:solidFill>
                  <a:schemeClr val="tx1"/>
                </a:solidFill>
                <a:latin typeface="Times New Roman" pitchFamily="18" charset="0"/>
              </a:defRPr>
            </a:lvl4pPr>
            <a:lvl5pPr marL="2057400" indent="-228600" defTabSz="854075" eaLnBrk="0" hangingPunct="0">
              <a:defRPr sz="2400">
                <a:solidFill>
                  <a:schemeClr val="tx1"/>
                </a:solidFill>
                <a:latin typeface="Times New Roman" pitchFamily="18" charset="0"/>
              </a:defRPr>
            </a:lvl5pPr>
            <a:lvl6pPr marL="2514600" indent="-228600" defTabSz="854075" eaLnBrk="0" fontAlgn="base" hangingPunct="0">
              <a:spcBef>
                <a:spcPct val="0"/>
              </a:spcBef>
              <a:spcAft>
                <a:spcPct val="0"/>
              </a:spcAft>
              <a:defRPr sz="2400">
                <a:solidFill>
                  <a:schemeClr val="tx1"/>
                </a:solidFill>
                <a:latin typeface="Times New Roman" pitchFamily="18" charset="0"/>
              </a:defRPr>
            </a:lvl6pPr>
            <a:lvl7pPr marL="2971800" indent="-228600" defTabSz="854075" eaLnBrk="0" fontAlgn="base" hangingPunct="0">
              <a:spcBef>
                <a:spcPct val="0"/>
              </a:spcBef>
              <a:spcAft>
                <a:spcPct val="0"/>
              </a:spcAft>
              <a:defRPr sz="2400">
                <a:solidFill>
                  <a:schemeClr val="tx1"/>
                </a:solidFill>
                <a:latin typeface="Times New Roman" pitchFamily="18" charset="0"/>
              </a:defRPr>
            </a:lvl7pPr>
            <a:lvl8pPr marL="3429000" indent="-228600" defTabSz="854075" eaLnBrk="0" fontAlgn="base" hangingPunct="0">
              <a:spcBef>
                <a:spcPct val="0"/>
              </a:spcBef>
              <a:spcAft>
                <a:spcPct val="0"/>
              </a:spcAft>
              <a:defRPr sz="2400">
                <a:solidFill>
                  <a:schemeClr val="tx1"/>
                </a:solidFill>
                <a:latin typeface="Times New Roman" pitchFamily="18" charset="0"/>
              </a:defRPr>
            </a:lvl8pPr>
            <a:lvl9pPr marL="3886200" indent="-228600" defTabSz="854075"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fi-FI" sz="2100" dirty="0" smtClean="0">
                <a:solidFill>
                  <a:schemeClr val="accent2">
                    <a:lumMod val="75000"/>
                  </a:schemeClr>
                </a:solidFill>
                <a:latin typeface="Stone Sans Bold" pitchFamily="34" charset="0"/>
              </a:rPr>
              <a:t>Javan Kommentit</a:t>
            </a:r>
            <a:endParaRPr lang="fi-FI" sz="2100" dirty="0">
              <a:solidFill>
                <a:schemeClr val="accent2">
                  <a:lumMod val="75000"/>
                </a:schemeClr>
              </a:solidFill>
              <a:latin typeface="Stone Sans Bold" pitchFamily="34" charset="0"/>
            </a:endParaRPr>
          </a:p>
        </p:txBody>
      </p:sp>
      <p:sp>
        <p:nvSpPr>
          <p:cNvPr id="29700" name="Text Box 50"/>
          <p:cNvSpPr txBox="1">
            <a:spLocks noChangeArrowheads="1"/>
          </p:cNvSpPr>
          <p:nvPr/>
        </p:nvSpPr>
        <p:spPr bwMode="auto">
          <a:xfrm>
            <a:off x="1601391" y="1593059"/>
            <a:ext cx="6951482"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dirty="0"/>
              <a:t> </a:t>
            </a:r>
            <a:r>
              <a:rPr lang="fi-FI" altLang="fi-FI" sz="1500" dirty="0" smtClean="0"/>
              <a:t>Java-ohjelmaan </a:t>
            </a:r>
            <a:r>
              <a:rPr lang="fi-FI" altLang="fi-FI" sz="1500" dirty="0"/>
              <a:t>voi ja yleensä </a:t>
            </a:r>
            <a:r>
              <a:rPr lang="fi-FI" altLang="fi-FI" sz="1500" dirty="0">
                <a:solidFill>
                  <a:srgbClr val="FF3300"/>
                </a:solidFill>
              </a:rPr>
              <a:t>täytyy</a:t>
            </a:r>
            <a:r>
              <a:rPr lang="fi-FI" altLang="fi-FI" sz="1500" dirty="0"/>
              <a:t> luettavuuden helpottamiseksi sisällyttää kommenttirivejä, jotka eivät vaikuta ohjelman kääntämiseen tai suoritukseen:</a:t>
            </a:r>
          </a:p>
          <a:p>
            <a:pPr lvl="1" eaLnBrk="1" hangingPunct="1">
              <a:spcBef>
                <a:spcPct val="0"/>
              </a:spcBef>
              <a:buFontTx/>
              <a:buNone/>
            </a:pPr>
            <a:endParaRPr lang="fi-FI" altLang="fi-FI" sz="1500" dirty="0"/>
          </a:p>
          <a:p>
            <a:pPr lvl="1" eaLnBrk="1" hangingPunct="1">
              <a:spcBef>
                <a:spcPct val="0"/>
              </a:spcBef>
              <a:buFontTx/>
              <a:buNone/>
            </a:pPr>
            <a:r>
              <a:rPr lang="fi-FI" altLang="fi-FI" sz="1200" dirty="0" smtClean="0">
                <a:solidFill>
                  <a:srgbClr val="33CC33"/>
                </a:solidFill>
                <a:latin typeface="Courier New" panose="02070309020205020404" pitchFamily="49" charset="0"/>
              </a:rPr>
              <a:t>// </a:t>
            </a:r>
            <a:r>
              <a:rPr lang="fi-FI" altLang="fi-FI" sz="1200" dirty="0">
                <a:solidFill>
                  <a:srgbClr val="33CC33"/>
                </a:solidFill>
                <a:latin typeface="Courier New" panose="02070309020205020404" pitchFamily="49" charset="0"/>
              </a:rPr>
              <a:t>Tällainen on kommentti, joka jatkuu rivin loppuun</a:t>
            </a:r>
          </a:p>
          <a:p>
            <a:pPr lvl="1" eaLnBrk="1" hangingPunct="1">
              <a:spcBef>
                <a:spcPct val="0"/>
              </a:spcBef>
              <a:buFontTx/>
              <a:buNone/>
            </a:pPr>
            <a:endParaRPr lang="fi-FI" altLang="fi-FI" sz="1200" dirty="0">
              <a:solidFill>
                <a:srgbClr val="33CC33"/>
              </a:solidFill>
              <a:latin typeface="Courier New" panose="02070309020205020404" pitchFamily="49" charset="0"/>
            </a:endParaRPr>
          </a:p>
          <a:p>
            <a:pPr lvl="1" eaLnBrk="1" hangingPunct="1">
              <a:spcBef>
                <a:spcPct val="0"/>
              </a:spcBef>
              <a:buFontTx/>
              <a:buNone/>
            </a:pPr>
            <a:r>
              <a:rPr lang="fi-FI" altLang="fi-FI" sz="1200" dirty="0" err="1" smtClean="0">
                <a:latin typeface="Courier New" panose="02070309020205020404" pitchFamily="49" charset="0"/>
              </a:rPr>
              <a:t>int</a:t>
            </a:r>
            <a:r>
              <a:rPr lang="fi-FI" altLang="fi-FI" sz="1200" dirty="0" smtClean="0">
                <a:latin typeface="Courier New" panose="02070309020205020404" pitchFamily="49" charset="0"/>
              </a:rPr>
              <a:t> </a:t>
            </a:r>
            <a:r>
              <a:rPr lang="fi-FI" altLang="fi-FI" sz="1200" dirty="0">
                <a:latin typeface="Courier New" panose="02070309020205020404" pitchFamily="49" charset="0"/>
              </a:rPr>
              <a:t>muuttuja; </a:t>
            </a:r>
            <a:r>
              <a:rPr lang="fi-FI" altLang="fi-FI" sz="1200" dirty="0">
                <a:solidFill>
                  <a:srgbClr val="33CC33"/>
                </a:solidFill>
                <a:latin typeface="Courier New" panose="02070309020205020404" pitchFamily="49" charset="0"/>
              </a:rPr>
              <a:t>// myös näin oikein hyvä</a:t>
            </a:r>
          </a:p>
          <a:p>
            <a:pPr lvl="1" eaLnBrk="1" hangingPunct="1">
              <a:spcBef>
                <a:spcPct val="0"/>
              </a:spcBef>
              <a:buFontTx/>
              <a:buNone/>
            </a:pPr>
            <a:endParaRPr lang="fi-FI" altLang="fi-FI" sz="1200" dirty="0">
              <a:solidFill>
                <a:srgbClr val="33CC33"/>
              </a:solidFill>
              <a:latin typeface="Courier New" panose="02070309020205020404" pitchFamily="49" charset="0"/>
            </a:endParaRPr>
          </a:p>
          <a:p>
            <a:pPr lvl="1" eaLnBrk="1" hangingPunct="1">
              <a:spcBef>
                <a:spcPct val="0"/>
              </a:spcBef>
              <a:buFontTx/>
              <a:buNone/>
            </a:pPr>
            <a:r>
              <a:rPr lang="fi-FI" altLang="fi-FI" sz="1200" dirty="0" smtClean="0">
                <a:solidFill>
                  <a:srgbClr val="33CC33"/>
                </a:solidFill>
                <a:latin typeface="Courier New" panose="02070309020205020404" pitchFamily="49" charset="0"/>
              </a:rPr>
              <a:t>/* </a:t>
            </a:r>
            <a:r>
              <a:rPr lang="fi-FI" altLang="fi-FI" sz="1200" dirty="0">
                <a:solidFill>
                  <a:srgbClr val="33CC33"/>
                </a:solidFill>
                <a:latin typeface="Courier New" panose="02070309020205020404" pitchFamily="49" charset="0"/>
              </a:rPr>
              <a:t>Tällainen on puolestaan kommenttilohko, joka voi olla useita rivejä. Se alkaa aloitusmerkillä ja päättyy loppumerkkiin </a:t>
            </a:r>
            <a:r>
              <a:rPr lang="fi-FI" altLang="fi-FI" sz="1200" dirty="0" smtClean="0">
                <a:solidFill>
                  <a:srgbClr val="33CC33"/>
                </a:solidFill>
                <a:latin typeface="Courier New" panose="02070309020205020404" pitchFamily="49" charset="0"/>
              </a:rPr>
              <a:t>*/</a:t>
            </a:r>
          </a:p>
          <a:p>
            <a:pPr lvl="1" eaLnBrk="1" hangingPunct="1">
              <a:spcBef>
                <a:spcPct val="0"/>
              </a:spcBef>
              <a:buFontTx/>
              <a:buNone/>
            </a:pPr>
            <a:endParaRPr lang="fi-FI" altLang="fi-FI" sz="1200" dirty="0">
              <a:solidFill>
                <a:srgbClr val="33CC33"/>
              </a:solidFill>
              <a:latin typeface="Courier New" panose="02070309020205020404" pitchFamily="49" charset="0"/>
            </a:endParaRPr>
          </a:p>
          <a:p>
            <a:pPr lvl="1" eaLnBrk="1" hangingPunct="1">
              <a:spcBef>
                <a:spcPct val="0"/>
              </a:spcBef>
              <a:buFontTx/>
              <a:buNone/>
            </a:pPr>
            <a:r>
              <a:rPr lang="fi-FI" altLang="fi-FI" sz="1200" dirty="0" smtClean="0">
                <a:solidFill>
                  <a:srgbClr val="33CC33"/>
                </a:solidFill>
                <a:latin typeface="Courier New" panose="02070309020205020404" pitchFamily="49" charset="0"/>
              </a:rPr>
              <a:t>/**</a:t>
            </a:r>
            <a:endParaRPr lang="fi-FI" altLang="fi-FI" sz="1200" dirty="0">
              <a:solidFill>
                <a:srgbClr val="33CC33"/>
              </a:solidFill>
              <a:latin typeface="Courier New" panose="02070309020205020404" pitchFamily="49" charset="0"/>
            </a:endParaRPr>
          </a:p>
          <a:p>
            <a:pPr lvl="1" eaLnBrk="1" hangingPunct="1">
              <a:spcBef>
                <a:spcPct val="0"/>
              </a:spcBef>
              <a:buFontTx/>
              <a:buNone/>
            </a:pPr>
            <a:r>
              <a:rPr lang="fi-FI" altLang="fi-FI" sz="1200" dirty="0" smtClean="0">
                <a:solidFill>
                  <a:srgbClr val="33CC33"/>
                </a:solidFill>
                <a:latin typeface="Courier New" panose="02070309020205020404" pitchFamily="49" charset="0"/>
              </a:rPr>
              <a:t>Tällainen </a:t>
            </a:r>
            <a:r>
              <a:rPr lang="fi-FI" altLang="fi-FI" sz="1200" dirty="0">
                <a:solidFill>
                  <a:srgbClr val="33CC33"/>
                </a:solidFill>
                <a:latin typeface="Courier New" panose="02070309020205020404" pitchFamily="49" charset="0"/>
              </a:rPr>
              <a:t>on ns. dokumentointikommentti, joka voi </a:t>
            </a:r>
            <a:endParaRPr lang="fi-FI" altLang="fi-FI" sz="1200" dirty="0" smtClean="0">
              <a:solidFill>
                <a:srgbClr val="33CC33"/>
              </a:solidFill>
              <a:latin typeface="Courier New" panose="02070309020205020404" pitchFamily="49" charset="0"/>
            </a:endParaRPr>
          </a:p>
          <a:p>
            <a:pPr lvl="1" eaLnBrk="1" hangingPunct="1">
              <a:spcBef>
                <a:spcPct val="0"/>
              </a:spcBef>
              <a:buFontTx/>
              <a:buNone/>
            </a:pPr>
            <a:r>
              <a:rPr lang="fi-FI" altLang="fi-FI" sz="1200" dirty="0" smtClean="0">
                <a:solidFill>
                  <a:srgbClr val="33CC33"/>
                </a:solidFill>
                <a:latin typeface="Courier New" panose="02070309020205020404" pitchFamily="49" charset="0"/>
              </a:rPr>
              <a:t>esiintyä luokan, </a:t>
            </a:r>
            <a:r>
              <a:rPr lang="fi-FI" altLang="fi-FI" sz="1200" dirty="0" err="1" smtClean="0">
                <a:solidFill>
                  <a:srgbClr val="33CC33"/>
                </a:solidFill>
                <a:latin typeface="Courier New" panose="02070309020205020404" pitchFamily="49" charset="0"/>
              </a:rPr>
              <a:t>interfacen</a:t>
            </a:r>
            <a:r>
              <a:rPr lang="fi-FI" altLang="fi-FI" sz="1200" dirty="0">
                <a:solidFill>
                  <a:srgbClr val="33CC33"/>
                </a:solidFill>
                <a:latin typeface="Courier New" panose="02070309020205020404" pitchFamily="49" charset="0"/>
              </a:rPr>
              <a:t>, metodin, </a:t>
            </a:r>
            <a:r>
              <a:rPr lang="fi-FI" altLang="fi-FI" sz="1200" dirty="0" err="1">
                <a:solidFill>
                  <a:srgbClr val="33CC33"/>
                </a:solidFill>
                <a:latin typeface="Courier New" panose="02070309020205020404" pitchFamily="49" charset="0"/>
              </a:rPr>
              <a:t>konstruktorin</a:t>
            </a:r>
            <a:r>
              <a:rPr lang="fi-FI" altLang="fi-FI" sz="1200" dirty="0">
                <a:solidFill>
                  <a:srgbClr val="33CC33"/>
                </a:solidFill>
                <a:latin typeface="Courier New" panose="02070309020205020404" pitchFamily="49" charset="0"/>
              </a:rPr>
              <a:t> </a:t>
            </a:r>
            <a:r>
              <a:rPr lang="fi-FI" altLang="fi-FI" sz="1200" dirty="0" smtClean="0">
                <a:solidFill>
                  <a:srgbClr val="33CC33"/>
                </a:solidFill>
                <a:latin typeface="Courier New" panose="02070309020205020404" pitchFamily="49" charset="0"/>
              </a:rPr>
              <a:t>tai</a:t>
            </a:r>
          </a:p>
          <a:p>
            <a:pPr lvl="1" eaLnBrk="1" hangingPunct="1">
              <a:spcBef>
                <a:spcPct val="0"/>
              </a:spcBef>
              <a:buFontTx/>
              <a:buNone/>
            </a:pPr>
            <a:r>
              <a:rPr lang="fi-FI" altLang="fi-FI" sz="1200" dirty="0" smtClean="0">
                <a:solidFill>
                  <a:srgbClr val="33CC33"/>
                </a:solidFill>
                <a:latin typeface="Courier New" panose="02070309020205020404" pitchFamily="49" charset="0"/>
              </a:rPr>
              <a:t>kentän </a:t>
            </a:r>
            <a:r>
              <a:rPr lang="fi-FI" altLang="fi-FI" sz="1200" dirty="0">
                <a:solidFill>
                  <a:srgbClr val="33CC33"/>
                </a:solidFill>
                <a:latin typeface="Courier New" panose="02070309020205020404" pitchFamily="49" charset="0"/>
              </a:rPr>
              <a:t>määrittelyn edessä.</a:t>
            </a:r>
          </a:p>
          <a:p>
            <a:pPr lvl="1" eaLnBrk="1" hangingPunct="1">
              <a:spcBef>
                <a:spcPct val="0"/>
              </a:spcBef>
              <a:buFontTx/>
              <a:buNone/>
            </a:pPr>
            <a:r>
              <a:rPr lang="fi-FI" altLang="fi-FI" sz="1200" dirty="0" smtClean="0">
                <a:solidFill>
                  <a:srgbClr val="33CC33"/>
                </a:solidFill>
                <a:latin typeface="Courier New" panose="02070309020205020404" pitchFamily="49" charset="0"/>
              </a:rPr>
              <a:t>Automaattinen </a:t>
            </a:r>
            <a:r>
              <a:rPr lang="fi-FI" altLang="fi-FI" sz="1200" dirty="0">
                <a:solidFill>
                  <a:srgbClr val="33CC33"/>
                </a:solidFill>
                <a:latin typeface="Courier New" panose="02070309020205020404" pitchFamily="49" charset="0"/>
              </a:rPr>
              <a:t>html- dokumentin generoija osaa </a:t>
            </a:r>
            <a:r>
              <a:rPr lang="fi-FI" altLang="fi-FI" sz="1200" dirty="0" smtClean="0">
                <a:solidFill>
                  <a:srgbClr val="33CC33"/>
                </a:solidFill>
                <a:latin typeface="Courier New" panose="02070309020205020404" pitchFamily="49" charset="0"/>
              </a:rPr>
              <a:t>liittää tällaiset</a:t>
            </a:r>
            <a:endParaRPr lang="fi-FI" altLang="fi-FI" sz="1200" dirty="0">
              <a:solidFill>
                <a:srgbClr val="33CC33"/>
              </a:solidFill>
              <a:latin typeface="Courier New" panose="02070309020205020404" pitchFamily="49" charset="0"/>
            </a:endParaRPr>
          </a:p>
          <a:p>
            <a:pPr lvl="1" eaLnBrk="1" hangingPunct="1">
              <a:spcBef>
                <a:spcPct val="0"/>
              </a:spcBef>
              <a:buFontTx/>
              <a:buNone/>
            </a:pPr>
            <a:r>
              <a:rPr lang="fi-FI" altLang="fi-FI" sz="1200" dirty="0" smtClean="0">
                <a:solidFill>
                  <a:srgbClr val="33CC33"/>
                </a:solidFill>
                <a:latin typeface="Courier New" panose="02070309020205020404" pitchFamily="49" charset="0"/>
              </a:rPr>
              <a:t>osaksi </a:t>
            </a:r>
            <a:r>
              <a:rPr lang="fi-FI" altLang="fi-FI" sz="1200" dirty="0">
                <a:solidFill>
                  <a:srgbClr val="33CC33"/>
                </a:solidFill>
                <a:latin typeface="Courier New" panose="02070309020205020404" pitchFamily="49" charset="0"/>
              </a:rPr>
              <a:t>dokumenttia.</a:t>
            </a:r>
          </a:p>
          <a:p>
            <a:pPr lvl="1" eaLnBrk="1" hangingPunct="1">
              <a:spcBef>
                <a:spcPct val="0"/>
              </a:spcBef>
              <a:buFontTx/>
              <a:buNone/>
            </a:pPr>
            <a:r>
              <a:rPr lang="fi-FI" altLang="fi-FI" sz="1200" dirty="0" smtClean="0">
                <a:solidFill>
                  <a:srgbClr val="33CC33"/>
                </a:solidFill>
                <a:latin typeface="Courier New" panose="02070309020205020404" pitchFamily="49" charset="0"/>
              </a:rPr>
              <a:t>*/</a:t>
            </a:r>
          </a:p>
          <a:p>
            <a:pPr lvl="1" eaLnBrk="1" hangingPunct="1">
              <a:spcBef>
                <a:spcPct val="0"/>
              </a:spcBef>
              <a:buFontTx/>
              <a:buNone/>
            </a:pPr>
            <a:endParaRPr lang="fi-FI" altLang="fi-FI" sz="1200" dirty="0" smtClean="0">
              <a:solidFill>
                <a:srgbClr val="33CC33"/>
              </a:solidFill>
              <a:latin typeface="Courier New" panose="02070309020205020404" pitchFamily="49" charset="0"/>
              <a:cs typeface="Times New Roman" panose="02020603050405020304" pitchFamily="18" charset="0"/>
            </a:endParaRPr>
          </a:p>
          <a:p>
            <a:pPr>
              <a:spcBef>
                <a:spcPct val="0"/>
              </a:spcBef>
              <a:buFontTx/>
              <a:buNone/>
            </a:pPr>
            <a:r>
              <a:rPr lang="fi-FI" altLang="fi-FI" sz="1600" dirty="0">
                <a:solidFill>
                  <a:srgbClr val="000000"/>
                </a:solidFill>
                <a:cs typeface="Times New Roman" panose="02020603050405020304" pitchFamily="18" charset="0"/>
              </a:rPr>
              <a:t>Dokumenttien automaattiseen tuottamiseen käytetään </a:t>
            </a:r>
            <a:r>
              <a:rPr lang="fi-FI" altLang="fi-FI" sz="1600" dirty="0" smtClean="0">
                <a:solidFill>
                  <a:srgbClr val="000000"/>
                </a:solidFill>
                <a:cs typeface="Times New Roman" panose="02020603050405020304" pitchFamily="18" charset="0"/>
              </a:rPr>
              <a:t>välinettä nimeltä </a:t>
            </a:r>
            <a:r>
              <a:rPr lang="fi-FI" altLang="fi-FI" sz="1600" dirty="0" err="1" smtClean="0">
                <a:solidFill>
                  <a:srgbClr val="000000"/>
                </a:solidFill>
                <a:cs typeface="Times New Roman" panose="02020603050405020304" pitchFamily="18" charset="0"/>
              </a:rPr>
              <a:t>JavaDoc</a:t>
            </a:r>
            <a:r>
              <a:rPr lang="fi-FI" altLang="fi-FI" sz="1600" dirty="0" smtClean="0">
                <a:solidFill>
                  <a:srgbClr val="000000"/>
                </a:solidFill>
                <a:cs typeface="Times New Roman" panose="02020603050405020304" pitchFamily="18" charset="0"/>
              </a:rPr>
              <a:t>, mutta sitä ei käsitellä tässä materiaalissa</a:t>
            </a:r>
            <a:endParaRPr lang="fi-FI" altLang="fi-FI" sz="1600" dirty="0">
              <a:cs typeface="Times New Roman" panose="02020603050405020304" pitchFamily="18" charset="0"/>
            </a:endParaRPr>
          </a:p>
          <a:p>
            <a:pPr lvl="1" eaLnBrk="1" hangingPunct="1">
              <a:spcBef>
                <a:spcPct val="0"/>
              </a:spcBef>
              <a:buFontTx/>
              <a:buNone/>
            </a:pPr>
            <a:endParaRPr lang="fi-FI" altLang="fi-FI" sz="1200" dirty="0">
              <a:solidFill>
                <a:srgbClr val="33CC33"/>
              </a:solidFill>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2354AD92-B0CE-4E64-AA91-5EB3DF5218F3}" type="slidenum">
              <a:rPr lang="en-GB" altLang="fi-FI" sz="1050"/>
              <a:pPr>
                <a:spcBef>
                  <a:spcPct val="0"/>
                </a:spcBef>
                <a:buFontTx/>
                <a:buNone/>
              </a:pPr>
              <a:t>50</a:t>
            </a:fld>
            <a:endParaRPr lang="en-GB" altLang="fi-FI" sz="1050"/>
          </a:p>
        </p:txBody>
      </p:sp>
      <p:sp>
        <p:nvSpPr>
          <p:cNvPr id="81924" name="Text Box 4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Taulukoiden läpikäynti</a:t>
            </a:r>
          </a:p>
        </p:txBody>
      </p:sp>
      <p:sp>
        <p:nvSpPr>
          <p:cNvPr id="81925" name="Text Box 44"/>
          <p:cNvSpPr txBox="1">
            <a:spLocks noChangeArrowheads="1"/>
          </p:cNvSpPr>
          <p:nvPr/>
        </p:nvSpPr>
        <p:spPr bwMode="auto">
          <a:xfrm>
            <a:off x="1601391" y="1593057"/>
            <a:ext cx="615672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dirty="0"/>
              <a:t> Taulukoiden sisällön voi tarkistaa esimerkiksi seuraavien rutiinien avulla:</a:t>
            </a:r>
          </a:p>
          <a:p>
            <a:pPr eaLnBrk="1" hangingPunct="1">
              <a:spcBef>
                <a:spcPct val="0"/>
              </a:spcBef>
            </a:pPr>
            <a:endParaRPr lang="fi-FI" altLang="fi-FI" sz="1500" dirty="0"/>
          </a:p>
          <a:p>
            <a:pPr lvl="1" eaLnBrk="1" hangingPunct="1">
              <a:spcBef>
                <a:spcPct val="0"/>
              </a:spcBef>
              <a:buFontTx/>
              <a:buNone/>
            </a:pP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i; </a:t>
            </a:r>
            <a:br>
              <a:rPr lang="fi-FI" altLang="fi-FI" sz="1200" b="1" dirty="0">
                <a:latin typeface="Courier New" panose="02070309020205020404" pitchFamily="49" charset="0"/>
              </a:rPr>
            </a:br>
            <a:r>
              <a:rPr lang="fi-FI" altLang="fi-FI" sz="1200" b="1" dirty="0" err="1">
                <a:solidFill>
                  <a:srgbClr val="0066FF"/>
                </a:solidFill>
                <a:latin typeface="Courier New" panose="02070309020205020404" pitchFamily="49" charset="0"/>
              </a:rPr>
              <a:t>int</a:t>
            </a:r>
            <a:r>
              <a:rPr lang="fi-FI" altLang="fi-FI" sz="1200" b="1" dirty="0">
                <a:latin typeface="Courier New" panose="02070309020205020404" pitchFamily="49" charset="0"/>
              </a:rPr>
              <a:t>[] luvut = {100, 8, 50, 10, 11, 80, 1, 30, 5, 3};</a:t>
            </a:r>
            <a:br>
              <a:rPr lang="fi-FI" altLang="fi-FI" sz="1200" b="1" dirty="0">
                <a:latin typeface="Courier New" panose="02070309020205020404" pitchFamily="49" charset="0"/>
              </a:rPr>
            </a:br>
            <a:endParaRPr lang="fi-FI" altLang="fi-FI" sz="1200" b="1" dirty="0">
              <a:latin typeface="Courier New" panose="02070309020205020404" pitchFamily="49" charset="0"/>
            </a:endParaRPr>
          </a:p>
          <a:p>
            <a:pPr lvl="1" eaLnBrk="1" hangingPunct="1">
              <a:spcBef>
                <a:spcPct val="0"/>
              </a:spcBef>
              <a:buFontTx/>
              <a:buNone/>
            </a:pPr>
            <a:r>
              <a:rPr lang="fi-FI" altLang="fi-FI" sz="1200" b="1" dirty="0">
                <a:solidFill>
                  <a:srgbClr val="0066FF"/>
                </a:solidFill>
                <a:latin typeface="Courier New" panose="02070309020205020404" pitchFamily="49" charset="0"/>
              </a:rPr>
              <a:t>for</a:t>
            </a:r>
            <a:r>
              <a:rPr lang="fi-FI" altLang="fi-FI" sz="1200" b="1" dirty="0">
                <a:latin typeface="Courier New" panose="02070309020205020404" pitchFamily="49" charset="0"/>
              </a:rPr>
              <a:t> (i = 0; i &lt; 10; i++)</a:t>
            </a:r>
          </a:p>
          <a:p>
            <a:pPr lvl="1" eaLnBrk="1" hangingPunct="1">
              <a:spcBef>
                <a:spcPct val="0"/>
              </a:spcBef>
              <a:buFontTx/>
              <a:buNone/>
            </a:pPr>
            <a:r>
              <a:rPr lang="fi-FI" altLang="fi-FI" sz="1200" b="1" dirty="0">
                <a:latin typeface="Courier New" panose="02070309020205020404" pitchFamily="49" charset="0"/>
              </a:rPr>
              <a:t>{ </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200" b="1" dirty="0" err="1" smtClean="0">
                <a:solidFill>
                  <a:srgbClr val="0066FF"/>
                </a:solidFill>
                <a:latin typeface="Courier New" panose="02070309020205020404" pitchFamily="49" charset="0"/>
              </a:rPr>
              <a:t>System.out.printf</a:t>
            </a:r>
            <a:r>
              <a:rPr lang="fi-FI" altLang="fi-FI" sz="1200" b="1" dirty="0" smtClean="0">
                <a:latin typeface="Courier New" panose="02070309020205020404" pitchFamily="49" charset="0"/>
              </a:rPr>
              <a:t>(</a:t>
            </a:r>
            <a:r>
              <a:rPr lang="fi-FI" altLang="fi-FI" sz="1200" b="1" dirty="0" smtClean="0">
                <a:solidFill>
                  <a:srgbClr val="FF0000"/>
                </a:solidFill>
                <a:latin typeface="Courier New" panose="02070309020205020404" pitchFamily="49" charset="0"/>
              </a:rPr>
              <a:t>"</a:t>
            </a:r>
            <a:r>
              <a:rPr lang="fi-FI" altLang="fi-FI" sz="1200" b="1" dirty="0" err="1">
                <a:solidFill>
                  <a:srgbClr val="FF0000"/>
                </a:solidFill>
                <a:latin typeface="Courier New" panose="02070309020205020404" pitchFamily="49" charset="0"/>
              </a:rPr>
              <a:t>Ind</a:t>
            </a:r>
            <a:r>
              <a:rPr lang="fi-FI" altLang="fi-FI" sz="1200" b="1" dirty="0">
                <a:solidFill>
                  <a:srgbClr val="FF0000"/>
                </a:solidFill>
                <a:latin typeface="Courier New" panose="02070309020205020404" pitchFamily="49" charset="0"/>
              </a:rPr>
              <a:t>: </a:t>
            </a:r>
            <a:r>
              <a:rPr lang="fi-FI" altLang="fi-FI" sz="1200" b="1" dirty="0" smtClean="0">
                <a:solidFill>
                  <a:srgbClr val="FF0000"/>
                </a:solidFill>
                <a:latin typeface="Courier New" panose="02070309020205020404" pitchFamily="49" charset="0"/>
              </a:rPr>
              <a:t>%d, </a:t>
            </a:r>
            <a:r>
              <a:rPr lang="fi-FI" altLang="fi-FI" sz="1200" b="1" dirty="0" err="1">
                <a:solidFill>
                  <a:srgbClr val="FF0000"/>
                </a:solidFill>
                <a:latin typeface="Courier New" panose="02070309020205020404" pitchFamily="49" charset="0"/>
              </a:rPr>
              <a:t>val</a:t>
            </a:r>
            <a:r>
              <a:rPr lang="fi-FI" altLang="fi-FI" sz="1200" b="1" dirty="0">
                <a:solidFill>
                  <a:srgbClr val="FF0000"/>
                </a:solidFill>
                <a:latin typeface="Courier New" panose="02070309020205020404" pitchFamily="49" charset="0"/>
              </a:rPr>
              <a:t>: </a:t>
            </a:r>
            <a:r>
              <a:rPr lang="fi-FI" altLang="fi-FI" sz="1200" b="1" dirty="0" smtClean="0">
                <a:solidFill>
                  <a:srgbClr val="FF0000"/>
                </a:solidFill>
                <a:latin typeface="Courier New" panose="02070309020205020404" pitchFamily="49" charset="0"/>
              </a:rPr>
              <a:t>%d\n"</a:t>
            </a:r>
            <a:r>
              <a:rPr lang="fi-FI" altLang="fi-FI" sz="1200" b="1" dirty="0" smtClean="0">
                <a:latin typeface="Courier New" panose="02070309020205020404" pitchFamily="49" charset="0"/>
              </a:rPr>
              <a:t>, </a:t>
            </a:r>
            <a:r>
              <a:rPr lang="fi-FI" altLang="fi-FI" sz="1200" b="1" dirty="0">
                <a:latin typeface="Courier New" panose="02070309020205020404" pitchFamily="49" charset="0"/>
              </a:rPr>
              <a:t>i, luvut [i]); </a:t>
            </a:r>
            <a:br>
              <a:rPr lang="fi-FI" altLang="fi-FI" sz="1200" b="1" dirty="0">
                <a:latin typeface="Courier New" panose="02070309020205020404" pitchFamily="49" charset="0"/>
              </a:rPr>
            </a:br>
            <a:r>
              <a:rPr lang="fi-FI" altLang="fi-FI" sz="1200" b="1" dirty="0">
                <a:latin typeface="Courier New" panose="02070309020205020404" pitchFamily="49" charset="0"/>
              </a:rPr>
              <a:t>}</a:t>
            </a:r>
          </a:p>
          <a:p>
            <a:pPr lvl="1" eaLnBrk="1" hangingPunct="1">
              <a:spcBef>
                <a:spcPct val="0"/>
              </a:spcBef>
              <a:buFontTx/>
              <a:buNone/>
            </a:pPr>
            <a:r>
              <a:rPr lang="fi-FI" altLang="fi-FI" sz="1200" b="1" dirty="0">
                <a:solidFill>
                  <a:srgbClr val="009900"/>
                </a:solidFill>
                <a:latin typeface="Courier New" panose="02070309020205020404" pitchFamily="49" charset="0"/>
              </a:rPr>
              <a:t>// TAI</a:t>
            </a:r>
          </a:p>
          <a:p>
            <a:pPr lvl="1" eaLnBrk="1" hangingPunct="1">
              <a:spcBef>
                <a:spcPct val="0"/>
              </a:spcBef>
              <a:buFontTx/>
              <a:buNone/>
            </a:pPr>
            <a:r>
              <a:rPr lang="fi-FI" altLang="fi-FI" sz="1200" b="1" dirty="0">
                <a:solidFill>
                  <a:srgbClr val="0066FF"/>
                </a:solidFill>
                <a:latin typeface="Courier New" panose="02070309020205020404" pitchFamily="49" charset="0"/>
              </a:rPr>
              <a:t>for</a:t>
            </a:r>
            <a:r>
              <a:rPr lang="fi-FI" altLang="fi-FI" sz="1200" b="1" dirty="0">
                <a:latin typeface="Courier New" panose="02070309020205020404" pitchFamily="49" charset="0"/>
              </a:rPr>
              <a:t> (i = 0; i &lt; </a:t>
            </a:r>
            <a:r>
              <a:rPr lang="fi-FI" altLang="fi-FI" sz="1200" b="1" dirty="0" err="1">
                <a:latin typeface="Courier New" panose="02070309020205020404" pitchFamily="49" charset="0"/>
              </a:rPr>
              <a:t>luvut.Lenght</a:t>
            </a:r>
            <a:r>
              <a:rPr lang="fi-FI" altLang="fi-FI" sz="1200" b="1" dirty="0">
                <a:latin typeface="Courier New" panose="02070309020205020404" pitchFamily="49" charset="0"/>
              </a:rPr>
              <a:t>; i++) </a:t>
            </a:r>
            <a:r>
              <a:rPr lang="fi-FI" altLang="fi-FI" sz="1200" b="1" dirty="0">
                <a:solidFill>
                  <a:srgbClr val="009900"/>
                </a:solidFill>
                <a:latin typeface="Courier New" panose="02070309020205020404" pitchFamily="49" charset="0"/>
              </a:rPr>
              <a:t>// HUOM! ehto</a:t>
            </a:r>
          </a:p>
          <a:p>
            <a:pPr lvl="1" eaLnBrk="1" hangingPunct="1">
              <a:spcBef>
                <a:spcPct val="0"/>
              </a:spcBef>
              <a:buFontTx/>
              <a:buNone/>
            </a:pPr>
            <a:r>
              <a:rPr lang="fi-FI" altLang="fi-FI" sz="1200" b="1" dirty="0">
                <a:latin typeface="Courier New" panose="02070309020205020404" pitchFamily="49" charset="0"/>
              </a:rPr>
              <a:t>{ </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200" b="1" dirty="0" err="1">
                <a:solidFill>
                  <a:srgbClr val="0066FF"/>
                </a:solidFill>
                <a:latin typeface="Courier New" panose="02070309020205020404" pitchFamily="49" charset="0"/>
              </a:rPr>
              <a:t>System.out.printf</a:t>
            </a:r>
            <a:r>
              <a:rPr lang="fi-FI" altLang="fi-FI" sz="1200" b="1" dirty="0">
                <a:latin typeface="Courier New" panose="02070309020205020404" pitchFamily="49" charset="0"/>
              </a:rPr>
              <a:t>(</a:t>
            </a:r>
            <a:r>
              <a:rPr lang="fi-FI" altLang="fi-FI" sz="1200" b="1" dirty="0">
                <a:solidFill>
                  <a:srgbClr val="FF0000"/>
                </a:solidFill>
                <a:latin typeface="Courier New" panose="02070309020205020404" pitchFamily="49" charset="0"/>
              </a:rPr>
              <a:t>"</a:t>
            </a:r>
            <a:r>
              <a:rPr lang="fi-FI" altLang="fi-FI" sz="1200" b="1" dirty="0" err="1">
                <a:solidFill>
                  <a:srgbClr val="FF0000"/>
                </a:solidFill>
                <a:latin typeface="Courier New" panose="02070309020205020404" pitchFamily="49" charset="0"/>
              </a:rPr>
              <a:t>Ind</a:t>
            </a:r>
            <a:r>
              <a:rPr lang="fi-FI" altLang="fi-FI" sz="1200" b="1" dirty="0">
                <a:solidFill>
                  <a:srgbClr val="FF0000"/>
                </a:solidFill>
                <a:latin typeface="Courier New" panose="02070309020205020404" pitchFamily="49" charset="0"/>
              </a:rPr>
              <a:t>: %d, </a:t>
            </a:r>
            <a:r>
              <a:rPr lang="fi-FI" altLang="fi-FI" sz="1200" b="1" dirty="0" err="1">
                <a:solidFill>
                  <a:srgbClr val="FF0000"/>
                </a:solidFill>
                <a:latin typeface="Courier New" panose="02070309020205020404" pitchFamily="49" charset="0"/>
              </a:rPr>
              <a:t>val</a:t>
            </a:r>
            <a:r>
              <a:rPr lang="fi-FI" altLang="fi-FI" sz="1200" b="1" dirty="0">
                <a:solidFill>
                  <a:srgbClr val="FF0000"/>
                </a:solidFill>
                <a:latin typeface="Courier New" panose="02070309020205020404" pitchFamily="49" charset="0"/>
              </a:rPr>
              <a:t>: %d\n"</a:t>
            </a:r>
            <a:r>
              <a:rPr lang="fi-FI" altLang="fi-FI" sz="1200" b="1" dirty="0">
                <a:latin typeface="Courier New" panose="02070309020205020404" pitchFamily="49" charset="0"/>
              </a:rPr>
              <a:t>, i, luvut [i]); </a:t>
            </a:r>
            <a:br>
              <a:rPr lang="fi-FI" altLang="fi-FI" sz="1200" b="1" dirty="0">
                <a:latin typeface="Courier New" panose="02070309020205020404" pitchFamily="49" charset="0"/>
              </a:rPr>
            </a:br>
            <a:r>
              <a:rPr lang="fi-FI" altLang="fi-FI" sz="1200" b="1" dirty="0">
                <a:latin typeface="Courier New" panose="02070309020205020404" pitchFamily="49" charset="0"/>
              </a:rPr>
              <a:t>}</a:t>
            </a:r>
          </a:p>
          <a:p>
            <a:pPr lvl="1" eaLnBrk="1" hangingPunct="1">
              <a:spcBef>
                <a:spcPct val="0"/>
              </a:spcBef>
              <a:buFontTx/>
              <a:buNone/>
            </a:pPr>
            <a:endParaRPr lang="fi-FI" altLang="fi-FI" sz="1200" b="1" dirty="0" smtClean="0">
              <a:latin typeface="Courier New" panose="02070309020205020404" pitchFamily="49" charset="0"/>
            </a:endParaRPr>
          </a:p>
          <a:p>
            <a:pPr lvl="1" eaLnBrk="1" hangingPunct="1">
              <a:spcBef>
                <a:spcPct val="0"/>
              </a:spcBef>
              <a:buFontTx/>
              <a:buNone/>
            </a:pPr>
            <a:endParaRPr lang="fi-FI" altLang="fi-FI" sz="1200" b="1" dirty="0">
              <a:latin typeface="Courier New" panose="02070309020205020404" pitchFamily="49" charset="0"/>
            </a:endParaRPr>
          </a:p>
        </p:txBody>
      </p:sp>
      <p:pic>
        <p:nvPicPr>
          <p:cNvPr id="2" name="Picture 1"/>
          <p:cNvPicPr>
            <a:picLocks noChangeAspect="1"/>
          </p:cNvPicPr>
          <p:nvPr/>
        </p:nvPicPr>
        <p:blipFill>
          <a:blip r:embed="rId2"/>
          <a:stretch>
            <a:fillRect/>
          </a:stretch>
        </p:blipFill>
        <p:spPr>
          <a:xfrm>
            <a:off x="1931285" y="4509567"/>
            <a:ext cx="6413975" cy="167608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7EEA9469-7A9E-4D9D-83DB-CD6380D86853}" type="slidenum">
              <a:rPr lang="en-GB" altLang="fi-FI" sz="1050"/>
              <a:pPr>
                <a:spcBef>
                  <a:spcPct val="0"/>
                </a:spcBef>
                <a:buFontTx/>
                <a:buNone/>
              </a:pPr>
              <a:t>51</a:t>
            </a:fld>
            <a:endParaRPr lang="en-GB" altLang="fi-FI" sz="1050"/>
          </a:p>
        </p:txBody>
      </p:sp>
      <p:sp>
        <p:nvSpPr>
          <p:cNvPr id="82948" name="Text Box 52"/>
          <p:cNvSpPr txBox="1">
            <a:spLocks noChangeArrowheads="1"/>
          </p:cNvSpPr>
          <p:nvPr/>
        </p:nvSpPr>
        <p:spPr bwMode="auto">
          <a:xfrm>
            <a:off x="1547813" y="1593056"/>
            <a:ext cx="5886450" cy="4059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110000"/>
              </a:lnSpc>
              <a:spcBef>
                <a:spcPct val="0"/>
              </a:spcBef>
              <a:buFontTx/>
              <a:buNone/>
            </a:pPr>
            <a:r>
              <a:rPr lang="fi-FI" altLang="fi-FI" sz="1800" b="1"/>
              <a:t>2-ulotteinen taulukko</a:t>
            </a:r>
          </a:p>
          <a:p>
            <a:pPr>
              <a:lnSpc>
                <a:spcPct val="110000"/>
              </a:lnSpc>
              <a:spcBef>
                <a:spcPct val="0"/>
              </a:spcBef>
            </a:pPr>
            <a:r>
              <a:rPr lang="fi-FI" altLang="fi-FI" sz="1800"/>
              <a:t> Esittelyssä kerrotaan dimensioiden määrä</a:t>
            </a:r>
          </a:p>
          <a:p>
            <a:pPr>
              <a:lnSpc>
                <a:spcPct val="110000"/>
              </a:lnSpc>
              <a:spcBef>
                <a:spcPct val="0"/>
              </a:spcBef>
              <a:buFontTx/>
              <a:buNone/>
            </a:pPr>
            <a:endParaRPr lang="fi-FI" altLang="fi-FI" sz="1800"/>
          </a:p>
          <a:p>
            <a:pPr lvl="1" eaLnBrk="1" hangingPunct="1">
              <a:spcBef>
                <a:spcPct val="0"/>
              </a:spcBef>
              <a:buFontTx/>
              <a:buNone/>
            </a:pPr>
            <a:endParaRPr lang="fi-FI" altLang="fi-FI" sz="1800" b="1"/>
          </a:p>
          <a:p>
            <a:pPr lvl="1" eaLnBrk="1" hangingPunct="1">
              <a:spcBef>
                <a:spcPct val="0"/>
              </a:spcBef>
              <a:buFontTx/>
              <a:buNone/>
            </a:pPr>
            <a:endParaRPr lang="fi-FI" altLang="fi-FI" sz="1800" b="1"/>
          </a:p>
          <a:p>
            <a:pPr lvl="1" eaLnBrk="1" hangingPunct="1">
              <a:spcBef>
                <a:spcPct val="0"/>
              </a:spcBef>
              <a:buFontTx/>
              <a:buNone/>
            </a:pPr>
            <a:endParaRPr lang="fi-FI" altLang="fi-FI" sz="1800" b="1"/>
          </a:p>
          <a:p>
            <a:pPr lvl="1" eaLnBrk="1" hangingPunct="1">
              <a:spcBef>
                <a:spcPct val="0"/>
              </a:spcBef>
              <a:buFontTx/>
              <a:buNone/>
            </a:pPr>
            <a:r>
              <a:rPr lang="fi-FI" altLang="fi-FI" sz="1800" b="1"/>
              <a:t>         </a:t>
            </a:r>
          </a:p>
          <a:p>
            <a:pPr lvl="1" eaLnBrk="1" hangingPunct="1">
              <a:spcBef>
                <a:spcPct val="0"/>
              </a:spcBef>
              <a:buFontTx/>
              <a:buNone/>
            </a:pPr>
            <a:endParaRPr lang="fi-FI" altLang="fi-FI" sz="1800" b="1"/>
          </a:p>
          <a:p>
            <a:pPr lvl="1" eaLnBrk="1" hangingPunct="1">
              <a:spcBef>
                <a:spcPct val="0"/>
              </a:spcBef>
              <a:buFontTx/>
              <a:buNone/>
            </a:pPr>
            <a:r>
              <a:rPr lang="fi-FI" altLang="fi-FI" sz="1800" b="1"/>
              <a:t>	</a:t>
            </a:r>
            <a:r>
              <a:rPr lang="fi-FI" altLang="fi-FI" sz="1500" b="1">
                <a:solidFill>
                  <a:srgbClr val="0066FF"/>
                </a:solidFill>
                <a:latin typeface="Courier New" panose="02070309020205020404" pitchFamily="49" charset="0"/>
                <a:cs typeface="Courier New" panose="02070309020205020404" pitchFamily="49" charset="0"/>
              </a:rPr>
              <a:t>int</a:t>
            </a:r>
            <a:r>
              <a:rPr lang="fi-FI" altLang="fi-FI" sz="1500" b="1">
                <a:latin typeface="Courier New" panose="02070309020205020404" pitchFamily="49" charset="0"/>
                <a:cs typeface="Courier New" panose="02070309020205020404" pitchFamily="49" charset="0"/>
              </a:rPr>
              <a:t>[,] shakkilauta = </a:t>
            </a:r>
            <a:r>
              <a:rPr lang="fi-FI" altLang="fi-FI" sz="1500" b="1">
                <a:solidFill>
                  <a:srgbClr val="0066FF"/>
                </a:solidFill>
                <a:latin typeface="Courier New" panose="02070309020205020404" pitchFamily="49" charset="0"/>
                <a:cs typeface="Courier New" panose="02070309020205020404" pitchFamily="49" charset="0"/>
              </a:rPr>
              <a:t>new int</a:t>
            </a:r>
            <a:r>
              <a:rPr lang="fi-FI" altLang="fi-FI" sz="1500" b="1">
                <a:latin typeface="Courier New" panose="02070309020205020404" pitchFamily="49" charset="0"/>
                <a:cs typeface="Courier New" panose="02070309020205020404" pitchFamily="49" charset="0"/>
              </a:rPr>
              <a:t>[8, 8];</a:t>
            </a:r>
            <a:r>
              <a:rPr lang="fi-FI" altLang="fi-FI" sz="1500">
                <a:latin typeface="Courier New" panose="02070309020205020404" pitchFamily="49" charset="0"/>
                <a:cs typeface="Courier New" panose="02070309020205020404" pitchFamily="49" charset="0"/>
              </a:rPr>
              <a:t> </a:t>
            </a:r>
            <a:endParaRPr lang="fi-FI" altLang="fi-FI" sz="1800">
              <a:latin typeface="Courier New" panose="02070309020205020404" pitchFamily="49" charset="0"/>
              <a:cs typeface="Courier New" panose="02070309020205020404" pitchFamily="49" charset="0"/>
            </a:endParaRPr>
          </a:p>
          <a:p>
            <a:pPr lvl="1" eaLnBrk="1" hangingPunct="1">
              <a:spcBef>
                <a:spcPct val="0"/>
              </a:spcBef>
              <a:buFontTx/>
              <a:buNone/>
            </a:pPr>
            <a:endParaRPr lang="fi-FI" altLang="fi-FI" sz="1800"/>
          </a:p>
          <a:p>
            <a:pPr eaLnBrk="1" hangingPunct="1">
              <a:spcBef>
                <a:spcPct val="0"/>
              </a:spcBef>
            </a:pPr>
            <a:r>
              <a:rPr lang="fi-FI" altLang="fi-FI" sz="1800"/>
              <a:t>Ensimmäinen indeksi tarkoittaa rivejä ja toinen sarakkeita. </a:t>
            </a:r>
          </a:p>
          <a:p>
            <a:pPr eaLnBrk="1" hangingPunct="1">
              <a:spcBef>
                <a:spcPct val="0"/>
              </a:spcBef>
            </a:pPr>
            <a:r>
              <a:rPr lang="fi-FI" altLang="fi-FI" sz="1800"/>
              <a:t>Lisää dimensioita saadaan lisäämällä hakasulkeiden väliin lisää pilkkuja. Esim. [</a:t>
            </a:r>
            <a:r>
              <a:rPr lang="fi-FI" altLang="fi-FI" sz="1800" b="1">
                <a:latin typeface="Courier New" panose="02070309020205020404" pitchFamily="49" charset="0"/>
                <a:cs typeface="Courier New" panose="02070309020205020404" pitchFamily="49" charset="0"/>
              </a:rPr>
              <a:t>,,]</a:t>
            </a:r>
            <a:endParaRPr lang="fi-FI" altLang="fi-FI" sz="1800"/>
          </a:p>
          <a:p>
            <a:pPr lvl="1">
              <a:lnSpc>
                <a:spcPct val="110000"/>
              </a:lnSpc>
              <a:spcBef>
                <a:spcPct val="0"/>
              </a:spcBef>
              <a:buFontTx/>
              <a:buChar char="•"/>
            </a:pPr>
            <a:endParaRPr lang="fi-FI" altLang="fi-FI" sz="1800"/>
          </a:p>
        </p:txBody>
      </p:sp>
      <p:sp>
        <p:nvSpPr>
          <p:cNvPr id="82949" name="Text Box 5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Taulukot</a:t>
            </a:r>
            <a:endParaRPr lang="en-GB" altLang="fi-FI" sz="2100">
              <a:solidFill>
                <a:srgbClr val="153E80"/>
              </a:solidFill>
              <a:latin typeface="Stone Sans Bold" pitchFamily="34" charset="0"/>
            </a:endParaRPr>
          </a:p>
        </p:txBody>
      </p:sp>
      <p:grpSp>
        <p:nvGrpSpPr>
          <p:cNvPr id="82950" name="Group 54"/>
          <p:cNvGrpSpPr>
            <a:grpSpLocks/>
          </p:cNvGrpSpPr>
          <p:nvPr/>
        </p:nvGrpSpPr>
        <p:grpSpPr bwMode="auto">
          <a:xfrm>
            <a:off x="1925244" y="2402684"/>
            <a:ext cx="1458515" cy="1350169"/>
            <a:chOff x="1020" y="1661"/>
            <a:chExt cx="1815" cy="1452"/>
          </a:xfrm>
        </p:grpSpPr>
        <p:sp>
          <p:nvSpPr>
            <p:cNvPr id="82951" name="Rectangle 55"/>
            <p:cNvSpPr>
              <a:spLocks noChangeArrowheads="1"/>
            </p:cNvSpPr>
            <p:nvPr/>
          </p:nvSpPr>
          <p:spPr bwMode="auto">
            <a:xfrm>
              <a:off x="1020" y="1661"/>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52" name="Rectangle 56"/>
            <p:cNvSpPr>
              <a:spLocks noChangeArrowheads="1"/>
            </p:cNvSpPr>
            <p:nvPr/>
          </p:nvSpPr>
          <p:spPr bwMode="auto">
            <a:xfrm>
              <a:off x="1246" y="1661"/>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53" name="Rectangle 57"/>
            <p:cNvSpPr>
              <a:spLocks noChangeArrowheads="1"/>
            </p:cNvSpPr>
            <p:nvPr/>
          </p:nvSpPr>
          <p:spPr bwMode="auto">
            <a:xfrm>
              <a:off x="1475" y="1661"/>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54" name="Rectangle 58"/>
            <p:cNvSpPr>
              <a:spLocks noChangeArrowheads="1"/>
            </p:cNvSpPr>
            <p:nvPr/>
          </p:nvSpPr>
          <p:spPr bwMode="auto">
            <a:xfrm>
              <a:off x="1701" y="1661"/>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55" name="Rectangle 59"/>
            <p:cNvSpPr>
              <a:spLocks noChangeArrowheads="1"/>
            </p:cNvSpPr>
            <p:nvPr/>
          </p:nvSpPr>
          <p:spPr bwMode="auto">
            <a:xfrm>
              <a:off x="1928" y="1661"/>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56" name="Rectangle 60"/>
            <p:cNvSpPr>
              <a:spLocks noChangeArrowheads="1"/>
            </p:cNvSpPr>
            <p:nvPr/>
          </p:nvSpPr>
          <p:spPr bwMode="auto">
            <a:xfrm>
              <a:off x="2154" y="1661"/>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57" name="Rectangle 61"/>
            <p:cNvSpPr>
              <a:spLocks noChangeArrowheads="1"/>
            </p:cNvSpPr>
            <p:nvPr/>
          </p:nvSpPr>
          <p:spPr bwMode="auto">
            <a:xfrm>
              <a:off x="2382" y="1661"/>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58" name="Rectangle 62"/>
            <p:cNvSpPr>
              <a:spLocks noChangeArrowheads="1"/>
            </p:cNvSpPr>
            <p:nvPr/>
          </p:nvSpPr>
          <p:spPr bwMode="auto">
            <a:xfrm>
              <a:off x="2608" y="1661"/>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59" name="Rectangle 63"/>
            <p:cNvSpPr>
              <a:spLocks noChangeArrowheads="1"/>
            </p:cNvSpPr>
            <p:nvPr/>
          </p:nvSpPr>
          <p:spPr bwMode="auto">
            <a:xfrm>
              <a:off x="1247" y="1842"/>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0" name="Rectangle 64"/>
            <p:cNvSpPr>
              <a:spLocks noChangeArrowheads="1"/>
            </p:cNvSpPr>
            <p:nvPr/>
          </p:nvSpPr>
          <p:spPr bwMode="auto">
            <a:xfrm>
              <a:off x="1473" y="1842"/>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1" name="Rectangle 65"/>
            <p:cNvSpPr>
              <a:spLocks noChangeArrowheads="1"/>
            </p:cNvSpPr>
            <p:nvPr/>
          </p:nvSpPr>
          <p:spPr bwMode="auto">
            <a:xfrm>
              <a:off x="1701" y="1842"/>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2" name="Rectangle 66"/>
            <p:cNvSpPr>
              <a:spLocks noChangeArrowheads="1"/>
            </p:cNvSpPr>
            <p:nvPr/>
          </p:nvSpPr>
          <p:spPr bwMode="auto">
            <a:xfrm>
              <a:off x="1927" y="1842"/>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3" name="Rectangle 67"/>
            <p:cNvSpPr>
              <a:spLocks noChangeArrowheads="1"/>
            </p:cNvSpPr>
            <p:nvPr/>
          </p:nvSpPr>
          <p:spPr bwMode="auto">
            <a:xfrm>
              <a:off x="2155" y="1842"/>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4" name="Rectangle 68"/>
            <p:cNvSpPr>
              <a:spLocks noChangeArrowheads="1"/>
            </p:cNvSpPr>
            <p:nvPr/>
          </p:nvSpPr>
          <p:spPr bwMode="auto">
            <a:xfrm>
              <a:off x="2381" y="1842"/>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5" name="Rectangle 69"/>
            <p:cNvSpPr>
              <a:spLocks noChangeArrowheads="1"/>
            </p:cNvSpPr>
            <p:nvPr/>
          </p:nvSpPr>
          <p:spPr bwMode="auto">
            <a:xfrm>
              <a:off x="2609" y="1842"/>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6" name="Rectangle 70"/>
            <p:cNvSpPr>
              <a:spLocks noChangeArrowheads="1"/>
            </p:cNvSpPr>
            <p:nvPr/>
          </p:nvSpPr>
          <p:spPr bwMode="auto">
            <a:xfrm>
              <a:off x="1020" y="1842"/>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7" name="Rectangle 71"/>
            <p:cNvSpPr>
              <a:spLocks noChangeArrowheads="1"/>
            </p:cNvSpPr>
            <p:nvPr/>
          </p:nvSpPr>
          <p:spPr bwMode="auto">
            <a:xfrm>
              <a:off x="1020" y="2024"/>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8" name="Rectangle 72"/>
            <p:cNvSpPr>
              <a:spLocks noChangeArrowheads="1"/>
            </p:cNvSpPr>
            <p:nvPr/>
          </p:nvSpPr>
          <p:spPr bwMode="auto">
            <a:xfrm>
              <a:off x="1246" y="2024"/>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69" name="Rectangle 73"/>
            <p:cNvSpPr>
              <a:spLocks noChangeArrowheads="1"/>
            </p:cNvSpPr>
            <p:nvPr/>
          </p:nvSpPr>
          <p:spPr bwMode="auto">
            <a:xfrm>
              <a:off x="1475" y="2024"/>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0" name="Rectangle 74"/>
            <p:cNvSpPr>
              <a:spLocks noChangeArrowheads="1"/>
            </p:cNvSpPr>
            <p:nvPr/>
          </p:nvSpPr>
          <p:spPr bwMode="auto">
            <a:xfrm>
              <a:off x="1701" y="2024"/>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1" name="Rectangle 75"/>
            <p:cNvSpPr>
              <a:spLocks noChangeArrowheads="1"/>
            </p:cNvSpPr>
            <p:nvPr/>
          </p:nvSpPr>
          <p:spPr bwMode="auto">
            <a:xfrm>
              <a:off x="1928" y="2024"/>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2" name="Rectangle 76"/>
            <p:cNvSpPr>
              <a:spLocks noChangeArrowheads="1"/>
            </p:cNvSpPr>
            <p:nvPr/>
          </p:nvSpPr>
          <p:spPr bwMode="auto">
            <a:xfrm>
              <a:off x="2154" y="2024"/>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3" name="Rectangle 77"/>
            <p:cNvSpPr>
              <a:spLocks noChangeArrowheads="1"/>
            </p:cNvSpPr>
            <p:nvPr/>
          </p:nvSpPr>
          <p:spPr bwMode="auto">
            <a:xfrm>
              <a:off x="2382" y="2024"/>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4" name="Rectangle 78"/>
            <p:cNvSpPr>
              <a:spLocks noChangeArrowheads="1"/>
            </p:cNvSpPr>
            <p:nvPr/>
          </p:nvSpPr>
          <p:spPr bwMode="auto">
            <a:xfrm>
              <a:off x="2608" y="2024"/>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5" name="Rectangle 79"/>
            <p:cNvSpPr>
              <a:spLocks noChangeArrowheads="1"/>
            </p:cNvSpPr>
            <p:nvPr/>
          </p:nvSpPr>
          <p:spPr bwMode="auto">
            <a:xfrm>
              <a:off x="1247" y="2205"/>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6" name="Rectangle 80"/>
            <p:cNvSpPr>
              <a:spLocks noChangeArrowheads="1"/>
            </p:cNvSpPr>
            <p:nvPr/>
          </p:nvSpPr>
          <p:spPr bwMode="auto">
            <a:xfrm>
              <a:off x="1473" y="2205"/>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7" name="Rectangle 81"/>
            <p:cNvSpPr>
              <a:spLocks noChangeArrowheads="1"/>
            </p:cNvSpPr>
            <p:nvPr/>
          </p:nvSpPr>
          <p:spPr bwMode="auto">
            <a:xfrm>
              <a:off x="1701" y="2205"/>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8" name="Rectangle 82"/>
            <p:cNvSpPr>
              <a:spLocks noChangeArrowheads="1"/>
            </p:cNvSpPr>
            <p:nvPr/>
          </p:nvSpPr>
          <p:spPr bwMode="auto">
            <a:xfrm>
              <a:off x="1927" y="2205"/>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79" name="Rectangle 83"/>
            <p:cNvSpPr>
              <a:spLocks noChangeArrowheads="1"/>
            </p:cNvSpPr>
            <p:nvPr/>
          </p:nvSpPr>
          <p:spPr bwMode="auto">
            <a:xfrm>
              <a:off x="2155" y="2205"/>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0" name="Rectangle 84"/>
            <p:cNvSpPr>
              <a:spLocks noChangeArrowheads="1"/>
            </p:cNvSpPr>
            <p:nvPr/>
          </p:nvSpPr>
          <p:spPr bwMode="auto">
            <a:xfrm>
              <a:off x="2381" y="2205"/>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1" name="Rectangle 85"/>
            <p:cNvSpPr>
              <a:spLocks noChangeArrowheads="1"/>
            </p:cNvSpPr>
            <p:nvPr/>
          </p:nvSpPr>
          <p:spPr bwMode="auto">
            <a:xfrm>
              <a:off x="2609" y="2205"/>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2" name="Rectangle 86"/>
            <p:cNvSpPr>
              <a:spLocks noChangeArrowheads="1"/>
            </p:cNvSpPr>
            <p:nvPr/>
          </p:nvSpPr>
          <p:spPr bwMode="auto">
            <a:xfrm>
              <a:off x="1020" y="2205"/>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3" name="Rectangle 87"/>
            <p:cNvSpPr>
              <a:spLocks noChangeArrowheads="1"/>
            </p:cNvSpPr>
            <p:nvPr/>
          </p:nvSpPr>
          <p:spPr bwMode="auto">
            <a:xfrm>
              <a:off x="1020" y="2387"/>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4" name="Rectangle 88"/>
            <p:cNvSpPr>
              <a:spLocks noChangeArrowheads="1"/>
            </p:cNvSpPr>
            <p:nvPr/>
          </p:nvSpPr>
          <p:spPr bwMode="auto">
            <a:xfrm>
              <a:off x="1246" y="2387"/>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5" name="Rectangle 89"/>
            <p:cNvSpPr>
              <a:spLocks noChangeArrowheads="1"/>
            </p:cNvSpPr>
            <p:nvPr/>
          </p:nvSpPr>
          <p:spPr bwMode="auto">
            <a:xfrm>
              <a:off x="1475" y="2387"/>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6" name="Rectangle 90"/>
            <p:cNvSpPr>
              <a:spLocks noChangeArrowheads="1"/>
            </p:cNvSpPr>
            <p:nvPr/>
          </p:nvSpPr>
          <p:spPr bwMode="auto">
            <a:xfrm>
              <a:off x="1701" y="2387"/>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7" name="Rectangle 91"/>
            <p:cNvSpPr>
              <a:spLocks noChangeArrowheads="1"/>
            </p:cNvSpPr>
            <p:nvPr/>
          </p:nvSpPr>
          <p:spPr bwMode="auto">
            <a:xfrm>
              <a:off x="1928" y="2387"/>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8" name="Rectangle 92"/>
            <p:cNvSpPr>
              <a:spLocks noChangeArrowheads="1"/>
            </p:cNvSpPr>
            <p:nvPr/>
          </p:nvSpPr>
          <p:spPr bwMode="auto">
            <a:xfrm>
              <a:off x="2154" y="2387"/>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89" name="Rectangle 93"/>
            <p:cNvSpPr>
              <a:spLocks noChangeArrowheads="1"/>
            </p:cNvSpPr>
            <p:nvPr/>
          </p:nvSpPr>
          <p:spPr bwMode="auto">
            <a:xfrm>
              <a:off x="2382" y="2387"/>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0" name="Rectangle 94"/>
            <p:cNvSpPr>
              <a:spLocks noChangeArrowheads="1"/>
            </p:cNvSpPr>
            <p:nvPr/>
          </p:nvSpPr>
          <p:spPr bwMode="auto">
            <a:xfrm>
              <a:off x="2608" y="2387"/>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1" name="Rectangle 95"/>
            <p:cNvSpPr>
              <a:spLocks noChangeArrowheads="1"/>
            </p:cNvSpPr>
            <p:nvPr/>
          </p:nvSpPr>
          <p:spPr bwMode="auto">
            <a:xfrm>
              <a:off x="1247" y="2568"/>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2" name="Rectangle 96"/>
            <p:cNvSpPr>
              <a:spLocks noChangeArrowheads="1"/>
            </p:cNvSpPr>
            <p:nvPr/>
          </p:nvSpPr>
          <p:spPr bwMode="auto">
            <a:xfrm>
              <a:off x="1473" y="2568"/>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3" name="Rectangle 97"/>
            <p:cNvSpPr>
              <a:spLocks noChangeArrowheads="1"/>
            </p:cNvSpPr>
            <p:nvPr/>
          </p:nvSpPr>
          <p:spPr bwMode="auto">
            <a:xfrm>
              <a:off x="1701" y="2568"/>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4" name="Rectangle 98"/>
            <p:cNvSpPr>
              <a:spLocks noChangeArrowheads="1"/>
            </p:cNvSpPr>
            <p:nvPr/>
          </p:nvSpPr>
          <p:spPr bwMode="auto">
            <a:xfrm>
              <a:off x="1927" y="2568"/>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5" name="Rectangle 99"/>
            <p:cNvSpPr>
              <a:spLocks noChangeArrowheads="1"/>
            </p:cNvSpPr>
            <p:nvPr/>
          </p:nvSpPr>
          <p:spPr bwMode="auto">
            <a:xfrm>
              <a:off x="2155" y="2568"/>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6" name="Rectangle 100"/>
            <p:cNvSpPr>
              <a:spLocks noChangeArrowheads="1"/>
            </p:cNvSpPr>
            <p:nvPr/>
          </p:nvSpPr>
          <p:spPr bwMode="auto">
            <a:xfrm>
              <a:off x="2381" y="2568"/>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7" name="Rectangle 101"/>
            <p:cNvSpPr>
              <a:spLocks noChangeArrowheads="1"/>
            </p:cNvSpPr>
            <p:nvPr/>
          </p:nvSpPr>
          <p:spPr bwMode="auto">
            <a:xfrm>
              <a:off x="2609" y="2568"/>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8" name="Rectangle 102"/>
            <p:cNvSpPr>
              <a:spLocks noChangeArrowheads="1"/>
            </p:cNvSpPr>
            <p:nvPr/>
          </p:nvSpPr>
          <p:spPr bwMode="auto">
            <a:xfrm>
              <a:off x="1020" y="2568"/>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2999" name="Rectangle 103"/>
            <p:cNvSpPr>
              <a:spLocks noChangeArrowheads="1"/>
            </p:cNvSpPr>
            <p:nvPr/>
          </p:nvSpPr>
          <p:spPr bwMode="auto">
            <a:xfrm>
              <a:off x="1020" y="2750"/>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0" name="Rectangle 104"/>
            <p:cNvSpPr>
              <a:spLocks noChangeArrowheads="1"/>
            </p:cNvSpPr>
            <p:nvPr/>
          </p:nvSpPr>
          <p:spPr bwMode="auto">
            <a:xfrm>
              <a:off x="1246" y="2750"/>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1" name="Rectangle 105"/>
            <p:cNvSpPr>
              <a:spLocks noChangeArrowheads="1"/>
            </p:cNvSpPr>
            <p:nvPr/>
          </p:nvSpPr>
          <p:spPr bwMode="auto">
            <a:xfrm>
              <a:off x="1475" y="2750"/>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2" name="Rectangle 106"/>
            <p:cNvSpPr>
              <a:spLocks noChangeArrowheads="1"/>
            </p:cNvSpPr>
            <p:nvPr/>
          </p:nvSpPr>
          <p:spPr bwMode="auto">
            <a:xfrm>
              <a:off x="1701" y="2750"/>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3" name="Rectangle 107"/>
            <p:cNvSpPr>
              <a:spLocks noChangeArrowheads="1"/>
            </p:cNvSpPr>
            <p:nvPr/>
          </p:nvSpPr>
          <p:spPr bwMode="auto">
            <a:xfrm>
              <a:off x="1928" y="2750"/>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4" name="Rectangle 108"/>
            <p:cNvSpPr>
              <a:spLocks noChangeArrowheads="1"/>
            </p:cNvSpPr>
            <p:nvPr/>
          </p:nvSpPr>
          <p:spPr bwMode="auto">
            <a:xfrm>
              <a:off x="2154" y="2750"/>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5" name="Rectangle 109"/>
            <p:cNvSpPr>
              <a:spLocks noChangeArrowheads="1"/>
            </p:cNvSpPr>
            <p:nvPr/>
          </p:nvSpPr>
          <p:spPr bwMode="auto">
            <a:xfrm>
              <a:off x="2382" y="2750"/>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6" name="Rectangle 110"/>
            <p:cNvSpPr>
              <a:spLocks noChangeArrowheads="1"/>
            </p:cNvSpPr>
            <p:nvPr/>
          </p:nvSpPr>
          <p:spPr bwMode="auto">
            <a:xfrm>
              <a:off x="2608" y="2750"/>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7" name="Rectangle 111"/>
            <p:cNvSpPr>
              <a:spLocks noChangeArrowheads="1"/>
            </p:cNvSpPr>
            <p:nvPr/>
          </p:nvSpPr>
          <p:spPr bwMode="auto">
            <a:xfrm>
              <a:off x="1247" y="2931"/>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8" name="Rectangle 112"/>
            <p:cNvSpPr>
              <a:spLocks noChangeArrowheads="1"/>
            </p:cNvSpPr>
            <p:nvPr/>
          </p:nvSpPr>
          <p:spPr bwMode="auto">
            <a:xfrm>
              <a:off x="1473" y="2931"/>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09" name="Rectangle 113"/>
            <p:cNvSpPr>
              <a:spLocks noChangeArrowheads="1"/>
            </p:cNvSpPr>
            <p:nvPr/>
          </p:nvSpPr>
          <p:spPr bwMode="auto">
            <a:xfrm>
              <a:off x="1701" y="2931"/>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10" name="Rectangle 114"/>
            <p:cNvSpPr>
              <a:spLocks noChangeArrowheads="1"/>
            </p:cNvSpPr>
            <p:nvPr/>
          </p:nvSpPr>
          <p:spPr bwMode="auto">
            <a:xfrm>
              <a:off x="1927" y="2931"/>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11" name="Rectangle 115"/>
            <p:cNvSpPr>
              <a:spLocks noChangeArrowheads="1"/>
            </p:cNvSpPr>
            <p:nvPr/>
          </p:nvSpPr>
          <p:spPr bwMode="auto">
            <a:xfrm>
              <a:off x="2155" y="2931"/>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12" name="Rectangle 116"/>
            <p:cNvSpPr>
              <a:spLocks noChangeArrowheads="1"/>
            </p:cNvSpPr>
            <p:nvPr/>
          </p:nvSpPr>
          <p:spPr bwMode="auto">
            <a:xfrm>
              <a:off x="2381" y="2931"/>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13" name="Rectangle 117"/>
            <p:cNvSpPr>
              <a:spLocks noChangeArrowheads="1"/>
            </p:cNvSpPr>
            <p:nvPr/>
          </p:nvSpPr>
          <p:spPr bwMode="auto">
            <a:xfrm>
              <a:off x="2609" y="2931"/>
              <a:ext cx="226" cy="18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sp>
          <p:nvSpPr>
            <p:cNvPr id="83014" name="Rectangle 118"/>
            <p:cNvSpPr>
              <a:spLocks noChangeArrowheads="1"/>
            </p:cNvSpPr>
            <p:nvPr/>
          </p:nvSpPr>
          <p:spPr bwMode="auto">
            <a:xfrm>
              <a:off x="1020" y="2931"/>
              <a:ext cx="226" cy="182"/>
            </a:xfrm>
            <a:prstGeom prst="rect">
              <a:avLst/>
            </a:prstGeom>
            <a:solidFill>
              <a:srgbClr val="66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fi-FI" altLang="fi-FI" sz="1800"/>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A321C90B-CD00-4D58-AA03-04F25DD296DD}" type="slidenum">
              <a:rPr lang="en-GB" altLang="fi-FI" sz="1050"/>
              <a:pPr>
                <a:spcBef>
                  <a:spcPct val="0"/>
                </a:spcBef>
                <a:buFontTx/>
                <a:buNone/>
              </a:pPr>
              <a:t>52</a:t>
            </a:fld>
            <a:endParaRPr lang="en-GB" altLang="fi-FI" sz="1050"/>
          </a:p>
        </p:txBody>
      </p:sp>
      <p:sp>
        <p:nvSpPr>
          <p:cNvPr id="83972" name="Text Box 52"/>
          <p:cNvSpPr txBox="1">
            <a:spLocks noChangeArrowheads="1"/>
          </p:cNvSpPr>
          <p:nvPr/>
        </p:nvSpPr>
        <p:spPr bwMode="auto">
          <a:xfrm>
            <a:off x="1601391" y="1593057"/>
            <a:ext cx="5832872" cy="254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a:t>Esimerkki määrittelee kokonaislukutaulukon, jossa on kolme riviä ja kuusi saraketta. Näin taulukkoon mahtuu 18 kokonaislukua. </a:t>
            </a:r>
          </a:p>
          <a:p>
            <a:pPr eaLnBrk="1" hangingPunct="1">
              <a:spcBef>
                <a:spcPct val="0"/>
              </a:spcBef>
              <a:buFontTx/>
              <a:buNone/>
            </a:pPr>
            <a:endParaRPr lang="fi-FI" altLang="fi-FI" sz="1800"/>
          </a:p>
          <a:p>
            <a:pPr eaLnBrk="1" hangingPunct="1">
              <a:spcBef>
                <a:spcPct val="0"/>
              </a:spcBef>
              <a:buFontTx/>
              <a:buNone/>
            </a:pPr>
            <a:r>
              <a:rPr lang="fi-FI" altLang="fi-FI" sz="1800" b="1"/>
              <a:t>	</a:t>
            </a:r>
            <a:r>
              <a:rPr lang="fi-FI" altLang="fi-FI" sz="1500" b="1">
                <a:solidFill>
                  <a:srgbClr val="0066FF"/>
                </a:solidFill>
                <a:latin typeface="Courier New" panose="02070309020205020404" pitchFamily="49" charset="0"/>
                <a:cs typeface="Courier New" panose="02070309020205020404" pitchFamily="49" charset="0"/>
              </a:rPr>
              <a:t>int</a:t>
            </a:r>
            <a:r>
              <a:rPr lang="fi-FI" altLang="fi-FI" sz="1500" b="1">
                <a:latin typeface="Courier New" panose="02070309020205020404" pitchFamily="49" charset="0"/>
                <a:cs typeface="Courier New" panose="02070309020205020404" pitchFamily="49" charset="0"/>
              </a:rPr>
              <a:t> [,] luvut = </a:t>
            </a:r>
            <a:r>
              <a:rPr lang="fi-FI" altLang="fi-FI" sz="1500" b="1">
                <a:solidFill>
                  <a:srgbClr val="0066FF"/>
                </a:solidFill>
                <a:latin typeface="Courier New" panose="02070309020205020404" pitchFamily="49" charset="0"/>
                <a:cs typeface="Courier New" panose="02070309020205020404" pitchFamily="49" charset="0"/>
              </a:rPr>
              <a:t>new int </a:t>
            </a:r>
            <a:r>
              <a:rPr lang="fi-FI" altLang="fi-FI" sz="1500" b="1">
                <a:latin typeface="Courier New" panose="02070309020205020404" pitchFamily="49" charset="0"/>
                <a:cs typeface="Courier New" panose="02070309020205020404" pitchFamily="49" charset="0"/>
              </a:rPr>
              <a:t>[3, 6];</a:t>
            </a:r>
          </a:p>
          <a:p>
            <a:pPr eaLnBrk="1" hangingPunct="1">
              <a:spcBef>
                <a:spcPct val="0"/>
              </a:spcBef>
              <a:buFontTx/>
              <a:buNone/>
            </a:pPr>
            <a:endParaRPr lang="fi-FI" altLang="fi-FI" sz="1800" b="1"/>
          </a:p>
          <a:p>
            <a:pPr eaLnBrk="1" hangingPunct="1">
              <a:spcBef>
                <a:spcPct val="0"/>
              </a:spcBef>
            </a:pPr>
            <a:r>
              <a:rPr lang="fi-FI" altLang="fi-FI" sz="1800"/>
              <a:t>Kaksiulotteisen taulukon indeksointi alkaa nollasta kuten yksiulotteisissakin taulukoissa!</a:t>
            </a:r>
            <a:r>
              <a:rPr lang="fi-FI" altLang="fi-FI" sz="1800" b="1"/>
              <a:t> </a:t>
            </a:r>
          </a:p>
          <a:p>
            <a:pPr lvl="1">
              <a:lnSpc>
                <a:spcPct val="110000"/>
              </a:lnSpc>
              <a:spcBef>
                <a:spcPct val="0"/>
              </a:spcBef>
              <a:buFontTx/>
              <a:buChar char="•"/>
            </a:pPr>
            <a:endParaRPr lang="fi-FI" altLang="fi-FI" sz="1500"/>
          </a:p>
        </p:txBody>
      </p:sp>
      <p:sp>
        <p:nvSpPr>
          <p:cNvPr id="83973" name="Text Box 5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Taulukot</a:t>
            </a:r>
            <a:endParaRPr lang="en-GB" altLang="fi-FI" sz="2100">
              <a:solidFill>
                <a:srgbClr val="153E80"/>
              </a:solidFill>
              <a:latin typeface="Stone Sans Bold"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575722AD-348E-4019-A38F-6684BF4CB54A}" type="slidenum">
              <a:rPr lang="en-GB" altLang="fi-FI" sz="1050"/>
              <a:pPr>
                <a:spcBef>
                  <a:spcPct val="0"/>
                </a:spcBef>
                <a:buFontTx/>
                <a:buNone/>
              </a:pPr>
              <a:t>53</a:t>
            </a:fld>
            <a:endParaRPr lang="en-GB" altLang="fi-FI" sz="1050"/>
          </a:p>
        </p:txBody>
      </p:sp>
      <p:sp>
        <p:nvSpPr>
          <p:cNvPr id="84996" name="Text Box 52"/>
          <p:cNvSpPr txBox="1">
            <a:spLocks noChangeArrowheads="1"/>
          </p:cNvSpPr>
          <p:nvPr/>
        </p:nvSpPr>
        <p:spPr bwMode="auto">
          <a:xfrm>
            <a:off x="1601391" y="1593058"/>
            <a:ext cx="583287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a:t>Taulukkoa käsitellään indeksien avulla: </a:t>
            </a:r>
          </a:p>
          <a:p>
            <a:pPr eaLnBrk="1" hangingPunct="1">
              <a:spcBef>
                <a:spcPct val="0"/>
              </a:spcBef>
              <a:buFont typeface="Wingdings" panose="05000000000000000000" pitchFamily="2" charset="2"/>
              <a:buChar char="q"/>
            </a:pPr>
            <a:endParaRPr lang="fi-FI" altLang="fi-FI" sz="1800"/>
          </a:p>
          <a:p>
            <a:pPr lvl="2" eaLnBrk="1" hangingPunct="1">
              <a:spcBef>
                <a:spcPct val="0"/>
              </a:spcBef>
              <a:buFontTx/>
              <a:buNone/>
            </a:pPr>
            <a:r>
              <a:rPr lang="fi-FI" altLang="fi-FI" sz="1500" b="1">
                <a:solidFill>
                  <a:srgbClr val="0066FF"/>
                </a:solidFill>
                <a:latin typeface="Courier New" panose="02070309020205020404" pitchFamily="49" charset="0"/>
                <a:cs typeface="Courier New" panose="02070309020205020404" pitchFamily="49" charset="0"/>
              </a:rPr>
              <a:t>double</a:t>
            </a:r>
            <a:r>
              <a:rPr lang="fi-FI" altLang="fi-FI" sz="1500" b="1">
                <a:latin typeface="Courier New" panose="02070309020205020404" pitchFamily="49" charset="0"/>
                <a:cs typeface="Courier New" panose="02070309020205020404" pitchFamily="49" charset="0"/>
              </a:rPr>
              <a:t>[,] summa = </a:t>
            </a:r>
            <a:r>
              <a:rPr lang="fi-FI" altLang="fi-FI" sz="1500" b="1">
                <a:solidFill>
                  <a:srgbClr val="0066FF"/>
                </a:solidFill>
                <a:latin typeface="Courier New" panose="02070309020205020404" pitchFamily="49" charset="0"/>
                <a:cs typeface="Courier New" panose="02070309020205020404" pitchFamily="49" charset="0"/>
              </a:rPr>
              <a:t>new double</a:t>
            </a:r>
            <a:r>
              <a:rPr lang="fi-FI" altLang="fi-FI" sz="1500" b="1">
                <a:latin typeface="Courier New" panose="02070309020205020404" pitchFamily="49" charset="0"/>
                <a:cs typeface="Courier New" panose="02070309020205020404" pitchFamily="49" charset="0"/>
              </a:rPr>
              <a:t>[2, 3];</a:t>
            </a:r>
          </a:p>
          <a:p>
            <a:pPr lvl="2" eaLnBrk="1" hangingPunct="1">
              <a:spcBef>
                <a:spcPct val="0"/>
              </a:spcBef>
              <a:buFontTx/>
              <a:buNone/>
            </a:pPr>
            <a:endParaRPr lang="fi-FI" altLang="fi-FI" sz="1500" b="1">
              <a:latin typeface="Courier New" panose="02070309020205020404" pitchFamily="49" charset="0"/>
              <a:cs typeface="Courier New" panose="02070309020205020404" pitchFamily="49" charset="0"/>
            </a:endParaRPr>
          </a:p>
          <a:p>
            <a:pPr lvl="2" eaLnBrk="1" hangingPunct="1">
              <a:spcBef>
                <a:spcPct val="0"/>
              </a:spcBef>
              <a:buFontTx/>
              <a:buNone/>
            </a:pPr>
            <a:r>
              <a:rPr lang="fi-FI" altLang="fi-FI" sz="1500" b="1">
                <a:latin typeface="Courier New" panose="02070309020205020404" pitchFamily="49" charset="0"/>
                <a:cs typeface="Courier New" panose="02070309020205020404" pitchFamily="49" charset="0"/>
              </a:rPr>
              <a:t>summa [0, 0] = 50.2; </a:t>
            </a:r>
            <a:br>
              <a:rPr lang="fi-FI" altLang="fi-FI" sz="1500" b="1">
                <a:latin typeface="Courier New" panose="02070309020205020404" pitchFamily="49" charset="0"/>
                <a:cs typeface="Courier New" panose="02070309020205020404" pitchFamily="49" charset="0"/>
              </a:rPr>
            </a:br>
            <a:r>
              <a:rPr lang="fi-FI" altLang="fi-FI" sz="1500" b="1">
                <a:latin typeface="Courier New" panose="02070309020205020404" pitchFamily="49" charset="0"/>
                <a:cs typeface="Courier New" panose="02070309020205020404" pitchFamily="49" charset="0"/>
              </a:rPr>
              <a:t>summa [0, 1] = 5.15; </a:t>
            </a:r>
            <a:br>
              <a:rPr lang="fi-FI" altLang="fi-FI" sz="1500" b="1">
                <a:latin typeface="Courier New" panose="02070309020205020404" pitchFamily="49" charset="0"/>
                <a:cs typeface="Courier New" panose="02070309020205020404" pitchFamily="49" charset="0"/>
              </a:rPr>
            </a:br>
            <a:r>
              <a:rPr lang="fi-FI" altLang="fi-FI" sz="1500" b="1">
                <a:latin typeface="Courier New" panose="02070309020205020404" pitchFamily="49" charset="0"/>
                <a:cs typeface="Courier New" panose="02070309020205020404" pitchFamily="49" charset="0"/>
              </a:rPr>
              <a:t>summa [0, 2] = 1.5; </a:t>
            </a:r>
            <a:br>
              <a:rPr lang="fi-FI" altLang="fi-FI" sz="1500" b="1">
                <a:latin typeface="Courier New" panose="02070309020205020404" pitchFamily="49" charset="0"/>
                <a:cs typeface="Courier New" panose="02070309020205020404" pitchFamily="49" charset="0"/>
              </a:rPr>
            </a:br>
            <a:r>
              <a:rPr lang="fi-FI" altLang="fi-FI" sz="1500" b="1">
                <a:latin typeface="Courier New" panose="02070309020205020404" pitchFamily="49" charset="0"/>
                <a:cs typeface="Courier New" panose="02070309020205020404" pitchFamily="49" charset="0"/>
              </a:rPr>
              <a:t>summa [1, 0] = 100.0; </a:t>
            </a:r>
            <a:br>
              <a:rPr lang="fi-FI" altLang="fi-FI" sz="1500" b="1">
                <a:latin typeface="Courier New" panose="02070309020205020404" pitchFamily="49" charset="0"/>
                <a:cs typeface="Courier New" panose="02070309020205020404" pitchFamily="49" charset="0"/>
              </a:rPr>
            </a:br>
            <a:r>
              <a:rPr lang="fi-FI" altLang="fi-FI" sz="1500" b="1">
                <a:latin typeface="Courier New" panose="02070309020205020404" pitchFamily="49" charset="0"/>
                <a:cs typeface="Courier New" panose="02070309020205020404" pitchFamily="49" charset="0"/>
              </a:rPr>
              <a:t>summa [1, 1] = 51.5; </a:t>
            </a:r>
            <a:br>
              <a:rPr lang="fi-FI" altLang="fi-FI" sz="1500" b="1">
                <a:latin typeface="Courier New" panose="02070309020205020404" pitchFamily="49" charset="0"/>
                <a:cs typeface="Courier New" panose="02070309020205020404" pitchFamily="49" charset="0"/>
              </a:rPr>
            </a:br>
            <a:r>
              <a:rPr lang="fi-FI" altLang="fi-FI" sz="1500" b="1">
                <a:latin typeface="Courier New" panose="02070309020205020404" pitchFamily="49" charset="0"/>
                <a:cs typeface="Courier New" panose="02070309020205020404" pitchFamily="49" charset="0"/>
              </a:rPr>
              <a:t>summa [1, 2] = 15.1;</a:t>
            </a:r>
          </a:p>
        </p:txBody>
      </p:sp>
      <p:sp>
        <p:nvSpPr>
          <p:cNvPr id="84997" name="Text Box 5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Taulukot</a:t>
            </a:r>
            <a:endParaRPr lang="en-GB" altLang="fi-FI" sz="2100">
              <a:solidFill>
                <a:srgbClr val="153E80"/>
              </a:solidFill>
              <a:latin typeface="Stone Sans Bold"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54</a:t>
            </a:fld>
            <a:endParaRPr lang="en-GB" altLang="fi-FI" sz="1050"/>
          </a:p>
        </p:txBody>
      </p:sp>
      <p:sp>
        <p:nvSpPr>
          <p:cNvPr id="86020" name="Text Box 73"/>
          <p:cNvSpPr txBox="1">
            <a:spLocks noChangeArrowheads="1"/>
          </p:cNvSpPr>
          <p:nvPr/>
        </p:nvSpPr>
        <p:spPr bwMode="auto">
          <a:xfrm>
            <a:off x="1601391" y="1593057"/>
            <a:ext cx="5832872"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a:t>Taulukko voidaan alustaa joko sijoitusoperaattoria hyväksikäyttäen tai esittelyn yhteydessä: </a:t>
            </a:r>
          </a:p>
          <a:p>
            <a:pPr eaLnBrk="1" hangingPunct="1">
              <a:spcBef>
                <a:spcPct val="0"/>
              </a:spcBef>
            </a:pPr>
            <a:r>
              <a:rPr lang="fi-FI" altLang="fi-FI" sz="1800"/>
              <a:t>Esimerkkejä: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a:t>
            </a:r>
            <a:r>
              <a:rPr lang="fi-FI" altLang="fi-FI" sz="1200" b="1">
                <a:solidFill>
                  <a:srgbClr val="0066FF"/>
                </a:solidFill>
                <a:latin typeface="Courier New" panose="02070309020205020404" pitchFamily="49" charset="0"/>
                <a:cs typeface="Courier New" panose="02070309020205020404" pitchFamily="49" charset="0"/>
              </a:rPr>
              <a:t>int</a:t>
            </a:r>
            <a:r>
              <a:rPr lang="fi-FI" altLang="fi-FI" sz="1200" b="1">
                <a:latin typeface="Courier New" panose="02070309020205020404" pitchFamily="49" charset="0"/>
                <a:cs typeface="Courier New" panose="02070309020205020404" pitchFamily="49" charset="0"/>
              </a:rPr>
              <a:t> [,] kaksiulotteinen =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{10, 11, 102},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{200, 201, 202}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a:t>
            </a:r>
          </a:p>
          <a:p>
            <a:pPr eaLnBrk="1" hangingPunct="1">
              <a:spcBef>
                <a:spcPct val="0"/>
              </a:spcBef>
              <a:buFontTx/>
              <a:buNone/>
            </a:pPr>
            <a:endParaRPr lang="fi-FI" altLang="fi-FI" sz="1200" b="1">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a:t>
            </a:r>
            <a:r>
              <a:rPr lang="fi-FI" altLang="fi-FI" sz="1200" b="1">
                <a:solidFill>
                  <a:srgbClr val="0066FF"/>
                </a:solidFill>
                <a:latin typeface="Courier New" panose="02070309020205020404" pitchFamily="49" charset="0"/>
                <a:cs typeface="Courier New" panose="02070309020205020404" pitchFamily="49" charset="0"/>
              </a:rPr>
              <a:t>int</a:t>
            </a:r>
            <a:r>
              <a:rPr lang="fi-FI" altLang="fi-FI" sz="1200" b="1">
                <a:latin typeface="Courier New" panose="02070309020205020404" pitchFamily="49" charset="0"/>
                <a:cs typeface="Courier New" panose="02070309020205020404" pitchFamily="49" charset="0"/>
              </a:rPr>
              <a:t> [,,] kolmiulotteinen =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{10, 11, 102},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{200, 201, 202}</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{123, 211, 2},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{998, 66, 63}</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a:t>
            </a:r>
          </a:p>
          <a:p>
            <a:pPr eaLnBrk="1" hangingPunct="1">
              <a:spcBef>
                <a:spcPct val="0"/>
              </a:spcBef>
              <a:buFontTx/>
              <a:buNone/>
            </a:pPr>
            <a:r>
              <a:rPr lang="fi-FI" altLang="fi-FI" sz="1200" b="1">
                <a:latin typeface="Courier New" panose="02070309020205020404" pitchFamily="49" charset="0"/>
                <a:cs typeface="Courier New" panose="02070309020205020404" pitchFamily="49" charset="0"/>
              </a:rPr>
              <a:t>	};</a:t>
            </a:r>
          </a:p>
        </p:txBody>
      </p:sp>
      <p:sp>
        <p:nvSpPr>
          <p:cNvPr id="86021" name="Text Box 7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Taulukot</a:t>
            </a:r>
            <a:endParaRPr lang="en-GB" altLang="fi-FI" sz="2100">
              <a:solidFill>
                <a:srgbClr val="153E80"/>
              </a:solidFill>
              <a:latin typeface="Stone Sans Bold"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55</a:t>
            </a:fld>
            <a:endParaRPr lang="en-GB" altLang="fi-FI" sz="1050"/>
          </a:p>
        </p:txBody>
      </p:sp>
      <p:sp>
        <p:nvSpPr>
          <p:cNvPr id="87044" name="Text Box 73"/>
          <p:cNvSpPr txBox="1">
            <a:spLocks noChangeArrowheads="1"/>
          </p:cNvSpPr>
          <p:nvPr/>
        </p:nvSpPr>
        <p:spPr bwMode="auto">
          <a:xfrm>
            <a:off x="1601391" y="1593058"/>
            <a:ext cx="5832872" cy="243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Satunnaisluvut saadaan ”arvottua” </a:t>
            </a:r>
            <a:r>
              <a:rPr lang="fi-FI" altLang="fi-FI" sz="1800" dirty="0" smtClean="0"/>
              <a:t>Java-kielessä seuraavasti kolmella eri tavalla:</a:t>
            </a:r>
          </a:p>
          <a:p>
            <a:pPr lvl="1">
              <a:buNone/>
            </a:pPr>
            <a:r>
              <a:rPr lang="fi-FI" sz="1800" dirty="0" err="1"/>
              <a:t>java.util.Random.nextInt</a:t>
            </a:r>
            <a:endParaRPr lang="fi-FI" sz="1800" dirty="0"/>
          </a:p>
          <a:p>
            <a:pPr lvl="1">
              <a:buNone/>
            </a:pPr>
            <a:r>
              <a:rPr lang="fi-FI" sz="1800" dirty="0" err="1"/>
              <a:t>Math.random</a:t>
            </a:r>
            <a:endParaRPr lang="fi-FI" sz="1800" dirty="0"/>
          </a:p>
          <a:p>
            <a:pPr lvl="1">
              <a:buNone/>
            </a:pPr>
            <a:r>
              <a:rPr lang="fi-FI" sz="1800" dirty="0" err="1"/>
              <a:t>java.util.Random.ints</a:t>
            </a:r>
            <a:r>
              <a:rPr lang="fi-FI" sz="1800" dirty="0"/>
              <a:t> (Java </a:t>
            </a:r>
            <a:r>
              <a:rPr lang="fi-FI" sz="1800" dirty="0" smtClean="0"/>
              <a:t>8)</a:t>
            </a:r>
          </a:p>
          <a:p>
            <a:pPr lvl="1">
              <a:buNone/>
            </a:pPr>
            <a:endParaRPr lang="fi-FI" altLang="fi-FI" sz="1800" dirty="0"/>
          </a:p>
          <a:p>
            <a:pPr eaLnBrk="1" hangingPunct="1">
              <a:spcBef>
                <a:spcPct val="0"/>
              </a:spcBef>
            </a:pPr>
            <a:r>
              <a:rPr lang="fi-FI" altLang="fi-FI" sz="1800" dirty="0"/>
              <a:t>Esimerkkejä: </a:t>
            </a:r>
          </a:p>
          <a:p>
            <a:pPr eaLnBrk="1" hangingPunct="1">
              <a:spcBef>
                <a:spcPct val="0"/>
              </a:spcBef>
              <a:buFontTx/>
              <a:buNone/>
            </a:pPr>
            <a:endParaRPr lang="fi-FI" altLang="fi-FI" sz="1200" b="1" dirty="0">
              <a:latin typeface="Courier New" panose="02070309020205020404" pitchFamily="49" charset="0"/>
              <a:cs typeface="Courier New" panose="02070309020205020404" pitchFamily="49" charset="0"/>
            </a:endParaRPr>
          </a:p>
        </p:txBody>
      </p:sp>
      <p:sp>
        <p:nvSpPr>
          <p:cNvPr id="87045" name="Text Box 7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Satunnaisluvut</a:t>
            </a:r>
            <a:endParaRPr lang="en-GB" altLang="fi-FI" sz="2100">
              <a:solidFill>
                <a:srgbClr val="153E80"/>
              </a:solidFill>
              <a:latin typeface="Stone Sans Bold" pitchFamily="34" charset="0"/>
            </a:endParaRPr>
          </a:p>
        </p:txBody>
      </p:sp>
      <p:pic>
        <p:nvPicPr>
          <p:cNvPr id="2" name="Picture 1"/>
          <p:cNvPicPr>
            <a:picLocks noChangeAspect="1"/>
          </p:cNvPicPr>
          <p:nvPr/>
        </p:nvPicPr>
        <p:blipFill>
          <a:blip r:embed="rId2"/>
          <a:stretch>
            <a:fillRect/>
          </a:stretch>
        </p:blipFill>
        <p:spPr>
          <a:xfrm>
            <a:off x="1025997" y="4149503"/>
            <a:ext cx="7711603" cy="188184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56</a:t>
            </a:fld>
            <a:endParaRPr lang="en-GB" altLang="fi-FI" sz="1050"/>
          </a:p>
        </p:txBody>
      </p:sp>
      <p:sp>
        <p:nvSpPr>
          <p:cNvPr id="89092" name="Text Box 3"/>
          <p:cNvSpPr txBox="1">
            <a:spLocks noChangeArrowheads="1"/>
          </p:cNvSpPr>
          <p:nvPr/>
        </p:nvSpPr>
        <p:spPr bwMode="auto">
          <a:xfrm>
            <a:off x="1601391" y="1593056"/>
            <a:ext cx="5832872" cy="4039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a:t> Funktio on rutiini, joka tekee pienen osan kokonaisesta ohjelmasta. </a:t>
            </a:r>
          </a:p>
          <a:p>
            <a:pPr eaLnBrk="1" hangingPunct="1">
              <a:spcBef>
                <a:spcPct val="0"/>
              </a:spcBef>
            </a:pPr>
            <a:endParaRPr lang="fi-FI" altLang="fi-FI" sz="1800"/>
          </a:p>
          <a:p>
            <a:pPr eaLnBrk="1" hangingPunct="1">
              <a:spcBef>
                <a:spcPct val="0"/>
              </a:spcBef>
            </a:pPr>
            <a:r>
              <a:rPr lang="fi-FI" altLang="fi-FI" sz="1800"/>
              <a:t> Funktiolle voidaan välittää parametreja ja se voi myös palauttaa arvon. </a:t>
            </a:r>
          </a:p>
          <a:p>
            <a:pPr eaLnBrk="1" hangingPunct="1">
              <a:spcBef>
                <a:spcPct val="0"/>
              </a:spcBef>
            </a:pPr>
            <a:endParaRPr lang="fi-FI" altLang="fi-FI" sz="1800"/>
          </a:p>
          <a:p>
            <a:pPr eaLnBrk="1" hangingPunct="1">
              <a:spcBef>
                <a:spcPct val="0"/>
              </a:spcBef>
            </a:pPr>
            <a:r>
              <a:rPr lang="fi-FI" altLang="fi-FI" sz="1800"/>
              <a:t> Funktio voidaan kirjoittaa myös niin, ettei sille välitetä parametreja eikä se myöskään palauta mitään. </a:t>
            </a:r>
          </a:p>
          <a:p>
            <a:pPr eaLnBrk="1" hangingPunct="1">
              <a:spcBef>
                <a:spcPct val="0"/>
              </a:spcBef>
            </a:pPr>
            <a:endParaRPr lang="fi-FI" altLang="fi-FI" sz="1800"/>
          </a:p>
          <a:p>
            <a:pPr eaLnBrk="1" hangingPunct="1">
              <a:spcBef>
                <a:spcPct val="0"/>
              </a:spcBef>
            </a:pPr>
            <a:r>
              <a:rPr lang="fi-FI" altLang="fi-FI" sz="1800"/>
              <a:t> Yksinkertaisin funktio on seuraavanlainen (ei palauta mitään, ei ota yhtään parametria) : </a:t>
            </a:r>
          </a:p>
          <a:p>
            <a:pPr eaLnBrk="1" hangingPunct="1">
              <a:spcBef>
                <a:spcPct val="0"/>
              </a:spcBef>
              <a:buFont typeface="Wingdings" panose="05000000000000000000" pitchFamily="2" charset="2"/>
              <a:buChar char="q"/>
            </a:pPr>
            <a:endParaRPr lang="fi-FI" altLang="fi-FI" sz="1800"/>
          </a:p>
          <a:p>
            <a:pPr lvl="2" eaLnBrk="1" hangingPunct="1">
              <a:spcBef>
                <a:spcPct val="0"/>
              </a:spcBef>
              <a:buFontTx/>
              <a:buNone/>
            </a:pPr>
            <a:r>
              <a:rPr lang="fi-FI" altLang="fi-FI" sz="1350" b="1">
                <a:solidFill>
                  <a:srgbClr val="0066FF"/>
                </a:solidFill>
                <a:latin typeface="Courier New" panose="02070309020205020404" pitchFamily="49" charset="0"/>
                <a:cs typeface="Courier New" panose="02070309020205020404" pitchFamily="49" charset="0"/>
              </a:rPr>
              <a:t>static void </a:t>
            </a:r>
            <a:r>
              <a:rPr lang="fi-FI" altLang="fi-FI" sz="1350" b="1">
                <a:latin typeface="Courier New" panose="02070309020205020404" pitchFamily="49" charset="0"/>
                <a:cs typeface="Courier New" panose="02070309020205020404" pitchFamily="49" charset="0"/>
              </a:rPr>
              <a:t>FunktionNimi() </a:t>
            </a:r>
            <a:br>
              <a:rPr lang="fi-FI" altLang="fi-FI" sz="1350" b="1">
                <a:latin typeface="Courier New" panose="02070309020205020404" pitchFamily="49" charset="0"/>
                <a:cs typeface="Courier New" panose="02070309020205020404" pitchFamily="49" charset="0"/>
              </a:rPr>
            </a:br>
            <a:r>
              <a:rPr lang="fi-FI" altLang="fi-FI" sz="1350" b="1">
                <a:latin typeface="Courier New" panose="02070309020205020404" pitchFamily="49" charset="0"/>
                <a:cs typeface="Courier New" panose="02070309020205020404" pitchFamily="49" charset="0"/>
              </a:rPr>
              <a:t>{ </a:t>
            </a:r>
            <a:br>
              <a:rPr lang="fi-FI" altLang="fi-FI" sz="1350" b="1">
                <a:latin typeface="Courier New" panose="02070309020205020404" pitchFamily="49" charset="0"/>
                <a:cs typeface="Courier New" panose="02070309020205020404" pitchFamily="49" charset="0"/>
              </a:rPr>
            </a:br>
            <a:r>
              <a:rPr lang="fi-FI" altLang="fi-FI" sz="1350" b="1">
                <a:latin typeface="Courier New" panose="02070309020205020404" pitchFamily="49" charset="0"/>
                <a:cs typeface="Courier New" panose="02070309020205020404" pitchFamily="49" charset="0"/>
              </a:rPr>
              <a:t>}</a:t>
            </a:r>
          </a:p>
        </p:txBody>
      </p:sp>
      <p:sp>
        <p:nvSpPr>
          <p:cNvPr id="89093"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57</a:t>
            </a:fld>
            <a:endParaRPr lang="en-GB" altLang="fi-FI" sz="1050"/>
          </a:p>
        </p:txBody>
      </p:sp>
      <p:sp>
        <p:nvSpPr>
          <p:cNvPr id="90116" name="Text Box 3"/>
          <p:cNvSpPr txBox="1">
            <a:spLocks noChangeArrowheads="1"/>
          </p:cNvSpPr>
          <p:nvPr/>
        </p:nvSpPr>
        <p:spPr bwMode="auto">
          <a:xfrm>
            <a:off x="1601391" y="1593058"/>
            <a:ext cx="583287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 </a:t>
            </a:r>
            <a:r>
              <a:rPr lang="fi-FI" altLang="fi-FI" sz="1800" dirty="0" err="1" smtClean="0"/>
              <a:t>Java-</a:t>
            </a:r>
            <a:r>
              <a:rPr lang="fi-FI" altLang="fi-FI" sz="1800" dirty="0" smtClean="0"/>
              <a:t> </a:t>
            </a:r>
            <a:r>
              <a:rPr lang="fi-FI" altLang="fi-FI" sz="1800" dirty="0"/>
              <a:t>kielinen ohjelma koostuu vähintään yhdestä funktiosta eli </a:t>
            </a:r>
            <a:r>
              <a:rPr lang="fi-FI" altLang="fi-FI" sz="1800" dirty="0" smtClean="0"/>
              <a:t>main</a:t>
            </a:r>
            <a:r>
              <a:rPr lang="fi-FI" altLang="fi-FI" sz="1800" dirty="0"/>
              <a:t>(). </a:t>
            </a:r>
          </a:p>
          <a:p>
            <a:pPr eaLnBrk="1" hangingPunct="1">
              <a:spcBef>
                <a:spcPct val="0"/>
              </a:spcBef>
            </a:pPr>
            <a:endParaRPr lang="fi-FI" altLang="fi-FI" sz="1800" dirty="0"/>
          </a:p>
          <a:p>
            <a:pPr eaLnBrk="1" hangingPunct="1">
              <a:spcBef>
                <a:spcPct val="0"/>
              </a:spcBef>
            </a:pPr>
            <a:r>
              <a:rPr lang="fi-FI" altLang="fi-FI" sz="1800" dirty="0"/>
              <a:t> Funktioita on yleensä enemmän, koska ohjelma kannattaa jakaa pienempiin kokonaisuuksiin toimintakokonaisuuden ja loogisen järjestyksen ymmärtämiseksi. </a:t>
            </a:r>
          </a:p>
          <a:p>
            <a:pPr eaLnBrk="1" hangingPunct="1">
              <a:spcBef>
                <a:spcPct val="0"/>
              </a:spcBef>
            </a:pPr>
            <a:endParaRPr lang="fi-FI" altLang="fi-FI" sz="1800" dirty="0"/>
          </a:p>
          <a:p>
            <a:pPr eaLnBrk="1" hangingPunct="1">
              <a:spcBef>
                <a:spcPct val="0"/>
              </a:spcBef>
            </a:pPr>
            <a:r>
              <a:rPr lang="fi-FI" altLang="fi-FI" sz="1800" dirty="0"/>
              <a:t> </a:t>
            </a:r>
            <a:r>
              <a:rPr lang="fi-FI" altLang="fi-FI" sz="1800" dirty="0" err="1" smtClean="0"/>
              <a:t>Java-</a:t>
            </a:r>
            <a:r>
              <a:rPr lang="fi-FI" altLang="fi-FI" sz="1800" dirty="0" smtClean="0"/>
              <a:t> </a:t>
            </a:r>
            <a:r>
              <a:rPr lang="fi-FI" altLang="fi-FI" sz="1800" dirty="0"/>
              <a:t>ohjelma alkaa aina </a:t>
            </a:r>
            <a:r>
              <a:rPr lang="fi-FI" altLang="fi-FI" sz="1800" dirty="0" smtClean="0"/>
              <a:t>main</a:t>
            </a:r>
            <a:r>
              <a:rPr lang="fi-FI" altLang="fi-FI" sz="1800" dirty="0"/>
              <a:t>() - funktiosta ja päättyy, kun m</a:t>
            </a:r>
            <a:r>
              <a:rPr lang="fi-FI" altLang="fi-FI" sz="1800" dirty="0" smtClean="0"/>
              <a:t>ain</a:t>
            </a:r>
            <a:r>
              <a:rPr lang="fi-FI" altLang="fi-FI" sz="1800" dirty="0"/>
              <a:t>() - funktio päättyy.</a:t>
            </a:r>
          </a:p>
          <a:p>
            <a:pPr eaLnBrk="1" hangingPunct="1">
              <a:spcBef>
                <a:spcPct val="0"/>
              </a:spcBef>
            </a:pPr>
            <a:endParaRPr lang="fi-FI" altLang="fi-FI" sz="1800" dirty="0"/>
          </a:p>
          <a:p>
            <a:pPr>
              <a:spcBef>
                <a:spcPct val="0"/>
              </a:spcBef>
              <a:buFontTx/>
              <a:buNone/>
            </a:pPr>
            <a:r>
              <a:rPr lang="fi-FI" altLang="fi-FI" sz="1050" dirty="0">
                <a:latin typeface="Courier New" panose="02070309020205020404" pitchFamily="49" charset="0"/>
                <a:cs typeface="Courier New" panose="02070309020205020404" pitchFamily="49" charset="0"/>
              </a:rPr>
              <a:t> 	</a:t>
            </a:r>
            <a:r>
              <a:rPr lang="en-GB" altLang="fi-FI" sz="1050" b="1" dirty="0">
                <a:solidFill>
                  <a:srgbClr val="0066FF"/>
                </a:solidFill>
                <a:latin typeface="Courier New" panose="02070309020205020404" pitchFamily="49" charset="0"/>
                <a:cs typeface="Courier New" panose="02070309020205020404" pitchFamily="49" charset="0"/>
              </a:rPr>
              <a:t> public static void main(String[] </a:t>
            </a:r>
            <a:r>
              <a:rPr lang="en-GB" altLang="fi-FI" sz="1050" b="1" dirty="0" err="1">
                <a:solidFill>
                  <a:srgbClr val="0066FF"/>
                </a:solidFill>
                <a:latin typeface="Courier New" panose="02070309020205020404" pitchFamily="49" charset="0"/>
                <a:cs typeface="Courier New" panose="02070309020205020404" pitchFamily="49" charset="0"/>
              </a:rPr>
              <a:t>args</a:t>
            </a:r>
            <a:r>
              <a:rPr lang="en-GB" altLang="fi-FI" sz="1050" b="1" dirty="0">
                <a:solidFill>
                  <a:srgbClr val="0066FF"/>
                </a:solidFill>
                <a:latin typeface="Courier New" panose="02070309020205020404" pitchFamily="49" charset="0"/>
                <a:cs typeface="Courier New" panose="02070309020205020404" pitchFamily="49" charset="0"/>
              </a:rPr>
              <a:t>) </a:t>
            </a:r>
            <a:r>
              <a:rPr lang="en-GB" altLang="fi-FI" sz="1050" b="1" dirty="0" smtClean="0">
                <a:solidFill>
                  <a:srgbClr val="0066FF"/>
                </a:solidFill>
                <a:latin typeface="Courier New" panose="02070309020205020404" pitchFamily="49" charset="0"/>
                <a:cs typeface="Courier New" panose="02070309020205020404" pitchFamily="49" charset="0"/>
              </a:rPr>
              <a:t>{</a:t>
            </a:r>
            <a:endParaRPr lang="fi-FI" altLang="fi-FI" sz="1050" b="1" dirty="0">
              <a:latin typeface="Courier New" panose="02070309020205020404" pitchFamily="49" charset="0"/>
              <a:cs typeface="Courier New" panose="02070309020205020404" pitchFamily="49" charset="0"/>
            </a:endParaRPr>
          </a:p>
          <a:p>
            <a:pPr>
              <a:spcBef>
                <a:spcPct val="0"/>
              </a:spcBef>
              <a:buFontTx/>
              <a:buNone/>
            </a:pPr>
            <a:endParaRPr lang="fi-FI" altLang="fi-FI" sz="1050" b="1" dirty="0">
              <a:latin typeface="Courier New" panose="02070309020205020404" pitchFamily="49" charset="0"/>
              <a:cs typeface="Courier New" panose="02070309020205020404" pitchFamily="49" charset="0"/>
            </a:endParaRPr>
          </a:p>
          <a:p>
            <a:pPr>
              <a:spcBef>
                <a:spcPct val="0"/>
              </a:spcBef>
              <a:buFontTx/>
              <a:buNone/>
            </a:pPr>
            <a:r>
              <a:rPr lang="fi-FI" altLang="fi-FI" sz="1050" b="1" dirty="0">
                <a:latin typeface="Courier New" panose="02070309020205020404" pitchFamily="49" charset="0"/>
                <a:cs typeface="Courier New" panose="02070309020205020404" pitchFamily="49" charset="0"/>
              </a:rPr>
              <a:t>		</a:t>
            </a:r>
            <a:r>
              <a:rPr lang="fi-FI" altLang="fi-FI" sz="1050" b="1" dirty="0">
                <a:solidFill>
                  <a:srgbClr val="009900"/>
                </a:solidFill>
                <a:latin typeface="Courier New" panose="02070309020205020404" pitchFamily="49" charset="0"/>
                <a:cs typeface="Courier New" panose="02070309020205020404" pitchFamily="49" charset="0"/>
              </a:rPr>
              <a:t>// Ohjelma alkaa</a:t>
            </a:r>
          </a:p>
          <a:p>
            <a:pPr>
              <a:spcBef>
                <a:spcPct val="0"/>
              </a:spcBef>
              <a:buFontTx/>
              <a:buNone/>
            </a:pPr>
            <a:r>
              <a:rPr lang="fi-FI" altLang="fi-FI" sz="1050" b="1" dirty="0">
                <a:latin typeface="Courier New" panose="02070309020205020404" pitchFamily="49" charset="0"/>
                <a:cs typeface="Courier New" panose="02070309020205020404" pitchFamily="49" charset="0"/>
              </a:rPr>
              <a:t>		</a:t>
            </a:r>
          </a:p>
          <a:p>
            <a:pPr>
              <a:spcBef>
                <a:spcPct val="0"/>
              </a:spcBef>
              <a:buFontTx/>
              <a:buNone/>
            </a:pPr>
            <a:r>
              <a:rPr lang="fi-FI" altLang="fi-FI" sz="1050" b="1" dirty="0">
                <a:latin typeface="Courier New" panose="02070309020205020404" pitchFamily="49" charset="0"/>
                <a:cs typeface="Courier New" panose="02070309020205020404" pitchFamily="49" charset="0"/>
              </a:rPr>
              <a:t>		koodia, funktion kutsuja </a:t>
            </a:r>
            <a:r>
              <a:rPr lang="fi-FI" altLang="fi-FI" sz="1050" b="1" dirty="0" err="1">
                <a:latin typeface="Courier New" panose="02070309020205020404" pitchFamily="49" charset="0"/>
                <a:cs typeface="Courier New" panose="02070309020205020404" pitchFamily="49" charset="0"/>
              </a:rPr>
              <a:t>jne</a:t>
            </a:r>
            <a:endParaRPr lang="fi-FI" altLang="fi-FI" sz="1050" b="1" dirty="0">
              <a:latin typeface="Courier New" panose="02070309020205020404" pitchFamily="49" charset="0"/>
              <a:cs typeface="Courier New" panose="02070309020205020404" pitchFamily="49" charset="0"/>
            </a:endParaRPr>
          </a:p>
          <a:p>
            <a:pPr>
              <a:spcBef>
                <a:spcPct val="0"/>
              </a:spcBef>
              <a:buFontTx/>
              <a:buNone/>
            </a:pPr>
            <a:r>
              <a:rPr lang="fi-FI" altLang="fi-FI" sz="1050" b="1" dirty="0">
                <a:latin typeface="Courier New" panose="02070309020205020404" pitchFamily="49" charset="0"/>
                <a:cs typeface="Courier New" panose="02070309020205020404" pitchFamily="49" charset="0"/>
              </a:rPr>
              <a:t>		</a:t>
            </a:r>
          </a:p>
          <a:p>
            <a:pPr>
              <a:spcBef>
                <a:spcPct val="0"/>
              </a:spcBef>
              <a:buFontTx/>
              <a:buNone/>
            </a:pPr>
            <a:r>
              <a:rPr lang="fi-FI" altLang="fi-FI" sz="1050" b="1" dirty="0">
                <a:latin typeface="Courier New" panose="02070309020205020404" pitchFamily="49" charset="0"/>
                <a:cs typeface="Courier New" panose="02070309020205020404" pitchFamily="49" charset="0"/>
              </a:rPr>
              <a:t>		</a:t>
            </a:r>
            <a:r>
              <a:rPr lang="fi-FI" altLang="fi-FI" sz="1050" b="1" dirty="0">
                <a:solidFill>
                  <a:srgbClr val="009900"/>
                </a:solidFill>
                <a:latin typeface="Courier New" panose="02070309020205020404" pitchFamily="49" charset="0"/>
                <a:cs typeface="Courier New" panose="02070309020205020404" pitchFamily="49" charset="0"/>
              </a:rPr>
              <a:t>// Ohjelma päättyy</a:t>
            </a:r>
          </a:p>
          <a:p>
            <a:pPr>
              <a:spcBef>
                <a:spcPct val="0"/>
              </a:spcBef>
              <a:buFontTx/>
              <a:buNone/>
            </a:pPr>
            <a:r>
              <a:rPr lang="fi-FI" altLang="fi-FI" sz="1050" b="1" dirty="0">
                <a:latin typeface="Courier New" panose="02070309020205020404" pitchFamily="49" charset="0"/>
                <a:cs typeface="Courier New" panose="02070309020205020404" pitchFamily="49" charset="0"/>
              </a:rPr>
              <a:t>     	} </a:t>
            </a:r>
          </a:p>
        </p:txBody>
      </p:sp>
      <p:sp>
        <p:nvSpPr>
          <p:cNvPr id="90117"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58</a:t>
            </a:fld>
            <a:endParaRPr lang="en-GB" altLang="fi-FI" sz="1050"/>
          </a:p>
        </p:txBody>
      </p:sp>
      <p:sp>
        <p:nvSpPr>
          <p:cNvPr id="91140" name="Text Box 3"/>
          <p:cNvSpPr txBox="1">
            <a:spLocks noChangeArrowheads="1"/>
          </p:cNvSpPr>
          <p:nvPr/>
        </p:nvSpPr>
        <p:spPr bwMode="auto">
          <a:xfrm>
            <a:off x="1601391" y="1593056"/>
            <a:ext cx="583287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b="1"/>
              <a:t>Funktion määritteleminen</a:t>
            </a:r>
            <a:endParaRPr lang="fi-FI" altLang="fi-FI" sz="1800"/>
          </a:p>
          <a:p>
            <a:pPr eaLnBrk="1" hangingPunct="1">
              <a:spcBef>
                <a:spcPct val="0"/>
              </a:spcBef>
            </a:pPr>
            <a:r>
              <a:rPr lang="fi-FI" altLang="fi-FI" sz="1800"/>
              <a:t>  Määrittelyssä kerrotaan :</a:t>
            </a:r>
          </a:p>
          <a:p>
            <a:pPr eaLnBrk="1" hangingPunct="1">
              <a:spcBef>
                <a:spcPct val="0"/>
              </a:spcBef>
            </a:pPr>
            <a:endParaRPr lang="fi-FI" altLang="fi-FI" sz="1800"/>
          </a:p>
          <a:p>
            <a:pPr lvl="1" eaLnBrk="1" hangingPunct="1">
              <a:spcBef>
                <a:spcPct val="0"/>
              </a:spcBef>
              <a:buFontTx/>
              <a:buChar char="•"/>
            </a:pPr>
            <a:r>
              <a:rPr lang="fi-FI" altLang="fi-FI" sz="1800"/>
              <a:t> Paluuarvon tyyppi </a:t>
            </a:r>
          </a:p>
          <a:p>
            <a:pPr lvl="1" eaLnBrk="1" hangingPunct="1">
              <a:spcBef>
                <a:spcPct val="0"/>
              </a:spcBef>
              <a:buFontTx/>
              <a:buChar char="•"/>
            </a:pPr>
            <a:endParaRPr lang="fi-FI" altLang="fi-FI" sz="1800"/>
          </a:p>
          <a:p>
            <a:pPr lvl="2" eaLnBrk="1" hangingPunct="1">
              <a:spcBef>
                <a:spcPct val="0"/>
              </a:spcBef>
              <a:buFontTx/>
              <a:buNone/>
            </a:pPr>
            <a:r>
              <a:rPr lang="fi-FI" altLang="fi-FI" sz="1350" b="1">
                <a:solidFill>
                  <a:srgbClr val="0066FF"/>
                </a:solidFill>
                <a:latin typeface="Courier New" panose="02070309020205020404" pitchFamily="49" charset="0"/>
                <a:cs typeface="Courier New" panose="02070309020205020404" pitchFamily="49" charset="0"/>
              </a:rPr>
              <a:t>void 	</a:t>
            </a:r>
            <a:r>
              <a:rPr lang="fi-FI" altLang="fi-FI" sz="1350" b="1">
                <a:latin typeface="Courier New" panose="02070309020205020404" pitchFamily="49" charset="0"/>
                <a:cs typeface="Courier New" panose="02070309020205020404" pitchFamily="49" charset="0"/>
              </a:rPr>
              <a:t>= funktio ei palauta mitään</a:t>
            </a:r>
          </a:p>
          <a:p>
            <a:pPr lvl="2" eaLnBrk="1" hangingPunct="1">
              <a:spcBef>
                <a:spcPct val="0"/>
              </a:spcBef>
              <a:buFontTx/>
              <a:buNone/>
            </a:pPr>
            <a:r>
              <a:rPr lang="fi-FI" altLang="fi-FI" sz="1350" b="1">
                <a:solidFill>
                  <a:srgbClr val="0066FF"/>
                </a:solidFill>
                <a:latin typeface="Courier New" panose="02070309020205020404" pitchFamily="49" charset="0"/>
                <a:cs typeface="Courier New" panose="02070309020205020404" pitchFamily="49" charset="0"/>
              </a:rPr>
              <a:t>int 	</a:t>
            </a:r>
            <a:r>
              <a:rPr lang="fi-FI" altLang="fi-FI" sz="1350" b="1">
                <a:latin typeface="Courier New" panose="02070309020205020404" pitchFamily="49" charset="0"/>
                <a:cs typeface="Courier New" panose="02070309020205020404" pitchFamily="49" charset="0"/>
              </a:rPr>
              <a:t>= funktio palauttaa integer arvon</a:t>
            </a:r>
          </a:p>
          <a:p>
            <a:pPr lvl="2" eaLnBrk="1" hangingPunct="1">
              <a:spcBef>
                <a:spcPct val="0"/>
              </a:spcBef>
              <a:buFontTx/>
              <a:buNone/>
            </a:pPr>
            <a:r>
              <a:rPr lang="fi-FI" altLang="fi-FI" sz="1350" b="1">
                <a:solidFill>
                  <a:srgbClr val="0066FF"/>
                </a:solidFill>
                <a:latin typeface="Courier New" panose="02070309020205020404" pitchFamily="49" charset="0"/>
                <a:cs typeface="Courier New" panose="02070309020205020404" pitchFamily="49" charset="0"/>
              </a:rPr>
              <a:t>double	</a:t>
            </a:r>
            <a:r>
              <a:rPr lang="fi-FI" altLang="fi-FI" sz="1350" b="1">
                <a:latin typeface="Courier New" panose="02070309020205020404" pitchFamily="49" charset="0"/>
                <a:cs typeface="Courier New" panose="02070309020205020404" pitchFamily="49" charset="0"/>
              </a:rPr>
              <a:t>= funktio palauttaa double arvon</a:t>
            </a:r>
          </a:p>
          <a:p>
            <a:pPr lvl="2" eaLnBrk="1" hangingPunct="1">
              <a:spcBef>
                <a:spcPct val="0"/>
              </a:spcBef>
              <a:buFontTx/>
              <a:buNone/>
            </a:pPr>
            <a:endParaRPr lang="fi-FI" altLang="fi-FI" sz="1350">
              <a:latin typeface="Courier New" panose="02070309020205020404" pitchFamily="49" charset="0"/>
              <a:cs typeface="Courier New" panose="02070309020205020404" pitchFamily="49" charset="0"/>
            </a:endParaRPr>
          </a:p>
          <a:p>
            <a:pPr lvl="1" eaLnBrk="1" hangingPunct="1">
              <a:spcBef>
                <a:spcPct val="0"/>
              </a:spcBef>
              <a:buFontTx/>
              <a:buChar char="•"/>
            </a:pPr>
            <a:r>
              <a:rPr lang="fi-FI" altLang="fi-FI" sz="1800"/>
              <a:t> Funktion nimi</a:t>
            </a:r>
          </a:p>
          <a:p>
            <a:pPr lvl="1" eaLnBrk="1" hangingPunct="1">
              <a:spcBef>
                <a:spcPct val="0"/>
              </a:spcBef>
              <a:buFontTx/>
              <a:buChar char="•"/>
            </a:pPr>
            <a:r>
              <a:rPr lang="fi-FI" altLang="fi-FI" sz="1800"/>
              <a:t> Parametrien tyypit ja nimet</a:t>
            </a:r>
          </a:p>
          <a:p>
            <a:pPr lvl="1" eaLnBrk="1" hangingPunct="1">
              <a:spcBef>
                <a:spcPct val="0"/>
              </a:spcBef>
              <a:buFontTx/>
              <a:buChar char="•"/>
            </a:pPr>
            <a:r>
              <a:rPr lang="fi-FI" altLang="fi-FI" sz="1800"/>
              <a:t> </a:t>
            </a:r>
            <a:r>
              <a:rPr lang="fi-FI" altLang="fi-FI" sz="1800">
                <a:solidFill>
                  <a:srgbClr val="0066FF"/>
                </a:solidFill>
              </a:rPr>
              <a:t>static</a:t>
            </a:r>
            <a:r>
              <a:rPr lang="fi-FI" altLang="fi-FI" sz="1800"/>
              <a:t> määrettä joudutaan käyttämään, koska tällä kurssilla ei koodata olio-ohjelmointia (selviää sitten tarkemmin seuraavilla kursseilla</a:t>
            </a:r>
            <a:r>
              <a:rPr lang="fi-FI" altLang="fi-FI" sz="1800">
                <a:sym typeface="Wingdings" panose="05000000000000000000" pitchFamily="2" charset="2"/>
              </a:rPr>
              <a:t>)</a:t>
            </a:r>
            <a:endParaRPr lang="fi-FI" altLang="fi-FI" sz="1800"/>
          </a:p>
          <a:p>
            <a:pPr lvl="1" eaLnBrk="1" hangingPunct="1">
              <a:spcBef>
                <a:spcPct val="0"/>
              </a:spcBef>
              <a:buFontTx/>
              <a:buNone/>
            </a:pPr>
            <a:endParaRPr lang="fi-FI" altLang="fi-FI" sz="1800"/>
          </a:p>
          <a:p>
            <a:pPr eaLnBrk="1" hangingPunct="1">
              <a:spcBef>
                <a:spcPct val="0"/>
              </a:spcBef>
              <a:buFontTx/>
              <a:buNone/>
            </a:pPr>
            <a:endParaRPr lang="fi-FI" altLang="fi-FI" sz="1800"/>
          </a:p>
        </p:txBody>
      </p:sp>
      <p:sp>
        <p:nvSpPr>
          <p:cNvPr id="91141"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59</a:t>
            </a:fld>
            <a:endParaRPr lang="en-GB" altLang="fi-FI" sz="1050"/>
          </a:p>
        </p:txBody>
      </p:sp>
      <p:sp>
        <p:nvSpPr>
          <p:cNvPr id="92164" name="Text Box 3"/>
          <p:cNvSpPr txBox="1">
            <a:spLocks noChangeArrowheads="1"/>
          </p:cNvSpPr>
          <p:nvPr/>
        </p:nvSpPr>
        <p:spPr bwMode="auto">
          <a:xfrm>
            <a:off x="1601391" y="1593059"/>
            <a:ext cx="5832872" cy="307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2" eaLnBrk="1" hangingPunct="1">
              <a:spcBef>
                <a:spcPct val="0"/>
              </a:spcBef>
              <a:buFontTx/>
              <a:buNone/>
            </a:pPr>
            <a:r>
              <a:rPr lang="fi-FI" altLang="fi-FI" sz="1350" b="1">
                <a:solidFill>
                  <a:srgbClr val="0066FF"/>
                </a:solidFill>
                <a:latin typeface="Courier New" panose="02070309020205020404" pitchFamily="49" charset="0"/>
                <a:cs typeface="Courier New" panose="02070309020205020404" pitchFamily="49" charset="0"/>
              </a:rPr>
              <a:t>static int </a:t>
            </a:r>
            <a:r>
              <a:rPr lang="fi-FI" altLang="fi-FI" sz="1350" b="1">
                <a:latin typeface="Courier New" panose="02070309020205020404" pitchFamily="49" charset="0"/>
                <a:cs typeface="Courier New" panose="02070309020205020404" pitchFamily="49" charset="0"/>
              </a:rPr>
              <a:t>LaskeAla (</a:t>
            </a:r>
            <a:r>
              <a:rPr lang="fi-FI" altLang="fi-FI" sz="1350" b="1">
                <a:solidFill>
                  <a:srgbClr val="0066FF"/>
                </a:solidFill>
                <a:latin typeface="Courier New" panose="02070309020205020404" pitchFamily="49" charset="0"/>
                <a:cs typeface="Courier New" panose="02070309020205020404" pitchFamily="49" charset="0"/>
              </a:rPr>
              <a:t>int </a:t>
            </a:r>
            <a:r>
              <a:rPr lang="fi-FI" altLang="fi-FI" sz="1350" b="1">
                <a:latin typeface="Courier New" panose="02070309020205020404" pitchFamily="49" charset="0"/>
                <a:cs typeface="Courier New" panose="02070309020205020404" pitchFamily="49" charset="0"/>
              </a:rPr>
              <a:t>pituus, </a:t>
            </a:r>
            <a:r>
              <a:rPr lang="fi-FI" altLang="fi-FI" sz="1350" b="1">
                <a:solidFill>
                  <a:srgbClr val="0066FF"/>
                </a:solidFill>
                <a:latin typeface="Courier New" panose="02070309020205020404" pitchFamily="49" charset="0"/>
                <a:cs typeface="Courier New" panose="02070309020205020404" pitchFamily="49" charset="0"/>
              </a:rPr>
              <a:t>int </a:t>
            </a:r>
            <a:r>
              <a:rPr lang="fi-FI" altLang="fi-FI" sz="1350" b="1">
                <a:latin typeface="Courier New" panose="02070309020205020404" pitchFamily="49" charset="0"/>
                <a:cs typeface="Courier New" panose="02070309020205020404" pitchFamily="49" charset="0"/>
              </a:rPr>
              <a:t>leveys)</a:t>
            </a:r>
          </a:p>
          <a:p>
            <a:pPr lvl="2" eaLnBrk="1" hangingPunct="1">
              <a:spcBef>
                <a:spcPct val="0"/>
              </a:spcBef>
              <a:buFontTx/>
              <a:buNone/>
            </a:pPr>
            <a:r>
              <a:rPr lang="fi-FI" altLang="fi-FI" sz="1350" b="1">
                <a:latin typeface="Courier New" panose="02070309020205020404" pitchFamily="49" charset="0"/>
                <a:cs typeface="Courier New" panose="02070309020205020404" pitchFamily="49" charset="0"/>
              </a:rPr>
              <a:t>{</a:t>
            </a:r>
          </a:p>
          <a:p>
            <a:pPr lvl="2" eaLnBrk="1" hangingPunct="1">
              <a:spcBef>
                <a:spcPct val="0"/>
              </a:spcBef>
              <a:buFontTx/>
              <a:buNone/>
            </a:pPr>
            <a:r>
              <a:rPr lang="fi-FI" altLang="fi-FI" sz="1350" b="1">
                <a:latin typeface="Courier New" panose="02070309020205020404" pitchFamily="49" charset="0"/>
                <a:cs typeface="Courier New" panose="02070309020205020404" pitchFamily="49" charset="0"/>
              </a:rPr>
              <a:t>    </a:t>
            </a:r>
            <a:r>
              <a:rPr lang="fi-FI" altLang="fi-FI" sz="1350" b="1">
                <a:solidFill>
                  <a:srgbClr val="009900"/>
                </a:solidFill>
                <a:latin typeface="Courier New" panose="02070309020205020404" pitchFamily="49" charset="0"/>
                <a:cs typeface="Courier New" panose="02070309020205020404" pitchFamily="49" charset="0"/>
              </a:rPr>
              <a:t>// tähän väännetään koodi</a:t>
            </a:r>
          </a:p>
          <a:p>
            <a:pPr lvl="2" eaLnBrk="1" hangingPunct="1">
              <a:spcBef>
                <a:spcPct val="0"/>
              </a:spcBef>
              <a:buFontTx/>
              <a:buNone/>
            </a:pPr>
            <a:r>
              <a:rPr lang="fi-FI" altLang="fi-FI" sz="1350" b="1">
                <a:solidFill>
                  <a:srgbClr val="009900"/>
                </a:solidFill>
                <a:latin typeface="Courier New" panose="02070309020205020404" pitchFamily="49" charset="0"/>
                <a:cs typeface="Courier New" panose="02070309020205020404" pitchFamily="49" charset="0"/>
              </a:rPr>
              <a:t>    </a:t>
            </a:r>
            <a:r>
              <a:rPr lang="fi-FI" altLang="fi-FI" sz="1350" b="1">
                <a:solidFill>
                  <a:srgbClr val="0066FF"/>
                </a:solidFill>
                <a:latin typeface="Courier New" panose="02070309020205020404" pitchFamily="49" charset="0"/>
                <a:cs typeface="Courier New" panose="02070309020205020404" pitchFamily="49" charset="0"/>
              </a:rPr>
              <a:t>return </a:t>
            </a:r>
            <a:r>
              <a:rPr lang="fi-FI" altLang="fi-FI" sz="1350" b="1">
                <a:latin typeface="Courier New" panose="02070309020205020404" pitchFamily="49" charset="0"/>
                <a:cs typeface="Courier New" panose="02070309020205020404" pitchFamily="49" charset="0"/>
              </a:rPr>
              <a:t>10;</a:t>
            </a:r>
          </a:p>
          <a:p>
            <a:pPr lvl="2" eaLnBrk="1" hangingPunct="1">
              <a:spcBef>
                <a:spcPct val="0"/>
              </a:spcBef>
              <a:buFontTx/>
              <a:buNone/>
            </a:pPr>
            <a:r>
              <a:rPr lang="fi-FI" altLang="fi-FI" sz="1350" b="1">
                <a:latin typeface="Courier New" panose="02070309020205020404" pitchFamily="49" charset="0"/>
                <a:cs typeface="Courier New" panose="02070309020205020404" pitchFamily="49" charset="0"/>
              </a:rPr>
              <a:t>} </a:t>
            </a:r>
          </a:p>
          <a:p>
            <a:pPr eaLnBrk="1" hangingPunct="1">
              <a:spcBef>
                <a:spcPct val="0"/>
              </a:spcBef>
              <a:buFontTx/>
              <a:buNone/>
            </a:pPr>
            <a:endParaRPr lang="fi-FI" altLang="fi-FI" sz="1800" b="1"/>
          </a:p>
          <a:p>
            <a:pPr eaLnBrk="1" hangingPunct="1">
              <a:spcBef>
                <a:spcPct val="0"/>
              </a:spcBef>
            </a:pPr>
            <a:r>
              <a:rPr lang="fi-FI" altLang="fi-FI" sz="1800"/>
              <a:t> Paluuarvon (funktion) tyyppi = </a:t>
            </a:r>
            <a:r>
              <a:rPr lang="fi-FI" altLang="fi-FI" sz="1800">
                <a:solidFill>
                  <a:srgbClr val="0066FF"/>
                </a:solidFill>
              </a:rPr>
              <a:t>int </a:t>
            </a:r>
          </a:p>
          <a:p>
            <a:pPr eaLnBrk="1" hangingPunct="1">
              <a:spcBef>
                <a:spcPct val="0"/>
              </a:spcBef>
            </a:pPr>
            <a:r>
              <a:rPr lang="fi-FI" altLang="fi-FI" sz="1800"/>
              <a:t> Funktion nimi = LaskeAla </a:t>
            </a:r>
          </a:p>
          <a:p>
            <a:pPr eaLnBrk="1" hangingPunct="1">
              <a:spcBef>
                <a:spcPct val="0"/>
              </a:spcBef>
            </a:pPr>
            <a:r>
              <a:rPr lang="fi-FI" altLang="fi-FI" sz="1800"/>
              <a:t> Parametrien tyypit = </a:t>
            </a:r>
            <a:r>
              <a:rPr lang="fi-FI" altLang="fi-FI" sz="1800">
                <a:solidFill>
                  <a:srgbClr val="0066FF"/>
                </a:solidFill>
              </a:rPr>
              <a:t>int</a:t>
            </a:r>
            <a:r>
              <a:rPr lang="fi-FI" altLang="fi-FI" sz="1800"/>
              <a:t>, </a:t>
            </a:r>
            <a:r>
              <a:rPr lang="fi-FI" altLang="fi-FI" sz="1800">
                <a:solidFill>
                  <a:srgbClr val="0066FF"/>
                </a:solidFill>
              </a:rPr>
              <a:t>int </a:t>
            </a:r>
          </a:p>
          <a:p>
            <a:pPr eaLnBrk="1" hangingPunct="1">
              <a:spcBef>
                <a:spcPct val="0"/>
              </a:spcBef>
            </a:pPr>
            <a:r>
              <a:rPr lang="fi-FI" altLang="fi-FI" sz="1800"/>
              <a:t> Parametrien nimet = pituus, leveys </a:t>
            </a:r>
          </a:p>
          <a:p>
            <a:pPr eaLnBrk="1" hangingPunct="1">
              <a:spcBef>
                <a:spcPct val="0"/>
              </a:spcBef>
            </a:pPr>
            <a:r>
              <a:rPr lang="fi-FI" altLang="fi-FI" sz="1800"/>
              <a:t> Palauttaa funktion tyypin mukaisen arvon = </a:t>
            </a:r>
            <a:r>
              <a:rPr lang="fi-FI" altLang="fi-FI" sz="1800">
                <a:solidFill>
                  <a:srgbClr val="0066FF"/>
                </a:solidFill>
              </a:rPr>
              <a:t>return </a:t>
            </a:r>
            <a:r>
              <a:rPr lang="fi-FI" altLang="fi-FI" sz="1800"/>
              <a:t>10</a:t>
            </a:r>
          </a:p>
          <a:p>
            <a:pPr eaLnBrk="1" hangingPunct="1">
              <a:spcBef>
                <a:spcPct val="0"/>
              </a:spcBef>
              <a:buFontTx/>
              <a:buNone/>
            </a:pPr>
            <a:r>
              <a:rPr lang="fi-FI" altLang="fi-FI" sz="1800"/>
              <a:t> </a:t>
            </a:r>
          </a:p>
        </p:txBody>
      </p:sp>
      <p:sp>
        <p:nvSpPr>
          <p:cNvPr id="92165"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159633CA-B9A0-412F-B961-E6F9F468FB8E}" type="slidenum">
              <a:rPr lang="en-GB" altLang="fi-FI" sz="1050"/>
              <a:pPr>
                <a:spcBef>
                  <a:spcPct val="0"/>
                </a:spcBef>
                <a:buFontTx/>
                <a:buNone/>
              </a:pPr>
              <a:t>6</a:t>
            </a:fld>
            <a:endParaRPr lang="en-GB" altLang="fi-FI" sz="1050"/>
          </a:p>
        </p:txBody>
      </p:sp>
      <p:sp>
        <p:nvSpPr>
          <p:cNvPr id="30723"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Muotoseikkoja</a:t>
            </a:r>
          </a:p>
        </p:txBody>
      </p:sp>
      <p:sp>
        <p:nvSpPr>
          <p:cNvPr id="30724" name="Text Box 50"/>
          <p:cNvSpPr txBox="1">
            <a:spLocks noChangeArrowheads="1"/>
          </p:cNvSpPr>
          <p:nvPr/>
        </p:nvSpPr>
        <p:spPr bwMode="auto">
          <a:xfrm>
            <a:off x="1601391" y="1593056"/>
            <a:ext cx="5832872"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2100" dirty="0"/>
              <a:t> Ohjelma voi koostua yhdestä tai useammasta </a:t>
            </a:r>
            <a:r>
              <a:rPr lang="fi-FI" altLang="fi-FI" sz="2100" dirty="0" smtClean="0"/>
              <a:t>luokasta, joista yhden on sisällettävä funktio</a:t>
            </a:r>
          </a:p>
          <a:p>
            <a:pPr eaLnBrk="1" hangingPunct="1">
              <a:spcBef>
                <a:spcPct val="0"/>
              </a:spcBef>
            </a:pPr>
            <a:endParaRPr lang="fi-FI" altLang="fi-FI" sz="2100" dirty="0">
              <a:solidFill>
                <a:srgbClr val="FF0000"/>
              </a:solidFill>
            </a:endParaRPr>
          </a:p>
          <a:p>
            <a:pPr eaLnBrk="1" hangingPunct="1">
              <a:spcBef>
                <a:spcPct val="0"/>
              </a:spcBef>
              <a:buNone/>
            </a:pPr>
            <a:r>
              <a:rPr lang="en-GB" altLang="fi-FI" sz="1700" dirty="0" smtClean="0">
                <a:solidFill>
                  <a:srgbClr val="FF0000"/>
                </a:solidFill>
              </a:rPr>
              <a:t>public </a:t>
            </a:r>
            <a:r>
              <a:rPr lang="en-GB" altLang="fi-FI" sz="1700" dirty="0">
                <a:solidFill>
                  <a:srgbClr val="FF0000"/>
                </a:solidFill>
              </a:rPr>
              <a:t>static void main(String[] </a:t>
            </a:r>
            <a:r>
              <a:rPr lang="en-GB" altLang="fi-FI" sz="1700" dirty="0" err="1">
                <a:solidFill>
                  <a:srgbClr val="FF0000"/>
                </a:solidFill>
              </a:rPr>
              <a:t>args</a:t>
            </a:r>
            <a:r>
              <a:rPr lang="en-GB" altLang="fi-FI" sz="1700" dirty="0">
                <a:solidFill>
                  <a:srgbClr val="FF0000"/>
                </a:solidFill>
              </a:rPr>
              <a:t>) </a:t>
            </a:r>
            <a:r>
              <a:rPr lang="en-GB" altLang="fi-FI" sz="1700" dirty="0" smtClean="0">
                <a:solidFill>
                  <a:srgbClr val="FF0000"/>
                </a:solidFill>
              </a:rPr>
              <a:t>{</a:t>
            </a:r>
          </a:p>
          <a:p>
            <a:pPr lvl="1">
              <a:spcBef>
                <a:spcPct val="0"/>
              </a:spcBef>
              <a:buNone/>
            </a:pPr>
            <a:r>
              <a:rPr lang="en-GB" altLang="fi-FI" sz="1700" dirty="0" smtClean="0">
                <a:solidFill>
                  <a:srgbClr val="FF0000"/>
                </a:solidFill>
              </a:rPr>
              <a:t>	</a:t>
            </a:r>
            <a:r>
              <a:rPr lang="en-GB" altLang="fi-FI" sz="1700" dirty="0" err="1" smtClean="0">
                <a:solidFill>
                  <a:srgbClr val="FF0000"/>
                </a:solidFill>
              </a:rPr>
              <a:t>lauseet</a:t>
            </a:r>
            <a:r>
              <a:rPr lang="en-GB" altLang="fi-FI" sz="1700" dirty="0" smtClean="0">
                <a:solidFill>
                  <a:srgbClr val="FF0000"/>
                </a:solidFill>
              </a:rPr>
              <a:t>;</a:t>
            </a:r>
            <a:endParaRPr lang="en-GB" altLang="fi-FI" sz="1700" dirty="0">
              <a:solidFill>
                <a:srgbClr val="FF0000"/>
              </a:solidFill>
            </a:endParaRPr>
          </a:p>
          <a:p>
            <a:pPr>
              <a:spcBef>
                <a:spcPct val="0"/>
              </a:spcBef>
              <a:buNone/>
            </a:pPr>
            <a:r>
              <a:rPr lang="en-GB" altLang="fi-FI" sz="2100" dirty="0" smtClean="0">
                <a:solidFill>
                  <a:srgbClr val="FF0000"/>
                </a:solidFill>
              </a:rPr>
              <a:t>}</a:t>
            </a:r>
          </a:p>
          <a:p>
            <a:pPr lvl="1">
              <a:spcBef>
                <a:spcPct val="0"/>
              </a:spcBef>
              <a:buNone/>
            </a:pPr>
            <a:endParaRPr lang="en-GB" altLang="fi-FI" sz="1700" dirty="0" smtClean="0">
              <a:solidFill>
                <a:srgbClr val="FF0000"/>
              </a:solidFill>
            </a:endParaRPr>
          </a:p>
          <a:p>
            <a:pPr eaLnBrk="1" hangingPunct="1">
              <a:spcBef>
                <a:spcPct val="0"/>
              </a:spcBef>
            </a:pPr>
            <a:r>
              <a:rPr lang="fi-FI" altLang="fi-FI" sz="1800" dirty="0" smtClean="0"/>
              <a:t> </a:t>
            </a:r>
            <a:r>
              <a:rPr lang="fi-FI" altLang="fi-FI" sz="2100" dirty="0"/>
              <a:t>A</a:t>
            </a:r>
            <a:r>
              <a:rPr lang="fi-FI" altLang="fi-FI" sz="2100" dirty="0" smtClean="0"/>
              <a:t>altosulkeiden sisällä voi luonnollisesti olla useita lauseita puolipisteellä erotettuna.</a:t>
            </a:r>
            <a:endParaRPr lang="fi-FI" altLang="fi-FI" sz="2100" dirty="0"/>
          </a:p>
          <a:p>
            <a:pPr eaLnBrk="1" hangingPunct="1">
              <a:spcBef>
                <a:spcPct val="0"/>
              </a:spcBef>
              <a:buFontTx/>
              <a:buNone/>
            </a:pPr>
            <a:endParaRPr lang="fi-FI" altLang="fi-FI" sz="1800" dirty="0"/>
          </a:p>
          <a:p>
            <a:pPr eaLnBrk="1" hangingPunct="1">
              <a:spcBef>
                <a:spcPct val="0"/>
              </a:spcBef>
            </a:pPr>
            <a:r>
              <a:rPr lang="fi-FI" altLang="fi-FI" sz="2100" dirty="0"/>
              <a:t>  Ohjelmointikäskyt päättyvät aina puolipisteeseen(;), paitsi esimerkiksi </a:t>
            </a:r>
            <a:r>
              <a:rPr lang="fi-FI" altLang="fi-FI" sz="1350" b="1" dirty="0" err="1">
                <a:solidFill>
                  <a:srgbClr val="0066FF"/>
                </a:solidFill>
                <a:latin typeface="Courier New" panose="02070309020205020404" pitchFamily="49" charset="0"/>
              </a:rPr>
              <a:t>if</a:t>
            </a:r>
            <a:r>
              <a:rPr lang="fi-FI" altLang="fi-FI" sz="2100" dirty="0"/>
              <a:t>, </a:t>
            </a:r>
            <a:r>
              <a:rPr lang="fi-FI" altLang="fi-FI" sz="1350" b="1" dirty="0" err="1">
                <a:solidFill>
                  <a:srgbClr val="0066FF"/>
                </a:solidFill>
                <a:latin typeface="Courier New" panose="02070309020205020404" pitchFamily="49" charset="0"/>
              </a:rPr>
              <a:t>else</a:t>
            </a:r>
            <a:r>
              <a:rPr lang="fi-FI" altLang="fi-FI" sz="2100" dirty="0"/>
              <a:t> tai </a:t>
            </a:r>
            <a:r>
              <a:rPr lang="fi-FI" altLang="fi-FI" sz="1350" b="1" dirty="0">
                <a:solidFill>
                  <a:srgbClr val="0066FF"/>
                </a:solidFill>
                <a:latin typeface="Courier New" panose="02070309020205020404" pitchFamily="49" charset="0"/>
              </a:rPr>
              <a:t>for</a:t>
            </a:r>
            <a:r>
              <a:rPr lang="fi-FI" altLang="fi-FI" sz="2100" dirty="0"/>
              <a:t> käskyissä puolipiste on vasta sillä rivillä, jolla varsinaisesti suoritetaan jokin tehtävä.</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60</a:t>
            </a:fld>
            <a:endParaRPr lang="en-GB" altLang="fi-FI" sz="1050"/>
          </a:p>
        </p:txBody>
      </p:sp>
      <p:sp>
        <p:nvSpPr>
          <p:cNvPr id="93188" name="Text Box 3"/>
          <p:cNvSpPr txBox="1">
            <a:spLocks noChangeArrowheads="1"/>
          </p:cNvSpPr>
          <p:nvPr/>
        </p:nvSpPr>
        <p:spPr bwMode="auto">
          <a:xfrm>
            <a:off x="1601391" y="1593059"/>
            <a:ext cx="5832872"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a:t> Lause </a:t>
            </a:r>
            <a:r>
              <a:rPr lang="fi-FI" altLang="fi-FI" sz="1500" b="1">
                <a:solidFill>
                  <a:srgbClr val="0066FF"/>
                </a:solidFill>
                <a:latin typeface="Courier New" panose="02070309020205020404" pitchFamily="49" charset="0"/>
                <a:cs typeface="Courier New" panose="02070309020205020404" pitchFamily="49" charset="0"/>
              </a:rPr>
              <a:t>return</a:t>
            </a:r>
            <a:r>
              <a:rPr lang="fi-FI" altLang="fi-FI" sz="1800">
                <a:solidFill>
                  <a:srgbClr val="0066FF"/>
                </a:solidFill>
              </a:rPr>
              <a:t> </a:t>
            </a:r>
            <a:r>
              <a:rPr lang="fi-FI" altLang="fi-FI" sz="1800"/>
              <a:t>voidaan kirjoittaa viimeiseksi lauseeksi myös sellaiseen funktioon, joka ei palauta mitään eli funktion paluuarvon tyyppi on </a:t>
            </a:r>
            <a:r>
              <a:rPr lang="fi-FI" altLang="fi-FI" sz="1500" b="1">
                <a:solidFill>
                  <a:srgbClr val="0066FF"/>
                </a:solidFill>
                <a:latin typeface="Courier New" panose="02070309020205020404" pitchFamily="49" charset="0"/>
                <a:cs typeface="Courier New" panose="02070309020205020404" pitchFamily="49" charset="0"/>
              </a:rPr>
              <a:t>void</a:t>
            </a:r>
            <a:r>
              <a:rPr lang="fi-FI" altLang="fi-FI" sz="1800"/>
              <a:t>. Tällöin kirjoitetaan pelkkä </a:t>
            </a:r>
            <a:r>
              <a:rPr lang="fi-FI" altLang="fi-FI" sz="1500" b="1">
                <a:solidFill>
                  <a:srgbClr val="0066FF"/>
                </a:solidFill>
                <a:latin typeface="Courier New" panose="02070309020205020404" pitchFamily="49" charset="0"/>
                <a:cs typeface="Courier New" panose="02070309020205020404" pitchFamily="49" charset="0"/>
              </a:rPr>
              <a:t>return</a:t>
            </a:r>
            <a:r>
              <a:rPr lang="fi-FI" altLang="fi-FI" sz="1800">
                <a:solidFill>
                  <a:srgbClr val="0066FF"/>
                </a:solidFill>
              </a:rPr>
              <a:t> </a:t>
            </a:r>
            <a:r>
              <a:rPr lang="fi-FI" altLang="fi-FI" sz="1800"/>
              <a:t>. </a:t>
            </a:r>
          </a:p>
          <a:p>
            <a:pPr eaLnBrk="1" hangingPunct="1">
              <a:spcBef>
                <a:spcPct val="0"/>
              </a:spcBef>
            </a:pPr>
            <a:endParaRPr lang="fi-FI" altLang="fi-FI" sz="1800"/>
          </a:p>
          <a:p>
            <a:pPr eaLnBrk="1" hangingPunct="1">
              <a:spcBef>
                <a:spcPct val="0"/>
              </a:spcBef>
            </a:pPr>
            <a:r>
              <a:rPr lang="fi-FI" altLang="fi-FI" sz="1800"/>
              <a:t> Esimerkki: </a:t>
            </a:r>
          </a:p>
          <a:p>
            <a:pPr eaLnBrk="1" hangingPunct="1">
              <a:spcBef>
                <a:spcPct val="0"/>
              </a:spcBef>
            </a:pPr>
            <a:endParaRPr lang="fi-FI" altLang="fi-FI" sz="1800"/>
          </a:p>
          <a:p>
            <a:pPr eaLnBrk="1" hangingPunct="1">
              <a:spcBef>
                <a:spcPct val="0"/>
              </a:spcBef>
              <a:buFontTx/>
              <a:buNone/>
            </a:pPr>
            <a:r>
              <a:rPr lang="fi-FI" altLang="fi-FI" sz="1500" b="1">
                <a:latin typeface="Courier New" panose="02070309020205020404" pitchFamily="49" charset="0"/>
              </a:rPr>
              <a:t>	</a:t>
            </a:r>
            <a:r>
              <a:rPr lang="fi-FI" altLang="fi-FI" sz="1500" b="1">
                <a:solidFill>
                  <a:srgbClr val="0066FF"/>
                </a:solidFill>
                <a:latin typeface="Courier New" panose="02070309020205020404" pitchFamily="49" charset="0"/>
              </a:rPr>
              <a:t>static void </a:t>
            </a:r>
            <a:r>
              <a:rPr lang="fi-FI" altLang="fi-FI" sz="1500" b="1">
                <a:latin typeface="Courier New" panose="02070309020205020404" pitchFamily="49" charset="0"/>
              </a:rPr>
              <a:t>OmaFunktio() </a:t>
            </a:r>
            <a:br>
              <a:rPr lang="fi-FI" altLang="fi-FI" sz="1500" b="1">
                <a:latin typeface="Courier New" panose="02070309020205020404" pitchFamily="49" charset="0"/>
              </a:rPr>
            </a:br>
            <a:r>
              <a:rPr lang="fi-FI" altLang="fi-FI" sz="1500" b="1">
                <a:latin typeface="Courier New" panose="02070309020205020404" pitchFamily="49" charset="0"/>
              </a:rPr>
              <a:t>    	{ </a:t>
            </a:r>
            <a:br>
              <a:rPr lang="fi-FI" altLang="fi-FI" sz="1500" b="1">
                <a:latin typeface="Courier New" panose="02070309020205020404" pitchFamily="49" charset="0"/>
              </a:rPr>
            </a:br>
            <a:r>
              <a:rPr lang="fi-FI" altLang="fi-FI" sz="1500" b="1">
                <a:latin typeface="Courier New" panose="02070309020205020404" pitchFamily="49" charset="0"/>
              </a:rPr>
              <a:t>    	    </a:t>
            </a:r>
            <a:r>
              <a:rPr lang="fi-FI" altLang="fi-FI" sz="1500" b="1">
                <a:solidFill>
                  <a:srgbClr val="0066FF"/>
                </a:solidFill>
                <a:latin typeface="Courier New" panose="02070309020205020404" pitchFamily="49" charset="0"/>
              </a:rPr>
              <a:t>return</a:t>
            </a:r>
            <a:r>
              <a:rPr lang="fi-FI" altLang="fi-FI" sz="1500" b="1">
                <a:latin typeface="Courier New" panose="02070309020205020404" pitchFamily="49" charset="0"/>
              </a:rPr>
              <a:t>; </a:t>
            </a:r>
            <a:br>
              <a:rPr lang="fi-FI" altLang="fi-FI" sz="1500" b="1">
                <a:latin typeface="Courier New" panose="02070309020205020404" pitchFamily="49" charset="0"/>
              </a:rPr>
            </a:br>
            <a:r>
              <a:rPr lang="fi-FI" altLang="fi-FI" sz="1500" b="1">
                <a:latin typeface="Courier New" panose="02070309020205020404" pitchFamily="49" charset="0"/>
              </a:rPr>
              <a:t>    	}</a:t>
            </a:r>
          </a:p>
        </p:txBody>
      </p:sp>
      <p:sp>
        <p:nvSpPr>
          <p:cNvPr id="93189"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61</a:t>
            </a:fld>
            <a:endParaRPr lang="en-GB" altLang="fi-FI" sz="1050"/>
          </a:p>
        </p:txBody>
      </p:sp>
      <p:sp>
        <p:nvSpPr>
          <p:cNvPr id="94212" name="Text Box 3"/>
          <p:cNvSpPr txBox="1">
            <a:spLocks noChangeArrowheads="1"/>
          </p:cNvSpPr>
          <p:nvPr/>
        </p:nvSpPr>
        <p:spPr bwMode="auto">
          <a:xfrm>
            <a:off x="1601391" y="1593059"/>
            <a:ext cx="5832872"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b="1"/>
              <a:t>Arvoparametri</a:t>
            </a:r>
          </a:p>
          <a:p>
            <a:pPr eaLnBrk="1" hangingPunct="1">
              <a:spcBef>
                <a:spcPct val="0"/>
              </a:spcBef>
              <a:buFontTx/>
              <a:buNone/>
            </a:pPr>
            <a:endParaRPr lang="fi-FI" altLang="fi-FI" sz="1800"/>
          </a:p>
          <a:p>
            <a:pPr eaLnBrk="1" hangingPunct="1">
              <a:spcBef>
                <a:spcPct val="0"/>
              </a:spcBef>
            </a:pPr>
            <a:r>
              <a:rPr lang="fi-FI" altLang="fi-FI" sz="1800"/>
              <a:t> Arvoparametri on kopio kutsuvan ohjelman aliohjelmalle välittämän lausekkeen arvosta </a:t>
            </a:r>
          </a:p>
          <a:p>
            <a:pPr eaLnBrk="1" hangingPunct="1">
              <a:spcBef>
                <a:spcPct val="0"/>
              </a:spcBef>
            </a:pPr>
            <a:endParaRPr lang="fi-FI" altLang="fi-FI" sz="1800"/>
          </a:p>
          <a:p>
            <a:pPr eaLnBrk="1" hangingPunct="1">
              <a:spcBef>
                <a:spcPct val="0"/>
              </a:spcBef>
            </a:pPr>
            <a:r>
              <a:rPr lang="fi-FI" altLang="fi-FI" sz="1800"/>
              <a:t> Lähetetty arvo kopioituu aliohjelman paikalliseen muuttujaan, joka on esitelty parametriluettelossa </a:t>
            </a:r>
          </a:p>
          <a:p>
            <a:pPr eaLnBrk="1" hangingPunct="1">
              <a:spcBef>
                <a:spcPct val="0"/>
              </a:spcBef>
            </a:pPr>
            <a:endParaRPr lang="fi-FI" altLang="fi-FI" sz="1800"/>
          </a:p>
          <a:p>
            <a:pPr eaLnBrk="1" hangingPunct="1">
              <a:spcBef>
                <a:spcPct val="0"/>
              </a:spcBef>
            </a:pPr>
            <a:r>
              <a:rPr lang="fi-FI" altLang="fi-FI" sz="1800"/>
              <a:t> Arvoparametri määritellään tavallisen muuttujan tapaan </a:t>
            </a:r>
          </a:p>
          <a:p>
            <a:pPr eaLnBrk="1" hangingPunct="1">
              <a:spcBef>
                <a:spcPct val="0"/>
              </a:spcBef>
            </a:pPr>
            <a:endParaRPr lang="fi-FI" altLang="fi-FI" sz="1800"/>
          </a:p>
          <a:p>
            <a:pPr eaLnBrk="1" hangingPunct="1">
              <a:spcBef>
                <a:spcPct val="0"/>
              </a:spcBef>
            </a:pPr>
            <a:r>
              <a:rPr lang="fi-FI" altLang="fi-FI" sz="1800"/>
              <a:t> Syntaksi: </a:t>
            </a:r>
          </a:p>
          <a:p>
            <a:pPr eaLnBrk="1" hangingPunct="1">
              <a:spcBef>
                <a:spcPct val="0"/>
              </a:spcBef>
              <a:buFontTx/>
              <a:buNone/>
            </a:pPr>
            <a:r>
              <a:rPr lang="fi-FI" altLang="fi-FI" sz="1200" b="1">
                <a:latin typeface="Courier New" panose="02070309020205020404" pitchFamily="49" charset="0"/>
              </a:rPr>
              <a:t>	</a:t>
            </a:r>
            <a:r>
              <a:rPr lang="fi-FI" altLang="fi-FI" sz="1200" b="1">
                <a:solidFill>
                  <a:srgbClr val="0066FF"/>
                </a:solidFill>
                <a:latin typeface="Courier New" panose="02070309020205020404" pitchFamily="49" charset="0"/>
              </a:rPr>
              <a:t>static void </a:t>
            </a:r>
            <a:r>
              <a:rPr lang="fi-FI" altLang="fi-FI" sz="1200" b="1">
                <a:latin typeface="Courier New" panose="02070309020205020404" pitchFamily="49" charset="0"/>
              </a:rPr>
              <a:t>Funktio (</a:t>
            </a:r>
            <a:r>
              <a:rPr lang="fi-FI" altLang="fi-FI" sz="1200" b="1">
                <a:solidFill>
                  <a:srgbClr val="0066FF"/>
                </a:solidFill>
                <a:latin typeface="Courier New" panose="02070309020205020404" pitchFamily="49" charset="0"/>
              </a:rPr>
              <a:t>tyyppi</a:t>
            </a:r>
            <a:r>
              <a:rPr lang="fi-FI" altLang="fi-FI" sz="1200" b="1">
                <a:latin typeface="Courier New" panose="02070309020205020404" pitchFamily="49" charset="0"/>
              </a:rPr>
              <a:t> arvoparametri)</a:t>
            </a:r>
            <a:br>
              <a:rPr lang="fi-FI" altLang="fi-FI" sz="1200" b="1">
                <a:latin typeface="Courier New" panose="02070309020205020404" pitchFamily="49" charset="0"/>
              </a:rPr>
            </a:br>
            <a:r>
              <a:rPr lang="fi-FI" altLang="fi-FI" sz="1200" b="1">
                <a:latin typeface="Courier New" panose="02070309020205020404" pitchFamily="49" charset="0"/>
              </a:rPr>
              <a:t>	{ </a:t>
            </a:r>
            <a:br>
              <a:rPr lang="fi-FI" altLang="fi-FI" sz="1200" b="1">
                <a:latin typeface="Courier New" panose="02070309020205020404" pitchFamily="49" charset="0"/>
              </a:rPr>
            </a:br>
            <a:r>
              <a:rPr lang="fi-FI" altLang="fi-FI" sz="1200" b="1">
                <a:latin typeface="Courier New" panose="02070309020205020404" pitchFamily="49" charset="0"/>
              </a:rPr>
              <a:t>	    ...</a:t>
            </a:r>
            <a:br>
              <a:rPr lang="fi-FI" altLang="fi-FI" sz="1200" b="1">
                <a:latin typeface="Courier New" panose="02070309020205020404" pitchFamily="49" charset="0"/>
              </a:rPr>
            </a:br>
            <a:r>
              <a:rPr lang="fi-FI" altLang="fi-FI" sz="1200" b="1">
                <a:latin typeface="Courier New" panose="02070309020205020404" pitchFamily="49" charset="0"/>
              </a:rPr>
              <a:t>	}</a:t>
            </a:r>
          </a:p>
        </p:txBody>
      </p:sp>
      <p:sp>
        <p:nvSpPr>
          <p:cNvPr id="94213"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62</a:t>
            </a:fld>
            <a:endParaRPr lang="en-GB" altLang="fi-FI" sz="1050"/>
          </a:p>
        </p:txBody>
      </p:sp>
      <p:sp>
        <p:nvSpPr>
          <p:cNvPr id="95236" name="Text Box 3"/>
          <p:cNvSpPr txBox="1">
            <a:spLocks noChangeArrowheads="1"/>
          </p:cNvSpPr>
          <p:nvPr/>
        </p:nvSpPr>
        <p:spPr bwMode="auto">
          <a:xfrm>
            <a:off x="1601391" y="1593057"/>
            <a:ext cx="583287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 Esimerkiksi </a:t>
            </a:r>
          </a:p>
          <a:p>
            <a:pPr lvl="2" eaLnBrk="1" hangingPunct="1">
              <a:spcBef>
                <a:spcPct val="0"/>
              </a:spcBef>
              <a:buFontTx/>
              <a:buNone/>
            </a:pPr>
            <a:r>
              <a:rPr lang="fi-FI" altLang="fi-FI" sz="1200" b="1" dirty="0">
                <a:latin typeface="Courier New" panose="02070309020205020404" pitchFamily="49" charset="0"/>
              </a:rPr>
              <a:t/>
            </a:r>
            <a:br>
              <a:rPr lang="fi-FI" altLang="fi-FI" sz="1200" b="1" dirty="0">
                <a:latin typeface="Courier New" panose="02070309020205020404" pitchFamily="49" charset="0"/>
              </a:rPr>
            </a:br>
            <a:endParaRPr lang="fi-FI" altLang="fi-FI" sz="1200" b="1" dirty="0">
              <a:latin typeface="Courier New" panose="02070309020205020404" pitchFamily="49" charset="0"/>
            </a:endParaRPr>
          </a:p>
        </p:txBody>
      </p:sp>
      <p:sp>
        <p:nvSpPr>
          <p:cNvPr id="95237"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pic>
        <p:nvPicPr>
          <p:cNvPr id="2" name="Picture 1"/>
          <p:cNvPicPr>
            <a:picLocks noChangeAspect="1"/>
          </p:cNvPicPr>
          <p:nvPr/>
        </p:nvPicPr>
        <p:blipFill>
          <a:blip r:embed="rId2"/>
          <a:stretch>
            <a:fillRect/>
          </a:stretch>
        </p:blipFill>
        <p:spPr>
          <a:xfrm>
            <a:off x="1172928" y="2183264"/>
            <a:ext cx="6964475" cy="3275427"/>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63</a:t>
            </a:fld>
            <a:endParaRPr lang="en-GB" altLang="fi-FI" sz="1050"/>
          </a:p>
        </p:txBody>
      </p:sp>
      <p:sp>
        <p:nvSpPr>
          <p:cNvPr id="96260" name="Text Box 3"/>
          <p:cNvSpPr txBox="1">
            <a:spLocks noChangeArrowheads="1"/>
          </p:cNvSpPr>
          <p:nvPr/>
        </p:nvSpPr>
        <p:spPr bwMode="auto">
          <a:xfrm>
            <a:off x="1601391" y="1593056"/>
            <a:ext cx="6156963" cy="41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 Esimerkkejä funktioista</a:t>
            </a:r>
          </a:p>
          <a:p>
            <a:pPr lvl="2" eaLnBrk="1" hangingPunct="1">
              <a:spcBef>
                <a:spcPct val="0"/>
              </a:spcBef>
              <a:buFontTx/>
              <a:buNone/>
            </a:pPr>
            <a:r>
              <a:rPr lang="fi-FI" altLang="fi-FI" sz="1200" b="1" dirty="0">
                <a:latin typeface="Courier New" panose="02070309020205020404" pitchFamily="49" charset="0"/>
              </a:rPr>
              <a:t/>
            </a:r>
            <a:br>
              <a:rPr lang="fi-FI" altLang="fi-FI" sz="1200" b="1" dirty="0">
                <a:latin typeface="Courier New" panose="02070309020205020404" pitchFamily="49" charset="0"/>
              </a:rPr>
            </a:br>
            <a:r>
              <a:rPr lang="fi-FI" altLang="fi-FI" sz="1050" b="1" dirty="0" err="1">
                <a:solidFill>
                  <a:srgbClr val="0066FF"/>
                </a:solidFill>
                <a:latin typeface="Courier New" panose="02070309020205020404" pitchFamily="49" charset="0"/>
              </a:rPr>
              <a:t>static</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void</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Funktio1()</a:t>
            </a:r>
            <a:br>
              <a:rPr lang="fi-FI" altLang="fi-FI" sz="1050" b="1" dirty="0">
                <a:latin typeface="Courier New" panose="02070309020205020404" pitchFamily="49" charset="0"/>
              </a:rPr>
            </a:br>
            <a:r>
              <a:rPr lang="fi-FI" altLang="fi-FI" sz="1050" b="1" dirty="0">
                <a:latin typeface="Courier New" panose="02070309020205020404" pitchFamily="49" charset="0"/>
              </a:rPr>
              <a:t>{</a:t>
            </a:r>
            <a:br>
              <a:rPr lang="fi-FI" altLang="fi-FI" sz="1050" b="1" dirty="0">
                <a:latin typeface="Courier New" panose="02070309020205020404" pitchFamily="49" charset="0"/>
              </a:rPr>
            </a:br>
            <a:r>
              <a:rPr lang="fi-FI" altLang="fi-FI" sz="1050" b="1" dirty="0">
                <a:latin typeface="Courier New" panose="02070309020205020404" pitchFamily="49" charset="0"/>
              </a:rPr>
              <a:t>    </a:t>
            </a:r>
            <a:r>
              <a:rPr lang="fi-FI" altLang="fi-FI" sz="1050" b="1" dirty="0">
                <a:solidFill>
                  <a:srgbClr val="009900"/>
                </a:solidFill>
                <a:latin typeface="Courier New" panose="02070309020205020404" pitchFamily="49" charset="0"/>
              </a:rPr>
              <a:t>// koodia</a:t>
            </a:r>
            <a:r>
              <a:rPr lang="fi-FI" altLang="fi-FI" sz="1050" b="1" dirty="0">
                <a:latin typeface="Courier New" panose="02070309020205020404" pitchFamily="49" charset="0"/>
              </a:rPr>
              <a:t/>
            </a:r>
            <a:br>
              <a:rPr lang="fi-FI" altLang="fi-FI" sz="1050" b="1" dirty="0">
                <a:latin typeface="Courier New" panose="02070309020205020404" pitchFamily="49" charset="0"/>
              </a:rPr>
            </a:br>
            <a:r>
              <a:rPr lang="fi-FI" altLang="fi-FI" sz="1050" b="1" dirty="0">
                <a:latin typeface="Courier New" panose="02070309020205020404" pitchFamily="49" charset="0"/>
              </a:rPr>
              <a:t>}</a:t>
            </a:r>
          </a:p>
          <a:p>
            <a:pPr lvl="2" eaLnBrk="1" hangingPunct="1">
              <a:spcBef>
                <a:spcPct val="0"/>
              </a:spcBef>
              <a:buFontTx/>
              <a:buNone/>
            </a:pPr>
            <a:endParaRPr lang="fi-FI" altLang="fi-FI" sz="1050" b="1" dirty="0">
              <a:latin typeface="Courier New" panose="02070309020205020404" pitchFamily="49" charset="0"/>
            </a:endParaRPr>
          </a:p>
          <a:p>
            <a:pPr lvl="2" eaLnBrk="1" hangingPunct="1">
              <a:spcBef>
                <a:spcPct val="0"/>
              </a:spcBef>
              <a:buFontTx/>
              <a:buNone/>
            </a:pPr>
            <a:r>
              <a:rPr lang="fi-FI" altLang="fi-FI" sz="1050" b="1" dirty="0">
                <a:latin typeface="Courier New" panose="02070309020205020404" pitchFamily="49" charset="0"/>
              </a:rPr>
              <a:t>Kutsutaan : </a:t>
            </a:r>
          </a:p>
          <a:p>
            <a:pPr lvl="2" eaLnBrk="1" hangingPunct="1">
              <a:spcBef>
                <a:spcPct val="0"/>
              </a:spcBef>
              <a:buFontTx/>
              <a:buNone/>
            </a:pPr>
            <a:endParaRPr lang="fi-FI" altLang="fi-FI" sz="1050" b="1" dirty="0">
              <a:latin typeface="Courier New" panose="02070309020205020404" pitchFamily="49" charset="0"/>
            </a:endParaRPr>
          </a:p>
          <a:p>
            <a:pPr lvl="2" eaLnBrk="1" hangingPunct="1">
              <a:spcBef>
                <a:spcPct val="0"/>
              </a:spcBef>
              <a:buFontTx/>
              <a:buNone/>
            </a:pPr>
            <a:r>
              <a:rPr lang="fi-FI" altLang="fi-FI" sz="1050" b="1" dirty="0">
                <a:latin typeface="Courier New" panose="02070309020205020404" pitchFamily="49" charset="0"/>
              </a:rPr>
              <a:t>Funktio1();</a:t>
            </a:r>
          </a:p>
          <a:p>
            <a:pPr lvl="2" eaLnBrk="1" hangingPunct="1">
              <a:spcBef>
                <a:spcPct val="0"/>
              </a:spcBef>
              <a:buFontTx/>
              <a:buNone/>
            </a:pPr>
            <a:endParaRPr lang="fi-FI" altLang="fi-FI" sz="1050" b="1" dirty="0">
              <a:latin typeface="Courier New" panose="02070309020205020404" pitchFamily="49" charset="0"/>
            </a:endParaRPr>
          </a:p>
          <a:p>
            <a:pPr lvl="2" eaLnBrk="1" hangingPunct="1">
              <a:spcBef>
                <a:spcPct val="0"/>
              </a:spcBef>
              <a:buFontTx/>
              <a:buNone/>
            </a:pPr>
            <a:endParaRPr lang="fi-FI" altLang="fi-FI" sz="1050" b="1" dirty="0">
              <a:latin typeface="Courier New" panose="02070309020205020404" pitchFamily="49" charset="0"/>
            </a:endParaRPr>
          </a:p>
          <a:p>
            <a:pPr lvl="2" eaLnBrk="1" hangingPunct="1">
              <a:spcBef>
                <a:spcPct val="0"/>
              </a:spcBef>
              <a:buFontTx/>
              <a:buNone/>
            </a:pPr>
            <a:r>
              <a:rPr lang="fi-FI" altLang="fi-FI" sz="1050" b="1" dirty="0" err="1">
                <a:solidFill>
                  <a:srgbClr val="0066FF"/>
                </a:solidFill>
                <a:latin typeface="Courier New" panose="02070309020205020404" pitchFamily="49" charset="0"/>
              </a:rPr>
              <a:t>static</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Funktio2()</a:t>
            </a:r>
            <a:br>
              <a:rPr lang="fi-FI" altLang="fi-FI" sz="1050" b="1" dirty="0">
                <a:latin typeface="Courier New" panose="02070309020205020404" pitchFamily="49" charset="0"/>
              </a:rPr>
            </a:br>
            <a:r>
              <a:rPr lang="fi-FI" altLang="fi-FI" sz="1050" b="1" dirty="0">
                <a:latin typeface="Courier New" panose="02070309020205020404" pitchFamily="49" charset="0"/>
              </a:rPr>
              <a:t>{</a:t>
            </a:r>
            <a:br>
              <a:rPr lang="fi-FI" altLang="fi-FI" sz="1050" b="1" dirty="0">
                <a:latin typeface="Courier New" panose="02070309020205020404" pitchFamily="49" charset="0"/>
              </a:rPr>
            </a:br>
            <a:r>
              <a:rPr lang="fi-FI" altLang="fi-FI" sz="1050" b="1" dirty="0">
                <a:latin typeface="Courier New" panose="02070309020205020404" pitchFamily="49" charset="0"/>
              </a:rPr>
              <a:t>    </a:t>
            </a:r>
            <a:r>
              <a:rPr lang="fi-FI" altLang="fi-FI" sz="1050" b="1" dirty="0">
                <a:solidFill>
                  <a:srgbClr val="009900"/>
                </a:solidFill>
                <a:latin typeface="Courier New" panose="02070309020205020404" pitchFamily="49" charset="0"/>
              </a:rPr>
              <a:t>// koodia</a:t>
            </a:r>
          </a:p>
          <a:p>
            <a:pPr lvl="2" eaLnBrk="1" hangingPunct="1">
              <a:spcBef>
                <a:spcPct val="0"/>
              </a:spcBef>
              <a:buNone/>
            </a:pPr>
            <a:r>
              <a:rPr lang="fi-FI" altLang="fi-FI" sz="1050" b="1" dirty="0">
                <a:solidFill>
                  <a:srgbClr val="009900"/>
                </a:solidFill>
                <a:latin typeface="Courier New" panose="02070309020205020404" pitchFamily="49" charset="0"/>
              </a:rPr>
              <a:t>    </a:t>
            </a:r>
            <a:r>
              <a:rPr lang="fi-FI" altLang="fi-FI" sz="1050" b="1" dirty="0" err="1">
                <a:solidFill>
                  <a:srgbClr val="0066FF"/>
                </a:solidFill>
                <a:latin typeface="Courier New" panose="02070309020205020404" pitchFamily="49" charset="0"/>
              </a:rPr>
              <a:t>return</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10; </a:t>
            </a:r>
            <a:r>
              <a:rPr lang="fi-FI" altLang="fi-FI" sz="1050" b="1" dirty="0">
                <a:solidFill>
                  <a:srgbClr val="009900"/>
                </a:solidFill>
                <a:latin typeface="Courier New" panose="02070309020205020404" pitchFamily="49" charset="0"/>
              </a:rPr>
              <a:t>// palauttaa </a:t>
            </a:r>
            <a:r>
              <a:rPr lang="fi-FI" altLang="fi-FI" sz="1050" b="1" dirty="0" err="1">
                <a:solidFill>
                  <a:srgbClr val="009900"/>
                </a:solidFill>
                <a:latin typeface="Courier New" panose="02070309020205020404" pitchFamily="49" charset="0"/>
              </a:rPr>
              <a:t>int</a:t>
            </a:r>
            <a:r>
              <a:rPr lang="fi-FI" altLang="fi-FI" sz="1050" b="1" dirty="0">
                <a:solidFill>
                  <a:srgbClr val="009900"/>
                </a:solidFill>
                <a:latin typeface="Courier New" panose="02070309020205020404" pitchFamily="49" charset="0"/>
              </a:rPr>
              <a:t> arvon, voi olla myös muuttujasta</a:t>
            </a:r>
            <a:r>
              <a:rPr lang="fi-FI" altLang="fi-FI" sz="1050" b="1" dirty="0">
                <a:latin typeface="Courier New" panose="02070309020205020404" pitchFamily="49" charset="0"/>
              </a:rPr>
              <a:t/>
            </a:r>
            <a:br>
              <a:rPr lang="fi-FI" altLang="fi-FI" sz="1050" b="1" dirty="0">
                <a:latin typeface="Courier New" panose="02070309020205020404" pitchFamily="49" charset="0"/>
              </a:rPr>
            </a:br>
            <a:r>
              <a:rPr lang="fi-FI" altLang="fi-FI" sz="1050" b="1" dirty="0">
                <a:latin typeface="Courier New" panose="02070309020205020404" pitchFamily="49" charset="0"/>
              </a:rPr>
              <a:t>}</a:t>
            </a:r>
          </a:p>
          <a:p>
            <a:pPr lvl="2" eaLnBrk="1" hangingPunct="1">
              <a:spcBef>
                <a:spcPct val="0"/>
              </a:spcBef>
              <a:buFontTx/>
              <a:buNone/>
            </a:pPr>
            <a:endParaRPr lang="fi-FI" altLang="fi-FI" sz="1050" b="1" dirty="0">
              <a:latin typeface="Courier New" panose="02070309020205020404" pitchFamily="49" charset="0"/>
            </a:endParaRPr>
          </a:p>
          <a:p>
            <a:pPr lvl="2" eaLnBrk="1" hangingPunct="1">
              <a:spcBef>
                <a:spcPct val="0"/>
              </a:spcBef>
              <a:buFontTx/>
              <a:buNone/>
            </a:pPr>
            <a:r>
              <a:rPr lang="fi-FI" altLang="fi-FI" sz="1050" b="1" dirty="0">
                <a:latin typeface="Courier New" panose="02070309020205020404" pitchFamily="49" charset="0"/>
              </a:rPr>
              <a:t>Kutsutaan : </a:t>
            </a:r>
          </a:p>
          <a:p>
            <a:pPr lvl="2" eaLnBrk="1" hangingPunct="1">
              <a:spcBef>
                <a:spcPct val="0"/>
              </a:spcBef>
              <a:buFontTx/>
              <a:buNone/>
            </a:pPr>
            <a:endParaRPr lang="fi-FI" altLang="fi-FI" sz="1050" b="1" dirty="0">
              <a:latin typeface="Courier New" panose="02070309020205020404" pitchFamily="49" charset="0"/>
            </a:endParaRPr>
          </a:p>
          <a:p>
            <a:pPr lvl="2" eaLnBrk="1" hangingPunct="1">
              <a:spcBef>
                <a:spcPct val="0"/>
              </a:spcBef>
              <a:buFontTx/>
              <a:buNone/>
            </a:pPr>
            <a:r>
              <a:rPr lang="fi-FI" altLang="fi-FI" sz="1050" b="1" dirty="0" err="1">
                <a:latin typeface="Courier New" panose="02070309020205020404" pitchFamily="49" charset="0"/>
              </a:rPr>
              <a:t>int</a:t>
            </a:r>
            <a:r>
              <a:rPr lang="fi-FI" altLang="fi-FI" sz="1050" b="1" dirty="0">
                <a:latin typeface="Courier New" panose="02070309020205020404" pitchFamily="49" charset="0"/>
              </a:rPr>
              <a:t> arvo = Funktio2(); 	</a:t>
            </a:r>
            <a:r>
              <a:rPr lang="fi-FI" altLang="fi-FI" sz="1050" b="1" dirty="0">
                <a:solidFill>
                  <a:srgbClr val="009900"/>
                </a:solidFill>
                <a:latin typeface="Courier New" panose="02070309020205020404" pitchFamily="49" charset="0"/>
              </a:rPr>
              <a:t>// arvo-muuttuja saa arvokseen 				// Funktio2:sta palautuvan arvon</a:t>
            </a:r>
          </a:p>
          <a:p>
            <a:pPr lvl="2" eaLnBrk="1" hangingPunct="1">
              <a:spcBef>
                <a:spcPct val="0"/>
              </a:spcBef>
              <a:buFontTx/>
              <a:buNone/>
            </a:pPr>
            <a:endParaRPr lang="fi-FI" altLang="fi-FI" sz="1200" b="1" dirty="0">
              <a:latin typeface="Courier New" panose="02070309020205020404" pitchFamily="49" charset="0"/>
            </a:endParaRPr>
          </a:p>
        </p:txBody>
      </p:sp>
      <p:sp>
        <p:nvSpPr>
          <p:cNvPr id="96261"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64</a:t>
            </a:fld>
            <a:endParaRPr lang="en-GB" altLang="fi-FI" sz="1050"/>
          </a:p>
        </p:txBody>
      </p:sp>
      <p:sp>
        <p:nvSpPr>
          <p:cNvPr id="97284" name="Text Box 3"/>
          <p:cNvSpPr txBox="1">
            <a:spLocks noChangeArrowheads="1"/>
          </p:cNvSpPr>
          <p:nvPr/>
        </p:nvSpPr>
        <p:spPr bwMode="auto">
          <a:xfrm>
            <a:off x="1601391" y="1593057"/>
            <a:ext cx="5832872" cy="4239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fi-FI" altLang="fi-FI" sz="1200" b="1" dirty="0">
                <a:latin typeface="Courier New" panose="02070309020205020404" pitchFamily="49" charset="0"/>
              </a:rPr>
              <a:t/>
            </a:r>
            <a:br>
              <a:rPr lang="fi-FI" altLang="fi-FI" sz="1200" b="1" dirty="0">
                <a:latin typeface="Courier New" panose="02070309020205020404" pitchFamily="49" charset="0"/>
              </a:rPr>
            </a:br>
            <a:r>
              <a:rPr lang="fi-FI" altLang="fi-FI" sz="1200" b="1" dirty="0">
                <a:latin typeface="Courier New" panose="02070309020205020404" pitchFamily="49" charset="0"/>
              </a:rPr>
              <a:t>	</a:t>
            </a:r>
            <a:r>
              <a:rPr lang="fi-FI" altLang="fi-FI" sz="1050" b="1" dirty="0" err="1">
                <a:solidFill>
                  <a:srgbClr val="0066FF"/>
                </a:solidFill>
                <a:latin typeface="Courier New" panose="02070309020205020404" pitchFamily="49" charset="0"/>
              </a:rPr>
              <a:t>static</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void</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Funktio3(</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x, </a:t>
            </a:r>
            <a:r>
              <a:rPr lang="fi-FI" altLang="fi-FI" sz="1050" b="1" dirty="0" err="1">
                <a:solidFill>
                  <a:srgbClr val="0066FF"/>
                </a:solidFill>
                <a:latin typeface="Courier New" panose="02070309020205020404" pitchFamily="49" charset="0"/>
              </a:rPr>
              <a:t>double</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y, </a:t>
            </a:r>
            <a:r>
              <a:rPr lang="fi-FI" altLang="fi-FI" sz="1050" b="1" dirty="0" err="1">
                <a:solidFill>
                  <a:srgbClr val="0066FF"/>
                </a:solidFill>
                <a:latin typeface="Courier New" panose="02070309020205020404" pitchFamily="49" charset="0"/>
              </a:rPr>
              <a:t>char</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z)</a:t>
            </a:r>
            <a:br>
              <a:rPr lang="fi-FI" altLang="fi-FI" sz="1050" b="1" dirty="0">
                <a:latin typeface="Courier New" panose="02070309020205020404" pitchFamily="49" charset="0"/>
              </a:rPr>
            </a:br>
            <a:r>
              <a:rPr lang="fi-FI" altLang="fi-FI" sz="1050" b="1" dirty="0">
                <a:latin typeface="Courier New" panose="02070309020205020404" pitchFamily="49" charset="0"/>
              </a:rPr>
              <a:t>	{</a:t>
            </a:r>
            <a:br>
              <a:rPr lang="fi-FI" altLang="fi-FI" sz="1050" b="1" dirty="0">
                <a:latin typeface="Courier New" panose="02070309020205020404" pitchFamily="49" charset="0"/>
              </a:rPr>
            </a:br>
            <a:r>
              <a:rPr lang="fi-FI" altLang="fi-FI" sz="1050" b="1" dirty="0">
                <a:latin typeface="Courier New" panose="02070309020205020404" pitchFamily="49" charset="0"/>
              </a:rPr>
              <a:t>    		</a:t>
            </a:r>
            <a:r>
              <a:rPr lang="fi-FI" altLang="fi-FI" sz="1050" b="1" dirty="0">
                <a:solidFill>
                  <a:srgbClr val="009900"/>
                </a:solidFill>
                <a:latin typeface="Courier New" panose="02070309020205020404" pitchFamily="49" charset="0"/>
              </a:rPr>
              <a:t>// koodia</a:t>
            </a:r>
            <a:r>
              <a:rPr lang="fi-FI" altLang="fi-FI" sz="1050" b="1" dirty="0">
                <a:latin typeface="Courier New" panose="02070309020205020404" pitchFamily="49" charset="0"/>
              </a:rPr>
              <a:t/>
            </a:r>
            <a:br>
              <a:rPr lang="fi-FI" altLang="fi-FI" sz="1050" b="1" dirty="0">
                <a:latin typeface="Courier New" panose="02070309020205020404" pitchFamily="49" charset="0"/>
              </a:rPr>
            </a:br>
            <a:r>
              <a:rPr lang="fi-FI" altLang="fi-FI" sz="1050" b="1" dirty="0">
                <a:latin typeface="Courier New" panose="02070309020205020404" pitchFamily="49" charset="0"/>
              </a:rPr>
              <a:t>	}</a:t>
            </a:r>
          </a:p>
          <a:p>
            <a:pPr lvl="2" eaLnBrk="1" hangingPunct="1">
              <a:spcBef>
                <a:spcPct val="0"/>
              </a:spcBef>
              <a:buFontTx/>
              <a:buNone/>
            </a:pPr>
            <a:endParaRPr lang="fi-FI" altLang="fi-FI" sz="1050" b="1" dirty="0">
              <a:latin typeface="Courier New" panose="02070309020205020404" pitchFamily="49" charset="0"/>
            </a:endParaRPr>
          </a:p>
          <a:p>
            <a:pPr lvl="1">
              <a:spcBef>
                <a:spcPct val="0"/>
              </a:spcBef>
              <a:buNone/>
            </a:pPr>
            <a:r>
              <a:rPr lang="fi-FI" altLang="fi-FI" sz="1050" b="1" dirty="0">
                <a:latin typeface="Courier New" panose="02070309020205020404" pitchFamily="49" charset="0"/>
              </a:rPr>
              <a:t>Kutsutaan : </a:t>
            </a:r>
          </a:p>
          <a:p>
            <a:pPr lvl="1">
              <a:spcBef>
                <a:spcPct val="0"/>
              </a:spcBef>
              <a:buNone/>
            </a:pPr>
            <a:endParaRPr lang="fi-FI" altLang="fi-FI" sz="1050" b="1" dirty="0">
              <a:latin typeface="Courier New" panose="02070309020205020404" pitchFamily="49" charset="0"/>
            </a:endParaRPr>
          </a:p>
          <a:p>
            <a:pPr lvl="1">
              <a:spcBef>
                <a:spcPct val="0"/>
              </a:spcBef>
              <a:buNone/>
            </a:pPr>
            <a:r>
              <a:rPr lang="fi-FI" altLang="fi-FI" sz="1050" b="1" dirty="0" err="1">
                <a:latin typeface="Courier New" panose="02070309020205020404" pitchFamily="49" charset="0"/>
              </a:rPr>
              <a:t>double</a:t>
            </a:r>
            <a:r>
              <a:rPr lang="fi-FI" altLang="fi-FI" sz="1050" b="1" dirty="0">
                <a:latin typeface="Courier New" panose="02070309020205020404" pitchFamily="49" charset="0"/>
              </a:rPr>
              <a:t> </a:t>
            </a:r>
            <a:r>
              <a:rPr lang="fi-FI" altLang="fi-FI" sz="1050" b="1" dirty="0" err="1">
                <a:latin typeface="Courier New" panose="02070309020205020404" pitchFamily="49" charset="0"/>
              </a:rPr>
              <a:t>mja</a:t>
            </a:r>
            <a:r>
              <a:rPr lang="fi-FI" altLang="fi-FI" sz="1050" b="1" dirty="0">
                <a:latin typeface="Courier New" panose="02070309020205020404" pitchFamily="49" charset="0"/>
              </a:rPr>
              <a:t> = 3.11;</a:t>
            </a:r>
          </a:p>
          <a:p>
            <a:pPr lvl="1">
              <a:spcBef>
                <a:spcPct val="0"/>
              </a:spcBef>
              <a:buNone/>
            </a:pPr>
            <a:r>
              <a:rPr lang="fi-FI" altLang="fi-FI" sz="1050" b="1" dirty="0">
                <a:solidFill>
                  <a:srgbClr val="009900"/>
                </a:solidFill>
                <a:latin typeface="Courier New" panose="02070309020205020404" pitchFamily="49" charset="0"/>
              </a:rPr>
              <a:t>// välitettäviä arvoja on yhtä paljon kuin funktiossa</a:t>
            </a:r>
          </a:p>
          <a:p>
            <a:pPr lvl="1">
              <a:spcBef>
                <a:spcPct val="0"/>
              </a:spcBef>
              <a:buNone/>
            </a:pPr>
            <a:r>
              <a:rPr lang="fi-FI" altLang="fi-FI" sz="1050" b="1" dirty="0">
                <a:solidFill>
                  <a:srgbClr val="009900"/>
                </a:solidFill>
                <a:latin typeface="Courier New" panose="02070309020205020404" pitchFamily="49" charset="0"/>
              </a:rPr>
              <a:t>// ja niiden tyypit täsmäävät. Funktiossa x saa arvokseen</a:t>
            </a:r>
          </a:p>
          <a:p>
            <a:pPr lvl="1">
              <a:spcBef>
                <a:spcPct val="0"/>
              </a:spcBef>
              <a:buNone/>
            </a:pPr>
            <a:r>
              <a:rPr lang="fi-FI" altLang="fi-FI" sz="1050" b="1" dirty="0">
                <a:solidFill>
                  <a:srgbClr val="009900"/>
                </a:solidFill>
                <a:latin typeface="Courier New" panose="02070309020205020404" pitchFamily="49" charset="0"/>
              </a:rPr>
              <a:t>// 10, y = 3.11 ja z = ’a’</a:t>
            </a:r>
          </a:p>
          <a:p>
            <a:pPr lvl="1">
              <a:spcBef>
                <a:spcPct val="0"/>
              </a:spcBef>
              <a:buNone/>
            </a:pPr>
            <a:r>
              <a:rPr lang="fi-FI" altLang="fi-FI" sz="1050" b="1" dirty="0">
                <a:latin typeface="Courier New" panose="02070309020205020404" pitchFamily="49" charset="0"/>
              </a:rPr>
              <a:t>Funktio3(10, </a:t>
            </a:r>
            <a:r>
              <a:rPr lang="fi-FI" altLang="fi-FI" sz="1050" b="1" dirty="0" err="1">
                <a:latin typeface="Courier New" panose="02070309020205020404" pitchFamily="49" charset="0"/>
              </a:rPr>
              <a:t>mja</a:t>
            </a:r>
            <a:r>
              <a:rPr lang="fi-FI" altLang="fi-FI" sz="1050" b="1" dirty="0">
                <a:latin typeface="Courier New" panose="02070309020205020404" pitchFamily="49" charset="0"/>
              </a:rPr>
              <a:t>, </a:t>
            </a:r>
            <a:r>
              <a:rPr lang="fi-FI" altLang="fi-FI" sz="1050" b="1" dirty="0">
                <a:solidFill>
                  <a:srgbClr val="FF0000"/>
                </a:solidFill>
                <a:latin typeface="Courier New" panose="02070309020205020404" pitchFamily="49" charset="0"/>
              </a:rPr>
              <a:t>’a’</a:t>
            </a:r>
            <a:r>
              <a:rPr lang="fi-FI" altLang="fi-FI" sz="1050" b="1" dirty="0">
                <a:latin typeface="Courier New" panose="02070309020205020404" pitchFamily="49" charset="0"/>
              </a:rPr>
              <a:t>);</a:t>
            </a:r>
          </a:p>
          <a:p>
            <a:pPr lvl="1">
              <a:spcBef>
                <a:spcPct val="0"/>
              </a:spcBef>
              <a:buNone/>
            </a:pPr>
            <a:endParaRPr lang="fi-FI" altLang="fi-FI" sz="1050" b="1" dirty="0">
              <a:latin typeface="Courier New" panose="02070309020205020404" pitchFamily="49" charset="0"/>
            </a:endParaRPr>
          </a:p>
          <a:p>
            <a:pPr lvl="1">
              <a:spcBef>
                <a:spcPct val="0"/>
              </a:spcBef>
              <a:buNone/>
            </a:pPr>
            <a:endParaRPr lang="fi-FI" altLang="fi-FI" sz="1050" b="1" dirty="0">
              <a:latin typeface="Courier New" panose="02070309020205020404" pitchFamily="49" charset="0"/>
            </a:endParaRPr>
          </a:p>
          <a:p>
            <a:pPr lvl="1">
              <a:spcBef>
                <a:spcPct val="0"/>
              </a:spcBef>
              <a:buNone/>
            </a:pPr>
            <a:r>
              <a:rPr lang="fi-FI" altLang="fi-FI" sz="1050" b="1" dirty="0" err="1">
                <a:solidFill>
                  <a:srgbClr val="0066FF"/>
                </a:solidFill>
                <a:latin typeface="Courier New" panose="02070309020205020404" pitchFamily="49" charset="0"/>
              </a:rPr>
              <a:t>static</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Funktio4(</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x, </a:t>
            </a:r>
            <a:r>
              <a:rPr lang="fi-FI" altLang="fi-FI" sz="1050" b="1" dirty="0" err="1">
                <a:solidFill>
                  <a:srgbClr val="0066FF"/>
                </a:solidFill>
                <a:latin typeface="Courier New" panose="02070309020205020404" pitchFamily="49" charset="0"/>
              </a:rPr>
              <a:t>int</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y)</a:t>
            </a:r>
            <a:br>
              <a:rPr lang="fi-FI" altLang="fi-FI" sz="1050" b="1" dirty="0">
                <a:latin typeface="Courier New" panose="02070309020205020404" pitchFamily="49" charset="0"/>
              </a:rPr>
            </a:br>
            <a:r>
              <a:rPr lang="fi-FI" altLang="fi-FI" sz="1050" b="1" dirty="0">
                <a:latin typeface="Courier New" panose="02070309020205020404" pitchFamily="49" charset="0"/>
              </a:rPr>
              <a:t>{</a:t>
            </a:r>
            <a:br>
              <a:rPr lang="fi-FI" altLang="fi-FI" sz="1050" b="1" dirty="0">
                <a:latin typeface="Courier New" panose="02070309020205020404" pitchFamily="49" charset="0"/>
              </a:rPr>
            </a:b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return</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x * y;</a:t>
            </a:r>
            <a:br>
              <a:rPr lang="fi-FI" altLang="fi-FI" sz="1050" b="1" dirty="0">
                <a:latin typeface="Courier New" panose="02070309020205020404" pitchFamily="49" charset="0"/>
              </a:rPr>
            </a:br>
            <a:r>
              <a:rPr lang="fi-FI" altLang="fi-FI" sz="1050" b="1" dirty="0">
                <a:latin typeface="Courier New" panose="02070309020205020404" pitchFamily="49" charset="0"/>
              </a:rPr>
              <a:t>}</a:t>
            </a:r>
          </a:p>
          <a:p>
            <a:pPr lvl="1">
              <a:spcBef>
                <a:spcPct val="0"/>
              </a:spcBef>
              <a:buNone/>
            </a:pPr>
            <a:endParaRPr lang="fi-FI" altLang="fi-FI" sz="1050" b="1" dirty="0">
              <a:latin typeface="Courier New" panose="02070309020205020404" pitchFamily="49" charset="0"/>
            </a:endParaRPr>
          </a:p>
          <a:p>
            <a:pPr lvl="1">
              <a:spcBef>
                <a:spcPct val="0"/>
              </a:spcBef>
              <a:buNone/>
            </a:pPr>
            <a:r>
              <a:rPr lang="fi-FI" altLang="fi-FI" sz="1050" b="1" dirty="0">
                <a:latin typeface="Courier New" panose="02070309020205020404" pitchFamily="49" charset="0"/>
              </a:rPr>
              <a:t>Kutsutaan : </a:t>
            </a:r>
          </a:p>
          <a:p>
            <a:pPr lvl="1">
              <a:spcBef>
                <a:spcPct val="0"/>
              </a:spcBef>
              <a:buNone/>
            </a:pPr>
            <a:r>
              <a:rPr lang="fi-FI" altLang="fi-FI" sz="1050" b="1" dirty="0">
                <a:solidFill>
                  <a:srgbClr val="009900"/>
                </a:solidFill>
                <a:latin typeface="Courier New" panose="02070309020205020404" pitchFamily="49" charset="0"/>
              </a:rPr>
              <a:t>// funktiossa x = 10 ja y = 20. Returnilla palautetaan x * y</a:t>
            </a:r>
          </a:p>
          <a:p>
            <a:pPr lvl="1">
              <a:spcBef>
                <a:spcPct val="0"/>
              </a:spcBef>
              <a:buNone/>
            </a:pPr>
            <a:r>
              <a:rPr lang="fi-FI" altLang="fi-FI" sz="1050" b="1" dirty="0">
                <a:solidFill>
                  <a:srgbClr val="009900"/>
                </a:solidFill>
                <a:latin typeface="Courier New" panose="02070309020205020404" pitchFamily="49" charset="0"/>
              </a:rPr>
              <a:t>// arvo ja se palautuu siihen kohtaan, josta funktiota </a:t>
            </a:r>
          </a:p>
          <a:p>
            <a:pPr lvl="1">
              <a:spcBef>
                <a:spcPct val="0"/>
              </a:spcBef>
              <a:buNone/>
            </a:pPr>
            <a:r>
              <a:rPr lang="fi-FI" altLang="fi-FI" sz="1050" b="1" dirty="0">
                <a:solidFill>
                  <a:srgbClr val="009900"/>
                </a:solidFill>
                <a:latin typeface="Courier New" panose="02070309020205020404" pitchFamily="49" charset="0"/>
              </a:rPr>
              <a:t>// kutsuttiin. Silloin tulo saa arvokseen tulo = 200</a:t>
            </a:r>
          </a:p>
          <a:p>
            <a:pPr lvl="1">
              <a:spcBef>
                <a:spcPct val="0"/>
              </a:spcBef>
              <a:buNone/>
            </a:pPr>
            <a:r>
              <a:rPr lang="fi-FI" altLang="fi-FI" sz="1050" b="1" dirty="0" err="1">
                <a:latin typeface="Courier New" panose="02070309020205020404" pitchFamily="49" charset="0"/>
              </a:rPr>
              <a:t>int</a:t>
            </a:r>
            <a:r>
              <a:rPr lang="fi-FI" altLang="fi-FI" sz="1050" b="1" dirty="0">
                <a:latin typeface="Courier New" panose="02070309020205020404" pitchFamily="49" charset="0"/>
              </a:rPr>
              <a:t> tulo = Funktio4(10, 20); </a:t>
            </a:r>
            <a:r>
              <a:rPr lang="fi-FI" altLang="fi-FI" sz="1450" b="1" dirty="0">
                <a:latin typeface="Courier New" panose="02070309020205020404" pitchFamily="49" charset="0"/>
              </a:rPr>
              <a:t>	</a:t>
            </a:r>
            <a:endParaRPr lang="fi-FI" altLang="fi-FI" sz="1600" b="1" dirty="0">
              <a:latin typeface="Courier New" panose="02070309020205020404" pitchFamily="49" charset="0"/>
            </a:endParaRPr>
          </a:p>
        </p:txBody>
      </p:sp>
      <p:sp>
        <p:nvSpPr>
          <p:cNvPr id="97285"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65</a:t>
            </a:fld>
            <a:endParaRPr lang="en-GB" altLang="fi-FI" sz="1050"/>
          </a:p>
        </p:txBody>
      </p:sp>
      <p:sp>
        <p:nvSpPr>
          <p:cNvPr id="105476" name="Text Box 3"/>
          <p:cNvSpPr txBox="1">
            <a:spLocks noChangeArrowheads="1"/>
          </p:cNvSpPr>
          <p:nvPr/>
        </p:nvSpPr>
        <p:spPr bwMode="auto">
          <a:xfrm>
            <a:off x="1610627" y="1593056"/>
            <a:ext cx="58328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defRPr/>
            </a:pPr>
            <a:r>
              <a:rPr lang="fi-FI" sz="1800" b="1" dirty="0" smtClean="0"/>
              <a:t>Javassa on _vain_ arvoparametreja</a:t>
            </a:r>
            <a:endParaRPr lang="fi-FI" sz="1800" b="1" dirty="0"/>
          </a:p>
          <a:p>
            <a:pPr eaLnBrk="1" hangingPunct="1">
              <a:defRPr/>
            </a:pPr>
            <a:endParaRPr lang="fi-FI" sz="1800" dirty="0"/>
          </a:p>
          <a:p>
            <a:pPr eaLnBrk="1" hangingPunct="1">
              <a:buFontTx/>
              <a:buChar char="•"/>
              <a:defRPr/>
            </a:pPr>
            <a:r>
              <a:rPr lang="fi-FI" sz="1800" dirty="0"/>
              <a:t> Jos </a:t>
            </a:r>
            <a:r>
              <a:rPr lang="fi-FI" sz="1800" dirty="0" smtClean="0"/>
              <a:t>jonkun perustietotyyppisen (</a:t>
            </a:r>
            <a:r>
              <a:rPr lang="fi-FI" sz="1800" dirty="0" err="1" smtClean="0"/>
              <a:t>int</a:t>
            </a:r>
            <a:r>
              <a:rPr lang="fi-FI" sz="1800" dirty="0" smtClean="0"/>
              <a:t>, </a:t>
            </a:r>
            <a:r>
              <a:rPr lang="fi-FI" sz="1800" dirty="0" err="1" smtClean="0"/>
              <a:t>double</a:t>
            </a:r>
            <a:r>
              <a:rPr lang="fi-FI" sz="1800" dirty="0" smtClean="0"/>
              <a:t>, </a:t>
            </a:r>
            <a:r>
              <a:rPr lang="fi-FI" sz="1800" dirty="0" err="1" smtClean="0"/>
              <a:t>jne</a:t>
            </a:r>
            <a:r>
              <a:rPr lang="fi-FI" sz="1800" dirty="0" smtClean="0"/>
              <a:t>) </a:t>
            </a:r>
            <a:r>
              <a:rPr lang="fi-FI" sz="1800" dirty="0"/>
              <a:t>muuttujan arvoa halutaan muuttaa </a:t>
            </a:r>
            <a:r>
              <a:rPr lang="fi-FI" sz="1800" dirty="0" smtClean="0"/>
              <a:t>funktiossa, se ei onnistu Javassa muutoin kuin palauttamalla </a:t>
            </a:r>
            <a:r>
              <a:rPr lang="fi-FI" sz="1800" dirty="0" err="1" smtClean="0"/>
              <a:t>ko</a:t>
            </a:r>
            <a:r>
              <a:rPr lang="fi-FI" sz="1800" dirty="0" smtClean="0"/>
              <a:t> arvo funktiossa</a:t>
            </a:r>
          </a:p>
          <a:p>
            <a:pPr eaLnBrk="1" hangingPunct="1">
              <a:buFontTx/>
              <a:buChar char="•"/>
              <a:defRPr/>
            </a:pPr>
            <a:r>
              <a:rPr lang="fi-FI" sz="1800" dirty="0" smtClean="0"/>
              <a:t> Jos taas arvo välitetään oliossa, on kyseessä </a:t>
            </a:r>
            <a:r>
              <a:rPr lang="fi-FI" sz="1800" dirty="0" err="1" smtClean="0"/>
              <a:t>viittausparameri</a:t>
            </a:r>
            <a:r>
              <a:rPr lang="fi-FI" sz="1800" dirty="0" smtClean="0"/>
              <a:t> jolloin muutokset välittyvät  funktiota kutsuneeseen </a:t>
            </a:r>
            <a:r>
              <a:rPr lang="fi-FI" sz="1800" dirty="0" smtClean="0"/>
              <a:t>ohjelmanosaan</a:t>
            </a:r>
            <a:endParaRPr lang="fi-FI" sz="1800" dirty="0"/>
          </a:p>
          <a:p>
            <a:pPr eaLnBrk="1" hangingPunct="1">
              <a:buFontTx/>
              <a:buChar char="•"/>
              <a:defRPr/>
            </a:pPr>
            <a:endParaRPr lang="fi-FI" sz="1800" dirty="0"/>
          </a:p>
          <a:p>
            <a:pPr eaLnBrk="1" hangingPunct="1">
              <a:buFontTx/>
              <a:buChar char="•"/>
              <a:defRPr/>
            </a:pPr>
            <a:endParaRPr lang="fi-FI" sz="1800" dirty="0"/>
          </a:p>
        </p:txBody>
      </p:sp>
      <p:sp>
        <p:nvSpPr>
          <p:cNvPr id="98309"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66</a:t>
            </a:fld>
            <a:endParaRPr lang="en-GB" altLang="fi-FI" sz="1050"/>
          </a:p>
        </p:txBody>
      </p:sp>
      <p:sp>
        <p:nvSpPr>
          <p:cNvPr id="99332" name="Text Box 3"/>
          <p:cNvSpPr txBox="1">
            <a:spLocks noChangeArrowheads="1"/>
          </p:cNvSpPr>
          <p:nvPr/>
        </p:nvSpPr>
        <p:spPr bwMode="auto">
          <a:xfrm>
            <a:off x="1601391" y="1593057"/>
            <a:ext cx="5832872" cy="6901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b="1" dirty="0" smtClean="0"/>
              <a:t>Parametrien välitystä</a:t>
            </a:r>
            <a:endParaRPr lang="fi-FI" altLang="fi-FI" sz="1800" b="1" dirty="0"/>
          </a:p>
          <a:p>
            <a:pPr eaLnBrk="1" hangingPunct="1">
              <a:spcBef>
                <a:spcPct val="0"/>
              </a:spcBef>
              <a:buFontTx/>
              <a:buNone/>
            </a:pPr>
            <a:endParaRPr lang="fi-FI" altLang="fi-FI" sz="1800" dirty="0"/>
          </a:p>
          <a:p>
            <a:pPr lvl="1" eaLnBrk="1" hangingPunct="1">
              <a:spcBef>
                <a:spcPct val="0"/>
              </a:spcBef>
              <a:buFontTx/>
              <a:buNone/>
            </a:pPr>
            <a:r>
              <a:rPr lang="fi-FI" altLang="fi-FI" sz="1050" b="1" dirty="0" err="1">
                <a:solidFill>
                  <a:srgbClr val="0066FF"/>
                </a:solidFill>
                <a:latin typeface="Courier New" panose="02070309020205020404" pitchFamily="49" charset="0"/>
              </a:rPr>
              <a:t>static</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void</a:t>
            </a:r>
            <a:r>
              <a:rPr lang="fi-FI" altLang="fi-FI" sz="1050" b="1" dirty="0">
                <a:solidFill>
                  <a:srgbClr val="0066FF"/>
                </a:solidFill>
                <a:latin typeface="Courier New" panose="02070309020205020404" pitchFamily="49" charset="0"/>
              </a:rPr>
              <a:t> </a:t>
            </a:r>
            <a:r>
              <a:rPr lang="fi-FI" altLang="fi-FI" sz="1050" b="1" dirty="0" smtClean="0">
                <a:latin typeface="Courier New" panose="02070309020205020404" pitchFamily="49" charset="0"/>
              </a:rPr>
              <a:t>Funktio5(</a:t>
            </a:r>
            <a:r>
              <a:rPr lang="fi-FI" altLang="fi-FI" sz="1050" b="1" dirty="0" err="1" smtClean="0">
                <a:solidFill>
                  <a:srgbClr val="0066FF"/>
                </a:solidFill>
                <a:latin typeface="Courier New" panose="02070309020205020404" pitchFamily="49" charset="0"/>
              </a:rPr>
              <a:t>int</a:t>
            </a:r>
            <a:r>
              <a:rPr lang="fi-FI" altLang="fi-FI" sz="1050" b="1" dirty="0" smtClean="0">
                <a:latin typeface="Courier New" panose="02070309020205020404" pitchFamily="49" charset="0"/>
              </a:rPr>
              <a:t> </a:t>
            </a:r>
            <a:r>
              <a:rPr lang="fi-FI" altLang="fi-FI" sz="1050" b="1" dirty="0">
                <a:latin typeface="Courier New" panose="02070309020205020404" pitchFamily="49" charset="0"/>
              </a:rPr>
              <a:t>x, </a:t>
            </a:r>
            <a:r>
              <a:rPr lang="fi-FI" altLang="fi-FI" sz="1050" b="1" dirty="0" err="1" smtClean="0">
                <a:solidFill>
                  <a:srgbClr val="0066FF"/>
                </a:solidFill>
                <a:latin typeface="Courier New" panose="02070309020205020404" pitchFamily="49" charset="0"/>
              </a:rPr>
              <a:t>int</a:t>
            </a:r>
            <a:r>
              <a:rPr lang="fi-FI" altLang="fi-FI" sz="1050" b="1" dirty="0" smtClean="0">
                <a:solidFill>
                  <a:srgbClr val="0066FF"/>
                </a:solidFill>
                <a:latin typeface="Courier New" panose="02070309020205020404" pitchFamily="49" charset="0"/>
              </a:rPr>
              <a:t> </a:t>
            </a:r>
            <a:r>
              <a:rPr lang="fi-FI" altLang="fi-FI" sz="1050" b="1" dirty="0">
                <a:latin typeface="Courier New" panose="02070309020205020404" pitchFamily="49" charset="0"/>
              </a:rPr>
              <a:t>y)</a:t>
            </a:r>
          </a:p>
          <a:p>
            <a:pPr lvl="1" eaLnBrk="1" hangingPunct="1">
              <a:spcBef>
                <a:spcPct val="0"/>
              </a:spcBef>
              <a:buFontTx/>
              <a:buNone/>
            </a:pPr>
            <a:r>
              <a:rPr lang="fi-FI" altLang="fi-FI" sz="1050" b="1" dirty="0">
                <a:latin typeface="Courier New" panose="02070309020205020404" pitchFamily="49" charset="0"/>
              </a:rPr>
              <a:t>{</a:t>
            </a:r>
          </a:p>
          <a:p>
            <a:pPr lvl="1" eaLnBrk="1" hangingPunct="1">
              <a:spcBef>
                <a:spcPct val="0"/>
              </a:spcBef>
              <a:buFontTx/>
              <a:buNone/>
            </a:pPr>
            <a:r>
              <a:rPr lang="fi-FI" altLang="fi-FI" sz="1050" b="1" dirty="0">
                <a:latin typeface="Courier New" panose="02070309020205020404" pitchFamily="49" charset="0"/>
              </a:rPr>
              <a:t>	  x = 10; </a:t>
            </a:r>
            <a:r>
              <a:rPr lang="fi-FI" altLang="fi-FI" sz="1050" b="1" dirty="0">
                <a:solidFill>
                  <a:srgbClr val="009900"/>
                </a:solidFill>
                <a:latin typeface="Courier New" panose="02070309020205020404" pitchFamily="49" charset="0"/>
              </a:rPr>
              <a:t>// </a:t>
            </a:r>
            <a:r>
              <a:rPr lang="fi-FI" altLang="fi-FI" sz="1050" b="1" dirty="0" err="1">
                <a:solidFill>
                  <a:srgbClr val="009900"/>
                </a:solidFill>
                <a:latin typeface="Courier New" panose="02070309020205020404" pitchFamily="49" charset="0"/>
              </a:rPr>
              <a:t>main:ssa</a:t>
            </a:r>
            <a:r>
              <a:rPr lang="fi-FI" altLang="fi-FI" sz="1050" b="1" dirty="0">
                <a:solidFill>
                  <a:srgbClr val="009900"/>
                </a:solidFill>
                <a:latin typeface="Courier New" panose="02070309020205020404" pitchFamily="49" charset="0"/>
              </a:rPr>
              <a:t> oleva luku1 muuttuja </a:t>
            </a:r>
            <a:r>
              <a:rPr lang="fi-FI" altLang="fi-FI" sz="1050" b="1" dirty="0" smtClean="0">
                <a:solidFill>
                  <a:srgbClr val="009900"/>
                </a:solidFill>
                <a:latin typeface="Courier New" panose="02070309020205020404" pitchFamily="49" charset="0"/>
              </a:rPr>
              <a:t>ei muutu</a:t>
            </a:r>
            <a:endParaRPr lang="fi-FI" altLang="fi-FI" sz="1050" b="1" dirty="0">
              <a:solidFill>
                <a:srgbClr val="009900"/>
              </a:solidFill>
              <a:latin typeface="Courier New" panose="02070309020205020404" pitchFamily="49" charset="0"/>
            </a:endParaRPr>
          </a:p>
          <a:p>
            <a:pPr lvl="1" eaLnBrk="1" hangingPunct="1">
              <a:spcBef>
                <a:spcPct val="0"/>
              </a:spcBef>
              <a:buFontTx/>
              <a:buNone/>
            </a:pPr>
            <a:r>
              <a:rPr lang="fi-FI" altLang="fi-FI" sz="1050" b="1" dirty="0">
                <a:latin typeface="Courier New" panose="02070309020205020404" pitchFamily="49" charset="0"/>
              </a:rPr>
              <a:t>	  y = 20; </a:t>
            </a:r>
            <a:r>
              <a:rPr lang="fi-FI" altLang="fi-FI" sz="1050" b="1" dirty="0">
                <a:solidFill>
                  <a:srgbClr val="009900"/>
                </a:solidFill>
                <a:latin typeface="Courier New" panose="02070309020205020404" pitchFamily="49" charset="0"/>
              </a:rPr>
              <a:t>// </a:t>
            </a:r>
            <a:r>
              <a:rPr lang="fi-FI" altLang="fi-FI" sz="1050" b="1" dirty="0" err="1">
                <a:solidFill>
                  <a:srgbClr val="009900"/>
                </a:solidFill>
                <a:latin typeface="Courier New" panose="02070309020205020404" pitchFamily="49" charset="0"/>
              </a:rPr>
              <a:t>main:ssa</a:t>
            </a:r>
            <a:r>
              <a:rPr lang="fi-FI" altLang="fi-FI" sz="1050" b="1" dirty="0">
                <a:solidFill>
                  <a:srgbClr val="009900"/>
                </a:solidFill>
                <a:latin typeface="Courier New" panose="02070309020205020404" pitchFamily="49" charset="0"/>
              </a:rPr>
              <a:t> oleva luku2 muuttuja ei muutu</a:t>
            </a:r>
          </a:p>
          <a:p>
            <a:pPr lvl="1" eaLnBrk="1" hangingPunct="1">
              <a:spcBef>
                <a:spcPct val="0"/>
              </a:spcBef>
              <a:buFontTx/>
              <a:buNone/>
            </a:pPr>
            <a:r>
              <a:rPr lang="fi-FI" altLang="fi-FI" sz="1050" b="1" dirty="0" smtClean="0">
                <a:latin typeface="Courier New" panose="02070309020205020404" pitchFamily="49" charset="0"/>
              </a:rPr>
              <a:t>}</a:t>
            </a:r>
          </a:p>
          <a:p>
            <a:pPr lvl="1" eaLnBrk="1" hangingPunct="1">
              <a:spcBef>
                <a:spcPct val="0"/>
              </a:spcBef>
              <a:buFontTx/>
              <a:buNone/>
            </a:pPr>
            <a:endParaRPr lang="fi-FI" altLang="fi-FI" sz="1050" b="1" dirty="0">
              <a:latin typeface="Courier New" panose="02070309020205020404" pitchFamily="49" charset="0"/>
            </a:endParaRPr>
          </a:p>
          <a:p>
            <a:pPr lvl="1" eaLnBrk="1" hangingPunct="1">
              <a:spcBef>
                <a:spcPct val="0"/>
              </a:spcBef>
              <a:buFontTx/>
              <a:buNone/>
            </a:pPr>
            <a:r>
              <a:rPr lang="fi-FI" altLang="fi-FI" sz="1050" b="1" dirty="0" err="1">
                <a:solidFill>
                  <a:srgbClr val="0066FF"/>
                </a:solidFill>
                <a:latin typeface="Courier New" panose="02070309020205020404" pitchFamily="49" charset="0"/>
              </a:rPr>
              <a:t>static</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void</a:t>
            </a:r>
            <a:r>
              <a:rPr lang="fi-FI" altLang="fi-FI" sz="1050" b="1" dirty="0">
                <a:solidFill>
                  <a:srgbClr val="0066FF"/>
                </a:solidFill>
                <a:latin typeface="Courier New" panose="02070309020205020404" pitchFamily="49" charset="0"/>
              </a:rPr>
              <a:t> </a:t>
            </a:r>
            <a:r>
              <a:rPr lang="fi-FI" altLang="fi-FI" sz="1050" b="1" dirty="0" smtClean="0">
                <a:latin typeface="Courier New" panose="02070309020205020404" pitchFamily="49" charset="0"/>
              </a:rPr>
              <a:t>Funktio6(</a:t>
            </a:r>
            <a:r>
              <a:rPr lang="fi-FI" altLang="fi-FI" sz="1050" b="1" dirty="0" smtClean="0">
                <a:solidFill>
                  <a:srgbClr val="0066FF"/>
                </a:solidFill>
                <a:latin typeface="Courier New" panose="02070309020205020404" pitchFamily="49" charset="0"/>
              </a:rPr>
              <a:t>Luvut l</a:t>
            </a:r>
            <a:r>
              <a:rPr lang="fi-FI" altLang="fi-FI" sz="1050" b="1" dirty="0" smtClean="0">
                <a:latin typeface="Courier New" panose="02070309020205020404" pitchFamily="49" charset="0"/>
              </a:rPr>
              <a:t>)</a:t>
            </a:r>
            <a:endParaRPr lang="fi-FI" altLang="fi-FI" sz="1050" b="1" dirty="0">
              <a:latin typeface="Courier New" panose="02070309020205020404" pitchFamily="49" charset="0"/>
            </a:endParaRPr>
          </a:p>
          <a:p>
            <a:pPr lvl="1" eaLnBrk="1" hangingPunct="1">
              <a:spcBef>
                <a:spcPct val="0"/>
              </a:spcBef>
              <a:buFontTx/>
              <a:buNone/>
            </a:pPr>
            <a:r>
              <a:rPr lang="fi-FI" altLang="fi-FI" sz="1050" b="1" dirty="0">
                <a:latin typeface="Courier New" panose="02070309020205020404" pitchFamily="49" charset="0"/>
              </a:rPr>
              <a:t>{</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err="1" smtClean="0">
                <a:latin typeface="Courier New" panose="02070309020205020404" pitchFamily="49" charset="0"/>
              </a:rPr>
              <a:t>l.x</a:t>
            </a:r>
            <a:r>
              <a:rPr lang="fi-FI" altLang="fi-FI" sz="1050" b="1" dirty="0" smtClean="0">
                <a:latin typeface="Courier New" panose="02070309020205020404" pitchFamily="49" charset="0"/>
              </a:rPr>
              <a:t> </a:t>
            </a:r>
            <a:r>
              <a:rPr lang="fi-FI" altLang="fi-FI" sz="1050" b="1" dirty="0">
                <a:latin typeface="Courier New" panose="02070309020205020404" pitchFamily="49" charset="0"/>
              </a:rPr>
              <a:t>= 10; </a:t>
            </a:r>
            <a:r>
              <a:rPr lang="fi-FI" altLang="fi-FI" sz="1050" b="1" dirty="0">
                <a:solidFill>
                  <a:srgbClr val="009900"/>
                </a:solidFill>
                <a:latin typeface="Courier New" panose="02070309020205020404" pitchFamily="49" charset="0"/>
              </a:rPr>
              <a:t>// </a:t>
            </a:r>
            <a:r>
              <a:rPr lang="fi-FI" altLang="fi-FI" sz="1050" b="1" dirty="0" err="1">
                <a:solidFill>
                  <a:srgbClr val="009900"/>
                </a:solidFill>
                <a:latin typeface="Courier New" panose="02070309020205020404" pitchFamily="49" charset="0"/>
              </a:rPr>
              <a:t>main:ssa</a:t>
            </a:r>
            <a:r>
              <a:rPr lang="fi-FI" altLang="fi-FI" sz="1050" b="1" dirty="0">
                <a:solidFill>
                  <a:srgbClr val="009900"/>
                </a:solidFill>
                <a:latin typeface="Courier New" panose="02070309020205020404" pitchFamily="49" charset="0"/>
              </a:rPr>
              <a:t> </a:t>
            </a:r>
            <a:r>
              <a:rPr lang="fi-FI" altLang="fi-FI" sz="1050" b="1" dirty="0" smtClean="0">
                <a:solidFill>
                  <a:srgbClr val="009900"/>
                </a:solidFill>
                <a:latin typeface="Courier New" panose="02070309020205020404" pitchFamily="49" charset="0"/>
              </a:rPr>
              <a:t>olevan olion x päivittyy</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err="1" smtClean="0">
                <a:latin typeface="Courier New" panose="02070309020205020404" pitchFamily="49" charset="0"/>
              </a:rPr>
              <a:t>l.y</a:t>
            </a:r>
            <a:r>
              <a:rPr lang="fi-FI" altLang="fi-FI" sz="1050" b="1" dirty="0" smtClean="0">
                <a:latin typeface="Courier New" panose="02070309020205020404" pitchFamily="49" charset="0"/>
              </a:rPr>
              <a:t> </a:t>
            </a:r>
            <a:r>
              <a:rPr lang="fi-FI" altLang="fi-FI" sz="1050" b="1" dirty="0">
                <a:latin typeface="Courier New" panose="02070309020205020404" pitchFamily="49" charset="0"/>
              </a:rPr>
              <a:t>= 20; </a:t>
            </a:r>
            <a:r>
              <a:rPr lang="fi-FI" altLang="fi-FI" sz="1050" b="1" dirty="0">
                <a:solidFill>
                  <a:srgbClr val="009900"/>
                </a:solidFill>
                <a:latin typeface="Courier New" panose="02070309020205020404" pitchFamily="49" charset="0"/>
              </a:rPr>
              <a:t>// </a:t>
            </a:r>
            <a:r>
              <a:rPr lang="fi-FI" altLang="fi-FI" sz="1050" b="1" dirty="0" err="1">
                <a:solidFill>
                  <a:srgbClr val="009900"/>
                </a:solidFill>
                <a:latin typeface="Courier New" panose="02070309020205020404" pitchFamily="49" charset="0"/>
              </a:rPr>
              <a:t>main:ssa</a:t>
            </a:r>
            <a:r>
              <a:rPr lang="fi-FI" altLang="fi-FI" sz="1050" b="1" dirty="0">
                <a:solidFill>
                  <a:srgbClr val="009900"/>
                </a:solidFill>
                <a:latin typeface="Courier New" panose="02070309020205020404" pitchFamily="49" charset="0"/>
              </a:rPr>
              <a:t> olevan olion </a:t>
            </a:r>
            <a:r>
              <a:rPr lang="fi-FI" altLang="fi-FI" sz="1050" b="1" dirty="0" smtClean="0">
                <a:solidFill>
                  <a:srgbClr val="009900"/>
                </a:solidFill>
                <a:latin typeface="Courier New" panose="02070309020205020404" pitchFamily="49" charset="0"/>
              </a:rPr>
              <a:t>y </a:t>
            </a:r>
            <a:r>
              <a:rPr lang="fi-FI" altLang="fi-FI" sz="1050" b="1" dirty="0">
                <a:solidFill>
                  <a:srgbClr val="009900"/>
                </a:solidFill>
                <a:latin typeface="Courier New" panose="02070309020205020404" pitchFamily="49" charset="0"/>
              </a:rPr>
              <a:t>päivittyy</a:t>
            </a:r>
          </a:p>
          <a:p>
            <a:pPr lvl="1" eaLnBrk="1" hangingPunct="1">
              <a:spcBef>
                <a:spcPct val="0"/>
              </a:spcBef>
              <a:buFontTx/>
              <a:buNone/>
            </a:pPr>
            <a:r>
              <a:rPr lang="fi-FI" altLang="fi-FI" sz="1050" b="1" dirty="0" smtClean="0">
                <a:latin typeface="Courier New" panose="02070309020205020404" pitchFamily="49" charset="0"/>
              </a:rPr>
              <a:t>}</a:t>
            </a:r>
            <a:endParaRPr lang="fi-FI" altLang="fi-FI" sz="1050" b="1" dirty="0">
              <a:latin typeface="Courier New" panose="02070309020205020404" pitchFamily="49" charset="0"/>
            </a:endParaRPr>
          </a:p>
          <a:p>
            <a:pPr lvl="1" eaLnBrk="1" hangingPunct="1">
              <a:spcBef>
                <a:spcPct val="0"/>
              </a:spcBef>
              <a:buFontTx/>
              <a:buNone/>
            </a:pPr>
            <a:endParaRPr lang="fi-FI" altLang="fi-FI" sz="1050" b="1" dirty="0" smtClean="0">
              <a:latin typeface="Courier New" panose="02070309020205020404" pitchFamily="49" charset="0"/>
            </a:endParaRPr>
          </a:p>
          <a:p>
            <a:pPr lvl="1" eaLnBrk="1" hangingPunct="1">
              <a:spcBef>
                <a:spcPct val="0"/>
              </a:spcBef>
              <a:buFontTx/>
              <a:buNone/>
            </a:pPr>
            <a:r>
              <a:rPr lang="fi-FI" altLang="fi-FI" sz="1050" b="1" dirty="0" err="1">
                <a:latin typeface="Courier New" panose="02070309020205020404" pitchFamily="49" charset="0"/>
              </a:rPr>
              <a:t>p</a:t>
            </a:r>
            <a:r>
              <a:rPr lang="fi-FI" altLang="fi-FI" sz="1050" b="1" dirty="0" err="1" smtClean="0">
                <a:latin typeface="Courier New" panose="02070309020205020404" pitchFamily="49" charset="0"/>
              </a:rPr>
              <a:t>ublic</a:t>
            </a:r>
            <a:r>
              <a:rPr lang="fi-FI" altLang="fi-FI" sz="1050" b="1" dirty="0" smtClean="0">
                <a:latin typeface="Courier New" panose="02070309020205020404" pitchFamily="49" charset="0"/>
              </a:rPr>
              <a:t> </a:t>
            </a:r>
            <a:r>
              <a:rPr lang="fi-FI" altLang="fi-FI" sz="1050" b="1" dirty="0" err="1" smtClean="0">
                <a:latin typeface="Courier New" panose="02070309020205020404" pitchFamily="49" charset="0"/>
              </a:rPr>
              <a:t>class</a:t>
            </a:r>
            <a:r>
              <a:rPr lang="fi-FI" altLang="fi-FI" sz="1050" b="1" dirty="0" smtClean="0">
                <a:latin typeface="Courier New" panose="02070309020205020404" pitchFamily="49" charset="0"/>
              </a:rPr>
              <a:t> Luvut {</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smtClean="0">
                <a:latin typeface="Courier New" panose="02070309020205020404" pitchFamily="49" charset="0"/>
              </a:rPr>
              <a:t>  </a:t>
            </a:r>
            <a:r>
              <a:rPr lang="fi-FI" altLang="fi-FI" sz="1050" b="1" dirty="0" err="1" smtClean="0">
                <a:latin typeface="Courier New" panose="02070309020205020404" pitchFamily="49" charset="0"/>
              </a:rPr>
              <a:t>public</a:t>
            </a:r>
            <a:r>
              <a:rPr lang="fi-FI" altLang="fi-FI" sz="1050" b="1" dirty="0" smtClean="0">
                <a:latin typeface="Courier New" panose="02070309020205020404" pitchFamily="49" charset="0"/>
              </a:rPr>
              <a:t> </a:t>
            </a:r>
            <a:r>
              <a:rPr lang="fi-FI" altLang="fi-FI" sz="1050" b="1" dirty="0" err="1" smtClean="0">
                <a:latin typeface="Courier New" panose="02070309020205020404" pitchFamily="49" charset="0"/>
              </a:rPr>
              <a:t>int</a:t>
            </a:r>
            <a:r>
              <a:rPr lang="fi-FI" altLang="fi-FI" sz="1050" b="1" dirty="0" smtClean="0">
                <a:latin typeface="Courier New" panose="02070309020205020404" pitchFamily="49" charset="0"/>
              </a:rPr>
              <a:t> x;</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smtClean="0">
                <a:latin typeface="Courier New" panose="02070309020205020404" pitchFamily="49" charset="0"/>
              </a:rPr>
              <a:t>  </a:t>
            </a:r>
            <a:r>
              <a:rPr lang="fi-FI" altLang="fi-FI" sz="1050" b="1" dirty="0" err="1" smtClean="0">
                <a:latin typeface="Courier New" panose="02070309020205020404" pitchFamily="49" charset="0"/>
              </a:rPr>
              <a:t>public</a:t>
            </a:r>
            <a:r>
              <a:rPr lang="fi-FI" altLang="fi-FI" sz="1050" b="1" dirty="0" smtClean="0">
                <a:latin typeface="Courier New" panose="02070309020205020404" pitchFamily="49" charset="0"/>
              </a:rPr>
              <a:t> </a:t>
            </a:r>
            <a:r>
              <a:rPr lang="fi-FI" altLang="fi-FI" sz="1050" b="1" dirty="0" err="1" smtClean="0">
                <a:latin typeface="Courier New" panose="02070309020205020404" pitchFamily="49" charset="0"/>
              </a:rPr>
              <a:t>int</a:t>
            </a:r>
            <a:r>
              <a:rPr lang="fi-FI" altLang="fi-FI" sz="1050" b="1" dirty="0" smtClean="0">
                <a:latin typeface="Courier New" panose="02070309020205020404" pitchFamily="49" charset="0"/>
              </a:rPr>
              <a:t> y;</a:t>
            </a:r>
          </a:p>
          <a:p>
            <a:pPr lvl="1" eaLnBrk="1" hangingPunct="1">
              <a:spcBef>
                <a:spcPct val="0"/>
              </a:spcBef>
              <a:buFontTx/>
              <a:buNone/>
            </a:pPr>
            <a:r>
              <a:rPr lang="fi-FI" altLang="fi-FI" sz="1050" b="1" dirty="0">
                <a:latin typeface="Courier New" panose="02070309020205020404" pitchFamily="49" charset="0"/>
              </a:rPr>
              <a:t>}</a:t>
            </a:r>
          </a:p>
          <a:p>
            <a:pPr lvl="1" eaLnBrk="1" hangingPunct="1">
              <a:spcBef>
                <a:spcPct val="0"/>
              </a:spcBef>
              <a:buFontTx/>
              <a:buNone/>
            </a:pPr>
            <a:endParaRPr lang="fi-FI" altLang="fi-FI" sz="1050" b="1" dirty="0">
              <a:latin typeface="Courier New" panose="02070309020205020404" pitchFamily="49" charset="0"/>
            </a:endParaRPr>
          </a:p>
          <a:p>
            <a:pPr lvl="1" algn="ctr" eaLnBrk="1" hangingPunct="1">
              <a:spcBef>
                <a:spcPct val="0"/>
              </a:spcBef>
              <a:buFontTx/>
              <a:buNone/>
            </a:pPr>
            <a:r>
              <a:rPr lang="fi-FI" altLang="fi-FI" sz="1050" b="1" dirty="0">
                <a:latin typeface="Courier New" panose="02070309020205020404" pitchFamily="49" charset="0"/>
              </a:rPr>
              <a:t>Kutsutaan : </a:t>
            </a:r>
          </a:p>
          <a:p>
            <a:pPr lvl="1" eaLnBrk="1" hangingPunct="1">
              <a:spcBef>
                <a:spcPct val="0"/>
              </a:spcBef>
              <a:buFontTx/>
              <a:buNone/>
            </a:pPr>
            <a:endParaRPr lang="fi-FI" altLang="fi-FI" sz="1050" b="1" dirty="0">
              <a:solidFill>
                <a:srgbClr val="009900"/>
              </a:solidFill>
              <a:latin typeface="Courier New" panose="02070309020205020404" pitchFamily="49" charset="0"/>
              <a:cs typeface="Courier New" panose="02070309020205020404" pitchFamily="49" charset="0"/>
            </a:endParaRPr>
          </a:p>
          <a:p>
            <a:pPr lvl="1" eaLnBrk="1" hangingPunct="1">
              <a:spcBef>
                <a:spcPct val="0"/>
              </a:spcBef>
              <a:buFontTx/>
              <a:buNone/>
            </a:pPr>
            <a:r>
              <a:rPr lang="fi-FI" altLang="fi-FI" sz="1050" b="1" dirty="0" smtClean="0">
                <a:solidFill>
                  <a:srgbClr val="0066FF"/>
                </a:solidFill>
                <a:latin typeface="Courier New" panose="02070309020205020404" pitchFamily="49" charset="0"/>
                <a:cs typeface="Courier New" panose="02070309020205020404" pitchFamily="49" charset="0"/>
              </a:rPr>
              <a:t>Public </a:t>
            </a:r>
            <a:r>
              <a:rPr lang="fi-FI" altLang="fi-FI" sz="1050" b="1" dirty="0" err="1" smtClean="0">
                <a:solidFill>
                  <a:srgbClr val="0066FF"/>
                </a:solidFill>
                <a:latin typeface="Courier New" panose="02070309020205020404" pitchFamily="49" charset="0"/>
                <a:cs typeface="Courier New" panose="02070309020205020404" pitchFamily="49" charset="0"/>
              </a:rPr>
              <a:t>static</a:t>
            </a:r>
            <a:r>
              <a:rPr lang="fi-FI" altLang="fi-FI" sz="1050" b="1" dirty="0" smtClean="0">
                <a:solidFill>
                  <a:srgbClr val="0066FF"/>
                </a:solidFill>
                <a:latin typeface="Courier New" panose="02070309020205020404" pitchFamily="49" charset="0"/>
                <a:cs typeface="Courier New" panose="02070309020205020404" pitchFamily="49" charset="0"/>
              </a:rPr>
              <a:t> </a:t>
            </a:r>
            <a:r>
              <a:rPr lang="fi-FI" altLang="fi-FI" sz="1050" b="1" dirty="0" err="1">
                <a:solidFill>
                  <a:srgbClr val="0066FF"/>
                </a:solidFill>
                <a:latin typeface="Courier New" panose="02070309020205020404" pitchFamily="49" charset="0"/>
                <a:cs typeface="Courier New" panose="02070309020205020404" pitchFamily="49" charset="0"/>
              </a:rPr>
              <a:t>void</a:t>
            </a:r>
            <a:r>
              <a:rPr lang="fi-FI" altLang="fi-FI" sz="1050" b="1" dirty="0">
                <a:solidFill>
                  <a:srgbClr val="0066FF"/>
                </a:solidFill>
                <a:latin typeface="Courier New" panose="02070309020205020404" pitchFamily="49" charset="0"/>
                <a:cs typeface="Courier New" panose="02070309020205020404" pitchFamily="49" charset="0"/>
              </a:rPr>
              <a:t> </a:t>
            </a:r>
            <a:r>
              <a:rPr lang="fi-FI" altLang="fi-FI" sz="1050" b="1" dirty="0" smtClean="0">
                <a:latin typeface="Courier New" panose="02070309020205020404" pitchFamily="49" charset="0"/>
                <a:cs typeface="Courier New" panose="02070309020205020404" pitchFamily="49" charset="0"/>
              </a:rPr>
              <a:t>m</a:t>
            </a:r>
            <a:r>
              <a:rPr lang="fi-FI" altLang="fi-FI" sz="1050" b="1" dirty="0" smtClean="0">
                <a:latin typeface="Courier New" panose="02070309020205020404" pitchFamily="49" charset="0"/>
                <a:cs typeface="Courier New" panose="02070309020205020404" pitchFamily="49" charset="0"/>
              </a:rPr>
              <a:t>ain(</a:t>
            </a:r>
            <a:r>
              <a:rPr lang="fi-FI" altLang="fi-FI" sz="1050" b="1" dirty="0" err="1">
                <a:solidFill>
                  <a:srgbClr val="0066FF"/>
                </a:solidFill>
                <a:latin typeface="Courier New" panose="02070309020205020404" pitchFamily="49" charset="0"/>
                <a:cs typeface="Courier New" panose="02070309020205020404" pitchFamily="49" charset="0"/>
              </a:rPr>
              <a:t>S</a:t>
            </a:r>
            <a:r>
              <a:rPr lang="fi-FI" altLang="fi-FI" sz="1050" b="1" dirty="0" err="1" smtClean="0">
                <a:solidFill>
                  <a:srgbClr val="0066FF"/>
                </a:solidFill>
                <a:latin typeface="Courier New" panose="02070309020205020404" pitchFamily="49" charset="0"/>
                <a:cs typeface="Courier New" panose="02070309020205020404" pitchFamily="49" charset="0"/>
              </a:rPr>
              <a:t>tring</a:t>
            </a:r>
            <a:r>
              <a:rPr lang="fi-FI" altLang="fi-FI" sz="1050" b="1" dirty="0">
                <a:latin typeface="Courier New" panose="02070309020205020404" pitchFamily="49" charset="0"/>
                <a:cs typeface="Courier New" panose="02070309020205020404" pitchFamily="49" charset="0"/>
              </a:rPr>
              <a:t>[] </a:t>
            </a:r>
            <a:r>
              <a:rPr lang="fi-FI" altLang="fi-FI" sz="1050" b="1" dirty="0" err="1">
                <a:latin typeface="Courier New" panose="02070309020205020404" pitchFamily="49" charset="0"/>
                <a:cs typeface="Courier New" panose="02070309020205020404" pitchFamily="49" charset="0"/>
              </a:rPr>
              <a:t>args</a:t>
            </a:r>
            <a:r>
              <a:rPr lang="fi-FI" altLang="fi-FI" sz="1050" b="1" dirty="0">
                <a:latin typeface="Courier New" panose="02070309020205020404" pitchFamily="49" charset="0"/>
                <a:cs typeface="Courier New" panose="02070309020205020404" pitchFamily="49" charset="0"/>
              </a:rPr>
              <a:t>)</a:t>
            </a:r>
            <a:endParaRPr lang="fi-FI" altLang="fi-FI" sz="1050" b="1" dirty="0">
              <a:latin typeface="Courier New" panose="02070309020205020404" pitchFamily="49" charset="0"/>
            </a:endParaRPr>
          </a:p>
          <a:p>
            <a:pPr lvl="1" eaLnBrk="1" hangingPunct="1">
              <a:spcBef>
                <a:spcPct val="0"/>
              </a:spcBef>
              <a:buFontTx/>
              <a:buNone/>
            </a:pPr>
            <a:r>
              <a:rPr lang="fi-FI" altLang="fi-FI" sz="1050" b="1" dirty="0">
                <a:latin typeface="Courier New" panose="02070309020205020404" pitchFamily="49" charset="0"/>
              </a:rPr>
              <a:t>{</a:t>
            </a:r>
            <a:br>
              <a:rPr lang="fi-FI" altLang="fi-FI" sz="1050" b="1" dirty="0">
                <a:latin typeface="Courier New" panose="02070309020205020404" pitchFamily="49" charset="0"/>
              </a:rPr>
            </a:b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luku1 = 100;</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luku2</a:t>
            </a:r>
            <a:r>
              <a:rPr lang="fi-FI" altLang="fi-FI" sz="1050" b="1" dirty="0" smtClean="0">
                <a:latin typeface="Courier New" panose="02070309020205020404" pitchFamily="49" charset="0"/>
              </a:rPr>
              <a:t>;</a:t>
            </a:r>
          </a:p>
          <a:p>
            <a:pPr lvl="1" eaLnBrk="1" hangingPunct="1">
              <a:spcBef>
                <a:spcPct val="0"/>
              </a:spcBef>
              <a:buFontTx/>
              <a:buNone/>
            </a:pPr>
            <a:endParaRPr lang="fi-FI" altLang="fi-FI" sz="1050" b="1" dirty="0" smtClean="0">
              <a:latin typeface="Courier New" panose="02070309020205020404" pitchFamily="49" charset="0"/>
            </a:endParaRPr>
          </a:p>
          <a:p>
            <a:pPr lvl="1" eaLnBrk="1" hangingPunct="1">
              <a:spcBef>
                <a:spcPct val="0"/>
              </a:spcBef>
              <a:buFontTx/>
              <a:buNone/>
            </a:pPr>
            <a:r>
              <a:rPr lang="fi-FI" altLang="fi-FI" sz="1050" b="1" dirty="0">
                <a:latin typeface="Courier New" panose="02070309020205020404" pitchFamily="49" charset="0"/>
              </a:rPr>
              <a:t>	</a:t>
            </a:r>
            <a:r>
              <a:rPr lang="fi-FI" altLang="fi-FI" sz="1050" b="1" dirty="0" smtClean="0">
                <a:latin typeface="Courier New" panose="02070309020205020404" pitchFamily="49" charset="0"/>
              </a:rPr>
              <a:t>	  Luvut l = </a:t>
            </a:r>
            <a:r>
              <a:rPr lang="fi-FI" altLang="fi-FI" sz="1050" b="1" dirty="0" err="1" smtClean="0">
                <a:latin typeface="Courier New" panose="02070309020205020404" pitchFamily="49" charset="0"/>
              </a:rPr>
              <a:t>new</a:t>
            </a:r>
            <a:r>
              <a:rPr lang="fi-FI" altLang="fi-FI" sz="1050" b="1" dirty="0" smtClean="0">
                <a:latin typeface="Courier New" panose="02070309020205020404" pitchFamily="49" charset="0"/>
              </a:rPr>
              <a:t> Luvut();</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smtClean="0">
                <a:latin typeface="Courier New" panose="02070309020205020404" pitchFamily="49" charset="0"/>
              </a:rPr>
              <a:t>	  </a:t>
            </a:r>
            <a:r>
              <a:rPr lang="fi-FI" altLang="fi-FI" sz="1050" b="1" dirty="0" err="1" smtClean="0">
                <a:latin typeface="Courier New" panose="02070309020205020404" pitchFamily="49" charset="0"/>
              </a:rPr>
              <a:t>l.x</a:t>
            </a:r>
            <a:r>
              <a:rPr lang="fi-FI" altLang="fi-FI" sz="1050" b="1" dirty="0" smtClean="0">
                <a:latin typeface="Courier New" panose="02070309020205020404" pitchFamily="49" charset="0"/>
              </a:rPr>
              <a:t> = 100;</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smtClean="0">
                <a:latin typeface="Courier New" panose="02070309020205020404" pitchFamily="49" charset="0"/>
              </a:rPr>
              <a:t>	  </a:t>
            </a:r>
            <a:r>
              <a:rPr lang="fi-FI" altLang="fi-FI" sz="1050" b="1" dirty="0" err="1" smtClean="0">
                <a:latin typeface="Courier New" panose="02070309020205020404" pitchFamily="49" charset="0"/>
              </a:rPr>
              <a:t>l.y</a:t>
            </a:r>
            <a:r>
              <a:rPr lang="fi-FI" altLang="fi-FI" sz="1050" b="1" dirty="0" smtClean="0">
                <a:latin typeface="Courier New" panose="02070309020205020404" pitchFamily="49" charset="0"/>
              </a:rPr>
              <a:t> = 300;</a:t>
            </a:r>
            <a:endParaRPr lang="fi-FI" altLang="fi-FI" sz="1050" b="1" dirty="0">
              <a:latin typeface="Courier New" panose="02070309020205020404" pitchFamily="49" charset="0"/>
            </a:endParaRPr>
          </a:p>
          <a:p>
            <a:pPr lvl="1" eaLnBrk="1" hangingPunct="1">
              <a:spcBef>
                <a:spcPct val="0"/>
              </a:spcBef>
              <a:buFontTx/>
              <a:buNone/>
            </a:pPr>
            <a:endParaRPr lang="fi-FI" altLang="fi-FI" sz="1050" b="1" dirty="0">
              <a:latin typeface="Courier New" panose="02070309020205020404" pitchFamily="49" charset="0"/>
            </a:endParaRPr>
          </a:p>
          <a:p>
            <a:pPr lvl="1" eaLnBrk="1" hangingPunct="1">
              <a:spcBef>
                <a:spcPct val="0"/>
              </a:spcBef>
              <a:buFontTx/>
              <a:buNone/>
            </a:pPr>
            <a:r>
              <a:rPr lang="fi-FI" altLang="fi-FI" sz="1050" b="1" dirty="0">
                <a:latin typeface="Courier New" panose="02070309020205020404" pitchFamily="49" charset="0"/>
              </a:rPr>
              <a:t>	    </a:t>
            </a:r>
            <a:r>
              <a:rPr lang="fi-FI" altLang="fi-FI" sz="1050" b="1" dirty="0" smtClean="0">
                <a:latin typeface="Courier New" panose="02070309020205020404" pitchFamily="49" charset="0"/>
              </a:rPr>
              <a:t>Funktio5(luku1</a:t>
            </a:r>
            <a:r>
              <a:rPr lang="fi-FI" altLang="fi-FI" sz="1050" b="1" dirty="0">
                <a:latin typeface="Courier New" panose="02070309020205020404" pitchFamily="49" charset="0"/>
              </a:rPr>
              <a:t>, </a:t>
            </a:r>
            <a:r>
              <a:rPr lang="fi-FI" altLang="fi-FI" sz="1050" b="1" dirty="0" smtClean="0">
                <a:latin typeface="Courier New" panose="02070309020205020404" pitchFamily="49" charset="0"/>
              </a:rPr>
              <a:t>luku2); </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smtClean="0">
                <a:latin typeface="Courier New" panose="02070309020205020404" pitchFamily="49" charset="0"/>
              </a:rPr>
              <a:t>	  // luku1 = 100, Luku2 = 100</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smtClean="0">
                <a:latin typeface="Courier New" panose="02070309020205020404" pitchFamily="49" charset="0"/>
              </a:rPr>
              <a:t>   Funktio6(l);</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smtClean="0">
                <a:latin typeface="Courier New" panose="02070309020205020404" pitchFamily="49" charset="0"/>
              </a:rPr>
              <a:t>	  // </a:t>
            </a:r>
            <a:r>
              <a:rPr lang="fi-FI" altLang="fi-FI" sz="1050" b="1" dirty="0" err="1" smtClean="0">
                <a:latin typeface="Courier New" panose="02070309020205020404" pitchFamily="49" charset="0"/>
              </a:rPr>
              <a:t>l.x</a:t>
            </a:r>
            <a:r>
              <a:rPr lang="fi-FI" altLang="fi-FI" sz="1050" b="1" dirty="0" smtClean="0">
                <a:latin typeface="Courier New" panose="02070309020205020404" pitchFamily="49" charset="0"/>
              </a:rPr>
              <a:t> = 10; </a:t>
            </a:r>
            <a:r>
              <a:rPr lang="fi-FI" altLang="fi-FI" sz="1050" b="1" dirty="0" err="1" smtClean="0">
                <a:latin typeface="Courier New" panose="02070309020205020404" pitchFamily="49" charset="0"/>
              </a:rPr>
              <a:t>l.y</a:t>
            </a:r>
            <a:r>
              <a:rPr lang="fi-FI" altLang="fi-FI" sz="1050" b="1" dirty="0" smtClean="0">
                <a:latin typeface="Courier New" panose="02070309020205020404" pitchFamily="49" charset="0"/>
              </a:rPr>
              <a:t> = 20</a:t>
            </a:r>
            <a:endParaRPr lang="fi-FI" altLang="fi-FI" sz="1050" b="1" dirty="0">
              <a:latin typeface="Courier New" panose="02070309020205020404" pitchFamily="49" charset="0"/>
            </a:endParaRPr>
          </a:p>
          <a:p>
            <a:pPr lvl="1" eaLnBrk="1" hangingPunct="1">
              <a:spcBef>
                <a:spcPct val="0"/>
              </a:spcBef>
              <a:buFontTx/>
              <a:buNone/>
            </a:pPr>
            <a:endParaRPr lang="fi-FI" altLang="fi-FI" sz="1050" b="1" dirty="0">
              <a:latin typeface="Courier New" panose="02070309020205020404" pitchFamily="49" charset="0"/>
            </a:endParaRPr>
          </a:p>
          <a:p>
            <a:pPr lvl="1" eaLnBrk="1" hangingPunct="1">
              <a:spcBef>
                <a:spcPct val="0"/>
              </a:spcBef>
              <a:buFontTx/>
              <a:buNone/>
            </a:pPr>
            <a:r>
              <a:rPr lang="fi-FI" altLang="fi-FI" sz="1050" b="1" dirty="0">
                <a:latin typeface="Courier New" panose="02070309020205020404" pitchFamily="49" charset="0"/>
              </a:rPr>
              <a:t>}</a:t>
            </a:r>
          </a:p>
          <a:p>
            <a:pPr lvl="2" eaLnBrk="1" hangingPunct="1">
              <a:spcBef>
                <a:spcPct val="0"/>
              </a:spcBef>
              <a:buFontTx/>
              <a:buNone/>
            </a:pPr>
            <a:r>
              <a:rPr lang="fi-FI" altLang="fi-FI" sz="1050" b="1" dirty="0">
                <a:latin typeface="Courier New" panose="02070309020205020404" pitchFamily="49" charset="0"/>
              </a:rPr>
              <a:t>	    </a:t>
            </a:r>
          </a:p>
          <a:p>
            <a:pPr lvl="2" eaLnBrk="1" hangingPunct="1">
              <a:spcBef>
                <a:spcPct val="0"/>
              </a:spcBef>
              <a:buFontTx/>
              <a:buNone/>
            </a:pPr>
            <a:endParaRPr lang="fi-FI" altLang="fi-FI" sz="1050" b="1" dirty="0">
              <a:latin typeface="Courier New" panose="02070309020205020404" pitchFamily="49" charset="0"/>
            </a:endParaRPr>
          </a:p>
          <a:p>
            <a:pPr lvl="2" eaLnBrk="1" hangingPunct="1">
              <a:spcBef>
                <a:spcPct val="0"/>
              </a:spcBef>
              <a:buFontTx/>
              <a:buNone/>
            </a:pPr>
            <a:endParaRPr lang="fi-FI" altLang="fi-FI" sz="1050" b="1" dirty="0">
              <a:latin typeface="Courier New" panose="02070309020205020404" pitchFamily="49" charset="0"/>
            </a:endParaRPr>
          </a:p>
          <a:p>
            <a:pPr eaLnBrk="1" hangingPunct="1">
              <a:spcBef>
                <a:spcPct val="0"/>
              </a:spcBef>
            </a:pPr>
            <a:endParaRPr lang="fi-FI" altLang="fi-FI" sz="1800" dirty="0"/>
          </a:p>
        </p:txBody>
      </p:sp>
      <p:sp>
        <p:nvSpPr>
          <p:cNvPr id="99333"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67</a:t>
            </a:fld>
            <a:endParaRPr lang="en-GB" altLang="fi-FI" sz="1050"/>
          </a:p>
        </p:txBody>
      </p:sp>
      <p:sp>
        <p:nvSpPr>
          <p:cNvPr id="100356" name="Text Box 3"/>
          <p:cNvSpPr txBox="1">
            <a:spLocks noChangeArrowheads="1"/>
          </p:cNvSpPr>
          <p:nvPr/>
        </p:nvSpPr>
        <p:spPr bwMode="auto">
          <a:xfrm>
            <a:off x="1601391" y="1593057"/>
            <a:ext cx="5832872" cy="28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b="1"/>
              <a:t>Polyformisuus, kuormittaminen</a:t>
            </a:r>
          </a:p>
          <a:p>
            <a:pPr eaLnBrk="1" hangingPunct="1">
              <a:spcBef>
                <a:spcPct val="0"/>
              </a:spcBef>
              <a:buFontTx/>
              <a:buNone/>
            </a:pPr>
            <a:endParaRPr lang="fi-FI" altLang="fi-FI" sz="1800" b="1"/>
          </a:p>
          <a:p>
            <a:pPr eaLnBrk="1" hangingPunct="1">
              <a:lnSpc>
                <a:spcPct val="90000"/>
              </a:lnSpc>
              <a:spcBef>
                <a:spcPct val="0"/>
              </a:spcBef>
            </a:pPr>
            <a:r>
              <a:rPr lang="en-US" altLang="fi-FI" sz="1800"/>
              <a:t>Funktiota sanotaan </a:t>
            </a:r>
            <a:r>
              <a:rPr lang="en-US" altLang="fi-FI" sz="1800" b="1"/>
              <a:t>polyformiseksi</a:t>
            </a:r>
            <a:r>
              <a:rPr lang="en-US" altLang="fi-FI" sz="1800"/>
              <a:t> eli monimuotoiseksi, jos samaa funktiosymbolia voidaan käyttää eri tyyppisillä argumenteilla</a:t>
            </a:r>
          </a:p>
          <a:p>
            <a:pPr eaLnBrk="1" hangingPunct="1">
              <a:lnSpc>
                <a:spcPct val="90000"/>
              </a:lnSpc>
              <a:spcBef>
                <a:spcPct val="0"/>
              </a:spcBef>
            </a:pPr>
            <a:endParaRPr lang="en-US" altLang="fi-FI" sz="1500"/>
          </a:p>
          <a:p>
            <a:pPr lvl="1" eaLnBrk="1" hangingPunct="1">
              <a:lnSpc>
                <a:spcPct val="90000"/>
              </a:lnSpc>
              <a:spcBef>
                <a:spcPct val="0"/>
              </a:spcBef>
              <a:buFontTx/>
              <a:buNone/>
            </a:pPr>
            <a:r>
              <a:rPr lang="fi-FI" altLang="fi-FI" sz="1350" b="1">
                <a:solidFill>
                  <a:srgbClr val="0066FF"/>
                </a:solidFill>
                <a:latin typeface="Courier New" panose="02070309020205020404" pitchFamily="49" charset="0"/>
                <a:cs typeface="Courier New" panose="02070309020205020404" pitchFamily="49" charset="0"/>
              </a:rPr>
              <a:t>static int </a:t>
            </a:r>
            <a:r>
              <a:rPr lang="fi-FI" altLang="fi-FI" sz="1350" b="1">
                <a:latin typeface="Courier New" panose="02070309020205020404" pitchFamily="49" charset="0"/>
                <a:cs typeface="Courier New" panose="02070309020205020404" pitchFamily="49" charset="0"/>
              </a:rPr>
              <a:t>Laske(</a:t>
            </a:r>
            <a:r>
              <a:rPr lang="fi-FI" altLang="fi-FI" sz="1350" b="1">
                <a:solidFill>
                  <a:srgbClr val="0066FF"/>
                </a:solidFill>
                <a:latin typeface="Courier New" panose="02070309020205020404" pitchFamily="49" charset="0"/>
                <a:cs typeface="Courier New" panose="02070309020205020404" pitchFamily="49" charset="0"/>
              </a:rPr>
              <a:t>int</a:t>
            </a:r>
            <a:r>
              <a:rPr lang="fi-FI" altLang="fi-FI" sz="1350" b="1">
                <a:latin typeface="Courier New" panose="02070309020205020404" pitchFamily="49" charset="0"/>
                <a:cs typeface="Courier New" panose="02070309020205020404" pitchFamily="49" charset="0"/>
              </a:rPr>
              <a:t> a, </a:t>
            </a:r>
            <a:r>
              <a:rPr lang="fi-FI" altLang="fi-FI" sz="1350" b="1">
                <a:solidFill>
                  <a:srgbClr val="0066FF"/>
                </a:solidFill>
                <a:latin typeface="Courier New" panose="02070309020205020404" pitchFamily="49" charset="0"/>
                <a:cs typeface="Courier New" panose="02070309020205020404" pitchFamily="49" charset="0"/>
              </a:rPr>
              <a:t>int</a:t>
            </a:r>
            <a:r>
              <a:rPr lang="fi-FI" altLang="fi-FI" sz="1350" b="1">
                <a:latin typeface="Courier New" panose="02070309020205020404" pitchFamily="49" charset="0"/>
                <a:cs typeface="Courier New" panose="02070309020205020404" pitchFamily="49" charset="0"/>
              </a:rPr>
              <a:t> b)</a:t>
            </a:r>
          </a:p>
          <a:p>
            <a:pPr lvl="1" eaLnBrk="1" hangingPunct="1">
              <a:lnSpc>
                <a:spcPct val="90000"/>
              </a:lnSpc>
              <a:spcBef>
                <a:spcPct val="0"/>
              </a:spcBef>
              <a:buFontTx/>
              <a:buNone/>
            </a:pPr>
            <a:r>
              <a:rPr lang="fi-FI" altLang="fi-FI" sz="1350" b="1">
                <a:solidFill>
                  <a:srgbClr val="0066FF"/>
                </a:solidFill>
                <a:latin typeface="Courier New" panose="02070309020205020404" pitchFamily="49" charset="0"/>
                <a:cs typeface="Courier New" panose="02070309020205020404" pitchFamily="49" charset="0"/>
              </a:rPr>
              <a:t>static int </a:t>
            </a:r>
            <a:r>
              <a:rPr lang="fi-FI" altLang="fi-FI" sz="1350" b="1">
                <a:latin typeface="Courier New" panose="02070309020205020404" pitchFamily="49" charset="0"/>
                <a:cs typeface="Courier New" panose="02070309020205020404" pitchFamily="49" charset="0"/>
              </a:rPr>
              <a:t>Laske(</a:t>
            </a:r>
            <a:r>
              <a:rPr lang="fi-FI" altLang="fi-FI" sz="1350" b="1">
                <a:solidFill>
                  <a:srgbClr val="0066FF"/>
                </a:solidFill>
                <a:latin typeface="Courier New" panose="02070309020205020404" pitchFamily="49" charset="0"/>
                <a:cs typeface="Courier New" panose="02070309020205020404" pitchFamily="49" charset="0"/>
              </a:rPr>
              <a:t>int</a:t>
            </a:r>
            <a:r>
              <a:rPr lang="fi-FI" altLang="fi-FI" sz="1350" b="1">
                <a:latin typeface="Courier New" panose="02070309020205020404" pitchFamily="49" charset="0"/>
                <a:cs typeface="Courier New" panose="02070309020205020404" pitchFamily="49" charset="0"/>
              </a:rPr>
              <a:t> a)</a:t>
            </a:r>
          </a:p>
          <a:p>
            <a:pPr lvl="1" eaLnBrk="1" hangingPunct="1">
              <a:lnSpc>
                <a:spcPct val="90000"/>
              </a:lnSpc>
              <a:spcBef>
                <a:spcPct val="0"/>
              </a:spcBef>
              <a:buFontTx/>
              <a:buNone/>
            </a:pPr>
            <a:r>
              <a:rPr lang="fi-FI" altLang="fi-FI" sz="1350" b="1">
                <a:solidFill>
                  <a:srgbClr val="0066FF"/>
                </a:solidFill>
                <a:latin typeface="Courier New" panose="02070309020205020404" pitchFamily="49" charset="0"/>
                <a:cs typeface="Courier New" panose="02070309020205020404" pitchFamily="49" charset="0"/>
              </a:rPr>
              <a:t>static int </a:t>
            </a:r>
            <a:r>
              <a:rPr lang="fi-FI" altLang="fi-FI" sz="1350" b="1">
                <a:latin typeface="Courier New" panose="02070309020205020404" pitchFamily="49" charset="0"/>
                <a:cs typeface="Courier New" panose="02070309020205020404" pitchFamily="49" charset="0"/>
              </a:rPr>
              <a:t>Laske(</a:t>
            </a:r>
            <a:r>
              <a:rPr lang="fi-FI" altLang="fi-FI" sz="1350" b="1">
                <a:solidFill>
                  <a:srgbClr val="0066FF"/>
                </a:solidFill>
                <a:latin typeface="Courier New" panose="02070309020205020404" pitchFamily="49" charset="0"/>
                <a:cs typeface="Courier New" panose="02070309020205020404" pitchFamily="49" charset="0"/>
              </a:rPr>
              <a:t>int</a:t>
            </a:r>
            <a:r>
              <a:rPr lang="fi-FI" altLang="fi-FI" sz="1350" b="1">
                <a:latin typeface="Courier New" panose="02070309020205020404" pitchFamily="49" charset="0"/>
                <a:cs typeface="Courier New" panose="02070309020205020404" pitchFamily="49" charset="0"/>
              </a:rPr>
              <a:t> a, </a:t>
            </a:r>
            <a:r>
              <a:rPr lang="fi-FI" altLang="fi-FI" sz="1350" b="1">
                <a:solidFill>
                  <a:srgbClr val="0066FF"/>
                </a:solidFill>
                <a:latin typeface="Courier New" panose="02070309020205020404" pitchFamily="49" charset="0"/>
                <a:cs typeface="Courier New" panose="02070309020205020404" pitchFamily="49" charset="0"/>
              </a:rPr>
              <a:t>double</a:t>
            </a:r>
            <a:r>
              <a:rPr lang="fi-FI" altLang="fi-FI" sz="1350" b="1">
                <a:latin typeface="Courier New" panose="02070309020205020404" pitchFamily="49" charset="0"/>
                <a:cs typeface="Courier New" panose="02070309020205020404" pitchFamily="49" charset="0"/>
              </a:rPr>
              <a:t> b)</a:t>
            </a:r>
          </a:p>
          <a:p>
            <a:pPr lvl="1" eaLnBrk="1" hangingPunct="1">
              <a:lnSpc>
                <a:spcPct val="90000"/>
              </a:lnSpc>
              <a:spcBef>
                <a:spcPct val="0"/>
              </a:spcBef>
              <a:buFont typeface="Arial" panose="020B0604020202020204" pitchFamily="34" charset="0"/>
              <a:buChar char="•"/>
            </a:pPr>
            <a:endParaRPr lang="fi-FI" altLang="fi-FI" sz="1350">
              <a:latin typeface="Courier New" panose="02070309020205020404" pitchFamily="49" charset="0"/>
              <a:cs typeface="Courier New" panose="02070309020205020404" pitchFamily="49" charset="0"/>
            </a:endParaRPr>
          </a:p>
          <a:p>
            <a:pPr eaLnBrk="1" hangingPunct="1">
              <a:lnSpc>
                <a:spcPct val="90000"/>
              </a:lnSpc>
              <a:spcBef>
                <a:spcPct val="0"/>
              </a:spcBef>
            </a:pPr>
            <a:r>
              <a:rPr lang="fi-FI" altLang="fi-FI" sz="1800"/>
              <a:t>Puhutaan myös funktioiden uudelleen määrittämisestä tai kuormittamisesta (</a:t>
            </a:r>
            <a:r>
              <a:rPr lang="fi-FI" altLang="fi-FI" sz="1800" b="1"/>
              <a:t>overloading</a:t>
            </a:r>
            <a:r>
              <a:rPr lang="fi-FI" altLang="fi-FI" sz="1800"/>
              <a:t>)</a:t>
            </a:r>
          </a:p>
        </p:txBody>
      </p:sp>
      <p:sp>
        <p:nvSpPr>
          <p:cNvPr id="100357"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68</a:t>
            </a:fld>
            <a:endParaRPr lang="en-GB" altLang="fi-FI" sz="1050"/>
          </a:p>
        </p:txBody>
      </p:sp>
      <p:sp>
        <p:nvSpPr>
          <p:cNvPr id="101380" name="Text Box 3"/>
          <p:cNvSpPr txBox="1">
            <a:spLocks noChangeArrowheads="1"/>
          </p:cNvSpPr>
          <p:nvPr/>
        </p:nvSpPr>
        <p:spPr bwMode="auto">
          <a:xfrm>
            <a:off x="1601391" y="1593059"/>
            <a:ext cx="5832872"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90000"/>
              </a:lnSpc>
              <a:spcBef>
                <a:spcPct val="0"/>
              </a:spcBef>
              <a:buFontTx/>
              <a:buNone/>
            </a:pPr>
            <a:r>
              <a:rPr lang="en-US" altLang="fi-FI" sz="1800" b="1" dirty="0" err="1"/>
              <a:t>Funktion</a:t>
            </a:r>
            <a:r>
              <a:rPr lang="en-US" altLang="fi-FI" sz="1800" b="1" dirty="0"/>
              <a:t> </a:t>
            </a:r>
            <a:r>
              <a:rPr lang="en-US" altLang="fi-FI" sz="1800" b="1" dirty="0" err="1"/>
              <a:t>oletusparametrit</a:t>
            </a:r>
            <a:endParaRPr lang="en-US" altLang="fi-FI" sz="1800" b="1" dirty="0"/>
          </a:p>
          <a:p>
            <a:pPr eaLnBrk="1" hangingPunct="1">
              <a:spcBef>
                <a:spcPct val="0"/>
              </a:spcBef>
              <a:buFontTx/>
              <a:buNone/>
            </a:pPr>
            <a:endParaRPr lang="fi-FI" altLang="fi-FI" sz="1800" dirty="0"/>
          </a:p>
          <a:p>
            <a:pPr eaLnBrk="1" hangingPunct="1">
              <a:lnSpc>
                <a:spcPct val="90000"/>
              </a:lnSpc>
              <a:spcBef>
                <a:spcPct val="0"/>
              </a:spcBef>
            </a:pPr>
            <a:r>
              <a:rPr lang="en-US" altLang="fi-FI" sz="1800" dirty="0" err="1"/>
              <a:t>Parametrilistan</a:t>
            </a:r>
            <a:r>
              <a:rPr lang="en-US" altLang="fi-FI" sz="1800" dirty="0"/>
              <a:t> </a:t>
            </a:r>
            <a:r>
              <a:rPr lang="en-US" altLang="fi-FI" sz="1800" dirty="0" err="1"/>
              <a:t>esittelyssä</a:t>
            </a:r>
            <a:r>
              <a:rPr lang="en-US" altLang="fi-FI" sz="1800" dirty="0"/>
              <a:t> </a:t>
            </a:r>
            <a:r>
              <a:rPr lang="en-US" altLang="fi-FI" sz="1800" dirty="0" err="1" smtClean="0"/>
              <a:t>ei</a:t>
            </a:r>
            <a:r>
              <a:rPr lang="en-US" altLang="fi-FI" sz="1800" dirty="0" smtClean="0"/>
              <a:t> </a:t>
            </a:r>
            <a:r>
              <a:rPr lang="en-US" altLang="fi-FI" sz="1800" dirty="0" err="1" smtClean="0"/>
              <a:t>voi</a:t>
            </a:r>
            <a:r>
              <a:rPr lang="en-US" altLang="fi-FI" sz="1800" dirty="0" smtClean="0"/>
              <a:t> </a:t>
            </a:r>
            <a:r>
              <a:rPr lang="en-US" altLang="fi-FI" sz="1800" dirty="0" err="1" smtClean="0"/>
              <a:t>määritellä</a:t>
            </a:r>
            <a:r>
              <a:rPr lang="en-US" altLang="fi-FI" sz="1800" dirty="0" smtClean="0"/>
              <a:t> </a:t>
            </a:r>
            <a:r>
              <a:rPr lang="en-US" altLang="fi-FI" sz="1800" dirty="0" err="1" smtClean="0"/>
              <a:t>Javassa</a:t>
            </a:r>
            <a:r>
              <a:rPr lang="en-US" altLang="fi-FI" sz="1800" dirty="0" smtClean="0"/>
              <a:t> </a:t>
            </a:r>
            <a:r>
              <a:rPr lang="en-US" altLang="fi-FI" sz="1800" dirty="0" err="1" smtClean="0"/>
              <a:t>nk</a:t>
            </a:r>
            <a:r>
              <a:rPr lang="en-US" altLang="fi-FI" sz="1800" dirty="0" smtClean="0"/>
              <a:t> </a:t>
            </a:r>
            <a:r>
              <a:rPr lang="en-US" altLang="fi-FI" sz="1800" dirty="0" err="1" smtClean="0"/>
              <a:t>oletusparameteja</a:t>
            </a:r>
            <a:endParaRPr lang="en-US" altLang="fi-FI" sz="1800" dirty="0"/>
          </a:p>
          <a:p>
            <a:pPr eaLnBrk="1" hangingPunct="1">
              <a:lnSpc>
                <a:spcPct val="90000"/>
              </a:lnSpc>
              <a:spcBef>
                <a:spcPct val="0"/>
              </a:spcBef>
            </a:pPr>
            <a:r>
              <a:rPr lang="en-US" altLang="fi-FI" sz="1800" dirty="0" err="1" smtClean="0"/>
              <a:t>Ongelma</a:t>
            </a:r>
            <a:r>
              <a:rPr lang="en-US" altLang="fi-FI" sz="1800" dirty="0" smtClean="0"/>
              <a:t> </a:t>
            </a:r>
            <a:r>
              <a:rPr lang="en-US" altLang="fi-FI" sz="1800" dirty="0" err="1" smtClean="0"/>
              <a:t>ratkaistaan</a:t>
            </a:r>
            <a:r>
              <a:rPr lang="en-US" altLang="fi-FI" sz="1800" dirty="0" smtClean="0"/>
              <a:t> </a:t>
            </a:r>
            <a:r>
              <a:rPr lang="en-US" altLang="fi-FI" sz="1800" dirty="0" err="1" smtClean="0"/>
              <a:t>seuraavasti</a:t>
            </a:r>
            <a:r>
              <a:rPr lang="en-US" altLang="fi-FI" sz="1800" dirty="0" smtClean="0"/>
              <a:t>:</a:t>
            </a:r>
            <a:endParaRPr lang="en-US" altLang="fi-FI" sz="1800" dirty="0"/>
          </a:p>
          <a:p>
            <a:pPr eaLnBrk="1" hangingPunct="1">
              <a:lnSpc>
                <a:spcPct val="90000"/>
              </a:lnSpc>
              <a:spcBef>
                <a:spcPct val="0"/>
              </a:spcBef>
              <a:buFontTx/>
              <a:buNone/>
            </a:pPr>
            <a:endParaRPr lang="en-US" altLang="fi-FI" sz="1800" dirty="0"/>
          </a:p>
          <a:p>
            <a:pPr lvl="1" eaLnBrk="1" hangingPunct="1">
              <a:spcBef>
                <a:spcPct val="0"/>
              </a:spcBef>
              <a:buFontTx/>
              <a:buNone/>
            </a:pPr>
            <a:r>
              <a:rPr lang="en-GB" altLang="fi-FI" sz="1050" b="1" dirty="0">
                <a:solidFill>
                  <a:srgbClr val="0066FF"/>
                </a:solidFill>
                <a:latin typeface="Courier New" panose="02070309020205020404" pitchFamily="49" charset="0"/>
              </a:rPr>
              <a:t>void foo(String a, Integer b) {</a:t>
            </a:r>
          </a:p>
          <a:p>
            <a:pPr lvl="1" eaLnBrk="1" hangingPunct="1">
              <a:spcBef>
                <a:spcPct val="0"/>
              </a:spcBef>
              <a:buFontTx/>
              <a:buNone/>
            </a:pPr>
            <a:r>
              <a:rPr lang="en-GB" altLang="fi-FI" sz="1050" b="1" dirty="0">
                <a:solidFill>
                  <a:srgbClr val="0066FF"/>
                </a:solidFill>
                <a:latin typeface="Courier New" panose="02070309020205020404" pitchFamily="49" charset="0"/>
              </a:rPr>
              <a:t>    //...</a:t>
            </a:r>
          </a:p>
          <a:p>
            <a:pPr lvl="1" eaLnBrk="1" hangingPunct="1">
              <a:spcBef>
                <a:spcPct val="0"/>
              </a:spcBef>
              <a:buFontTx/>
              <a:buNone/>
            </a:pPr>
            <a:r>
              <a:rPr lang="en-GB" altLang="fi-FI" sz="1050" b="1" dirty="0">
                <a:solidFill>
                  <a:srgbClr val="0066FF"/>
                </a:solidFill>
                <a:latin typeface="Courier New" panose="02070309020205020404" pitchFamily="49" charset="0"/>
              </a:rPr>
              <a:t>}</a:t>
            </a:r>
          </a:p>
          <a:p>
            <a:pPr lvl="1" eaLnBrk="1" hangingPunct="1">
              <a:spcBef>
                <a:spcPct val="0"/>
              </a:spcBef>
              <a:buFontTx/>
              <a:buNone/>
            </a:pPr>
            <a:endParaRPr lang="en-GB" altLang="fi-FI" sz="1050" b="1" dirty="0">
              <a:solidFill>
                <a:srgbClr val="0066FF"/>
              </a:solidFill>
              <a:latin typeface="Courier New" panose="02070309020205020404" pitchFamily="49" charset="0"/>
            </a:endParaRPr>
          </a:p>
          <a:p>
            <a:pPr lvl="1" eaLnBrk="1" hangingPunct="1">
              <a:spcBef>
                <a:spcPct val="0"/>
              </a:spcBef>
              <a:buFontTx/>
              <a:buNone/>
            </a:pPr>
            <a:r>
              <a:rPr lang="en-GB" altLang="fi-FI" sz="1050" b="1" dirty="0">
                <a:solidFill>
                  <a:srgbClr val="0066FF"/>
                </a:solidFill>
                <a:latin typeface="Courier New" panose="02070309020205020404" pitchFamily="49" charset="0"/>
              </a:rPr>
              <a:t>void foo(String a) {</a:t>
            </a:r>
          </a:p>
          <a:p>
            <a:pPr lvl="1" eaLnBrk="1" hangingPunct="1">
              <a:spcBef>
                <a:spcPct val="0"/>
              </a:spcBef>
              <a:buFontTx/>
              <a:buNone/>
            </a:pPr>
            <a:r>
              <a:rPr lang="en-GB" altLang="fi-FI" sz="1050" b="1" dirty="0">
                <a:solidFill>
                  <a:srgbClr val="0066FF"/>
                </a:solidFill>
                <a:latin typeface="Courier New" panose="02070309020205020404" pitchFamily="49" charset="0"/>
              </a:rPr>
              <a:t>    foo(a, 0); // here, 0 is a default value for b</a:t>
            </a:r>
          </a:p>
          <a:p>
            <a:pPr lvl="1" eaLnBrk="1" hangingPunct="1">
              <a:spcBef>
                <a:spcPct val="0"/>
              </a:spcBef>
              <a:buFontTx/>
              <a:buNone/>
            </a:pPr>
            <a:r>
              <a:rPr lang="en-GB" altLang="fi-FI" sz="1050" b="1" dirty="0">
                <a:solidFill>
                  <a:srgbClr val="0066FF"/>
                </a:solidFill>
                <a:latin typeface="Courier New" panose="02070309020205020404" pitchFamily="49" charset="0"/>
              </a:rPr>
              <a:t>}</a:t>
            </a:r>
          </a:p>
          <a:p>
            <a:pPr lvl="1" eaLnBrk="1" hangingPunct="1">
              <a:spcBef>
                <a:spcPct val="0"/>
              </a:spcBef>
              <a:buFontTx/>
              <a:buNone/>
            </a:pPr>
            <a:endParaRPr lang="en-GB" altLang="fi-FI" sz="1050" b="1" dirty="0">
              <a:solidFill>
                <a:srgbClr val="0066FF"/>
              </a:solidFill>
              <a:latin typeface="Courier New" panose="02070309020205020404" pitchFamily="49" charset="0"/>
            </a:endParaRPr>
          </a:p>
          <a:p>
            <a:pPr lvl="1" eaLnBrk="1" hangingPunct="1">
              <a:spcBef>
                <a:spcPct val="0"/>
              </a:spcBef>
              <a:buFontTx/>
              <a:buNone/>
            </a:pPr>
            <a:r>
              <a:rPr lang="en-GB" altLang="fi-FI" sz="1050" b="1" dirty="0">
                <a:solidFill>
                  <a:srgbClr val="0066FF"/>
                </a:solidFill>
                <a:latin typeface="Courier New" panose="02070309020205020404" pitchFamily="49" charset="0"/>
              </a:rPr>
              <a:t>foo("a", 2);</a:t>
            </a:r>
          </a:p>
          <a:p>
            <a:pPr lvl="1" eaLnBrk="1" hangingPunct="1">
              <a:spcBef>
                <a:spcPct val="0"/>
              </a:spcBef>
              <a:buFontTx/>
              <a:buNone/>
            </a:pPr>
            <a:r>
              <a:rPr lang="en-GB" altLang="fi-FI" sz="1050" b="1" dirty="0">
                <a:solidFill>
                  <a:srgbClr val="0066FF"/>
                </a:solidFill>
                <a:latin typeface="Courier New" panose="02070309020205020404" pitchFamily="49" charset="0"/>
              </a:rPr>
              <a:t>foo("a");</a:t>
            </a:r>
            <a:endParaRPr lang="fi-FI" altLang="fi-FI" sz="1050" b="1" dirty="0">
              <a:solidFill>
                <a:srgbClr val="009900"/>
              </a:solidFill>
              <a:latin typeface="Courier New" panose="02070309020205020404" pitchFamily="49" charset="0"/>
            </a:endParaRPr>
          </a:p>
        </p:txBody>
      </p:sp>
      <p:sp>
        <p:nvSpPr>
          <p:cNvPr id="101381"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69</a:t>
            </a:fld>
            <a:endParaRPr lang="en-GB" altLang="fi-FI" sz="1050"/>
          </a:p>
        </p:txBody>
      </p:sp>
      <p:sp>
        <p:nvSpPr>
          <p:cNvPr id="102404" name="Text Box 3"/>
          <p:cNvSpPr txBox="1">
            <a:spLocks noChangeArrowheads="1"/>
          </p:cNvSpPr>
          <p:nvPr/>
        </p:nvSpPr>
        <p:spPr bwMode="auto">
          <a:xfrm>
            <a:off x="1601391" y="1593059"/>
            <a:ext cx="5832872"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800100" indent="-34290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b="1" dirty="0"/>
              <a:t>Taulukoiden vieminen funktioon</a:t>
            </a:r>
          </a:p>
          <a:p>
            <a:pPr eaLnBrk="1" hangingPunct="1">
              <a:lnSpc>
                <a:spcPct val="90000"/>
              </a:lnSpc>
              <a:spcBef>
                <a:spcPct val="0"/>
              </a:spcBef>
            </a:pPr>
            <a:endParaRPr lang="en-US" altLang="fi-FI" sz="1800" dirty="0"/>
          </a:p>
          <a:p>
            <a:pPr eaLnBrk="1" hangingPunct="1">
              <a:lnSpc>
                <a:spcPct val="90000"/>
              </a:lnSpc>
              <a:spcBef>
                <a:spcPct val="0"/>
              </a:spcBef>
            </a:pPr>
            <a:r>
              <a:rPr lang="en-US" altLang="fi-FI" sz="1800" dirty="0" err="1" smtClean="0"/>
              <a:t>Taulukot</a:t>
            </a:r>
            <a:r>
              <a:rPr lang="en-US" altLang="fi-FI" sz="1800" dirty="0" smtClean="0"/>
              <a:t> ja </a:t>
            </a:r>
            <a:r>
              <a:rPr lang="en-US" altLang="fi-FI" sz="1800" dirty="0" err="1" smtClean="0"/>
              <a:t>oliot</a:t>
            </a:r>
            <a:r>
              <a:rPr lang="en-US" altLang="fi-FI" sz="1800" dirty="0" smtClean="0"/>
              <a:t> </a:t>
            </a:r>
            <a:r>
              <a:rPr lang="en-US" altLang="fi-FI" sz="1800" dirty="0" err="1"/>
              <a:t>välittyvät</a:t>
            </a:r>
            <a:r>
              <a:rPr lang="en-US" altLang="fi-FI" sz="1800" dirty="0"/>
              <a:t> </a:t>
            </a:r>
            <a:r>
              <a:rPr lang="en-US" altLang="fi-FI" sz="1800" dirty="0" err="1"/>
              <a:t>funktioihin</a:t>
            </a:r>
            <a:r>
              <a:rPr lang="en-US" altLang="fi-FI" sz="1800" dirty="0"/>
              <a:t> </a:t>
            </a:r>
            <a:r>
              <a:rPr lang="en-US" altLang="fi-FI" sz="1800" dirty="0" err="1"/>
              <a:t>aina</a:t>
            </a:r>
            <a:r>
              <a:rPr lang="en-US" altLang="fi-FI" sz="1800" dirty="0"/>
              <a:t> </a:t>
            </a:r>
            <a:r>
              <a:rPr lang="en-US" altLang="fi-FI" sz="1800" dirty="0" err="1" smtClean="0"/>
              <a:t>viittauksena</a:t>
            </a:r>
            <a:r>
              <a:rPr lang="en-US" altLang="fi-FI" sz="1800" dirty="0" smtClean="0"/>
              <a:t>.</a:t>
            </a:r>
          </a:p>
          <a:p>
            <a:pPr eaLnBrk="1" hangingPunct="1">
              <a:lnSpc>
                <a:spcPct val="90000"/>
              </a:lnSpc>
              <a:spcBef>
                <a:spcPct val="0"/>
              </a:spcBef>
            </a:pPr>
            <a:r>
              <a:rPr lang="en-US" altLang="fi-FI" sz="1800" dirty="0"/>
              <a:t> </a:t>
            </a:r>
            <a:r>
              <a:rPr lang="en-US" altLang="fi-FI" sz="1800" dirty="0" smtClean="0"/>
              <a:t>Eli </a:t>
            </a:r>
            <a:r>
              <a:rPr lang="en-US" altLang="fi-FI" sz="1800" dirty="0" err="1"/>
              <a:t>funktioissa</a:t>
            </a:r>
            <a:r>
              <a:rPr lang="en-US" altLang="fi-FI" sz="1800" dirty="0"/>
              <a:t> </a:t>
            </a:r>
            <a:r>
              <a:rPr lang="en-US" altLang="fi-FI" sz="1800" dirty="0" err="1"/>
              <a:t>taulukoihin</a:t>
            </a:r>
            <a:r>
              <a:rPr lang="en-US" altLang="fi-FI" sz="1800" dirty="0"/>
              <a:t> </a:t>
            </a:r>
            <a:r>
              <a:rPr lang="en-US" altLang="fi-FI" sz="1800" dirty="0" err="1"/>
              <a:t>tehdyt</a:t>
            </a:r>
            <a:r>
              <a:rPr lang="en-US" altLang="fi-FI" sz="1800" dirty="0"/>
              <a:t> </a:t>
            </a:r>
            <a:r>
              <a:rPr lang="en-US" altLang="fi-FI" sz="1800" dirty="0" err="1"/>
              <a:t>muutokset</a:t>
            </a:r>
            <a:r>
              <a:rPr lang="en-US" altLang="fi-FI" sz="1800" dirty="0"/>
              <a:t> </a:t>
            </a:r>
            <a:r>
              <a:rPr lang="en-US" altLang="fi-FI" sz="1800" dirty="0" err="1"/>
              <a:t>tapahtuvat</a:t>
            </a:r>
            <a:r>
              <a:rPr lang="en-US" altLang="fi-FI" sz="1800" dirty="0"/>
              <a:t> </a:t>
            </a:r>
            <a:r>
              <a:rPr lang="en-US" altLang="fi-FI" sz="1800" dirty="0" err="1"/>
              <a:t>aina</a:t>
            </a:r>
            <a:r>
              <a:rPr lang="en-US" altLang="fi-FI" sz="1800" dirty="0"/>
              <a:t> </a:t>
            </a:r>
            <a:r>
              <a:rPr lang="en-US" altLang="fi-FI" sz="1800" dirty="0" err="1"/>
              <a:t>alkuperäisiin</a:t>
            </a:r>
            <a:r>
              <a:rPr lang="en-US" altLang="fi-FI" sz="1800" dirty="0"/>
              <a:t> </a:t>
            </a:r>
            <a:r>
              <a:rPr lang="en-US" altLang="fi-FI" sz="1800" dirty="0" err="1"/>
              <a:t>taulukoihin</a:t>
            </a:r>
            <a:r>
              <a:rPr lang="en-US" altLang="fi-FI" sz="1800" dirty="0"/>
              <a:t> </a:t>
            </a:r>
          </a:p>
          <a:p>
            <a:pPr eaLnBrk="1" hangingPunct="1">
              <a:spcBef>
                <a:spcPct val="0"/>
              </a:spcBef>
              <a:buFontTx/>
              <a:buNone/>
            </a:pPr>
            <a:endParaRPr lang="fi-FI" altLang="fi-FI" sz="1800" dirty="0"/>
          </a:p>
          <a:p>
            <a:pPr lvl="1" eaLnBrk="1" hangingPunct="1">
              <a:spcBef>
                <a:spcPct val="0"/>
              </a:spcBef>
              <a:buFontTx/>
              <a:buNone/>
            </a:pPr>
            <a:r>
              <a:rPr lang="fi-FI" altLang="fi-FI" sz="1050" b="1" dirty="0" err="1">
                <a:solidFill>
                  <a:srgbClr val="0066FF"/>
                </a:solidFill>
                <a:latin typeface="Courier New" panose="02070309020205020404" pitchFamily="49" charset="0"/>
              </a:rPr>
              <a:t>static</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void</a:t>
            </a:r>
            <a:r>
              <a:rPr lang="fi-FI" altLang="fi-FI" sz="1050" b="1" dirty="0">
                <a:solidFill>
                  <a:srgbClr val="0066FF"/>
                </a:solidFill>
                <a:latin typeface="Courier New" panose="02070309020205020404" pitchFamily="49" charset="0"/>
              </a:rPr>
              <a:t> </a:t>
            </a:r>
            <a:r>
              <a:rPr lang="fi-FI" altLang="fi-FI" sz="1050" b="1" dirty="0" err="1" smtClean="0">
                <a:latin typeface="Courier New" panose="02070309020205020404" pitchFamily="49" charset="0"/>
              </a:rPr>
              <a:t>TaulukkoFunktio</a:t>
            </a:r>
            <a:r>
              <a:rPr lang="fi-FI" altLang="fi-FI" sz="1050" b="1" dirty="0" smtClean="0">
                <a:latin typeface="Courier New" panose="02070309020205020404" pitchFamily="49" charset="0"/>
              </a:rPr>
              <a:t>(</a:t>
            </a:r>
            <a:r>
              <a:rPr lang="fi-FI" altLang="fi-FI" sz="1050" b="1" dirty="0" err="1" smtClean="0">
                <a:solidFill>
                  <a:srgbClr val="0066FF"/>
                </a:solidFill>
                <a:latin typeface="Courier New" panose="02070309020205020404" pitchFamily="49" charset="0"/>
              </a:rPr>
              <a:t>int</a:t>
            </a:r>
            <a:r>
              <a:rPr lang="fi-FI" altLang="fi-FI" sz="1050" b="1" dirty="0">
                <a:latin typeface="Courier New" panose="02070309020205020404" pitchFamily="49" charset="0"/>
              </a:rPr>
              <a:t>[] t1,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t2)</a:t>
            </a:r>
          </a:p>
          <a:p>
            <a:pPr lvl="1" eaLnBrk="1" hangingPunct="1">
              <a:spcBef>
                <a:spcPct val="0"/>
              </a:spcBef>
              <a:buFontTx/>
              <a:buNone/>
            </a:pPr>
            <a:r>
              <a:rPr lang="fi-FI" altLang="fi-FI" sz="1050" b="1" dirty="0">
                <a:latin typeface="Courier New" panose="02070309020205020404" pitchFamily="49" charset="0"/>
              </a:rPr>
              <a:t>{</a:t>
            </a:r>
          </a:p>
          <a:p>
            <a:pPr lvl="1" eaLnBrk="1" hangingPunct="1">
              <a:spcBef>
                <a:spcPct val="0"/>
              </a:spcBef>
              <a:buFontTx/>
              <a:buNone/>
            </a:pPr>
            <a:r>
              <a:rPr lang="fi-FI" altLang="fi-FI" sz="1050" b="1" dirty="0">
                <a:latin typeface="Courier New" panose="02070309020205020404" pitchFamily="49" charset="0"/>
              </a:rPr>
              <a:t>	  t1[0] = 10; </a:t>
            </a:r>
            <a:r>
              <a:rPr lang="fi-FI" altLang="fi-FI" sz="1050" b="1" dirty="0">
                <a:solidFill>
                  <a:srgbClr val="009900"/>
                </a:solidFill>
                <a:latin typeface="Courier New" panose="02070309020205020404" pitchFamily="49" charset="0"/>
              </a:rPr>
              <a:t>// </a:t>
            </a:r>
            <a:r>
              <a:rPr lang="fi-FI" altLang="fi-FI" sz="1050" b="1" dirty="0" err="1">
                <a:solidFill>
                  <a:srgbClr val="009900"/>
                </a:solidFill>
                <a:latin typeface="Courier New" panose="02070309020205020404" pitchFamily="49" charset="0"/>
              </a:rPr>
              <a:t>main:ssa</a:t>
            </a:r>
            <a:r>
              <a:rPr lang="fi-FI" altLang="fi-FI" sz="1050" b="1" dirty="0">
                <a:solidFill>
                  <a:srgbClr val="009900"/>
                </a:solidFill>
                <a:latin typeface="Courier New" panose="02070309020205020404" pitchFamily="49" charset="0"/>
              </a:rPr>
              <a:t> olevan taulu1:n 0-indeksiin 			    // sijoitetaan arvo</a:t>
            </a:r>
          </a:p>
          <a:p>
            <a:pPr lvl="1" eaLnBrk="1" hangingPunct="1">
              <a:spcBef>
                <a:spcPct val="0"/>
              </a:spcBef>
              <a:buFontTx/>
              <a:buNone/>
            </a:pPr>
            <a:r>
              <a:rPr lang="fi-FI" altLang="fi-FI" sz="1050" b="1" dirty="0">
                <a:latin typeface="Courier New" panose="02070309020205020404" pitchFamily="49" charset="0"/>
              </a:rPr>
              <a:t>	  t2[0] = 10; </a:t>
            </a:r>
            <a:r>
              <a:rPr lang="fi-FI" altLang="fi-FI" sz="1050" b="1" dirty="0">
                <a:solidFill>
                  <a:srgbClr val="009900"/>
                </a:solidFill>
                <a:latin typeface="Courier New" panose="02070309020205020404" pitchFamily="49" charset="0"/>
              </a:rPr>
              <a:t>// </a:t>
            </a:r>
            <a:r>
              <a:rPr lang="fi-FI" altLang="fi-FI" sz="1050" b="1" dirty="0" err="1">
                <a:solidFill>
                  <a:srgbClr val="009900"/>
                </a:solidFill>
                <a:latin typeface="Courier New" panose="02070309020205020404" pitchFamily="49" charset="0"/>
              </a:rPr>
              <a:t>main:ssa</a:t>
            </a:r>
            <a:r>
              <a:rPr lang="fi-FI" altLang="fi-FI" sz="1050" b="1" dirty="0">
                <a:solidFill>
                  <a:srgbClr val="009900"/>
                </a:solidFill>
                <a:latin typeface="Courier New" panose="02070309020205020404" pitchFamily="49" charset="0"/>
              </a:rPr>
              <a:t> olevan taulu2:n 0-indeksiin 			    // sijoitetaan arvo</a:t>
            </a:r>
          </a:p>
          <a:p>
            <a:pPr lvl="1" eaLnBrk="1" hangingPunct="1">
              <a:spcBef>
                <a:spcPct val="0"/>
              </a:spcBef>
              <a:buFontTx/>
              <a:buNone/>
            </a:pPr>
            <a:r>
              <a:rPr lang="fi-FI" altLang="fi-FI" sz="1050" b="1" dirty="0">
                <a:latin typeface="Courier New" panose="02070309020205020404" pitchFamily="49" charset="0"/>
              </a:rPr>
              <a:t>}</a:t>
            </a:r>
          </a:p>
          <a:p>
            <a:pPr lvl="1" eaLnBrk="1" hangingPunct="1">
              <a:spcBef>
                <a:spcPct val="0"/>
              </a:spcBef>
              <a:buFontTx/>
              <a:buNone/>
            </a:pPr>
            <a:endParaRPr lang="fi-FI" altLang="fi-FI" sz="1050" b="1" dirty="0">
              <a:latin typeface="Courier New" panose="02070309020205020404" pitchFamily="49" charset="0"/>
            </a:endParaRPr>
          </a:p>
          <a:p>
            <a:pPr lvl="1" eaLnBrk="1" hangingPunct="1">
              <a:spcBef>
                <a:spcPct val="0"/>
              </a:spcBef>
              <a:buFontTx/>
              <a:buNone/>
            </a:pPr>
            <a:r>
              <a:rPr lang="fi-FI" altLang="fi-FI" sz="1050" b="1" dirty="0">
                <a:latin typeface="Courier New" panose="02070309020205020404" pitchFamily="49" charset="0"/>
              </a:rPr>
              <a:t>Kutsutaan : </a:t>
            </a:r>
          </a:p>
          <a:p>
            <a:pPr lvl="1" eaLnBrk="1" hangingPunct="1">
              <a:spcBef>
                <a:spcPct val="0"/>
              </a:spcBef>
              <a:buFontTx/>
              <a:buNone/>
            </a:pPr>
            <a:r>
              <a:rPr lang="fi-FI" altLang="fi-FI" sz="1050" b="1" dirty="0" smtClean="0">
                <a:solidFill>
                  <a:srgbClr val="0066FF"/>
                </a:solidFill>
                <a:latin typeface="Courier New" panose="02070309020205020404" pitchFamily="49" charset="0"/>
                <a:cs typeface="Courier New" panose="02070309020205020404" pitchFamily="49" charset="0"/>
              </a:rPr>
              <a:t>Public </a:t>
            </a:r>
            <a:r>
              <a:rPr lang="fi-FI" altLang="fi-FI" sz="1050" b="1" dirty="0" err="1" smtClean="0">
                <a:solidFill>
                  <a:srgbClr val="0066FF"/>
                </a:solidFill>
                <a:latin typeface="Courier New" panose="02070309020205020404" pitchFamily="49" charset="0"/>
                <a:cs typeface="Courier New" panose="02070309020205020404" pitchFamily="49" charset="0"/>
              </a:rPr>
              <a:t>static</a:t>
            </a:r>
            <a:r>
              <a:rPr lang="fi-FI" altLang="fi-FI" sz="1050" b="1" dirty="0" smtClean="0">
                <a:solidFill>
                  <a:srgbClr val="0066FF"/>
                </a:solidFill>
                <a:latin typeface="Courier New" panose="02070309020205020404" pitchFamily="49" charset="0"/>
                <a:cs typeface="Courier New" panose="02070309020205020404" pitchFamily="49" charset="0"/>
              </a:rPr>
              <a:t> </a:t>
            </a:r>
            <a:r>
              <a:rPr lang="fi-FI" altLang="fi-FI" sz="1050" b="1" dirty="0" err="1">
                <a:solidFill>
                  <a:srgbClr val="0066FF"/>
                </a:solidFill>
                <a:latin typeface="Courier New" panose="02070309020205020404" pitchFamily="49" charset="0"/>
                <a:cs typeface="Courier New" panose="02070309020205020404" pitchFamily="49" charset="0"/>
              </a:rPr>
              <a:t>void</a:t>
            </a:r>
            <a:r>
              <a:rPr lang="fi-FI" altLang="fi-FI" sz="1050" b="1" dirty="0">
                <a:solidFill>
                  <a:srgbClr val="0066FF"/>
                </a:solidFill>
                <a:latin typeface="Courier New" panose="02070309020205020404" pitchFamily="49" charset="0"/>
                <a:cs typeface="Courier New" panose="02070309020205020404" pitchFamily="49" charset="0"/>
              </a:rPr>
              <a:t> </a:t>
            </a:r>
            <a:r>
              <a:rPr lang="fi-FI" altLang="fi-FI" sz="1050" b="1" dirty="0">
                <a:latin typeface="Courier New" panose="02070309020205020404" pitchFamily="49" charset="0"/>
                <a:cs typeface="Courier New" panose="02070309020205020404" pitchFamily="49" charset="0"/>
              </a:rPr>
              <a:t>m</a:t>
            </a:r>
            <a:r>
              <a:rPr lang="fi-FI" altLang="fi-FI" sz="1050" b="1" dirty="0" smtClean="0">
                <a:latin typeface="Courier New" panose="02070309020205020404" pitchFamily="49" charset="0"/>
                <a:cs typeface="Courier New" panose="02070309020205020404" pitchFamily="49" charset="0"/>
              </a:rPr>
              <a:t>ain(</a:t>
            </a:r>
            <a:r>
              <a:rPr lang="fi-FI" altLang="fi-FI" sz="1050" b="1" dirty="0" err="1" smtClean="0">
                <a:solidFill>
                  <a:srgbClr val="0066FF"/>
                </a:solidFill>
                <a:latin typeface="Courier New" panose="02070309020205020404" pitchFamily="49" charset="0"/>
                <a:cs typeface="Courier New" panose="02070309020205020404" pitchFamily="49" charset="0"/>
              </a:rPr>
              <a:t>S</a:t>
            </a:r>
            <a:r>
              <a:rPr lang="fi-FI" altLang="fi-FI" sz="1050" b="1" dirty="0" err="1" smtClean="0">
                <a:solidFill>
                  <a:srgbClr val="0066FF"/>
                </a:solidFill>
                <a:latin typeface="Courier New" panose="02070309020205020404" pitchFamily="49" charset="0"/>
                <a:cs typeface="Courier New" panose="02070309020205020404" pitchFamily="49" charset="0"/>
              </a:rPr>
              <a:t>tring</a:t>
            </a:r>
            <a:r>
              <a:rPr lang="fi-FI" altLang="fi-FI" sz="1050" b="1" dirty="0">
                <a:latin typeface="Courier New" panose="02070309020205020404" pitchFamily="49" charset="0"/>
                <a:cs typeface="Courier New" panose="02070309020205020404" pitchFamily="49" charset="0"/>
              </a:rPr>
              <a:t>[] </a:t>
            </a:r>
            <a:r>
              <a:rPr lang="fi-FI" altLang="fi-FI" sz="1050" b="1" dirty="0" err="1">
                <a:latin typeface="Courier New" panose="02070309020205020404" pitchFamily="49" charset="0"/>
                <a:cs typeface="Courier New" panose="02070309020205020404" pitchFamily="49" charset="0"/>
              </a:rPr>
              <a:t>args</a:t>
            </a:r>
            <a:r>
              <a:rPr lang="fi-FI" altLang="fi-FI" sz="1050" b="1" dirty="0">
                <a:latin typeface="Courier New" panose="02070309020205020404" pitchFamily="49" charset="0"/>
                <a:cs typeface="Courier New" panose="02070309020205020404" pitchFamily="49" charset="0"/>
              </a:rPr>
              <a:t>)</a:t>
            </a:r>
            <a:endParaRPr lang="fi-FI" altLang="fi-FI" sz="1050" b="1" dirty="0">
              <a:latin typeface="Courier New" panose="02070309020205020404" pitchFamily="49" charset="0"/>
            </a:endParaRPr>
          </a:p>
          <a:p>
            <a:pPr lvl="1" eaLnBrk="1" hangingPunct="1">
              <a:spcBef>
                <a:spcPct val="0"/>
              </a:spcBef>
              <a:buFontTx/>
              <a:buNone/>
            </a:pPr>
            <a:r>
              <a:rPr lang="fi-FI" altLang="fi-FI" sz="1050" b="1" dirty="0">
                <a:latin typeface="Courier New" panose="02070309020205020404" pitchFamily="49" charset="0"/>
              </a:rPr>
              <a:t>{</a:t>
            </a:r>
            <a:br>
              <a:rPr lang="fi-FI" altLang="fi-FI" sz="1050" b="1" dirty="0">
                <a:latin typeface="Courier New" panose="02070309020205020404" pitchFamily="49" charset="0"/>
              </a:rPr>
            </a:b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taulu1 = </a:t>
            </a:r>
            <a:r>
              <a:rPr lang="fi-FI" altLang="fi-FI" sz="1050" b="1" dirty="0" err="1">
                <a:solidFill>
                  <a:srgbClr val="0066FF"/>
                </a:solidFill>
                <a:latin typeface="Courier New" panose="02070309020205020404" pitchFamily="49" charset="0"/>
              </a:rPr>
              <a:t>new</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[20];</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taulu2 = </a:t>
            </a:r>
            <a:r>
              <a:rPr lang="fi-FI" altLang="fi-FI" sz="1050" b="1" dirty="0" err="1">
                <a:solidFill>
                  <a:srgbClr val="0066FF"/>
                </a:solidFill>
                <a:latin typeface="Courier New" panose="02070309020205020404" pitchFamily="49" charset="0"/>
              </a:rPr>
              <a:t>new</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[50];</a:t>
            </a:r>
          </a:p>
          <a:p>
            <a:pPr lvl="1" eaLnBrk="1" hangingPunct="1">
              <a:spcBef>
                <a:spcPct val="0"/>
              </a:spcBef>
              <a:buFontTx/>
              <a:buNone/>
            </a:pPr>
            <a:r>
              <a:rPr lang="fi-FI" altLang="fi-FI" sz="1050" b="1" dirty="0">
                <a:latin typeface="Courier New" panose="02070309020205020404" pitchFamily="49" charset="0"/>
              </a:rPr>
              <a:t>	</a:t>
            </a:r>
          </a:p>
          <a:p>
            <a:pPr lvl="1" eaLnBrk="1" hangingPunct="1">
              <a:spcBef>
                <a:spcPct val="0"/>
              </a:spcBef>
              <a:buFontTx/>
              <a:buNone/>
            </a:pPr>
            <a:r>
              <a:rPr lang="fi-FI" altLang="fi-FI" sz="1050" b="1" dirty="0">
                <a:latin typeface="Courier New" panose="02070309020205020404" pitchFamily="49" charset="0"/>
              </a:rPr>
              <a:t>	    </a:t>
            </a:r>
            <a:r>
              <a:rPr lang="fi-FI" altLang="fi-FI" sz="1050" b="1" dirty="0" err="1" smtClean="0">
                <a:latin typeface="Courier New" panose="02070309020205020404" pitchFamily="49" charset="0"/>
              </a:rPr>
              <a:t>TaulukkoFunktio</a:t>
            </a:r>
            <a:r>
              <a:rPr lang="fi-FI" altLang="fi-FI" sz="1050" b="1" dirty="0" smtClean="0">
                <a:latin typeface="Courier New" panose="02070309020205020404" pitchFamily="49" charset="0"/>
              </a:rPr>
              <a:t>(taulu1</a:t>
            </a:r>
            <a:r>
              <a:rPr lang="fi-FI" altLang="fi-FI" sz="1050" b="1" dirty="0">
                <a:latin typeface="Courier New" panose="02070309020205020404" pitchFamily="49" charset="0"/>
              </a:rPr>
              <a:t>, taulu2);</a:t>
            </a:r>
          </a:p>
          <a:p>
            <a:pPr lvl="1" eaLnBrk="1" hangingPunct="1">
              <a:spcBef>
                <a:spcPct val="0"/>
              </a:spcBef>
              <a:buFontTx/>
              <a:buNone/>
            </a:pPr>
            <a:r>
              <a:rPr lang="fi-FI" altLang="fi-FI" sz="1050" b="1" dirty="0">
                <a:latin typeface="Courier New" panose="02070309020205020404" pitchFamily="49" charset="0"/>
              </a:rPr>
              <a:t>}</a:t>
            </a:r>
            <a:endParaRPr lang="fi-FI" altLang="fi-FI" sz="1800" dirty="0"/>
          </a:p>
        </p:txBody>
      </p:sp>
      <p:sp>
        <p:nvSpPr>
          <p:cNvPr id="102405"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6D98A47C-6B61-4A8F-A157-498C68A58A65}" type="slidenum">
              <a:rPr lang="en-GB" altLang="fi-FI" sz="1050"/>
              <a:pPr>
                <a:spcBef>
                  <a:spcPct val="0"/>
                </a:spcBef>
                <a:buFontTx/>
                <a:buNone/>
              </a:pPr>
              <a:t>7</a:t>
            </a:fld>
            <a:endParaRPr lang="en-GB" altLang="fi-FI" sz="1050"/>
          </a:p>
        </p:txBody>
      </p:sp>
      <p:sp>
        <p:nvSpPr>
          <p:cNvPr id="31747"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Yksinkertainen esimerkkiohjelma:</a:t>
            </a:r>
          </a:p>
        </p:txBody>
      </p:sp>
      <p:sp>
        <p:nvSpPr>
          <p:cNvPr id="31748" name="Text Box 50"/>
          <p:cNvSpPr txBox="1">
            <a:spLocks noChangeArrowheads="1"/>
          </p:cNvSpPr>
          <p:nvPr/>
        </p:nvSpPr>
        <p:spPr bwMode="auto">
          <a:xfrm>
            <a:off x="1601391" y="1593058"/>
            <a:ext cx="583287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a:t>
            </a: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Tekijä : </a:t>
            </a:r>
            <a:r>
              <a:rPr lang="fi-FI" altLang="fi-FI" sz="900" dirty="0" smtClean="0">
                <a:solidFill>
                  <a:srgbClr val="009900"/>
                </a:solidFill>
                <a:latin typeface="Courier New" panose="02070309020205020404" pitchFamily="49" charset="0"/>
                <a:cs typeface="Courier New" panose="02070309020205020404" pitchFamily="49" charset="0"/>
              </a:rPr>
              <a:t>Jukka Kinnunen</a:t>
            </a:r>
            <a:endParaRPr lang="fi-FI" altLang="fi-FI" sz="900" dirty="0">
              <a:solidFill>
                <a:srgbClr val="009900"/>
              </a:solidFill>
              <a:latin typeface="Courier New" panose="02070309020205020404" pitchFamily="49" charset="0"/>
              <a:cs typeface="Courier New" panose="02070309020205020404" pitchFamily="49" charset="0"/>
            </a:endParaRPr>
          </a:p>
          <a:p>
            <a:pPr>
              <a:spcBef>
                <a:spcPct val="0"/>
              </a:spcBef>
              <a:buFontTx/>
              <a:buNone/>
            </a:pPr>
            <a:r>
              <a:rPr lang="fi-FI" altLang="fi-FI" sz="900" dirty="0" smtClean="0">
                <a:solidFill>
                  <a:srgbClr val="009900"/>
                </a:solidFill>
                <a:latin typeface="Courier New" panose="02070309020205020404" pitchFamily="49" charset="0"/>
                <a:cs typeface="Courier New" panose="02070309020205020404" pitchFamily="49" charset="0"/>
              </a:rPr>
              <a:t>24.9.2019</a:t>
            </a:r>
            <a:endParaRPr lang="fi-FI" altLang="fi-FI" sz="900" dirty="0">
              <a:solidFill>
                <a:srgbClr val="009900"/>
              </a:solidFill>
              <a:latin typeface="Courier New" panose="02070309020205020404" pitchFamily="49" charset="0"/>
              <a:cs typeface="Courier New" panose="02070309020205020404" pitchFamily="49" charset="0"/>
            </a:endParaRPr>
          </a:p>
          <a:p>
            <a:pPr>
              <a:spcBef>
                <a:spcPct val="0"/>
              </a:spcBef>
              <a:buFontTx/>
              <a:buNone/>
            </a:pPr>
            <a:r>
              <a:rPr lang="fi-FI" altLang="fi-FI" sz="900" dirty="0" smtClean="0">
                <a:solidFill>
                  <a:srgbClr val="009900"/>
                </a:solidFill>
                <a:latin typeface="Courier New" panose="02070309020205020404" pitchFamily="49" charset="0"/>
                <a:cs typeface="Courier New" panose="02070309020205020404" pitchFamily="49" charset="0"/>
              </a:rPr>
              <a:t>*/</a:t>
            </a:r>
          </a:p>
          <a:p>
            <a:pPr>
              <a:spcBef>
                <a:spcPct val="0"/>
              </a:spcBef>
              <a:buFontTx/>
              <a:buNone/>
            </a:pPr>
            <a:endParaRPr lang="fi-FI" altLang="fi-FI" sz="900" dirty="0" smtClean="0">
              <a:solidFill>
                <a:srgbClr val="009900"/>
              </a:solidFill>
              <a:latin typeface="Courier New" panose="02070309020205020404" pitchFamily="49" charset="0"/>
              <a:cs typeface="Courier New" panose="02070309020205020404" pitchFamily="49" charset="0"/>
            </a:endParaRPr>
          </a:p>
          <a:p>
            <a:pPr>
              <a:spcBef>
                <a:spcPct val="0"/>
              </a:spcBef>
              <a:buFontTx/>
              <a:buNone/>
            </a:pPr>
            <a:r>
              <a:rPr lang="fi-FI" altLang="fi-FI" sz="900" dirty="0" err="1">
                <a:solidFill>
                  <a:srgbClr val="009900"/>
                </a:solidFill>
                <a:latin typeface="Courier New" panose="02070309020205020404" pitchFamily="49" charset="0"/>
                <a:cs typeface="Courier New" panose="02070309020205020404" pitchFamily="49" charset="0"/>
              </a:rPr>
              <a:t>public</a:t>
            </a: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class</a:t>
            </a: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NewMain</a:t>
            </a:r>
            <a:r>
              <a:rPr lang="fi-FI" altLang="fi-FI" sz="900" dirty="0">
                <a:solidFill>
                  <a:srgbClr val="009900"/>
                </a:solidFill>
                <a:latin typeface="Courier New" panose="02070309020205020404" pitchFamily="49" charset="0"/>
                <a:cs typeface="Courier New" panose="02070309020205020404" pitchFamily="49" charset="0"/>
              </a:rPr>
              <a:t> {</a:t>
            </a:r>
          </a:p>
          <a:p>
            <a:pPr>
              <a:spcBef>
                <a:spcPct val="0"/>
              </a:spcBef>
              <a:buFontTx/>
              <a:buNone/>
            </a:pPr>
            <a:endParaRPr lang="fi-FI" altLang="fi-FI" sz="900" dirty="0">
              <a:solidFill>
                <a:srgbClr val="009900"/>
              </a:solidFill>
              <a:latin typeface="Courier New" panose="02070309020205020404" pitchFamily="49" charset="0"/>
              <a:cs typeface="Courier New" panose="02070309020205020404" pitchFamily="49" charset="0"/>
            </a:endParaRP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public</a:t>
            </a: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static</a:t>
            </a: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void</a:t>
            </a:r>
            <a:r>
              <a:rPr lang="fi-FI" altLang="fi-FI" sz="900" dirty="0">
                <a:solidFill>
                  <a:srgbClr val="009900"/>
                </a:solidFill>
                <a:latin typeface="Courier New" panose="02070309020205020404" pitchFamily="49" charset="0"/>
                <a:cs typeface="Courier New" panose="02070309020205020404" pitchFamily="49" charset="0"/>
              </a:rPr>
              <a:t> main(</a:t>
            </a:r>
            <a:r>
              <a:rPr lang="fi-FI" altLang="fi-FI" sz="900" dirty="0" err="1">
                <a:solidFill>
                  <a:srgbClr val="009900"/>
                </a:solidFill>
                <a:latin typeface="Courier New" panose="02070309020205020404" pitchFamily="49" charset="0"/>
                <a:cs typeface="Courier New" panose="02070309020205020404" pitchFamily="49" charset="0"/>
              </a:rPr>
              <a:t>String</a:t>
            </a: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args</a:t>
            </a:r>
            <a:r>
              <a:rPr lang="fi-FI" altLang="fi-FI" sz="900" dirty="0">
                <a:solidFill>
                  <a:srgbClr val="009900"/>
                </a:solidFill>
                <a:latin typeface="Courier New" panose="02070309020205020404" pitchFamily="49" charset="0"/>
                <a:cs typeface="Courier New" panose="02070309020205020404" pitchFamily="49" charset="0"/>
              </a:rPr>
              <a:t>) {</a:t>
            </a:r>
          </a:p>
          <a:p>
            <a:pPr>
              <a:spcBef>
                <a:spcPct val="0"/>
              </a:spcBef>
              <a:buFontTx/>
              <a:buNone/>
            </a:pPr>
            <a:endParaRPr lang="fi-FI" altLang="fi-FI" sz="900" dirty="0">
              <a:solidFill>
                <a:srgbClr val="009900"/>
              </a:solidFill>
              <a:latin typeface="Courier New" panose="02070309020205020404" pitchFamily="49" charset="0"/>
              <a:cs typeface="Courier New" panose="02070309020205020404" pitchFamily="49" charset="0"/>
            </a:endParaRP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int</a:t>
            </a:r>
            <a:r>
              <a:rPr lang="fi-FI" altLang="fi-FI" sz="900" dirty="0">
                <a:solidFill>
                  <a:srgbClr val="009900"/>
                </a:solidFill>
                <a:latin typeface="Courier New" panose="02070309020205020404" pitchFamily="49" charset="0"/>
                <a:cs typeface="Courier New" panose="02070309020205020404" pitchFamily="49" charset="0"/>
              </a:rPr>
              <a:t> luku = 16;</a:t>
            </a:r>
          </a:p>
          <a:p>
            <a:pPr>
              <a:spcBef>
                <a:spcPct val="0"/>
              </a:spcBef>
              <a:buFontTx/>
              <a:buNone/>
            </a:pPr>
            <a:endParaRPr lang="fi-FI" altLang="fi-FI" sz="900" dirty="0">
              <a:solidFill>
                <a:srgbClr val="009900"/>
              </a:solidFill>
              <a:latin typeface="Courier New" panose="02070309020205020404" pitchFamily="49" charset="0"/>
              <a:cs typeface="Courier New" panose="02070309020205020404" pitchFamily="49" charset="0"/>
            </a:endParaRP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if</a:t>
            </a:r>
            <a:r>
              <a:rPr lang="fi-FI" altLang="fi-FI" sz="900" dirty="0">
                <a:solidFill>
                  <a:srgbClr val="009900"/>
                </a:solidFill>
                <a:latin typeface="Courier New" panose="02070309020205020404" pitchFamily="49" charset="0"/>
                <a:cs typeface="Courier New" panose="02070309020205020404" pitchFamily="49" charset="0"/>
              </a:rPr>
              <a:t> (luku &lt; 10)</a:t>
            </a: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System.out.println</a:t>
            </a:r>
            <a:r>
              <a:rPr lang="fi-FI" altLang="fi-FI" sz="900" dirty="0">
                <a:solidFill>
                  <a:srgbClr val="009900"/>
                </a:solidFill>
                <a:latin typeface="Courier New" panose="02070309020205020404" pitchFamily="49" charset="0"/>
                <a:cs typeface="Courier New" panose="02070309020205020404" pitchFamily="49" charset="0"/>
              </a:rPr>
              <a:t>("Luku " + luku + " on aika pieni");</a:t>
            </a: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else</a:t>
            </a:r>
            <a:endParaRPr lang="fi-FI" altLang="fi-FI" sz="900" dirty="0">
              <a:solidFill>
                <a:srgbClr val="009900"/>
              </a:solidFill>
              <a:latin typeface="Courier New" panose="02070309020205020404" pitchFamily="49" charset="0"/>
              <a:cs typeface="Courier New" panose="02070309020205020404" pitchFamily="49" charset="0"/>
            </a:endParaRP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r>
              <a:rPr lang="fi-FI" altLang="fi-FI" sz="900" dirty="0" err="1">
                <a:solidFill>
                  <a:srgbClr val="009900"/>
                </a:solidFill>
                <a:latin typeface="Courier New" panose="02070309020205020404" pitchFamily="49" charset="0"/>
                <a:cs typeface="Courier New" panose="02070309020205020404" pitchFamily="49" charset="0"/>
              </a:rPr>
              <a:t>System.out.println</a:t>
            </a:r>
            <a:r>
              <a:rPr lang="fi-FI" altLang="fi-FI" sz="900" dirty="0">
                <a:solidFill>
                  <a:srgbClr val="009900"/>
                </a:solidFill>
                <a:latin typeface="Courier New" panose="02070309020205020404" pitchFamily="49" charset="0"/>
                <a:cs typeface="Courier New" panose="02070309020205020404" pitchFamily="49" charset="0"/>
              </a:rPr>
              <a:t>("Luku " + luku + " on aika suuri\n");</a:t>
            </a: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    }</a:t>
            </a:r>
          </a:p>
          <a:p>
            <a:pPr>
              <a:spcBef>
                <a:spcPct val="0"/>
              </a:spcBef>
              <a:buFontTx/>
              <a:buNone/>
            </a:pPr>
            <a:r>
              <a:rPr lang="fi-FI" altLang="fi-FI" sz="900" dirty="0">
                <a:solidFill>
                  <a:srgbClr val="009900"/>
                </a:solidFill>
                <a:latin typeface="Courier New" panose="02070309020205020404" pitchFamily="49" charset="0"/>
                <a:cs typeface="Courier New" panose="02070309020205020404" pitchFamily="49" charset="0"/>
              </a:rPr>
              <a:t>}</a:t>
            </a:r>
          </a:p>
          <a:p>
            <a:pPr>
              <a:spcBef>
                <a:spcPct val="0"/>
              </a:spcBef>
              <a:buFontTx/>
              <a:buNone/>
            </a:pPr>
            <a:endParaRPr lang="fi-FI" altLang="fi-FI" sz="900" dirty="0">
              <a:solidFill>
                <a:srgbClr val="009900"/>
              </a:solidFill>
              <a:latin typeface="Courier New" panose="02070309020205020404" pitchFamily="49" charset="0"/>
              <a:cs typeface="Courier New" panose="020703090202050204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70</a:t>
            </a:fld>
            <a:endParaRPr lang="en-GB" altLang="fi-FI" sz="1050"/>
          </a:p>
        </p:txBody>
      </p:sp>
      <p:sp>
        <p:nvSpPr>
          <p:cNvPr id="103428" name="Text Box 3"/>
          <p:cNvSpPr txBox="1">
            <a:spLocks noChangeArrowheads="1"/>
          </p:cNvSpPr>
          <p:nvPr/>
        </p:nvSpPr>
        <p:spPr bwMode="auto">
          <a:xfrm>
            <a:off x="1601391" y="1593059"/>
            <a:ext cx="583287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b="1"/>
              <a:t>Paikalliset ja globaalit muuttujat</a:t>
            </a:r>
          </a:p>
          <a:p>
            <a:pPr eaLnBrk="1" hangingPunct="1">
              <a:spcBef>
                <a:spcPct val="0"/>
              </a:spcBef>
            </a:pPr>
            <a:r>
              <a:rPr lang="fi-FI" altLang="fi-FI" sz="1800"/>
              <a:t> Muuttuja voi olla kaikille yhteinen (globaali) tai pelkästään funktiokohtainen. </a:t>
            </a:r>
          </a:p>
          <a:p>
            <a:pPr eaLnBrk="1" hangingPunct="1">
              <a:spcBef>
                <a:spcPct val="0"/>
              </a:spcBef>
            </a:pPr>
            <a:r>
              <a:rPr lang="fi-FI" altLang="fi-FI" sz="1800"/>
              <a:t> Jos muuttuja on globaali, kaikki funktiot voivat lukea ja kirjoittaa muuttujaan. </a:t>
            </a:r>
          </a:p>
          <a:p>
            <a:pPr eaLnBrk="1" hangingPunct="1">
              <a:spcBef>
                <a:spcPct val="0"/>
              </a:spcBef>
            </a:pPr>
            <a:r>
              <a:rPr lang="fi-FI" altLang="fi-FI" sz="1800"/>
              <a:t> Jos muuttuja määritellään funktion sisällä, se on vain tämän funktion muuttuja (paikallinen muuttuja, lokaali) ja sen muistin varaus häviää, kun funktiosta poistutaan. </a:t>
            </a:r>
          </a:p>
          <a:p>
            <a:pPr eaLnBrk="1" hangingPunct="1">
              <a:spcBef>
                <a:spcPct val="0"/>
              </a:spcBef>
            </a:pPr>
            <a:r>
              <a:rPr lang="fi-FI" altLang="fi-FI" sz="1800"/>
              <a:t> Jos funktiossa määritellyllä muuttujalla on sama nimi kuin globaalilla muuttujalla, paikallinen muuttuja on vahvempi, eli funktion sisällä viittaukset tapahtuvat funktion omaan muuttujaan. </a:t>
            </a:r>
          </a:p>
          <a:p>
            <a:pPr eaLnBrk="1" hangingPunct="1">
              <a:spcBef>
                <a:spcPct val="0"/>
              </a:spcBef>
            </a:pPr>
            <a:r>
              <a:rPr lang="fi-FI" altLang="fi-FI" sz="1800"/>
              <a:t> Paikalliseen muuttujaan ei päästä käsiksi muualta. </a:t>
            </a:r>
          </a:p>
          <a:p>
            <a:pPr lvl="2" eaLnBrk="1" hangingPunct="1">
              <a:spcBef>
                <a:spcPct val="0"/>
              </a:spcBef>
            </a:pPr>
            <a:endParaRPr lang="fi-FI" altLang="fi-FI" sz="1800"/>
          </a:p>
        </p:txBody>
      </p:sp>
      <p:sp>
        <p:nvSpPr>
          <p:cNvPr id="103429"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71</a:t>
            </a:fld>
            <a:endParaRPr lang="en-GB" altLang="fi-FI" sz="1050"/>
          </a:p>
        </p:txBody>
      </p:sp>
      <p:sp>
        <p:nvSpPr>
          <p:cNvPr id="104452" name="Text Box 3"/>
          <p:cNvSpPr txBox="1">
            <a:spLocks noChangeArrowheads="1"/>
          </p:cNvSpPr>
          <p:nvPr/>
        </p:nvSpPr>
        <p:spPr bwMode="auto">
          <a:xfrm>
            <a:off x="1592426" y="1593059"/>
            <a:ext cx="5832872"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 Funktion sisältä arvo on välitettävä paluuarvona tai viittausten avulla. </a:t>
            </a:r>
            <a:endParaRPr lang="fi-FI" altLang="fi-FI" sz="1800" dirty="0" smtClean="0"/>
          </a:p>
          <a:p>
            <a:pPr eaLnBrk="1" hangingPunct="1">
              <a:spcBef>
                <a:spcPct val="0"/>
              </a:spcBef>
              <a:buNone/>
            </a:pPr>
            <a:endParaRPr lang="fi-FI" altLang="fi-FI" sz="1200" dirty="0"/>
          </a:p>
          <a:p>
            <a:pPr eaLnBrk="1" hangingPunct="1">
              <a:spcBef>
                <a:spcPct val="0"/>
              </a:spcBef>
              <a:buNone/>
            </a:pPr>
            <a:r>
              <a:rPr lang="fi-FI" sz="1200" dirty="0"/>
              <a:t>import </a:t>
            </a:r>
            <a:r>
              <a:rPr lang="fi-FI" sz="1200" dirty="0" err="1"/>
              <a:t>java.util.Scanner</a:t>
            </a:r>
            <a:r>
              <a:rPr lang="fi-FI" sz="1200" dirty="0" smtClean="0"/>
              <a:t>;</a:t>
            </a:r>
          </a:p>
          <a:p>
            <a:pPr eaLnBrk="1" hangingPunct="1">
              <a:spcBef>
                <a:spcPct val="0"/>
              </a:spcBef>
              <a:buNone/>
            </a:pPr>
            <a:endParaRPr lang="fi-FI" altLang="fi-FI" sz="1200" dirty="0"/>
          </a:p>
          <a:p>
            <a:pPr eaLnBrk="1" hangingPunct="1">
              <a:spcBef>
                <a:spcPct val="0"/>
              </a:spcBef>
              <a:buFontTx/>
              <a:buNone/>
            </a:pPr>
            <a:r>
              <a:rPr lang="fi-FI" altLang="fi-FI" sz="1050" b="1" dirty="0" err="1">
                <a:solidFill>
                  <a:srgbClr val="0066FF"/>
                </a:solidFill>
                <a:latin typeface="Courier New" panose="02070309020205020404" pitchFamily="49" charset="0"/>
              </a:rPr>
              <a:t>static</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luku; </a:t>
            </a:r>
            <a:r>
              <a:rPr lang="fi-FI" altLang="fi-FI" sz="1050" b="1" dirty="0">
                <a:solidFill>
                  <a:srgbClr val="009900"/>
                </a:solidFill>
                <a:latin typeface="Courier New" panose="02070309020205020404" pitchFamily="49" charset="0"/>
              </a:rPr>
              <a:t>// esitellään globaali muuttuja</a:t>
            </a:r>
          </a:p>
          <a:p>
            <a:pPr eaLnBrk="1" hangingPunct="1">
              <a:spcBef>
                <a:spcPct val="0"/>
              </a:spcBef>
              <a:buFontTx/>
              <a:buNone/>
            </a:pPr>
            <a:r>
              <a:rPr lang="fi-FI" altLang="fi-FI" sz="1050" b="1" dirty="0">
                <a:latin typeface="Courier New" panose="02070309020205020404" pitchFamily="49" charset="0"/>
              </a:rPr>
              <a:t/>
            </a:r>
            <a:br>
              <a:rPr lang="fi-FI" altLang="fi-FI" sz="1050" b="1" dirty="0">
                <a:latin typeface="Courier New" panose="02070309020205020404" pitchFamily="49" charset="0"/>
              </a:rPr>
            </a:br>
            <a:r>
              <a:rPr lang="fi-FI" altLang="fi-FI" sz="1050" b="1" dirty="0" err="1">
                <a:solidFill>
                  <a:srgbClr val="0066FF"/>
                </a:solidFill>
                <a:latin typeface="Courier New" panose="02070309020205020404" pitchFamily="49" charset="0"/>
              </a:rPr>
              <a:t>static</a:t>
            </a:r>
            <a:r>
              <a:rPr lang="fi-FI" altLang="fi-FI" sz="1050" b="1" dirty="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void</a:t>
            </a:r>
            <a:r>
              <a:rPr lang="fi-FI" altLang="fi-FI" sz="1050" b="1" dirty="0">
                <a:solidFill>
                  <a:srgbClr val="0066FF"/>
                </a:solidFill>
                <a:latin typeface="Courier New" panose="02070309020205020404" pitchFamily="49" charset="0"/>
              </a:rPr>
              <a:t> </a:t>
            </a:r>
            <a:r>
              <a:rPr lang="fi-FI" altLang="fi-FI" sz="1050" b="1" dirty="0">
                <a:latin typeface="Courier New" panose="02070309020205020404" pitchFamily="49" charset="0"/>
              </a:rPr>
              <a:t>Funktio() </a:t>
            </a:r>
            <a:br>
              <a:rPr lang="fi-FI" altLang="fi-FI" sz="1050" b="1" dirty="0">
                <a:latin typeface="Courier New" panose="02070309020205020404" pitchFamily="49" charset="0"/>
              </a:rPr>
            </a:br>
            <a:r>
              <a:rPr lang="fi-FI" altLang="fi-FI" sz="1050" b="1" dirty="0">
                <a:latin typeface="Courier New" panose="02070309020205020404" pitchFamily="49" charset="0"/>
              </a:rPr>
              <a:t>{ </a:t>
            </a:r>
            <a:endParaRPr lang="fi-FI" altLang="fi-FI" sz="1050" b="1" dirty="0" smtClean="0">
              <a:latin typeface="Courier New" panose="02070309020205020404" pitchFamily="49" charset="0"/>
            </a:endParaRPr>
          </a:p>
          <a:p>
            <a:pPr>
              <a:spcBef>
                <a:spcPct val="0"/>
              </a:spcBef>
              <a:buNone/>
            </a:pPr>
            <a:r>
              <a:rPr lang="fi-FI" sz="1050" dirty="0" smtClean="0"/>
              <a:t>          </a:t>
            </a:r>
            <a:r>
              <a:rPr lang="fi-FI" sz="1050" dirty="0" err="1" smtClean="0"/>
              <a:t>Scanner</a:t>
            </a:r>
            <a:r>
              <a:rPr lang="fi-FI" sz="1050" dirty="0" smtClean="0"/>
              <a:t> </a:t>
            </a:r>
            <a:r>
              <a:rPr lang="fi-FI" sz="1050" dirty="0" err="1"/>
              <a:t>sc</a:t>
            </a:r>
            <a:r>
              <a:rPr lang="fi-FI" sz="1050" dirty="0"/>
              <a:t> = </a:t>
            </a:r>
            <a:r>
              <a:rPr lang="fi-FI" sz="1050" dirty="0" err="1"/>
              <a:t>new</a:t>
            </a:r>
            <a:r>
              <a:rPr lang="fi-FI" sz="1050" dirty="0"/>
              <a:t> </a:t>
            </a:r>
            <a:r>
              <a:rPr lang="fi-FI" sz="1050" dirty="0" err="1"/>
              <a:t>Scanner</a:t>
            </a:r>
            <a:r>
              <a:rPr lang="fi-FI" sz="1050" dirty="0"/>
              <a:t>(System.in);</a:t>
            </a:r>
            <a:endParaRPr lang="fi-FI" altLang="fi-FI" sz="1050" b="1" dirty="0">
              <a:latin typeface="Courier New" panose="02070309020205020404" pitchFamily="49" charset="0"/>
            </a:endParaRPr>
          </a:p>
          <a:p>
            <a:pPr eaLnBrk="1" hangingPunct="1">
              <a:spcBef>
                <a:spcPct val="0"/>
              </a:spcBef>
              <a:buFontTx/>
              <a:buNone/>
            </a:pPr>
            <a:r>
              <a:rPr lang="fi-FI" altLang="fi-FI" sz="1050" b="1" dirty="0">
                <a:latin typeface="Courier New" panose="02070309020205020404" pitchFamily="49" charset="0"/>
              </a:rPr>
              <a:t/>
            </a:r>
            <a:br>
              <a:rPr lang="fi-FI" altLang="fi-FI" sz="1050" b="1" dirty="0">
                <a:latin typeface="Courier New" panose="02070309020205020404" pitchFamily="49" charset="0"/>
              </a:rPr>
            </a:br>
            <a:r>
              <a:rPr lang="fi-FI" altLang="fi-FI" sz="1050" b="1" dirty="0">
                <a:latin typeface="Courier New" panose="02070309020205020404" pitchFamily="49" charset="0"/>
              </a:rPr>
              <a:t>    </a:t>
            </a:r>
            <a:r>
              <a:rPr lang="fi-FI" altLang="fi-FI" sz="1050" b="1" dirty="0" err="1">
                <a:solidFill>
                  <a:srgbClr val="0066FF"/>
                </a:solidFill>
                <a:latin typeface="Courier New" panose="02070309020205020404" pitchFamily="49" charset="0"/>
              </a:rPr>
              <a:t>int</a:t>
            </a:r>
            <a:r>
              <a:rPr lang="fi-FI" altLang="fi-FI" sz="1050" b="1" dirty="0">
                <a:latin typeface="Courier New" panose="02070309020205020404" pitchFamily="49" charset="0"/>
              </a:rPr>
              <a:t> luku; </a:t>
            </a:r>
            <a:r>
              <a:rPr lang="fi-FI" altLang="fi-FI" sz="1050" b="1" dirty="0">
                <a:solidFill>
                  <a:srgbClr val="009900"/>
                </a:solidFill>
                <a:latin typeface="Courier New" panose="02070309020205020404" pitchFamily="49" charset="0"/>
              </a:rPr>
              <a:t>// esitellään paikallinen, lokaali, muuttuja</a:t>
            </a:r>
          </a:p>
          <a:p>
            <a:pPr eaLnBrk="1" hangingPunct="1">
              <a:spcBef>
                <a:spcPct val="0"/>
              </a:spcBef>
              <a:buFontTx/>
              <a:buNone/>
            </a:pPr>
            <a:endParaRPr lang="fi-FI" altLang="fi-FI" sz="1050" b="1" dirty="0">
              <a:latin typeface="Courier New" panose="02070309020205020404" pitchFamily="49" charset="0"/>
            </a:endParaRPr>
          </a:p>
          <a:p>
            <a:pPr>
              <a:spcBef>
                <a:spcPct val="0"/>
              </a:spcBef>
              <a:buFontTx/>
              <a:buNone/>
            </a:pPr>
            <a:r>
              <a:rPr lang="fi-FI" altLang="fi-FI" sz="1050" b="1" dirty="0">
                <a:solidFill>
                  <a:srgbClr val="0066FF"/>
                </a:solidFill>
                <a:latin typeface="Courier New" panose="02070309020205020404" pitchFamily="49" charset="0"/>
                <a:cs typeface="Courier New" panose="02070309020205020404" pitchFamily="49" charset="0"/>
              </a:rPr>
              <a:t> </a:t>
            </a:r>
            <a:r>
              <a:rPr lang="fi-FI" altLang="fi-FI" sz="1050" b="1" dirty="0" smtClean="0">
                <a:solidFill>
                  <a:srgbClr val="0066FF"/>
                </a:solidFill>
                <a:latin typeface="Courier New" panose="02070309020205020404" pitchFamily="49" charset="0"/>
                <a:cs typeface="Courier New" panose="02070309020205020404" pitchFamily="49" charset="0"/>
              </a:rPr>
              <a:t>   </a:t>
            </a:r>
            <a:r>
              <a:rPr lang="fi-FI" altLang="fi-FI" sz="1050" b="1" dirty="0" err="1" smtClean="0">
                <a:solidFill>
                  <a:srgbClr val="0066FF"/>
                </a:solidFill>
                <a:latin typeface="Courier New" panose="02070309020205020404" pitchFamily="49" charset="0"/>
                <a:cs typeface="Courier New" panose="02070309020205020404" pitchFamily="49" charset="0"/>
              </a:rPr>
              <a:t>System.out.println</a:t>
            </a:r>
            <a:r>
              <a:rPr lang="fi-FI" altLang="fi-FI" sz="1050" b="1" dirty="0" smtClean="0">
                <a:latin typeface="Courier New" panose="02070309020205020404" pitchFamily="49" charset="0"/>
                <a:cs typeface="Courier New" panose="02070309020205020404" pitchFamily="49" charset="0"/>
              </a:rPr>
              <a:t>(</a:t>
            </a:r>
            <a:r>
              <a:rPr lang="fi-FI" altLang="fi-FI" sz="1050" b="1" dirty="0" smtClean="0">
                <a:solidFill>
                  <a:srgbClr val="FF0000"/>
                </a:solidFill>
                <a:latin typeface="Courier New" panose="02070309020205020404" pitchFamily="49" charset="0"/>
                <a:cs typeface="Courier New" panose="02070309020205020404" pitchFamily="49" charset="0"/>
              </a:rPr>
              <a:t>”</a:t>
            </a:r>
            <a:r>
              <a:rPr lang="fi-FI" altLang="fi-FI" sz="1050" b="1" dirty="0">
                <a:solidFill>
                  <a:srgbClr val="FF0000"/>
                </a:solidFill>
                <a:latin typeface="Courier New" panose="02070309020205020404" pitchFamily="49" charset="0"/>
                <a:cs typeface="Courier New" panose="02070309020205020404" pitchFamily="49" charset="0"/>
              </a:rPr>
              <a:t>Funktiossa. Syötä luku 10 : "</a:t>
            </a:r>
            <a:r>
              <a:rPr lang="fi-FI" altLang="fi-FI" sz="1050" b="1" dirty="0">
                <a:latin typeface="Courier New" panose="02070309020205020404" pitchFamily="49" charset="0"/>
                <a:cs typeface="Courier New" panose="02070309020205020404" pitchFamily="49" charset="0"/>
              </a:rPr>
              <a:t>);</a:t>
            </a:r>
          </a:p>
          <a:p>
            <a:pPr>
              <a:spcBef>
                <a:spcPct val="0"/>
              </a:spcBef>
              <a:buFontTx/>
              <a:buNone/>
            </a:pPr>
            <a:r>
              <a:rPr lang="fi-FI" altLang="fi-FI" sz="1050" b="1" dirty="0">
                <a:latin typeface="Courier New" panose="02070309020205020404" pitchFamily="49" charset="0"/>
                <a:cs typeface="Courier New" panose="02070309020205020404" pitchFamily="49" charset="0"/>
              </a:rPr>
              <a:t>    luku = </a:t>
            </a:r>
            <a:r>
              <a:rPr lang="fi-FI" altLang="fi-FI" sz="1050" b="1" dirty="0" err="1" smtClean="0">
                <a:solidFill>
                  <a:srgbClr val="0066FF"/>
                </a:solidFill>
                <a:latin typeface="Courier New" panose="02070309020205020404" pitchFamily="49" charset="0"/>
                <a:cs typeface="Courier New" panose="02070309020205020404" pitchFamily="49" charset="0"/>
              </a:rPr>
              <a:t>sc.nextInt</a:t>
            </a:r>
            <a:r>
              <a:rPr lang="fi-FI" altLang="fi-FI" sz="1050" b="1" dirty="0" smtClean="0">
                <a:solidFill>
                  <a:srgbClr val="0066FF"/>
                </a:solidFill>
                <a:latin typeface="Courier New" panose="02070309020205020404" pitchFamily="49" charset="0"/>
                <a:cs typeface="Courier New" panose="02070309020205020404" pitchFamily="49" charset="0"/>
              </a:rPr>
              <a:t>();</a:t>
            </a:r>
            <a:r>
              <a:rPr lang="fi-FI" altLang="fi-FI" sz="1050" b="1" dirty="0" smtClean="0">
                <a:solidFill>
                  <a:srgbClr val="009900"/>
                </a:solidFill>
                <a:latin typeface="Courier New" panose="02070309020205020404" pitchFamily="49" charset="0"/>
              </a:rPr>
              <a:t>// </a:t>
            </a:r>
            <a:r>
              <a:rPr lang="fi-FI" altLang="fi-FI" sz="1050" b="1" dirty="0">
                <a:solidFill>
                  <a:srgbClr val="009900"/>
                </a:solidFill>
                <a:latin typeface="Courier New" panose="02070309020205020404" pitchFamily="49" charset="0"/>
              </a:rPr>
              <a:t>käyttää lokaalia</a:t>
            </a:r>
            <a:endParaRPr lang="fi-FI" altLang="fi-FI" sz="1050" b="1" dirty="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050" b="1" dirty="0">
                <a:latin typeface="Courier New" panose="02070309020205020404" pitchFamily="49" charset="0"/>
              </a:rPr>
              <a:t>}</a:t>
            </a:r>
          </a:p>
          <a:p>
            <a:pPr eaLnBrk="1" hangingPunct="1">
              <a:spcBef>
                <a:spcPct val="0"/>
              </a:spcBef>
              <a:buFontTx/>
              <a:buNone/>
            </a:pPr>
            <a:endParaRPr lang="fi-FI" altLang="fi-FI" sz="1050" b="1" dirty="0">
              <a:latin typeface="Courier New" panose="02070309020205020404" pitchFamily="49" charset="0"/>
            </a:endParaRPr>
          </a:p>
          <a:p>
            <a:pPr eaLnBrk="1" hangingPunct="1">
              <a:spcBef>
                <a:spcPct val="0"/>
              </a:spcBef>
              <a:buFontTx/>
              <a:buNone/>
            </a:pPr>
            <a:r>
              <a:rPr lang="fi-FI" altLang="fi-FI" sz="1050" b="1" dirty="0" smtClean="0">
                <a:solidFill>
                  <a:srgbClr val="0066FF"/>
                </a:solidFill>
                <a:latin typeface="Courier New" panose="02070309020205020404" pitchFamily="49" charset="0"/>
              </a:rPr>
              <a:t>Public </a:t>
            </a:r>
            <a:r>
              <a:rPr lang="fi-FI" altLang="fi-FI" sz="1050" b="1" dirty="0" err="1" smtClean="0">
                <a:solidFill>
                  <a:srgbClr val="0066FF"/>
                </a:solidFill>
                <a:latin typeface="Courier New" panose="02070309020205020404" pitchFamily="49" charset="0"/>
              </a:rPr>
              <a:t>static</a:t>
            </a:r>
            <a:r>
              <a:rPr lang="fi-FI" altLang="fi-FI" sz="1050" b="1" dirty="0" smtClean="0">
                <a:solidFill>
                  <a:srgbClr val="0066FF"/>
                </a:solidFill>
                <a:latin typeface="Courier New" panose="02070309020205020404" pitchFamily="49" charset="0"/>
              </a:rPr>
              <a:t> </a:t>
            </a:r>
            <a:r>
              <a:rPr lang="fi-FI" altLang="fi-FI" sz="1050" b="1" dirty="0" err="1">
                <a:solidFill>
                  <a:srgbClr val="0066FF"/>
                </a:solidFill>
                <a:latin typeface="Courier New" panose="02070309020205020404" pitchFamily="49" charset="0"/>
              </a:rPr>
              <a:t>void</a:t>
            </a:r>
            <a:r>
              <a:rPr lang="fi-FI" altLang="fi-FI" sz="1050" b="1" dirty="0">
                <a:solidFill>
                  <a:srgbClr val="0066FF"/>
                </a:solidFill>
                <a:latin typeface="Courier New" panose="02070309020205020404" pitchFamily="49" charset="0"/>
              </a:rPr>
              <a:t> </a:t>
            </a:r>
            <a:r>
              <a:rPr lang="fi-FI" altLang="fi-FI" sz="1050" b="1" dirty="0" smtClean="0">
                <a:latin typeface="Courier New" panose="02070309020205020404" pitchFamily="49" charset="0"/>
              </a:rPr>
              <a:t>m</a:t>
            </a:r>
            <a:r>
              <a:rPr lang="fi-FI" altLang="fi-FI" sz="1050" b="1" dirty="0" smtClean="0">
                <a:latin typeface="Courier New" panose="02070309020205020404" pitchFamily="49" charset="0"/>
              </a:rPr>
              <a:t>ain(</a:t>
            </a:r>
            <a:r>
              <a:rPr lang="fi-FI" altLang="fi-FI" sz="1050" b="1" dirty="0" err="1">
                <a:solidFill>
                  <a:srgbClr val="0066FF"/>
                </a:solidFill>
                <a:latin typeface="Courier New" panose="02070309020205020404" pitchFamily="49" charset="0"/>
              </a:rPr>
              <a:t>S</a:t>
            </a:r>
            <a:r>
              <a:rPr lang="fi-FI" altLang="fi-FI" sz="1050" b="1" dirty="0" err="1" smtClean="0">
                <a:solidFill>
                  <a:srgbClr val="0066FF"/>
                </a:solidFill>
                <a:latin typeface="Courier New" panose="02070309020205020404" pitchFamily="49" charset="0"/>
              </a:rPr>
              <a:t>tring</a:t>
            </a:r>
            <a:r>
              <a:rPr lang="fi-FI" altLang="fi-FI" sz="1050" b="1" dirty="0">
                <a:latin typeface="Courier New" panose="02070309020205020404" pitchFamily="49" charset="0"/>
              </a:rPr>
              <a:t>[] </a:t>
            </a:r>
            <a:r>
              <a:rPr lang="fi-FI" altLang="fi-FI" sz="1050" b="1" dirty="0" err="1">
                <a:latin typeface="Courier New" panose="02070309020205020404" pitchFamily="49" charset="0"/>
              </a:rPr>
              <a:t>args</a:t>
            </a:r>
            <a:r>
              <a:rPr lang="fi-FI" altLang="fi-FI" sz="1050" b="1" dirty="0">
                <a:latin typeface="Courier New" panose="02070309020205020404" pitchFamily="49" charset="0"/>
              </a:rPr>
              <a:t>) </a:t>
            </a:r>
            <a:br>
              <a:rPr lang="fi-FI" altLang="fi-FI" sz="1050" b="1" dirty="0">
                <a:latin typeface="Courier New" panose="02070309020205020404" pitchFamily="49" charset="0"/>
              </a:rPr>
            </a:br>
            <a:r>
              <a:rPr lang="fi-FI" altLang="fi-FI" sz="1050" b="1" dirty="0">
                <a:latin typeface="Courier New" panose="02070309020205020404" pitchFamily="49" charset="0"/>
              </a:rPr>
              <a:t>{ </a:t>
            </a:r>
            <a:endParaRPr lang="fi-FI" altLang="fi-FI" sz="1050" b="1" dirty="0" smtClean="0">
              <a:latin typeface="Courier New" panose="02070309020205020404" pitchFamily="49" charset="0"/>
            </a:endParaRPr>
          </a:p>
          <a:p>
            <a:pPr eaLnBrk="1" hangingPunct="1">
              <a:spcBef>
                <a:spcPct val="0"/>
              </a:spcBef>
              <a:buFontTx/>
              <a:buNone/>
            </a:pPr>
            <a:r>
              <a:rPr lang="fi-FI" sz="1200" dirty="0"/>
              <a:t> </a:t>
            </a:r>
            <a:r>
              <a:rPr lang="fi-FI" sz="1200" dirty="0" smtClean="0"/>
              <a:t>       </a:t>
            </a:r>
            <a:r>
              <a:rPr lang="fi-FI" sz="1200" dirty="0" err="1" smtClean="0"/>
              <a:t>Scanner</a:t>
            </a:r>
            <a:r>
              <a:rPr lang="fi-FI" sz="1200" dirty="0" smtClean="0"/>
              <a:t> </a:t>
            </a:r>
            <a:r>
              <a:rPr lang="fi-FI" sz="1200" dirty="0" err="1" smtClean="0"/>
              <a:t>sc</a:t>
            </a:r>
            <a:r>
              <a:rPr lang="fi-FI" sz="1200" dirty="0" smtClean="0"/>
              <a:t> </a:t>
            </a:r>
            <a:r>
              <a:rPr lang="fi-FI" sz="1200" dirty="0"/>
              <a:t>= </a:t>
            </a:r>
            <a:r>
              <a:rPr lang="fi-FI" sz="1200" dirty="0" err="1"/>
              <a:t>new</a:t>
            </a:r>
            <a:r>
              <a:rPr lang="fi-FI" sz="1200" dirty="0"/>
              <a:t> </a:t>
            </a:r>
            <a:r>
              <a:rPr lang="fi-FI" sz="1200" dirty="0" err="1"/>
              <a:t>Scanner</a:t>
            </a:r>
            <a:r>
              <a:rPr lang="fi-FI" sz="1200" dirty="0"/>
              <a:t>(System.in);</a:t>
            </a:r>
            <a:endParaRPr lang="fi-FI" altLang="fi-FI" sz="1200" b="1" dirty="0">
              <a:latin typeface="Courier New" panose="02070309020205020404" pitchFamily="49" charset="0"/>
            </a:endParaRPr>
          </a:p>
          <a:p>
            <a:pPr eaLnBrk="1" hangingPunct="1">
              <a:spcBef>
                <a:spcPct val="0"/>
              </a:spcBef>
              <a:buFontTx/>
              <a:buNone/>
            </a:pPr>
            <a:r>
              <a:rPr lang="fi-FI" altLang="fi-FI" sz="1050" b="1" dirty="0">
                <a:solidFill>
                  <a:srgbClr val="0066FF"/>
                </a:solidFill>
                <a:latin typeface="Courier New" panose="02070309020205020404" pitchFamily="49" charset="0"/>
                <a:cs typeface="Courier New" panose="02070309020205020404" pitchFamily="49" charset="0"/>
              </a:rPr>
              <a:t>    </a:t>
            </a:r>
            <a:r>
              <a:rPr lang="fi-FI" altLang="fi-FI" sz="1050" b="1" dirty="0" err="1" smtClean="0">
                <a:solidFill>
                  <a:srgbClr val="0066FF"/>
                </a:solidFill>
                <a:latin typeface="Courier New" panose="02070309020205020404" pitchFamily="49" charset="0"/>
                <a:cs typeface="Courier New" panose="02070309020205020404" pitchFamily="49" charset="0"/>
              </a:rPr>
              <a:t>S</a:t>
            </a:r>
            <a:r>
              <a:rPr lang="fi-FI" altLang="fi-FI" sz="1050" b="1" dirty="0" err="1" smtClean="0">
                <a:solidFill>
                  <a:srgbClr val="0066FF"/>
                </a:solidFill>
                <a:latin typeface="Courier New" panose="02070309020205020404" pitchFamily="49" charset="0"/>
                <a:cs typeface="Courier New" panose="02070309020205020404" pitchFamily="49" charset="0"/>
              </a:rPr>
              <a:t>ystem.out.println</a:t>
            </a:r>
            <a:r>
              <a:rPr lang="fi-FI" altLang="fi-FI" sz="1050" b="1" dirty="0" smtClean="0">
                <a:solidFill>
                  <a:srgbClr val="0066FF"/>
                </a:solidFill>
                <a:latin typeface="Courier New" panose="02070309020205020404" pitchFamily="49" charset="0"/>
                <a:cs typeface="Courier New" panose="02070309020205020404" pitchFamily="49" charset="0"/>
              </a:rPr>
              <a:t>(</a:t>
            </a:r>
            <a:r>
              <a:rPr lang="fi-FI" altLang="fi-FI" sz="1050" b="1" dirty="0" smtClean="0">
                <a:solidFill>
                  <a:srgbClr val="FF0000"/>
                </a:solidFill>
                <a:latin typeface="Courier New" panose="02070309020205020404" pitchFamily="49" charset="0"/>
                <a:cs typeface="Courier New" panose="02070309020205020404" pitchFamily="49" charset="0"/>
              </a:rPr>
              <a:t>”</a:t>
            </a:r>
            <a:r>
              <a:rPr lang="fi-FI" altLang="fi-FI" sz="1050" b="1" dirty="0">
                <a:solidFill>
                  <a:srgbClr val="FF0000"/>
                </a:solidFill>
                <a:latin typeface="Courier New" panose="02070309020205020404" pitchFamily="49" charset="0"/>
                <a:cs typeface="Courier New" panose="02070309020205020404" pitchFamily="49" charset="0"/>
              </a:rPr>
              <a:t>Main-Funktiossa. Syötä luku 5 : "</a:t>
            </a:r>
            <a:r>
              <a:rPr lang="fi-FI" altLang="fi-FI" sz="1050" b="1" dirty="0">
                <a:latin typeface="Courier New" panose="02070309020205020404" pitchFamily="49" charset="0"/>
                <a:cs typeface="Courier New" panose="02070309020205020404" pitchFamily="49" charset="0"/>
              </a:rPr>
              <a:t>);</a:t>
            </a:r>
          </a:p>
          <a:p>
            <a:pPr eaLnBrk="1" hangingPunct="1">
              <a:spcBef>
                <a:spcPct val="0"/>
              </a:spcBef>
              <a:buFontTx/>
              <a:buNone/>
            </a:pPr>
            <a:r>
              <a:rPr lang="fi-FI" altLang="fi-FI" sz="1050" b="1" dirty="0">
                <a:latin typeface="Courier New" panose="02070309020205020404" pitchFamily="49" charset="0"/>
              </a:rPr>
              <a:t>    </a:t>
            </a:r>
            <a:r>
              <a:rPr lang="fi-FI" altLang="fi-FI" sz="1050" b="1" dirty="0">
                <a:latin typeface="Courier New" panose="02070309020205020404" pitchFamily="49" charset="0"/>
                <a:cs typeface="Courier New" panose="02070309020205020404" pitchFamily="49" charset="0"/>
              </a:rPr>
              <a:t>luku = </a:t>
            </a:r>
            <a:r>
              <a:rPr lang="fi-FI" altLang="fi-FI" sz="1050" b="1" dirty="0" err="1">
                <a:solidFill>
                  <a:srgbClr val="0066FF"/>
                </a:solidFill>
                <a:latin typeface="Courier New" panose="02070309020205020404" pitchFamily="49" charset="0"/>
                <a:cs typeface="Courier New" panose="02070309020205020404" pitchFamily="49" charset="0"/>
              </a:rPr>
              <a:t>sc.nextInt</a:t>
            </a:r>
            <a:r>
              <a:rPr lang="fi-FI" altLang="fi-FI" sz="1050" b="1" dirty="0" smtClean="0">
                <a:solidFill>
                  <a:srgbClr val="0066FF"/>
                </a:solidFill>
                <a:latin typeface="Courier New" panose="02070309020205020404" pitchFamily="49" charset="0"/>
                <a:cs typeface="Courier New" panose="02070309020205020404" pitchFamily="49" charset="0"/>
              </a:rPr>
              <a:t>();</a:t>
            </a:r>
            <a:r>
              <a:rPr lang="fi-FI" altLang="fi-FI" sz="1050" b="1" dirty="0" smtClean="0">
                <a:solidFill>
                  <a:srgbClr val="009900"/>
                </a:solidFill>
                <a:latin typeface="Courier New" panose="02070309020205020404" pitchFamily="49" charset="0"/>
              </a:rPr>
              <a:t>// </a:t>
            </a:r>
            <a:r>
              <a:rPr lang="fi-FI" altLang="fi-FI" sz="1050" b="1" dirty="0">
                <a:solidFill>
                  <a:srgbClr val="009900"/>
                </a:solidFill>
                <a:latin typeface="Courier New" panose="02070309020205020404" pitchFamily="49" charset="0"/>
              </a:rPr>
              <a:t>käyttää globaalia</a:t>
            </a:r>
            <a:endParaRPr lang="fi-FI" altLang="fi-FI" sz="1050" b="1" dirty="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050" b="1" dirty="0">
                <a:latin typeface="Courier New" panose="02070309020205020404" pitchFamily="49" charset="0"/>
              </a:rPr>
              <a:t/>
            </a:r>
            <a:br>
              <a:rPr lang="fi-FI" altLang="fi-FI" sz="1050" b="1" dirty="0">
                <a:latin typeface="Courier New" panose="02070309020205020404" pitchFamily="49" charset="0"/>
              </a:rPr>
            </a:br>
            <a:r>
              <a:rPr lang="fi-FI" altLang="fi-FI" sz="1050" b="1" dirty="0">
                <a:latin typeface="Courier New" panose="02070309020205020404" pitchFamily="49" charset="0"/>
              </a:rPr>
              <a:t>    Funktio(); </a:t>
            </a:r>
          </a:p>
          <a:p>
            <a:pPr eaLnBrk="1" hangingPunct="1">
              <a:spcBef>
                <a:spcPct val="0"/>
              </a:spcBef>
              <a:buFontTx/>
              <a:buNone/>
            </a:pPr>
            <a:r>
              <a:rPr lang="fi-FI" altLang="fi-FI" sz="1050" b="1" dirty="0">
                <a:solidFill>
                  <a:srgbClr val="0066FF"/>
                </a:solidFill>
                <a:latin typeface="Courier New" panose="02070309020205020404" pitchFamily="49" charset="0"/>
                <a:cs typeface="Courier New" panose="02070309020205020404" pitchFamily="49" charset="0"/>
              </a:rPr>
              <a:t> </a:t>
            </a:r>
            <a:r>
              <a:rPr lang="fi-FI" altLang="fi-FI" sz="1050" b="1" dirty="0" smtClean="0">
                <a:solidFill>
                  <a:srgbClr val="0066FF"/>
                </a:solidFill>
                <a:latin typeface="Courier New" panose="02070309020205020404" pitchFamily="49" charset="0"/>
                <a:cs typeface="Courier New" panose="02070309020205020404" pitchFamily="49" charset="0"/>
              </a:rPr>
              <a:t>   </a:t>
            </a:r>
            <a:r>
              <a:rPr lang="fi-FI" altLang="fi-FI" sz="1050" b="1" dirty="0" err="1" smtClean="0">
                <a:solidFill>
                  <a:srgbClr val="0066FF"/>
                </a:solidFill>
                <a:latin typeface="Courier New" panose="02070309020205020404" pitchFamily="49" charset="0"/>
                <a:cs typeface="Courier New" panose="02070309020205020404" pitchFamily="49" charset="0"/>
              </a:rPr>
              <a:t>System.out.println</a:t>
            </a:r>
            <a:r>
              <a:rPr lang="fi-FI" altLang="fi-FI" sz="1050" b="1" dirty="0" smtClean="0">
                <a:latin typeface="Courier New" panose="02070309020205020404" pitchFamily="49" charset="0"/>
                <a:cs typeface="Courier New" panose="02070309020205020404" pitchFamily="49" charset="0"/>
              </a:rPr>
              <a:t>(</a:t>
            </a:r>
            <a:r>
              <a:rPr lang="fi-FI" altLang="fi-FI" sz="1050" b="1" dirty="0" smtClean="0">
                <a:solidFill>
                  <a:srgbClr val="FF0000"/>
                </a:solidFill>
                <a:latin typeface="Courier New" panose="02070309020205020404" pitchFamily="49" charset="0"/>
                <a:cs typeface="Courier New" panose="02070309020205020404" pitchFamily="49" charset="0"/>
              </a:rPr>
              <a:t>”</a:t>
            </a:r>
            <a:r>
              <a:rPr lang="fi-FI" altLang="fi-FI" sz="1050" b="1" dirty="0">
                <a:solidFill>
                  <a:srgbClr val="FF0000"/>
                </a:solidFill>
                <a:latin typeface="Courier New" panose="02070309020205020404" pitchFamily="49" charset="0"/>
                <a:cs typeface="Courier New" panose="02070309020205020404" pitchFamily="49" charset="0"/>
              </a:rPr>
              <a:t>Jälleen </a:t>
            </a:r>
            <a:r>
              <a:rPr lang="fi-FI" altLang="fi-FI" sz="1050" b="1" dirty="0" err="1">
                <a:solidFill>
                  <a:srgbClr val="FF0000"/>
                </a:solidFill>
                <a:latin typeface="Courier New" panose="02070309020205020404" pitchFamily="49" charset="0"/>
                <a:cs typeface="Courier New" panose="02070309020205020404" pitchFamily="49" charset="0"/>
              </a:rPr>
              <a:t>Main:ssa</a:t>
            </a:r>
            <a:r>
              <a:rPr lang="fi-FI" altLang="fi-FI" sz="1050" b="1" dirty="0">
                <a:solidFill>
                  <a:srgbClr val="FF0000"/>
                </a:solidFill>
                <a:latin typeface="Courier New" panose="02070309020205020404" pitchFamily="49" charset="0"/>
                <a:cs typeface="Courier New" panose="02070309020205020404" pitchFamily="49" charset="0"/>
              </a:rPr>
              <a:t>"</a:t>
            </a:r>
            <a:r>
              <a:rPr lang="fi-FI" altLang="fi-FI" sz="1050" b="1" dirty="0">
                <a:latin typeface="Courier New" panose="02070309020205020404" pitchFamily="49" charset="0"/>
                <a:cs typeface="Courier New" panose="02070309020205020404" pitchFamily="49" charset="0"/>
              </a:rPr>
              <a:t>);</a:t>
            </a:r>
          </a:p>
          <a:p>
            <a:pPr eaLnBrk="1" hangingPunct="1">
              <a:spcBef>
                <a:spcPct val="0"/>
              </a:spcBef>
              <a:buFontTx/>
              <a:buNone/>
            </a:pPr>
            <a:r>
              <a:rPr lang="fi-FI" altLang="fi-FI" sz="1050" b="1" dirty="0">
                <a:solidFill>
                  <a:srgbClr val="0066FF"/>
                </a:solidFill>
                <a:latin typeface="Courier New" panose="02070309020205020404" pitchFamily="49" charset="0"/>
                <a:cs typeface="Courier New" panose="02070309020205020404" pitchFamily="49" charset="0"/>
              </a:rPr>
              <a:t> </a:t>
            </a:r>
            <a:r>
              <a:rPr lang="fi-FI" altLang="fi-FI" sz="1050" b="1" dirty="0" smtClean="0">
                <a:solidFill>
                  <a:srgbClr val="0066FF"/>
                </a:solidFill>
                <a:latin typeface="Courier New" panose="02070309020205020404" pitchFamily="49" charset="0"/>
                <a:cs typeface="Courier New" panose="02070309020205020404" pitchFamily="49" charset="0"/>
              </a:rPr>
              <a:t>   </a:t>
            </a:r>
            <a:r>
              <a:rPr lang="fi-FI" altLang="fi-FI" sz="1050" b="1" dirty="0" err="1" smtClean="0">
                <a:solidFill>
                  <a:srgbClr val="0066FF"/>
                </a:solidFill>
                <a:latin typeface="Courier New" panose="02070309020205020404" pitchFamily="49" charset="0"/>
                <a:cs typeface="Courier New" panose="02070309020205020404" pitchFamily="49" charset="0"/>
              </a:rPr>
              <a:t>System.out.println</a:t>
            </a:r>
            <a:r>
              <a:rPr lang="fi-FI" altLang="fi-FI" sz="1050" b="1" dirty="0" smtClean="0">
                <a:latin typeface="Courier New" panose="02070309020205020404" pitchFamily="49" charset="0"/>
                <a:cs typeface="Courier New" panose="02070309020205020404" pitchFamily="49" charset="0"/>
              </a:rPr>
              <a:t>(</a:t>
            </a:r>
            <a:r>
              <a:rPr lang="fi-FI" altLang="fi-FI" sz="1050" b="1" dirty="0" smtClean="0">
                <a:solidFill>
                  <a:srgbClr val="FF0000"/>
                </a:solidFill>
                <a:latin typeface="Courier New" panose="02070309020205020404" pitchFamily="49" charset="0"/>
                <a:cs typeface="Courier New" panose="02070309020205020404" pitchFamily="49" charset="0"/>
              </a:rPr>
              <a:t>”</a:t>
            </a:r>
            <a:r>
              <a:rPr lang="fi-FI" altLang="fi-FI" sz="1050" b="1" dirty="0">
                <a:solidFill>
                  <a:srgbClr val="FF0000"/>
                </a:solidFill>
                <a:latin typeface="Courier New" panose="02070309020205020404" pitchFamily="49" charset="0"/>
                <a:cs typeface="Courier New" panose="02070309020205020404" pitchFamily="49" charset="0"/>
              </a:rPr>
              <a:t>Luku on : </a:t>
            </a:r>
            <a:r>
              <a:rPr lang="fi-FI" altLang="fi-FI" sz="1050" b="1" dirty="0" smtClean="0">
                <a:solidFill>
                  <a:srgbClr val="FF0000"/>
                </a:solidFill>
                <a:latin typeface="Courier New" panose="02070309020205020404" pitchFamily="49" charset="0"/>
                <a:cs typeface="Courier New" panose="02070309020205020404" pitchFamily="49" charset="0"/>
              </a:rPr>
              <a:t>” +</a:t>
            </a:r>
            <a:r>
              <a:rPr lang="fi-FI" altLang="fi-FI" sz="1050" b="1" dirty="0" smtClean="0">
                <a:latin typeface="Courier New" panose="02070309020205020404" pitchFamily="49" charset="0"/>
                <a:cs typeface="Courier New" panose="02070309020205020404" pitchFamily="49" charset="0"/>
              </a:rPr>
              <a:t>luku</a:t>
            </a:r>
            <a:r>
              <a:rPr lang="fi-FI" altLang="fi-FI" sz="1050" b="1" dirty="0">
                <a:latin typeface="Courier New" panose="02070309020205020404" pitchFamily="49" charset="0"/>
                <a:cs typeface="Courier New" panose="02070309020205020404" pitchFamily="49" charset="0"/>
              </a:rPr>
              <a:t>);</a:t>
            </a:r>
            <a:r>
              <a:rPr lang="fi-FI" altLang="fi-FI" sz="1050" b="1" dirty="0">
                <a:solidFill>
                  <a:srgbClr val="009900"/>
                </a:solidFill>
                <a:latin typeface="Courier New" panose="02070309020205020404" pitchFamily="49" charset="0"/>
              </a:rPr>
              <a:t> // käyttää globaalia</a:t>
            </a:r>
            <a:endParaRPr lang="fi-FI" altLang="fi-FI" sz="1050" b="1" dirty="0">
              <a:latin typeface="Courier New" panose="02070309020205020404" pitchFamily="49" charset="0"/>
              <a:cs typeface="Courier New" panose="02070309020205020404" pitchFamily="49" charset="0"/>
            </a:endParaRPr>
          </a:p>
          <a:p>
            <a:pPr eaLnBrk="1" hangingPunct="1">
              <a:spcBef>
                <a:spcPct val="0"/>
              </a:spcBef>
              <a:buFontTx/>
              <a:buNone/>
            </a:pPr>
            <a:r>
              <a:rPr lang="fi-FI" altLang="fi-FI" sz="1050" b="1" dirty="0">
                <a:latin typeface="Courier New" panose="02070309020205020404" pitchFamily="49" charset="0"/>
              </a:rPr>
              <a:t>}</a:t>
            </a:r>
          </a:p>
          <a:p>
            <a:pPr lvl="2" eaLnBrk="1" hangingPunct="1">
              <a:spcBef>
                <a:spcPct val="0"/>
              </a:spcBef>
            </a:pPr>
            <a:endParaRPr lang="fi-FI" altLang="fi-FI" sz="1200" b="1" dirty="0">
              <a:latin typeface="Courier New" panose="02070309020205020404" pitchFamily="49" charset="0"/>
            </a:endParaRPr>
          </a:p>
        </p:txBody>
      </p:sp>
      <p:sp>
        <p:nvSpPr>
          <p:cNvPr id="104453"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72</a:t>
            </a:fld>
            <a:endParaRPr lang="en-GB" altLang="fi-FI" sz="1050"/>
          </a:p>
        </p:txBody>
      </p:sp>
      <p:sp>
        <p:nvSpPr>
          <p:cNvPr id="105476" name="Text Box 3"/>
          <p:cNvSpPr txBox="1">
            <a:spLocks noChangeArrowheads="1"/>
          </p:cNvSpPr>
          <p:nvPr/>
        </p:nvSpPr>
        <p:spPr bwMode="auto">
          <a:xfrm>
            <a:off x="1601391" y="1593058"/>
            <a:ext cx="583287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smtClean="0"/>
              <a:t>Main-funktiolla </a:t>
            </a:r>
            <a:r>
              <a:rPr lang="fi-FI" altLang="fi-FI" sz="1800" dirty="0"/>
              <a:t>voi myös saada parametreja</a:t>
            </a:r>
          </a:p>
          <a:p>
            <a:pPr eaLnBrk="1" hangingPunct="1">
              <a:spcBef>
                <a:spcPct val="0"/>
              </a:spcBef>
            </a:pPr>
            <a:r>
              <a:rPr lang="fi-FI" altLang="fi-FI" sz="1800" dirty="0"/>
              <a:t>Esim. konsolilla kun käynnistetään ohjelma ja syötetään sen jälkeen arvoja välilyönnillä eroteltuna</a:t>
            </a:r>
          </a:p>
          <a:p>
            <a:pPr>
              <a:spcBef>
                <a:spcPct val="0"/>
              </a:spcBef>
              <a:buFontTx/>
              <a:buNone/>
            </a:pPr>
            <a:endParaRPr lang="fi-FI" altLang="fi-FI" sz="1800" dirty="0"/>
          </a:p>
          <a:p>
            <a:pPr>
              <a:spcBef>
                <a:spcPct val="0"/>
              </a:spcBef>
              <a:buFontTx/>
              <a:buNone/>
            </a:pPr>
            <a:r>
              <a:rPr lang="fi-FI" altLang="fi-FI" sz="1800" dirty="0"/>
              <a:t>C:\ohjelma&gt; </a:t>
            </a:r>
            <a:r>
              <a:rPr lang="fi-FI" altLang="fi-FI" sz="1800" dirty="0" err="1" smtClean="0"/>
              <a:t>java</a:t>
            </a:r>
            <a:r>
              <a:rPr lang="fi-FI" altLang="fi-FI" sz="1800" dirty="0" smtClean="0"/>
              <a:t>  </a:t>
            </a:r>
            <a:r>
              <a:rPr lang="fi-FI" altLang="fi-FI" sz="1800" dirty="0" err="1" smtClean="0"/>
              <a:t>ohjelma.class</a:t>
            </a:r>
            <a:r>
              <a:rPr lang="fi-FI" altLang="fi-FI" sz="1800" dirty="0" smtClean="0"/>
              <a:t> </a:t>
            </a:r>
            <a:r>
              <a:rPr lang="fi-FI" altLang="fi-FI" sz="1800" dirty="0"/>
              <a:t>param1 param2 param3</a:t>
            </a:r>
          </a:p>
          <a:p>
            <a:pPr>
              <a:spcBef>
                <a:spcPct val="0"/>
              </a:spcBef>
              <a:buFontTx/>
              <a:buNone/>
            </a:pPr>
            <a:endParaRPr lang="fi-FI" altLang="fi-FI" sz="1800" dirty="0"/>
          </a:p>
          <a:p>
            <a:pPr>
              <a:spcBef>
                <a:spcPct val="0"/>
              </a:spcBef>
              <a:buNone/>
            </a:pPr>
            <a:r>
              <a:rPr lang="fi-FI" altLang="fi-FI" sz="1200" b="1" dirty="0" err="1">
                <a:latin typeface="Courier New" panose="02070309020205020404" pitchFamily="49" charset="0"/>
                <a:cs typeface="Courier New" panose="02070309020205020404" pitchFamily="49" charset="0"/>
              </a:rPr>
              <a:t>p</a:t>
            </a:r>
            <a:r>
              <a:rPr lang="fi-FI" altLang="fi-FI" sz="1200" b="1" dirty="0" err="1" smtClean="0">
                <a:latin typeface="Courier New" panose="02070309020205020404" pitchFamily="49" charset="0"/>
                <a:cs typeface="Courier New" panose="02070309020205020404" pitchFamily="49" charset="0"/>
              </a:rPr>
              <a:t>ublic</a:t>
            </a:r>
            <a:r>
              <a:rPr lang="fi-FI" altLang="fi-FI" sz="1200" b="1" dirty="0" smtClean="0">
                <a:latin typeface="Courier New" panose="02070309020205020404" pitchFamily="49" charset="0"/>
                <a:cs typeface="Courier New" panose="02070309020205020404" pitchFamily="49" charset="0"/>
              </a:rPr>
              <a:t> </a:t>
            </a:r>
            <a:r>
              <a:rPr lang="fi-FI" altLang="fi-FI" sz="1200" b="1" dirty="0" err="1" smtClean="0">
                <a:solidFill>
                  <a:srgbClr val="0066FF"/>
                </a:solidFill>
                <a:latin typeface="Courier New" panose="02070309020205020404" pitchFamily="49" charset="0"/>
                <a:cs typeface="Courier New" panose="02070309020205020404" pitchFamily="49" charset="0"/>
              </a:rPr>
              <a:t>static</a:t>
            </a:r>
            <a:r>
              <a:rPr lang="fi-FI" altLang="fi-FI" sz="1200" b="1" dirty="0" smtClean="0">
                <a:solidFill>
                  <a:srgbClr val="0066FF"/>
                </a:solidFill>
                <a:latin typeface="Courier New" panose="02070309020205020404" pitchFamily="49" charset="0"/>
                <a:cs typeface="Courier New" panose="02070309020205020404" pitchFamily="49" charset="0"/>
              </a:rPr>
              <a:t> </a:t>
            </a:r>
            <a:r>
              <a:rPr lang="fi-FI" altLang="fi-FI" sz="1200" b="1" dirty="0" err="1">
                <a:solidFill>
                  <a:srgbClr val="0066FF"/>
                </a:solidFill>
                <a:latin typeface="Courier New" panose="02070309020205020404" pitchFamily="49" charset="0"/>
                <a:cs typeface="Courier New" panose="02070309020205020404" pitchFamily="49" charset="0"/>
              </a:rPr>
              <a:t>void</a:t>
            </a:r>
            <a:r>
              <a:rPr lang="fi-FI" altLang="fi-FI" sz="1200" b="1" dirty="0">
                <a:solidFill>
                  <a:srgbClr val="0066FF"/>
                </a:solidFill>
                <a:latin typeface="Courier New" panose="02070309020205020404" pitchFamily="49" charset="0"/>
                <a:cs typeface="Courier New" panose="02070309020205020404" pitchFamily="49" charset="0"/>
              </a:rPr>
              <a:t> </a:t>
            </a:r>
            <a:r>
              <a:rPr lang="fi-FI" altLang="fi-FI" sz="1200" b="1" dirty="0">
                <a:latin typeface="Courier New" panose="02070309020205020404" pitchFamily="49" charset="0"/>
                <a:cs typeface="Courier New" panose="02070309020205020404" pitchFamily="49" charset="0"/>
              </a:rPr>
              <a:t>m</a:t>
            </a:r>
            <a:r>
              <a:rPr lang="fi-FI" altLang="fi-FI" sz="1200" b="1" dirty="0" smtClean="0">
                <a:latin typeface="Courier New" panose="02070309020205020404" pitchFamily="49" charset="0"/>
                <a:cs typeface="Courier New" panose="02070309020205020404" pitchFamily="49" charset="0"/>
              </a:rPr>
              <a:t>ain(</a:t>
            </a:r>
            <a:r>
              <a:rPr lang="fi-FI" altLang="fi-FI" sz="1200" b="1" dirty="0" err="1" smtClean="0">
                <a:solidFill>
                  <a:srgbClr val="0066FF"/>
                </a:solidFill>
                <a:latin typeface="Courier New" panose="02070309020205020404" pitchFamily="49" charset="0"/>
                <a:cs typeface="Courier New" panose="02070309020205020404" pitchFamily="49" charset="0"/>
              </a:rPr>
              <a:t>String</a:t>
            </a:r>
            <a:r>
              <a:rPr lang="fi-FI" altLang="fi-FI" sz="1200" b="1" dirty="0">
                <a:latin typeface="Courier New" panose="02070309020205020404" pitchFamily="49" charset="0"/>
                <a:cs typeface="Courier New" panose="02070309020205020404" pitchFamily="49" charset="0"/>
              </a:rPr>
              <a:t>[] </a:t>
            </a:r>
            <a:r>
              <a:rPr lang="fi-FI" altLang="fi-FI" sz="1200" b="1" dirty="0" err="1">
                <a:latin typeface="Courier New" panose="02070309020205020404" pitchFamily="49" charset="0"/>
                <a:cs typeface="Courier New" panose="02070309020205020404" pitchFamily="49" charset="0"/>
              </a:rPr>
              <a:t>args</a:t>
            </a:r>
            <a:r>
              <a:rPr lang="fi-FI" altLang="fi-FI" sz="1200" b="1" dirty="0" smtClean="0">
                <a:latin typeface="Courier New" panose="02070309020205020404" pitchFamily="49" charset="0"/>
                <a:cs typeface="Courier New" panose="02070309020205020404" pitchFamily="49" charset="0"/>
              </a:rPr>
              <a:t>) {</a:t>
            </a:r>
            <a:endParaRPr lang="fi-FI" altLang="fi-FI" sz="1200" b="1" dirty="0">
              <a:latin typeface="Courier New" panose="02070309020205020404" pitchFamily="49" charset="0"/>
              <a:cs typeface="Courier New" panose="02070309020205020404" pitchFamily="49" charset="0"/>
            </a:endParaRPr>
          </a:p>
          <a:p>
            <a:pPr>
              <a:spcBef>
                <a:spcPct val="0"/>
              </a:spcBef>
              <a:buFontTx/>
              <a:buNone/>
            </a:pPr>
            <a:endParaRPr lang="fi-FI" altLang="fi-FI" sz="1200" b="1" dirty="0" smtClean="0">
              <a:latin typeface="Courier New" panose="02070309020205020404" pitchFamily="49" charset="0"/>
              <a:cs typeface="Courier New" panose="02070309020205020404" pitchFamily="49" charset="0"/>
            </a:endParaRPr>
          </a:p>
          <a:p>
            <a:pPr>
              <a:spcBef>
                <a:spcPct val="0"/>
              </a:spcBef>
              <a:buFontTx/>
              <a:buNone/>
            </a:pPr>
            <a:endParaRPr lang="fi-FI" altLang="fi-FI" sz="1200" b="1" dirty="0">
              <a:latin typeface="Courier New" panose="02070309020205020404" pitchFamily="49" charset="0"/>
              <a:cs typeface="Courier New" panose="02070309020205020404" pitchFamily="49" charset="0"/>
            </a:endParaRPr>
          </a:p>
          <a:p>
            <a:pPr>
              <a:spcBef>
                <a:spcPct val="0"/>
              </a:spcBef>
              <a:buFontTx/>
              <a:buNone/>
            </a:pPr>
            <a:r>
              <a:rPr lang="fi-FI" altLang="fi-FI" sz="1200" b="1" dirty="0">
                <a:latin typeface="Courier New" panose="02070309020205020404" pitchFamily="49" charset="0"/>
                <a:cs typeface="Courier New" panose="02070309020205020404" pitchFamily="49" charset="0"/>
              </a:rPr>
              <a:t>}</a:t>
            </a:r>
          </a:p>
          <a:p>
            <a:pPr eaLnBrk="1" hangingPunct="1">
              <a:spcBef>
                <a:spcPct val="0"/>
              </a:spcBef>
            </a:pPr>
            <a:endParaRPr lang="fi-FI" altLang="fi-FI" sz="1200" dirty="0">
              <a:latin typeface="Courier New" panose="02070309020205020404" pitchFamily="49" charset="0"/>
            </a:endParaRPr>
          </a:p>
          <a:p>
            <a:pPr eaLnBrk="1" hangingPunct="1">
              <a:spcBef>
                <a:spcPct val="0"/>
              </a:spcBef>
            </a:pPr>
            <a:r>
              <a:rPr lang="fi-FI" altLang="fi-FI" sz="1800" dirty="0"/>
              <a:t>Syötetyt parametrit tulevat Main-funktion taulukkoon </a:t>
            </a:r>
            <a:r>
              <a:rPr lang="fi-FI" altLang="fi-FI" sz="1200" b="1" dirty="0" err="1">
                <a:latin typeface="Courier New" panose="02070309020205020404" pitchFamily="49" charset="0"/>
                <a:cs typeface="Courier New" panose="02070309020205020404" pitchFamily="49" charset="0"/>
              </a:rPr>
              <a:t>args</a:t>
            </a:r>
            <a:r>
              <a:rPr lang="fi-FI" altLang="fi-FI" sz="1800" dirty="0"/>
              <a:t>.</a:t>
            </a:r>
          </a:p>
          <a:p>
            <a:pPr eaLnBrk="1" hangingPunct="1">
              <a:spcBef>
                <a:spcPct val="0"/>
              </a:spcBef>
              <a:buFontTx/>
              <a:buNone/>
            </a:pPr>
            <a:endParaRPr lang="fi-FI" altLang="fi-FI" sz="1800" dirty="0"/>
          </a:p>
        </p:txBody>
      </p:sp>
      <p:sp>
        <p:nvSpPr>
          <p:cNvPr id="105477"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73</a:t>
            </a:fld>
            <a:endParaRPr lang="en-GB" altLang="fi-FI" sz="1050"/>
          </a:p>
        </p:txBody>
      </p:sp>
      <p:sp>
        <p:nvSpPr>
          <p:cNvPr id="106500" name="Text Box 3"/>
          <p:cNvSpPr txBox="1">
            <a:spLocks noChangeArrowheads="1"/>
          </p:cNvSpPr>
          <p:nvPr/>
        </p:nvSpPr>
        <p:spPr bwMode="auto">
          <a:xfrm>
            <a:off x="1601391" y="1593058"/>
            <a:ext cx="583287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800" dirty="0"/>
              <a:t>Parametrit voidaan tulostaa allekkain esimerkiksi seuraavalla tavalla</a:t>
            </a:r>
          </a:p>
          <a:p>
            <a:pPr eaLnBrk="1" hangingPunct="1">
              <a:spcBef>
                <a:spcPct val="0"/>
              </a:spcBef>
            </a:pPr>
            <a:endParaRPr lang="fi-FI" altLang="fi-FI" sz="1800" dirty="0"/>
          </a:p>
          <a:p>
            <a:pPr>
              <a:spcBef>
                <a:spcPct val="0"/>
              </a:spcBef>
              <a:buFontTx/>
              <a:buNone/>
            </a:pPr>
            <a:r>
              <a:rPr lang="fi-FI" altLang="fi-FI" sz="1500" b="1" dirty="0">
                <a:latin typeface="Courier New" panose="02070309020205020404" pitchFamily="49" charset="0"/>
                <a:cs typeface="Courier New" panose="02070309020205020404" pitchFamily="49" charset="0"/>
              </a:rPr>
              <a:t> </a:t>
            </a:r>
            <a:r>
              <a:rPr lang="fi-FI" altLang="fi-FI" sz="1500" b="1" dirty="0" err="1" smtClean="0">
                <a:solidFill>
                  <a:srgbClr val="0066FF"/>
                </a:solidFill>
                <a:latin typeface="Courier New" panose="02070309020205020404" pitchFamily="49" charset="0"/>
                <a:cs typeface="Courier New" panose="02070309020205020404" pitchFamily="49" charset="0"/>
              </a:rPr>
              <a:t>public</a:t>
            </a:r>
            <a:r>
              <a:rPr lang="fi-FI" altLang="fi-FI" sz="1500" b="1" dirty="0" smtClean="0">
                <a:solidFill>
                  <a:srgbClr val="0066FF"/>
                </a:solidFill>
                <a:latin typeface="Courier New" panose="02070309020205020404" pitchFamily="49" charset="0"/>
                <a:cs typeface="Courier New" panose="02070309020205020404" pitchFamily="49" charset="0"/>
              </a:rPr>
              <a:t> </a:t>
            </a:r>
            <a:r>
              <a:rPr lang="fi-FI" altLang="fi-FI" sz="1500" b="1" dirty="0" err="1" smtClean="0">
                <a:solidFill>
                  <a:srgbClr val="0066FF"/>
                </a:solidFill>
                <a:latin typeface="Courier New" panose="02070309020205020404" pitchFamily="49" charset="0"/>
                <a:cs typeface="Courier New" panose="02070309020205020404" pitchFamily="49" charset="0"/>
              </a:rPr>
              <a:t>static</a:t>
            </a:r>
            <a:r>
              <a:rPr lang="fi-FI" altLang="fi-FI" sz="1500" b="1" dirty="0" smtClean="0">
                <a:solidFill>
                  <a:srgbClr val="0066FF"/>
                </a:solidFill>
                <a:latin typeface="Courier New" panose="02070309020205020404" pitchFamily="49" charset="0"/>
                <a:cs typeface="Courier New" panose="02070309020205020404" pitchFamily="49" charset="0"/>
              </a:rPr>
              <a:t> </a:t>
            </a:r>
            <a:r>
              <a:rPr lang="fi-FI" altLang="fi-FI" sz="1500" b="1" dirty="0" err="1">
                <a:solidFill>
                  <a:srgbClr val="0066FF"/>
                </a:solidFill>
                <a:latin typeface="Courier New" panose="02070309020205020404" pitchFamily="49" charset="0"/>
                <a:cs typeface="Courier New" panose="02070309020205020404" pitchFamily="49" charset="0"/>
              </a:rPr>
              <a:t>void</a:t>
            </a:r>
            <a:r>
              <a:rPr lang="fi-FI" altLang="fi-FI" sz="1500" b="1" dirty="0">
                <a:solidFill>
                  <a:srgbClr val="0066FF"/>
                </a:solidFill>
                <a:latin typeface="Courier New" panose="02070309020205020404" pitchFamily="49" charset="0"/>
                <a:cs typeface="Courier New" panose="02070309020205020404" pitchFamily="49" charset="0"/>
              </a:rPr>
              <a:t> </a:t>
            </a:r>
            <a:r>
              <a:rPr lang="fi-FI" altLang="fi-FI" sz="1500" b="1" dirty="0">
                <a:latin typeface="Courier New" panose="02070309020205020404" pitchFamily="49" charset="0"/>
                <a:cs typeface="Courier New" panose="02070309020205020404" pitchFamily="49" charset="0"/>
              </a:rPr>
              <a:t>m</a:t>
            </a:r>
            <a:r>
              <a:rPr lang="fi-FI" altLang="fi-FI" sz="1500" b="1" dirty="0" smtClean="0">
                <a:latin typeface="Courier New" panose="02070309020205020404" pitchFamily="49" charset="0"/>
                <a:cs typeface="Courier New" panose="02070309020205020404" pitchFamily="49" charset="0"/>
              </a:rPr>
              <a:t>ain(</a:t>
            </a:r>
            <a:r>
              <a:rPr lang="fi-FI" altLang="fi-FI" sz="1500" b="1" dirty="0" err="1" smtClean="0">
                <a:solidFill>
                  <a:srgbClr val="0066FF"/>
                </a:solidFill>
                <a:latin typeface="Courier New" panose="02070309020205020404" pitchFamily="49" charset="0"/>
                <a:cs typeface="Courier New" panose="02070309020205020404" pitchFamily="49" charset="0"/>
              </a:rPr>
              <a:t>S</a:t>
            </a:r>
            <a:r>
              <a:rPr lang="fi-FI" altLang="fi-FI" sz="1500" b="1" dirty="0" err="1" smtClean="0">
                <a:solidFill>
                  <a:srgbClr val="0066FF"/>
                </a:solidFill>
                <a:latin typeface="Courier New" panose="02070309020205020404" pitchFamily="49" charset="0"/>
                <a:cs typeface="Courier New" panose="02070309020205020404" pitchFamily="49" charset="0"/>
              </a:rPr>
              <a:t>tring</a:t>
            </a:r>
            <a:r>
              <a:rPr lang="fi-FI" altLang="fi-FI" sz="1500" b="1" dirty="0">
                <a:latin typeface="Courier New" panose="02070309020205020404" pitchFamily="49" charset="0"/>
                <a:cs typeface="Courier New" panose="02070309020205020404" pitchFamily="49" charset="0"/>
              </a:rPr>
              <a:t>[] </a:t>
            </a:r>
            <a:r>
              <a:rPr lang="fi-FI" altLang="fi-FI" sz="1500" b="1" dirty="0" err="1">
                <a:latin typeface="Courier New" panose="02070309020205020404" pitchFamily="49" charset="0"/>
                <a:cs typeface="Courier New" panose="02070309020205020404" pitchFamily="49" charset="0"/>
              </a:rPr>
              <a:t>args</a:t>
            </a:r>
            <a:r>
              <a:rPr lang="fi-FI" altLang="fi-FI" sz="1500" b="1" dirty="0">
                <a:latin typeface="Courier New" panose="02070309020205020404" pitchFamily="49" charset="0"/>
                <a:cs typeface="Courier New" panose="02070309020205020404" pitchFamily="49" charset="0"/>
              </a:rPr>
              <a:t>)</a:t>
            </a:r>
          </a:p>
          <a:p>
            <a:pPr>
              <a:spcBef>
                <a:spcPct val="0"/>
              </a:spcBef>
              <a:buFontTx/>
              <a:buNone/>
            </a:pPr>
            <a:r>
              <a:rPr lang="fi-FI" altLang="fi-FI" sz="1500" b="1" dirty="0">
                <a:latin typeface="Courier New" panose="02070309020205020404" pitchFamily="49" charset="0"/>
                <a:cs typeface="Courier New" panose="02070309020205020404" pitchFamily="49" charset="0"/>
              </a:rPr>
              <a:t> {</a:t>
            </a:r>
          </a:p>
          <a:p>
            <a:pPr>
              <a:spcBef>
                <a:spcPct val="0"/>
              </a:spcBef>
              <a:buFontTx/>
              <a:buNone/>
            </a:pPr>
            <a:r>
              <a:rPr lang="fi-FI" altLang="fi-FI" sz="1500" b="1" dirty="0">
                <a:latin typeface="Courier New" panose="02070309020205020404" pitchFamily="49" charset="0"/>
                <a:cs typeface="Courier New" panose="02070309020205020404" pitchFamily="49" charset="0"/>
              </a:rPr>
              <a:t>     </a:t>
            </a:r>
            <a:r>
              <a:rPr lang="fi-FI" altLang="fi-FI" sz="1500" b="1" dirty="0">
                <a:solidFill>
                  <a:srgbClr val="0066FF"/>
                </a:solidFill>
                <a:latin typeface="Courier New" panose="02070309020205020404" pitchFamily="49" charset="0"/>
                <a:cs typeface="Courier New" panose="02070309020205020404" pitchFamily="49" charset="0"/>
              </a:rPr>
              <a:t>for</a:t>
            </a:r>
            <a:r>
              <a:rPr lang="fi-FI" altLang="fi-FI" sz="1500" b="1" dirty="0">
                <a:latin typeface="Courier New" panose="02070309020205020404" pitchFamily="49" charset="0"/>
                <a:cs typeface="Courier New" panose="02070309020205020404" pitchFamily="49" charset="0"/>
              </a:rPr>
              <a:t> (</a:t>
            </a:r>
            <a:r>
              <a:rPr lang="fi-FI" altLang="fi-FI" sz="1500" b="1" dirty="0" err="1">
                <a:solidFill>
                  <a:srgbClr val="0066FF"/>
                </a:solidFill>
                <a:latin typeface="Courier New" panose="02070309020205020404" pitchFamily="49" charset="0"/>
                <a:cs typeface="Courier New" panose="02070309020205020404" pitchFamily="49" charset="0"/>
              </a:rPr>
              <a:t>int</a:t>
            </a:r>
            <a:r>
              <a:rPr lang="fi-FI" altLang="fi-FI" sz="1500" b="1" dirty="0">
                <a:latin typeface="Courier New" panose="02070309020205020404" pitchFamily="49" charset="0"/>
                <a:cs typeface="Courier New" panose="02070309020205020404" pitchFamily="49" charset="0"/>
              </a:rPr>
              <a:t> i = 0; i &lt; </a:t>
            </a:r>
            <a:r>
              <a:rPr lang="fi-FI" altLang="fi-FI" sz="1500" b="1" dirty="0" err="1" smtClean="0">
                <a:latin typeface="Courier New" panose="02070309020205020404" pitchFamily="49" charset="0"/>
                <a:cs typeface="Courier New" panose="02070309020205020404" pitchFamily="49" charset="0"/>
              </a:rPr>
              <a:t>args.length</a:t>
            </a:r>
            <a:r>
              <a:rPr lang="fi-FI" altLang="fi-FI" sz="1500" b="1" dirty="0">
                <a:latin typeface="Courier New" panose="02070309020205020404" pitchFamily="49" charset="0"/>
                <a:cs typeface="Courier New" panose="02070309020205020404" pitchFamily="49" charset="0"/>
              </a:rPr>
              <a:t>; i++)</a:t>
            </a:r>
          </a:p>
          <a:p>
            <a:pPr>
              <a:spcBef>
                <a:spcPct val="0"/>
              </a:spcBef>
              <a:buFontTx/>
              <a:buNone/>
            </a:pPr>
            <a:r>
              <a:rPr lang="fi-FI" altLang="fi-FI" sz="1500" b="1" dirty="0">
                <a:latin typeface="Courier New" panose="02070309020205020404" pitchFamily="49" charset="0"/>
                <a:cs typeface="Courier New" panose="02070309020205020404" pitchFamily="49" charset="0"/>
              </a:rPr>
              <a:t>     {</a:t>
            </a:r>
          </a:p>
          <a:p>
            <a:pPr>
              <a:spcBef>
                <a:spcPct val="0"/>
              </a:spcBef>
              <a:buFontTx/>
              <a:buNone/>
            </a:pPr>
            <a:r>
              <a:rPr lang="fi-FI" altLang="fi-FI" sz="1500" b="1" dirty="0">
                <a:latin typeface="Courier New" panose="02070309020205020404" pitchFamily="49" charset="0"/>
                <a:cs typeface="Courier New" panose="02070309020205020404" pitchFamily="49" charset="0"/>
              </a:rPr>
              <a:t>         </a:t>
            </a:r>
            <a:r>
              <a:rPr lang="fi-FI" altLang="fi-FI" sz="1500" b="1" dirty="0" err="1" smtClean="0">
                <a:solidFill>
                  <a:srgbClr val="0066FF"/>
                </a:solidFill>
                <a:latin typeface="Courier New" panose="02070309020205020404" pitchFamily="49" charset="0"/>
                <a:cs typeface="Courier New" panose="02070309020205020404" pitchFamily="49" charset="0"/>
              </a:rPr>
              <a:t>System.out</a:t>
            </a:r>
            <a:r>
              <a:rPr lang="fi-FI" altLang="fi-FI" sz="1500" b="1" dirty="0" err="1" smtClean="0">
                <a:latin typeface="Courier New" panose="02070309020205020404" pitchFamily="49" charset="0"/>
                <a:cs typeface="Courier New" panose="02070309020205020404" pitchFamily="49" charset="0"/>
              </a:rPr>
              <a:t>.println</a:t>
            </a:r>
            <a:r>
              <a:rPr lang="fi-FI" altLang="fi-FI" sz="1500" b="1" dirty="0" smtClean="0">
                <a:latin typeface="Courier New" panose="02070309020205020404" pitchFamily="49" charset="0"/>
                <a:cs typeface="Courier New" panose="02070309020205020404" pitchFamily="49" charset="0"/>
              </a:rPr>
              <a:t>(</a:t>
            </a:r>
            <a:r>
              <a:rPr lang="fi-FI" altLang="fi-FI" sz="1500" b="1" dirty="0" err="1" smtClean="0">
                <a:latin typeface="Courier New" panose="02070309020205020404" pitchFamily="49" charset="0"/>
                <a:cs typeface="Courier New" panose="02070309020205020404" pitchFamily="49" charset="0"/>
              </a:rPr>
              <a:t>args</a:t>
            </a:r>
            <a:r>
              <a:rPr lang="fi-FI" altLang="fi-FI" sz="1500" b="1" dirty="0" smtClean="0">
                <a:latin typeface="Courier New" panose="02070309020205020404" pitchFamily="49" charset="0"/>
                <a:cs typeface="Courier New" panose="02070309020205020404" pitchFamily="49" charset="0"/>
              </a:rPr>
              <a:t>[i</a:t>
            </a:r>
            <a:r>
              <a:rPr lang="fi-FI" altLang="fi-FI" sz="1500" b="1" dirty="0">
                <a:latin typeface="Courier New" panose="02070309020205020404" pitchFamily="49" charset="0"/>
                <a:cs typeface="Courier New" panose="02070309020205020404" pitchFamily="49" charset="0"/>
              </a:rPr>
              <a:t>]);</a:t>
            </a:r>
          </a:p>
          <a:p>
            <a:pPr>
              <a:spcBef>
                <a:spcPct val="0"/>
              </a:spcBef>
              <a:buFontTx/>
              <a:buNone/>
            </a:pPr>
            <a:r>
              <a:rPr lang="fi-FI" altLang="fi-FI" sz="1500" b="1" dirty="0">
                <a:latin typeface="Courier New" panose="02070309020205020404" pitchFamily="49" charset="0"/>
                <a:cs typeface="Courier New" panose="02070309020205020404" pitchFamily="49" charset="0"/>
              </a:rPr>
              <a:t>     }</a:t>
            </a:r>
          </a:p>
          <a:p>
            <a:pPr>
              <a:spcBef>
                <a:spcPct val="0"/>
              </a:spcBef>
              <a:buFontTx/>
              <a:buNone/>
            </a:pPr>
            <a:r>
              <a:rPr lang="fi-FI" altLang="fi-FI" sz="1500" b="1" dirty="0">
                <a:latin typeface="Courier New" panose="02070309020205020404" pitchFamily="49" charset="0"/>
                <a:cs typeface="Courier New" panose="02070309020205020404" pitchFamily="49" charset="0"/>
              </a:rPr>
              <a:t> }</a:t>
            </a:r>
          </a:p>
          <a:p>
            <a:pPr>
              <a:spcBef>
                <a:spcPct val="0"/>
              </a:spcBef>
              <a:buFontTx/>
              <a:buNone/>
            </a:pPr>
            <a:endParaRPr lang="fi-FI" altLang="fi-FI" sz="1500" b="1" dirty="0">
              <a:latin typeface="Courier New" panose="02070309020205020404" pitchFamily="49" charset="0"/>
              <a:cs typeface="Courier New" panose="02070309020205020404" pitchFamily="49" charset="0"/>
            </a:endParaRPr>
          </a:p>
        </p:txBody>
      </p:sp>
      <p:sp>
        <p:nvSpPr>
          <p:cNvPr id="106501" name="Text Box 4"/>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solidFill>
                  <a:srgbClr val="153E80"/>
                </a:solidFill>
                <a:latin typeface="Stone Sans Bold" pitchFamily="34" charset="0"/>
              </a:rPr>
              <a:t>Funktiot</a:t>
            </a:r>
            <a:endParaRPr lang="en-GB" altLang="fi-FI" sz="2100">
              <a:solidFill>
                <a:srgbClr val="153E80"/>
              </a:solidFill>
              <a:latin typeface="Stone Sans Bold"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9570"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74</a:t>
            </a:fld>
            <a:endParaRPr lang="en-GB" altLang="fi-FI" sz="1050"/>
          </a:p>
        </p:txBody>
      </p:sp>
      <p:sp>
        <p:nvSpPr>
          <p:cNvPr id="109572" name="Text Box 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Tyypinmuunnos</a:t>
            </a:r>
          </a:p>
        </p:txBody>
      </p:sp>
      <p:sp>
        <p:nvSpPr>
          <p:cNvPr id="109573" name="Text Box 4"/>
          <p:cNvSpPr txBox="1">
            <a:spLocks noChangeArrowheads="1"/>
          </p:cNvSpPr>
          <p:nvPr/>
        </p:nvSpPr>
        <p:spPr bwMode="auto">
          <a:xfrm>
            <a:off x="1601391" y="1593057"/>
            <a:ext cx="583287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400" dirty="0"/>
              <a:t>”</a:t>
            </a:r>
            <a:r>
              <a:rPr lang="fi-FI" altLang="fi-FI" sz="1400" dirty="0" err="1"/>
              <a:t>kastaus</a:t>
            </a:r>
            <a:r>
              <a:rPr lang="fi-FI" altLang="fi-FI" sz="1400" dirty="0"/>
              <a:t>”</a:t>
            </a:r>
          </a:p>
          <a:p>
            <a:pPr eaLnBrk="1" hangingPunct="1">
              <a:spcBef>
                <a:spcPct val="0"/>
              </a:spcBef>
              <a:buFontTx/>
              <a:buNone/>
            </a:pPr>
            <a:endParaRPr lang="fi-FI" altLang="fi-FI" sz="1400" dirty="0"/>
          </a:p>
          <a:p>
            <a:pPr eaLnBrk="1" hangingPunct="1">
              <a:spcBef>
                <a:spcPct val="0"/>
              </a:spcBef>
            </a:pPr>
            <a:r>
              <a:rPr lang="fi-FI" altLang="fi-FI" sz="1400" dirty="0"/>
              <a:t> Eksplisiittinen tyyppimuunnos tehdään </a:t>
            </a:r>
            <a:r>
              <a:rPr lang="fi-FI" altLang="fi-FI" sz="1400" dirty="0" err="1"/>
              <a:t>cast</a:t>
            </a:r>
            <a:r>
              <a:rPr lang="fi-FI" altLang="fi-FI" sz="1400" dirty="0"/>
              <a:t>-operaattorilla, syntaksi on </a:t>
            </a:r>
          </a:p>
          <a:p>
            <a:pPr eaLnBrk="1" hangingPunct="1">
              <a:spcBef>
                <a:spcPct val="0"/>
              </a:spcBef>
            </a:pPr>
            <a:endParaRPr lang="fi-FI" altLang="fi-FI" sz="1400" dirty="0"/>
          </a:p>
          <a:p>
            <a:pPr lvl="2" eaLnBrk="1" hangingPunct="1">
              <a:spcBef>
                <a:spcPct val="0"/>
              </a:spcBef>
              <a:buFontTx/>
              <a:buNone/>
            </a:pPr>
            <a:r>
              <a:rPr lang="fi-FI" altLang="fi-FI" sz="1400" b="1" dirty="0">
                <a:latin typeface="Courier New" panose="02070309020205020404" pitchFamily="49" charset="0"/>
              </a:rPr>
              <a:t>(tyyppi) operandi </a:t>
            </a:r>
          </a:p>
          <a:p>
            <a:pPr eaLnBrk="1" hangingPunct="1">
              <a:spcBef>
                <a:spcPct val="0"/>
              </a:spcBef>
              <a:buFontTx/>
              <a:buNone/>
            </a:pPr>
            <a:endParaRPr lang="fi-FI" altLang="fi-FI" sz="1400" b="1" dirty="0">
              <a:latin typeface="Courier New" panose="02070309020205020404" pitchFamily="49" charset="0"/>
            </a:endParaRPr>
          </a:p>
          <a:p>
            <a:pPr eaLnBrk="1" hangingPunct="1">
              <a:spcBef>
                <a:spcPct val="0"/>
              </a:spcBef>
            </a:pPr>
            <a:r>
              <a:rPr lang="fi-FI" altLang="fi-FI" sz="1400" dirty="0"/>
              <a:t> </a:t>
            </a:r>
            <a:r>
              <a:rPr lang="fi-FI" altLang="fi-FI" sz="1400" dirty="0" err="1"/>
              <a:t>esim</a:t>
            </a:r>
            <a:r>
              <a:rPr lang="fi-FI" altLang="fi-FI" sz="1400" dirty="0"/>
              <a:t>:</a:t>
            </a:r>
            <a:r>
              <a:rPr lang="fi-FI" altLang="fi-FI" sz="1400" dirty="0">
                <a:latin typeface="Courier New" panose="02070309020205020404" pitchFamily="49" charset="0"/>
              </a:rPr>
              <a:t> </a:t>
            </a:r>
          </a:p>
          <a:p>
            <a:pPr eaLnBrk="1" hangingPunct="1">
              <a:spcBef>
                <a:spcPct val="0"/>
              </a:spcBef>
              <a:buFontTx/>
              <a:buNone/>
            </a:pPr>
            <a:endParaRPr lang="fi-FI" altLang="fi-FI" sz="1400" dirty="0" smtClean="0">
              <a:latin typeface="Courier New" panose="02070309020205020404" pitchFamily="49" charset="0"/>
            </a:endParaRPr>
          </a:p>
          <a:p>
            <a:pPr eaLnBrk="1" hangingPunct="1">
              <a:spcBef>
                <a:spcPct val="0"/>
              </a:spcBef>
              <a:buFontTx/>
              <a:buNone/>
            </a:pPr>
            <a:endParaRPr lang="fi-FI" altLang="fi-FI" sz="1400" dirty="0">
              <a:latin typeface="Courier New" panose="02070309020205020404" pitchFamily="49" charset="0"/>
            </a:endParaRPr>
          </a:p>
          <a:p>
            <a:pPr lvl="2" eaLnBrk="1" hangingPunct="1">
              <a:spcBef>
                <a:spcPct val="0"/>
              </a:spcBef>
              <a:buFontTx/>
              <a:buNone/>
            </a:pPr>
            <a:r>
              <a:rPr lang="fi-FI" altLang="fi-FI" sz="1400" b="1" dirty="0">
                <a:latin typeface="Courier New" panose="02070309020205020404" pitchFamily="49" charset="0"/>
              </a:rPr>
              <a:t>(</a:t>
            </a:r>
            <a:r>
              <a:rPr lang="fi-FI" altLang="fi-FI" sz="1400" b="1" dirty="0" err="1" smtClean="0">
                <a:solidFill>
                  <a:srgbClr val="0066FF"/>
                </a:solidFill>
                <a:latin typeface="Courier New" panose="02070309020205020404" pitchFamily="49" charset="0"/>
              </a:rPr>
              <a:t>double</a:t>
            </a:r>
            <a:r>
              <a:rPr lang="fi-FI" altLang="fi-FI" sz="1400" b="1" dirty="0" smtClean="0">
                <a:latin typeface="Courier New" panose="02070309020205020404" pitchFamily="49" charset="0"/>
              </a:rPr>
              <a:t>)3;            </a:t>
            </a:r>
            <a:r>
              <a:rPr lang="fi-FI" altLang="fi-FI" sz="1400" b="1" dirty="0">
                <a:solidFill>
                  <a:srgbClr val="33CC33"/>
                </a:solidFill>
                <a:latin typeface="Courier New" panose="02070309020205020404" pitchFamily="49" charset="0"/>
              </a:rPr>
              <a:t>// kokonaisluvusta liukuluvuksi</a:t>
            </a:r>
          </a:p>
          <a:p>
            <a:pPr lvl="2" eaLnBrk="1" hangingPunct="1">
              <a:spcBef>
                <a:spcPct val="0"/>
              </a:spcBef>
              <a:buFontTx/>
              <a:buNone/>
            </a:pPr>
            <a:r>
              <a:rPr lang="fi-FI" altLang="fi-FI" sz="1400" b="1" dirty="0">
                <a:latin typeface="Courier New" panose="02070309020205020404" pitchFamily="49" charset="0"/>
              </a:rPr>
              <a:t>(</a:t>
            </a:r>
            <a:r>
              <a:rPr lang="fi-FI" altLang="fi-FI" sz="1400" b="1" dirty="0" err="1">
                <a:solidFill>
                  <a:srgbClr val="0066FF"/>
                </a:solidFill>
                <a:latin typeface="Courier New" panose="02070309020205020404" pitchFamily="49" charset="0"/>
              </a:rPr>
              <a:t>int</a:t>
            </a:r>
            <a:r>
              <a:rPr lang="fi-FI" altLang="fi-FI" sz="1400" b="1" dirty="0">
                <a:latin typeface="Courier New" panose="02070309020205020404" pitchFamily="49" charset="0"/>
              </a:rPr>
              <a:t>)(4.61 + 0.5)    </a:t>
            </a:r>
            <a:r>
              <a:rPr lang="fi-FI" altLang="fi-FI" sz="1400" b="1" dirty="0">
                <a:solidFill>
                  <a:srgbClr val="33CC33"/>
                </a:solidFill>
                <a:latin typeface="Courier New" panose="02070309020205020404" pitchFamily="49" charset="0"/>
              </a:rPr>
              <a:t>// pyöristys kokonaisluvuksi</a:t>
            </a:r>
            <a:r>
              <a:rPr lang="fi-FI" altLang="fi-FI" sz="1400" b="1" dirty="0">
                <a:latin typeface="Courier New" panose="02070309020205020404" pitchFamily="49" charset="0"/>
              </a:rPr>
              <a:t> </a:t>
            </a:r>
          </a:p>
          <a:p>
            <a:pPr lvl="2" eaLnBrk="1" hangingPunct="1">
              <a:spcBef>
                <a:spcPct val="0"/>
              </a:spcBef>
              <a:buFontTx/>
              <a:buNone/>
            </a:pPr>
            <a:r>
              <a:rPr lang="fi-FI" altLang="fi-FI" sz="1400" b="1" dirty="0" err="1">
                <a:solidFill>
                  <a:srgbClr val="0066FF"/>
                </a:solidFill>
                <a:latin typeface="Courier New" panose="02070309020205020404" pitchFamily="49" charset="0"/>
              </a:rPr>
              <a:t>Math</a:t>
            </a:r>
            <a:r>
              <a:rPr lang="fi-FI" altLang="fi-FI" sz="1400" b="1" dirty="0" err="1">
                <a:latin typeface="Courier New" panose="02070309020205020404" pitchFamily="49" charset="0"/>
              </a:rPr>
              <a:t>.Sqrt</a:t>
            </a:r>
            <a:r>
              <a:rPr lang="fi-FI" altLang="fi-FI" sz="1400" b="1" dirty="0">
                <a:latin typeface="Courier New" panose="02070309020205020404" pitchFamily="49" charset="0"/>
              </a:rPr>
              <a:t>( (</a:t>
            </a:r>
            <a:r>
              <a:rPr lang="fi-FI" altLang="fi-FI" sz="1400" b="1" dirty="0" err="1">
                <a:solidFill>
                  <a:srgbClr val="0066FF"/>
                </a:solidFill>
                <a:latin typeface="Courier New" panose="02070309020205020404" pitchFamily="49" charset="0"/>
              </a:rPr>
              <a:t>double</a:t>
            </a:r>
            <a:r>
              <a:rPr lang="fi-FI" altLang="fi-FI" sz="1400" b="1" dirty="0">
                <a:latin typeface="Courier New" panose="02070309020205020404" pitchFamily="49" charset="0"/>
              </a:rPr>
              <a:t>) n) </a:t>
            </a:r>
            <a:r>
              <a:rPr lang="fi-FI" altLang="fi-FI" sz="1400" b="1" dirty="0">
                <a:solidFill>
                  <a:srgbClr val="33CC33"/>
                </a:solidFill>
                <a:latin typeface="Courier New" panose="02070309020205020404" pitchFamily="49" charset="0"/>
              </a:rPr>
              <a:t>// neliöjuuri kokonaisluvusta n</a:t>
            </a:r>
            <a:r>
              <a:rPr lang="fi-FI" altLang="fi-FI" sz="1400" dirty="0">
                <a:solidFill>
                  <a:srgbClr val="33CC33"/>
                </a:solidFill>
              </a:rPr>
              <a:t> </a:t>
            </a:r>
          </a:p>
        </p:txBody>
      </p:sp>
      <p:sp>
        <p:nvSpPr>
          <p:cNvPr id="2" name="Rectangle 2"/>
          <p:cNvSpPr>
            <a:spLocks noChangeArrowheads="1"/>
          </p:cNvSpPr>
          <p:nvPr/>
        </p:nvSpPr>
        <p:spPr bwMode="auto">
          <a:xfrm>
            <a:off x="2647122" y="3085773"/>
            <a:ext cx="187070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sz="1400" b="1" i="0" u="none" strike="noStrike" cap="none" normalizeH="0" baseline="0" dirty="0" smtClean="0">
                <a:ln>
                  <a:noFill/>
                </a:ln>
                <a:solidFill>
                  <a:srgbClr val="006699"/>
                </a:solidFill>
                <a:effectLst/>
                <a:latin typeface="&amp;quot"/>
              </a:rPr>
              <a:t>import</a:t>
            </a:r>
            <a:r>
              <a:rPr kumimoji="0" lang="fi-FI" altLang="fi-FI" sz="1400" b="0" i="0" u="none" strike="noStrike" cap="none" normalizeH="0" baseline="0" dirty="0" smtClean="0">
                <a:ln>
                  <a:noFill/>
                </a:ln>
                <a:solidFill>
                  <a:schemeClr val="tx1"/>
                </a:solidFill>
                <a:effectLst/>
                <a:latin typeface="Consolas" panose="020B0609020204030204" pitchFamily="49" charset="0"/>
              </a:rPr>
              <a:t> </a:t>
            </a:r>
            <a:r>
              <a:rPr kumimoji="0" lang="fi-FI" altLang="fi-FI" sz="1400" b="0" i="0" u="none" strike="noStrike" cap="none" normalizeH="0" baseline="0" dirty="0" err="1" smtClean="0">
                <a:ln>
                  <a:noFill/>
                </a:ln>
                <a:solidFill>
                  <a:srgbClr val="000000"/>
                </a:solidFill>
                <a:effectLst/>
                <a:latin typeface="&amp;quot"/>
              </a:rPr>
              <a:t>java.lang.Math</a:t>
            </a:r>
            <a:r>
              <a:rPr kumimoji="0" lang="fi-FI" altLang="fi-FI" sz="1400" b="0" i="0" u="none" strike="noStrike" cap="none" normalizeH="0" baseline="0" dirty="0" smtClean="0">
                <a:ln>
                  <a:noFill/>
                </a:ln>
                <a:solidFill>
                  <a:srgbClr val="000000"/>
                </a:solidFill>
                <a:effectLst/>
                <a:latin typeface="&amp;quot"/>
              </a:rPr>
              <a:t>;</a:t>
            </a:r>
            <a:endParaRPr kumimoji="0" lang="fi-FI" altLang="fi-FI" sz="1400" b="0" i="0" u="none" strike="noStrike" cap="none" normalizeH="0" baseline="0" dirty="0" smtClean="0">
              <a:ln>
                <a:noFill/>
              </a:ln>
              <a:solidFill>
                <a:schemeClr val="tx1"/>
              </a:solidFill>
              <a:effectLs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75</a:t>
            </a:fld>
            <a:endParaRPr lang="en-GB" altLang="fi-FI" sz="1050"/>
          </a:p>
        </p:txBody>
      </p:sp>
      <p:sp>
        <p:nvSpPr>
          <p:cNvPr id="110596" name="Text Box 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Prioriteetti</a:t>
            </a:r>
          </a:p>
        </p:txBody>
      </p:sp>
      <p:sp>
        <p:nvSpPr>
          <p:cNvPr id="110597" name="Text Box 4"/>
          <p:cNvSpPr txBox="1">
            <a:spLocks noChangeArrowheads="1"/>
          </p:cNvSpPr>
          <p:nvPr/>
        </p:nvSpPr>
        <p:spPr bwMode="auto">
          <a:xfrm>
            <a:off x="1601986" y="1577579"/>
            <a:ext cx="5832872"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pPr>
            <a:r>
              <a:rPr lang="fi-FI" altLang="fi-FI" sz="1500"/>
              <a:t> Operaattorit sidontajärjestyksessä korkein - alhaisin prioriteetti. </a:t>
            </a:r>
          </a:p>
          <a:p>
            <a:pPr eaLnBrk="1" hangingPunct="1">
              <a:spcBef>
                <a:spcPct val="0"/>
              </a:spcBef>
            </a:pPr>
            <a:endParaRPr lang="fi-FI" altLang="fi-FI" sz="1800" b="1"/>
          </a:p>
          <a:p>
            <a:pPr eaLnBrk="1" hangingPunct="1">
              <a:spcBef>
                <a:spcPct val="0"/>
              </a:spcBef>
              <a:buFontTx/>
              <a:buNone/>
            </a:pPr>
            <a:r>
              <a:rPr lang="fi-FI" altLang="fi-FI" sz="1350" b="1"/>
              <a:t>C#:n operaattorit 		Merkitykset</a:t>
            </a:r>
          </a:p>
          <a:p>
            <a:pPr eaLnBrk="1" hangingPunct="1">
              <a:spcBef>
                <a:spcPct val="0"/>
              </a:spcBef>
              <a:buFontTx/>
              <a:buNone/>
            </a:pPr>
            <a:r>
              <a:rPr lang="fi-FI" altLang="fi-FI" sz="1350"/>
              <a:t>() [] 			sulut ja indeksit</a:t>
            </a:r>
          </a:p>
          <a:p>
            <a:pPr eaLnBrk="1" hangingPunct="1">
              <a:spcBef>
                <a:spcPct val="0"/>
              </a:spcBef>
              <a:buFontTx/>
              <a:buNone/>
            </a:pPr>
            <a:r>
              <a:rPr lang="fi-FI" altLang="fi-FI" sz="1350"/>
              <a:t>!, ~ 			NOT, bittit. komp.</a:t>
            </a:r>
          </a:p>
          <a:p>
            <a:pPr eaLnBrk="1" hangingPunct="1">
              <a:spcBef>
                <a:spcPct val="0"/>
              </a:spcBef>
              <a:buFontTx/>
              <a:buNone/>
            </a:pPr>
            <a:r>
              <a:rPr lang="fi-FI" altLang="fi-FI" sz="1350"/>
              <a:t>*, /, % 			jako, kerto ja jakojäännös</a:t>
            </a:r>
          </a:p>
          <a:p>
            <a:pPr eaLnBrk="1" hangingPunct="1">
              <a:spcBef>
                <a:spcPct val="0"/>
              </a:spcBef>
              <a:buFontTx/>
              <a:buNone/>
            </a:pPr>
            <a:r>
              <a:rPr lang="fi-FI" altLang="fi-FI" sz="1350"/>
              <a:t>+ - 			summaus ja erotus</a:t>
            </a:r>
          </a:p>
          <a:p>
            <a:pPr eaLnBrk="1" hangingPunct="1">
              <a:spcBef>
                <a:spcPct val="0"/>
              </a:spcBef>
              <a:buFontTx/>
              <a:buNone/>
            </a:pPr>
            <a:r>
              <a:rPr lang="fi-FI" altLang="fi-FI" sz="1350"/>
              <a:t>&lt;&lt;, &gt;&gt; 			bittitason siirrot</a:t>
            </a:r>
          </a:p>
          <a:p>
            <a:pPr eaLnBrk="1" hangingPunct="1">
              <a:spcBef>
                <a:spcPct val="0"/>
              </a:spcBef>
              <a:buFontTx/>
              <a:buNone/>
            </a:pPr>
            <a:r>
              <a:rPr lang="fi-FI" altLang="fi-FI" sz="1350"/>
              <a:t>&lt;, &gt;, &lt;=, &gt;= 		suurempi, pienempi</a:t>
            </a:r>
          </a:p>
          <a:p>
            <a:pPr eaLnBrk="1" hangingPunct="1">
              <a:spcBef>
                <a:spcPct val="0"/>
              </a:spcBef>
              <a:buFontTx/>
              <a:buNone/>
            </a:pPr>
            <a:r>
              <a:rPr lang="fi-FI" altLang="fi-FI" sz="1350"/>
              <a:t>==, != 			yhtäsuuruus, erisuuruus</a:t>
            </a:r>
          </a:p>
          <a:p>
            <a:pPr eaLnBrk="1" hangingPunct="1">
              <a:spcBef>
                <a:spcPct val="0"/>
              </a:spcBef>
              <a:buFontTx/>
              <a:buNone/>
            </a:pPr>
            <a:r>
              <a:rPr lang="fi-FI" altLang="fi-FI" sz="1350"/>
              <a:t>&amp; 			bittitason AND</a:t>
            </a:r>
          </a:p>
          <a:p>
            <a:pPr eaLnBrk="1" hangingPunct="1">
              <a:spcBef>
                <a:spcPct val="0"/>
              </a:spcBef>
              <a:buFontTx/>
              <a:buNone/>
            </a:pPr>
            <a:r>
              <a:rPr lang="fi-FI" altLang="fi-FI" sz="1350"/>
              <a:t>^ 			bittitason XOR</a:t>
            </a:r>
          </a:p>
          <a:p>
            <a:pPr eaLnBrk="1" hangingPunct="1">
              <a:spcBef>
                <a:spcPct val="0"/>
              </a:spcBef>
              <a:buFontTx/>
              <a:buNone/>
            </a:pPr>
            <a:r>
              <a:rPr lang="fi-FI" altLang="fi-FI" sz="1350"/>
              <a:t>| 			bittitason OR</a:t>
            </a:r>
          </a:p>
          <a:p>
            <a:pPr eaLnBrk="1" hangingPunct="1">
              <a:spcBef>
                <a:spcPct val="0"/>
              </a:spcBef>
              <a:buFontTx/>
              <a:buNone/>
            </a:pPr>
            <a:r>
              <a:rPr lang="fi-FI" altLang="fi-FI" sz="1350"/>
              <a:t>&amp;&amp; 			AND</a:t>
            </a:r>
          </a:p>
          <a:p>
            <a:pPr eaLnBrk="1" hangingPunct="1">
              <a:spcBef>
                <a:spcPct val="0"/>
              </a:spcBef>
              <a:buFontTx/>
              <a:buNone/>
            </a:pPr>
            <a:r>
              <a:rPr lang="fi-FI" altLang="fi-FI" sz="1350"/>
              <a:t>|| 			OR</a:t>
            </a:r>
          </a:p>
          <a:p>
            <a:pPr eaLnBrk="1" hangingPunct="1">
              <a:spcBef>
                <a:spcPct val="0"/>
              </a:spcBef>
              <a:buFontTx/>
              <a:buNone/>
            </a:pPr>
            <a:r>
              <a:rPr lang="fi-FI" altLang="fi-FI" sz="1350"/>
              <a:t>?: 			kysymysehto</a:t>
            </a:r>
          </a:p>
          <a:p>
            <a:pPr eaLnBrk="1" hangingPunct="1">
              <a:spcBef>
                <a:spcPct val="0"/>
              </a:spcBef>
              <a:buFontTx/>
              <a:buNone/>
            </a:pPr>
            <a:r>
              <a:rPr lang="fi-FI" altLang="fi-FI" sz="1350"/>
              <a:t>=, +=, *=, yms 		sijoitus</a:t>
            </a:r>
          </a:p>
          <a:p>
            <a:pPr eaLnBrk="1" hangingPunct="1">
              <a:spcBef>
                <a:spcPct val="0"/>
              </a:spcBef>
              <a:buFontTx/>
              <a:buNone/>
            </a:pPr>
            <a:r>
              <a:rPr lang="fi-FI" altLang="fi-FI" sz="1350"/>
              <a:t>, 			erotusmerkki</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Dian numeron paikkamerkki 5"/>
          <p:cNvSpPr>
            <a:spLocks noGrp="1"/>
          </p:cNvSpPr>
          <p:nvPr>
            <p:ph type="sldNum" sz="quarter" idx="12"/>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GB"/>
            </a:defPPr>
            <a:lvl1pPr algn="r"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defRPr/>
            </a:pPr>
            <a:fld id="{AEE100E3-C09D-40F9-8F44-63C0554F95F1}" type="slidenum">
              <a:rPr lang="en-GB" altLang="fi-FI" smtClean="0"/>
              <a:pPr>
                <a:spcBef>
                  <a:spcPct val="0"/>
                </a:spcBef>
                <a:buFontTx/>
                <a:buNone/>
                <a:defRPr/>
              </a:pPr>
              <a:t>76</a:t>
            </a:fld>
            <a:endParaRPr lang="en-GB" altLang="fi-FI" sz="1050"/>
          </a:p>
        </p:txBody>
      </p:sp>
      <p:sp>
        <p:nvSpPr>
          <p:cNvPr id="115716" name="Text Box 3"/>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Päivämäärä ja aika</a:t>
            </a:r>
          </a:p>
        </p:txBody>
      </p:sp>
      <p:sp>
        <p:nvSpPr>
          <p:cNvPr id="115717" name="Text Box 4"/>
          <p:cNvSpPr txBox="1">
            <a:spLocks noChangeArrowheads="1"/>
          </p:cNvSpPr>
          <p:nvPr/>
        </p:nvSpPr>
        <p:spPr bwMode="auto">
          <a:xfrm>
            <a:off x="1601391" y="1593059"/>
            <a:ext cx="5832872"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fi-FI" altLang="fi-FI" sz="1800" dirty="0"/>
              <a:t> Nykyinen hetki (pvm ja aika) saadaan talteen esimerkiksi seuraavasti</a:t>
            </a:r>
            <a:r>
              <a:rPr lang="fi-FI" altLang="fi-FI" sz="1800" dirty="0" smtClean="0"/>
              <a:t>:</a:t>
            </a:r>
          </a:p>
          <a:p>
            <a:pPr>
              <a:spcBef>
                <a:spcPct val="0"/>
              </a:spcBef>
              <a:buNone/>
            </a:pPr>
            <a:endParaRPr lang="fi-FI" altLang="fi-FI" sz="1800" dirty="0" smtClean="0"/>
          </a:p>
          <a:p>
            <a:pPr>
              <a:spcBef>
                <a:spcPct val="0"/>
              </a:spcBef>
              <a:buNone/>
            </a:pPr>
            <a:r>
              <a:rPr lang="fi-FI" altLang="fi-FI" sz="1400" dirty="0" smtClean="0"/>
              <a:t>// </a:t>
            </a:r>
            <a:r>
              <a:rPr lang="fi-FI" altLang="fi-FI" sz="1400" dirty="0" err="1" smtClean="0"/>
              <a:t>importataan</a:t>
            </a:r>
            <a:r>
              <a:rPr lang="fi-FI" altLang="fi-FI" sz="1400" dirty="0" smtClean="0"/>
              <a:t> paketti </a:t>
            </a:r>
            <a:r>
              <a:rPr lang="fi-FI" altLang="fi-FI" sz="1400" dirty="0" err="1" smtClean="0"/>
              <a:t>java.util</a:t>
            </a:r>
            <a:endParaRPr lang="fi-FI" altLang="fi-FI" sz="1400" dirty="0" smtClean="0"/>
          </a:p>
          <a:p>
            <a:pPr>
              <a:spcBef>
                <a:spcPct val="0"/>
              </a:spcBef>
              <a:buNone/>
            </a:pPr>
            <a:r>
              <a:rPr lang="fi-FI" altLang="fi-FI" sz="1400" dirty="0" smtClean="0"/>
              <a:t>Import </a:t>
            </a:r>
            <a:r>
              <a:rPr lang="fi-FI" altLang="fi-FI" sz="1400" dirty="0" err="1" smtClean="0"/>
              <a:t>java.util</a:t>
            </a:r>
            <a:r>
              <a:rPr lang="fi-FI" altLang="fi-FI" sz="1400" dirty="0" smtClean="0"/>
              <a:t>;</a:t>
            </a:r>
          </a:p>
          <a:p>
            <a:pPr>
              <a:spcBef>
                <a:spcPct val="0"/>
              </a:spcBef>
            </a:pPr>
            <a:endParaRPr lang="fi-FI" altLang="fi-FI" sz="1800" dirty="0" smtClean="0"/>
          </a:p>
          <a:p>
            <a:pPr>
              <a:spcBef>
                <a:spcPct val="0"/>
              </a:spcBef>
              <a:buNone/>
            </a:pPr>
            <a:r>
              <a:rPr lang="fi-FI" altLang="fi-FI" sz="1400" dirty="0" smtClean="0"/>
              <a:t>// Luodaan </a:t>
            </a:r>
            <a:r>
              <a:rPr lang="fi-FI" altLang="fi-FI" sz="1400" dirty="0" err="1" smtClean="0"/>
              <a:t>Date</a:t>
            </a:r>
            <a:r>
              <a:rPr lang="fi-FI" altLang="fi-FI" sz="1400" dirty="0" smtClean="0"/>
              <a:t> -olio</a:t>
            </a:r>
            <a:endParaRPr lang="fi-FI" altLang="fi-FI" sz="1400" dirty="0"/>
          </a:p>
          <a:p>
            <a:pPr>
              <a:spcBef>
                <a:spcPct val="0"/>
              </a:spcBef>
              <a:buFontTx/>
              <a:buNone/>
            </a:pPr>
            <a:r>
              <a:rPr lang="en-GB" sz="1400" dirty="0"/>
              <a:t>Date </a:t>
            </a:r>
            <a:r>
              <a:rPr lang="en-GB" sz="1400" dirty="0" err="1"/>
              <a:t>date</a:t>
            </a:r>
            <a:r>
              <a:rPr lang="en-GB" sz="1400" dirty="0"/>
              <a:t> = new Date(); </a:t>
            </a:r>
            <a:r>
              <a:rPr lang="en-GB" sz="1400" i="1" dirty="0"/>
              <a:t>// this object contains the current date </a:t>
            </a:r>
            <a:r>
              <a:rPr lang="en-GB" sz="1400" i="1" dirty="0" smtClean="0"/>
              <a:t>value</a:t>
            </a:r>
          </a:p>
          <a:p>
            <a:pPr>
              <a:spcBef>
                <a:spcPct val="0"/>
              </a:spcBef>
              <a:buFontTx/>
              <a:buNone/>
            </a:pPr>
            <a:endParaRPr lang="en-GB" altLang="fi-FI" sz="1400" b="1" i="1" dirty="0">
              <a:latin typeface="Courier New" panose="02070309020205020404" pitchFamily="49" charset="0"/>
            </a:endParaRPr>
          </a:p>
          <a:p>
            <a:pPr>
              <a:spcBef>
                <a:spcPct val="0"/>
              </a:spcBef>
              <a:buFontTx/>
              <a:buNone/>
            </a:pPr>
            <a:endParaRPr lang="fi-FI" altLang="fi-FI" sz="1400" b="1" dirty="0">
              <a:latin typeface="Courier New" panose="02070309020205020404" pitchFamily="49" charset="0"/>
            </a:endParaRPr>
          </a:p>
          <a:p>
            <a:pPr>
              <a:spcBef>
                <a:spcPct val="0"/>
              </a:spcBef>
            </a:pPr>
            <a:r>
              <a:rPr lang="fi-FI" altLang="fi-FI" sz="1800" dirty="0"/>
              <a:t>Päivämäärä ja ajan saa tulostettua esimerkiksi </a:t>
            </a:r>
            <a:r>
              <a:rPr lang="fi-FI" altLang="fi-FI" sz="1800" dirty="0" err="1" smtClean="0"/>
              <a:t>seuraavslla</a:t>
            </a:r>
            <a:r>
              <a:rPr lang="fi-FI" altLang="fi-FI" sz="1800" dirty="0" smtClean="0"/>
              <a:t> </a:t>
            </a:r>
            <a:r>
              <a:rPr lang="fi-FI" altLang="fi-FI" sz="1800" dirty="0"/>
              <a:t>tavoilla:</a:t>
            </a:r>
          </a:p>
          <a:p>
            <a:pPr>
              <a:spcBef>
                <a:spcPct val="0"/>
              </a:spcBef>
              <a:buFontTx/>
              <a:buNone/>
            </a:pPr>
            <a:endParaRPr lang="fi-FI" altLang="fi-FI" sz="1200" dirty="0"/>
          </a:p>
          <a:p>
            <a:pPr>
              <a:spcBef>
                <a:spcPct val="0"/>
              </a:spcBef>
              <a:buFontTx/>
              <a:buNone/>
            </a:pPr>
            <a:r>
              <a:rPr lang="fi-FI" sz="1400" dirty="0" err="1"/>
              <a:t>SimpleDateFormat</a:t>
            </a:r>
            <a:r>
              <a:rPr lang="fi-FI" sz="1400" dirty="0"/>
              <a:t> </a:t>
            </a:r>
            <a:r>
              <a:rPr lang="fi-FI" sz="1400" dirty="0" err="1"/>
              <a:t>formatter</a:t>
            </a:r>
            <a:r>
              <a:rPr lang="fi-FI" sz="1400" dirty="0"/>
              <a:t> = </a:t>
            </a:r>
            <a:r>
              <a:rPr lang="fi-FI" sz="1400" dirty="0" err="1"/>
              <a:t>new</a:t>
            </a:r>
            <a:r>
              <a:rPr lang="fi-FI" sz="1400" dirty="0"/>
              <a:t> </a:t>
            </a:r>
            <a:r>
              <a:rPr lang="fi-FI" sz="1400" dirty="0" err="1"/>
              <a:t>SimpleDateFormat</a:t>
            </a:r>
            <a:r>
              <a:rPr lang="fi-FI" sz="1400" dirty="0"/>
              <a:t>("</a:t>
            </a:r>
            <a:r>
              <a:rPr lang="fi-FI" sz="1400" dirty="0" err="1"/>
              <a:t>dd-MM-yyyy</a:t>
            </a:r>
            <a:r>
              <a:rPr lang="fi-FI" sz="1400" dirty="0"/>
              <a:t> </a:t>
            </a:r>
            <a:r>
              <a:rPr lang="fi-FI" sz="1400" dirty="0" err="1"/>
              <a:t>HH:mm:ss</a:t>
            </a:r>
            <a:r>
              <a:rPr lang="fi-FI" sz="1400" dirty="0"/>
              <a:t>"); </a:t>
            </a:r>
            <a:r>
              <a:rPr lang="fi-FI" sz="1400" dirty="0" err="1"/>
              <a:t>System.out.println</a:t>
            </a:r>
            <a:r>
              <a:rPr lang="fi-FI" sz="1400" dirty="0"/>
              <a:t>(</a:t>
            </a:r>
            <a:r>
              <a:rPr lang="fi-FI" sz="1400" dirty="0" err="1"/>
              <a:t>formatter.format</a:t>
            </a:r>
            <a:r>
              <a:rPr lang="fi-FI" sz="1400" dirty="0"/>
              <a:t>(</a:t>
            </a:r>
            <a:r>
              <a:rPr lang="fi-FI" sz="1400" dirty="0" err="1"/>
              <a:t>date</a:t>
            </a:r>
            <a:r>
              <a:rPr lang="fi-FI" sz="1400" dirty="0"/>
              <a:t>));</a:t>
            </a:r>
            <a:endParaRPr lang="fi-FI" altLang="fi-FI" sz="1400" b="1" dirty="0">
              <a:latin typeface="Courier New" panose="02070309020205020404" pitchFamily="49" charset="0"/>
            </a:endParaRPr>
          </a:p>
        </p:txBody>
      </p:sp>
      <p:sp>
        <p:nvSpPr>
          <p:cNvPr id="2" name="Rectangle 1"/>
          <p:cNvSpPr>
            <a:spLocks noChangeArrowheads="1"/>
          </p:cNvSpPr>
          <p:nvPr/>
        </p:nvSpPr>
        <p:spPr bwMode="auto">
          <a:xfrm>
            <a:off x="0" y="0"/>
            <a:ext cx="9144000" cy="45720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sz="900" b="0" i="0" u="none" strike="noStrike" cap="none" normalizeH="0" baseline="0" smtClean="0">
                <a:ln>
                  <a:noFill/>
                </a:ln>
                <a:solidFill>
                  <a:srgbClr val="C7254E"/>
                </a:solidFill>
                <a:effectLst/>
                <a:latin typeface="Menlo"/>
              </a:rPr>
              <a:t>java.util</a:t>
            </a:r>
            <a:r>
              <a:rPr kumimoji="0" lang="fi-FI" altLang="fi-FI" sz="1300" b="0" i="0" u="none" strike="noStrike" cap="none" normalizeH="0" baseline="0" smtClean="0">
                <a:ln>
                  <a:noFill/>
                </a:ln>
                <a:solidFill>
                  <a:srgbClr val="5F5F6F"/>
                </a:solidFill>
                <a:effectLst/>
                <a:latin typeface="Nunito"/>
              </a:rPr>
              <a:t>:</a:t>
            </a:r>
            <a:endParaRPr kumimoji="0" lang="fi-FI" altLang="fi-FI" sz="1800" b="0" i="0" u="none" strike="noStrike" cap="none" normalizeH="0" baseline="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52400"/>
            <a:ext cx="9144000" cy="45720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sz="900" b="0" i="0" u="none" strike="noStrike" cap="none" normalizeH="0" baseline="0" smtClean="0">
                <a:ln>
                  <a:noFill/>
                </a:ln>
                <a:solidFill>
                  <a:srgbClr val="C7254E"/>
                </a:solidFill>
                <a:effectLst/>
                <a:latin typeface="Menlo"/>
              </a:rPr>
              <a:t>java.util</a:t>
            </a:r>
            <a:r>
              <a:rPr kumimoji="0" lang="fi-FI" altLang="fi-FI" sz="1300" b="0" i="0" u="none" strike="noStrike" cap="none" normalizeH="0" baseline="0" smtClean="0">
                <a:ln>
                  <a:noFill/>
                </a:ln>
                <a:solidFill>
                  <a:srgbClr val="5F5F6F"/>
                </a:solidFill>
                <a:effectLst/>
                <a:latin typeface="Nunito"/>
              </a:rPr>
              <a:t>:</a:t>
            </a:r>
            <a:endParaRPr kumimoji="0" lang="fi-FI" altLang="fi-FI"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304800" y="304800"/>
            <a:ext cx="9144000" cy="45720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i-FI" altLang="fi-FI" sz="900" b="0" i="0" u="none" strike="noStrike" cap="none" normalizeH="0" baseline="0" smtClean="0">
                <a:ln>
                  <a:noFill/>
                </a:ln>
                <a:solidFill>
                  <a:srgbClr val="C7254E"/>
                </a:solidFill>
                <a:effectLst/>
                <a:latin typeface="Menlo"/>
              </a:rPr>
              <a:t>java.util</a:t>
            </a:r>
            <a:r>
              <a:rPr kumimoji="0" lang="fi-FI" altLang="fi-FI" sz="1300" b="0" i="0" u="none" strike="noStrike" cap="none" normalizeH="0" baseline="0" smtClean="0">
                <a:ln>
                  <a:noFill/>
                </a:ln>
                <a:solidFill>
                  <a:srgbClr val="5F5F6F"/>
                </a:solidFill>
                <a:effectLst/>
                <a:latin typeface="Nunito"/>
              </a:rPr>
              <a:t>:</a:t>
            </a:r>
            <a:endParaRPr kumimoji="0" lang="fi-FI" altLang="fi-FI"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51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90550846-352B-4F62-8230-C66BD528A044}" type="slidenum">
              <a:rPr lang="en-GB" altLang="fi-FI" sz="1050"/>
              <a:pPr>
                <a:spcBef>
                  <a:spcPct val="0"/>
                </a:spcBef>
                <a:buFontTx/>
                <a:buNone/>
              </a:pPr>
              <a:t>8</a:t>
            </a:fld>
            <a:endParaRPr lang="en-GB" altLang="fi-FI" sz="1050"/>
          </a:p>
        </p:txBody>
      </p:sp>
      <p:sp>
        <p:nvSpPr>
          <p:cNvPr id="32771"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dirty="0" smtClean="0">
                <a:latin typeface="Stone Sans Bold" pitchFamily="34" charset="0"/>
              </a:rPr>
              <a:t>Javasta</a:t>
            </a:r>
            <a:endParaRPr lang="fi-FI" altLang="fi-FI" sz="2100" dirty="0">
              <a:latin typeface="Stone Sans Bold" pitchFamily="34" charset="0"/>
            </a:endParaRPr>
          </a:p>
        </p:txBody>
      </p:sp>
      <p:sp>
        <p:nvSpPr>
          <p:cNvPr id="32772" name="Text Box 50"/>
          <p:cNvSpPr txBox="1">
            <a:spLocks noChangeArrowheads="1"/>
          </p:cNvSpPr>
          <p:nvPr/>
        </p:nvSpPr>
        <p:spPr bwMode="auto">
          <a:xfrm>
            <a:off x="1601391" y="1593058"/>
            <a:ext cx="5832872"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500" dirty="0" smtClean="0"/>
              <a:t>•Java-kielen </a:t>
            </a:r>
            <a:r>
              <a:rPr lang="fi-FI" altLang="fi-FI" sz="1500" dirty="0"/>
              <a:t>ohjelman suoritettava osa koostuu lauseista. Jokainen lause sisältää yhden tai useamman lausekkeen. Lausekkeet koostuvat ohjelmakielisistä ilmauksista, jotka voivat olla muuttujia, operaattoreita, funktiokutsuja tai vakioita. Lausekkeella voi olla jokin arvo, joka voi olla myös määrittelemätön. </a:t>
            </a:r>
            <a:r>
              <a:rPr lang="fi-FI" altLang="fi-FI" sz="1500" dirty="0" smtClean="0"/>
              <a:t>Java-kielen </a:t>
            </a:r>
            <a:r>
              <a:rPr lang="fi-FI" altLang="fi-FI" sz="1500" dirty="0"/>
              <a:t>lause päättyy aina puolipilkkuun.</a:t>
            </a:r>
          </a:p>
          <a:p>
            <a:pPr eaLnBrk="1" hangingPunct="1">
              <a:spcBef>
                <a:spcPct val="0"/>
              </a:spcBef>
              <a:buFontTx/>
              <a:buNone/>
            </a:pPr>
            <a:endParaRPr lang="fi-FI" altLang="fi-FI" sz="1500" dirty="0"/>
          </a:p>
          <a:p>
            <a:pPr eaLnBrk="1" hangingPunct="1">
              <a:spcBef>
                <a:spcPct val="0"/>
              </a:spcBef>
              <a:buFontTx/>
              <a:buNone/>
            </a:pPr>
            <a:r>
              <a:rPr lang="fi-FI" altLang="fi-FI" sz="1500" dirty="0"/>
              <a:t>• </a:t>
            </a:r>
            <a:r>
              <a:rPr lang="fi-FI" altLang="fi-FI" sz="1500" dirty="0" smtClean="0"/>
              <a:t>Java-ohjelmassa </a:t>
            </a:r>
            <a:r>
              <a:rPr lang="fi-FI" altLang="fi-FI" sz="1500" dirty="0"/>
              <a:t>voi vapaasti käyttää tyhjiä rivejä ja välilyöntejä lähdekoodissa, mutta operaattoreita ja niiden operandeja ei tarvitse erottaa välilyönnillä.</a:t>
            </a:r>
          </a:p>
          <a:p>
            <a:pPr eaLnBrk="1" hangingPunct="1">
              <a:spcBef>
                <a:spcPct val="0"/>
              </a:spcBef>
              <a:buFontTx/>
              <a:buNone/>
            </a:pPr>
            <a:endParaRPr lang="fi-FI" altLang="fi-FI" sz="1500" dirty="0"/>
          </a:p>
          <a:p>
            <a:pPr eaLnBrk="1" hangingPunct="1">
              <a:spcBef>
                <a:spcPct val="0"/>
              </a:spcBef>
              <a:buFontTx/>
              <a:buNone/>
            </a:pPr>
            <a:r>
              <a:rPr lang="fi-FI" altLang="fi-FI" sz="1500" dirty="0"/>
              <a:t>• Muuttujien ja funktioiden nimeämiseen käytetään tunnuksia (</a:t>
            </a:r>
            <a:r>
              <a:rPr lang="fi-FI" altLang="fi-FI" sz="1500" dirty="0" err="1"/>
              <a:t>identifier</a:t>
            </a:r>
            <a:r>
              <a:rPr lang="fi-FI" altLang="fi-FI" sz="1500" dirty="0"/>
              <a:t>). Tunnuksien </a:t>
            </a:r>
            <a:r>
              <a:rPr lang="fi-FI" altLang="fi-FI" sz="1500" dirty="0">
                <a:solidFill>
                  <a:srgbClr val="FF0000"/>
                </a:solidFill>
              </a:rPr>
              <a:t>täytyy alkaa kirjaimella tai alaviivalla('_').</a:t>
            </a:r>
            <a:r>
              <a:rPr lang="fi-FI" altLang="fi-FI" sz="1500" dirty="0"/>
              <a:t> Tunnukset voivat olla isoja tai pieniä kirjaimia, alaviivoja ja numeroita missä järjestyksessä tahansa. </a:t>
            </a:r>
            <a:r>
              <a:rPr lang="fi-FI" altLang="fi-FI" sz="1500" dirty="0" smtClean="0"/>
              <a:t>Java-kielessä </a:t>
            </a:r>
            <a:r>
              <a:rPr lang="fi-FI" altLang="fi-FI" sz="1500" dirty="0"/>
              <a:t>isot ja pienet kirjaimet tarkoittavat eri asiaa. </a:t>
            </a:r>
            <a:r>
              <a:rPr lang="fi-FI" altLang="fi-FI" sz="1500" dirty="0" smtClean="0"/>
              <a:t>Java-kielen </a:t>
            </a:r>
            <a:r>
              <a:rPr lang="fi-FI" altLang="fi-FI" sz="1500" dirty="0"/>
              <a:t>varattuja sanoja (</a:t>
            </a:r>
            <a:r>
              <a:rPr lang="fi-FI" altLang="fi-FI" sz="1500" dirty="0" err="1"/>
              <a:t>keyword</a:t>
            </a:r>
            <a:r>
              <a:rPr lang="fi-FI" altLang="fi-FI" sz="1500" dirty="0"/>
              <a:t>) ei saa käyttää tunnuksina.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ian numeron paikkamerkki 3"/>
          <p:cNvSpPr>
            <a:spLocks noGrp="1"/>
          </p:cNvSpPr>
          <p:nvPr>
            <p:ph type="sldNum" sz="quarter" idx="12"/>
          </p:nvPr>
        </p:nvSpPr>
        <p:spPr>
          <a:noFill/>
        </p:spPr>
        <p:txBody>
          <a:bodyPr/>
          <a:lstStyle>
            <a:lvl1pPr>
              <a:spcBef>
                <a:spcPct val="20000"/>
              </a:spcBef>
              <a:buChar char="•"/>
              <a:defRPr sz="2400">
                <a:solidFill>
                  <a:schemeClr val="tx1"/>
                </a:solidFill>
                <a:latin typeface="Times New Roman" panose="02020603050405020304" pitchFamily="18" charset="0"/>
              </a:defRPr>
            </a:lvl1pPr>
            <a:lvl2pPr marL="557213" indent="-214313">
              <a:spcBef>
                <a:spcPct val="20000"/>
              </a:spcBef>
              <a:buChar char="–"/>
              <a:defRPr sz="2100">
                <a:solidFill>
                  <a:schemeClr val="tx1"/>
                </a:solidFill>
                <a:latin typeface="Times New Roman" panose="02020603050405020304" pitchFamily="18" charset="0"/>
              </a:defRPr>
            </a:lvl2pPr>
            <a:lvl3pPr marL="857250" indent="-171450">
              <a:spcBef>
                <a:spcPct val="20000"/>
              </a:spcBef>
              <a:buChar char="•"/>
              <a:defRPr sz="1800">
                <a:solidFill>
                  <a:schemeClr val="tx1"/>
                </a:solidFill>
                <a:latin typeface="Times New Roman" panose="02020603050405020304" pitchFamily="18" charset="0"/>
              </a:defRPr>
            </a:lvl3pPr>
            <a:lvl4pPr marL="1200150" indent="-171450">
              <a:spcBef>
                <a:spcPct val="20000"/>
              </a:spcBef>
              <a:buChar char="–"/>
              <a:defRPr sz="1500">
                <a:solidFill>
                  <a:schemeClr val="tx1"/>
                </a:solidFill>
                <a:latin typeface="Times New Roman" panose="02020603050405020304" pitchFamily="18" charset="0"/>
              </a:defRPr>
            </a:lvl4pPr>
            <a:lvl5pPr marL="1543050" indent="-171450">
              <a:spcBef>
                <a:spcPct val="20000"/>
              </a:spcBef>
              <a:buChar char="»"/>
              <a:defRPr sz="1500">
                <a:solidFill>
                  <a:schemeClr val="tx1"/>
                </a:solidFill>
                <a:latin typeface="Times New Roman" panose="02020603050405020304" pitchFamily="18" charset="0"/>
              </a:defRPr>
            </a:lvl5pPr>
            <a:lvl6pPr marL="1885950" indent="-171450" eaLnBrk="0" fontAlgn="base" hangingPunct="0">
              <a:spcBef>
                <a:spcPct val="20000"/>
              </a:spcBef>
              <a:spcAft>
                <a:spcPct val="0"/>
              </a:spcAft>
              <a:buChar char="»"/>
              <a:defRPr sz="1500">
                <a:solidFill>
                  <a:schemeClr val="tx1"/>
                </a:solidFill>
                <a:latin typeface="Times New Roman" panose="02020603050405020304" pitchFamily="18" charset="0"/>
              </a:defRPr>
            </a:lvl6pPr>
            <a:lvl7pPr marL="2228850" indent="-171450" eaLnBrk="0" fontAlgn="base" hangingPunct="0">
              <a:spcBef>
                <a:spcPct val="20000"/>
              </a:spcBef>
              <a:spcAft>
                <a:spcPct val="0"/>
              </a:spcAft>
              <a:buChar char="»"/>
              <a:defRPr sz="1500">
                <a:solidFill>
                  <a:schemeClr val="tx1"/>
                </a:solidFill>
                <a:latin typeface="Times New Roman" panose="02020603050405020304" pitchFamily="18" charset="0"/>
              </a:defRPr>
            </a:lvl7pPr>
            <a:lvl8pPr marL="2571750" indent="-171450" eaLnBrk="0" fontAlgn="base" hangingPunct="0">
              <a:spcBef>
                <a:spcPct val="20000"/>
              </a:spcBef>
              <a:spcAft>
                <a:spcPct val="0"/>
              </a:spcAft>
              <a:buChar char="»"/>
              <a:defRPr sz="1500">
                <a:solidFill>
                  <a:schemeClr val="tx1"/>
                </a:solidFill>
                <a:latin typeface="Times New Roman" panose="02020603050405020304" pitchFamily="18" charset="0"/>
              </a:defRPr>
            </a:lvl8pPr>
            <a:lvl9pPr marL="2914650" indent="-171450" eaLnBrk="0" fontAlgn="base" hangingPunct="0">
              <a:spcBef>
                <a:spcPct val="20000"/>
              </a:spcBef>
              <a:spcAft>
                <a:spcPct val="0"/>
              </a:spcAft>
              <a:buChar char="»"/>
              <a:defRPr sz="1500">
                <a:solidFill>
                  <a:schemeClr val="tx1"/>
                </a:solidFill>
                <a:latin typeface="Times New Roman" panose="02020603050405020304" pitchFamily="18" charset="0"/>
              </a:defRPr>
            </a:lvl9pPr>
          </a:lstStyle>
          <a:p>
            <a:pPr>
              <a:spcBef>
                <a:spcPct val="0"/>
              </a:spcBef>
              <a:buFontTx/>
              <a:buNone/>
            </a:pPr>
            <a:fld id="{90A4F34A-8A84-469A-8BC1-4E74B2798ED3}" type="slidenum">
              <a:rPr lang="en-GB" altLang="fi-FI" sz="1050"/>
              <a:pPr>
                <a:spcBef>
                  <a:spcPct val="0"/>
                </a:spcBef>
                <a:buFontTx/>
                <a:buNone/>
              </a:pPr>
              <a:t>9</a:t>
            </a:fld>
            <a:endParaRPr lang="en-GB" altLang="fi-FI" sz="1050"/>
          </a:p>
        </p:txBody>
      </p:sp>
      <p:sp>
        <p:nvSpPr>
          <p:cNvPr id="33795" name="Text Box 45"/>
          <p:cNvSpPr txBox="1">
            <a:spLocks noChangeArrowheads="1"/>
          </p:cNvSpPr>
          <p:nvPr/>
        </p:nvSpPr>
        <p:spPr bwMode="auto">
          <a:xfrm>
            <a:off x="1494235" y="944166"/>
            <a:ext cx="6048375" cy="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001" tIns="32000" rIns="64001" bIns="32000">
            <a:spAutoFit/>
          </a:bodyPr>
          <a:lstStyle>
            <a:lvl1pPr defTabSz="854075">
              <a:spcBef>
                <a:spcPct val="20000"/>
              </a:spcBef>
              <a:buChar char="•"/>
              <a:defRPr sz="3200">
                <a:solidFill>
                  <a:schemeClr val="tx1"/>
                </a:solidFill>
                <a:latin typeface="Times New Roman" panose="02020603050405020304" pitchFamily="18" charset="0"/>
              </a:defRPr>
            </a:lvl1pPr>
            <a:lvl2pPr marL="742950" indent="-285750" defTabSz="854075">
              <a:spcBef>
                <a:spcPct val="20000"/>
              </a:spcBef>
              <a:buChar char="–"/>
              <a:defRPr sz="2800">
                <a:solidFill>
                  <a:schemeClr val="tx1"/>
                </a:solidFill>
                <a:latin typeface="Times New Roman" panose="02020603050405020304" pitchFamily="18" charset="0"/>
              </a:defRPr>
            </a:lvl2pPr>
            <a:lvl3pPr marL="1143000" indent="-228600" defTabSz="854075">
              <a:spcBef>
                <a:spcPct val="20000"/>
              </a:spcBef>
              <a:buChar char="•"/>
              <a:defRPr sz="2400">
                <a:solidFill>
                  <a:schemeClr val="tx1"/>
                </a:solidFill>
                <a:latin typeface="Times New Roman" panose="02020603050405020304" pitchFamily="18" charset="0"/>
              </a:defRPr>
            </a:lvl3pPr>
            <a:lvl4pPr marL="1600200" indent="-228600" defTabSz="854075">
              <a:spcBef>
                <a:spcPct val="20000"/>
              </a:spcBef>
              <a:buChar char="–"/>
              <a:defRPr sz="2000">
                <a:solidFill>
                  <a:schemeClr val="tx1"/>
                </a:solidFill>
                <a:latin typeface="Times New Roman" panose="02020603050405020304" pitchFamily="18" charset="0"/>
              </a:defRPr>
            </a:lvl4pPr>
            <a:lvl5pPr marL="2057400" indent="-228600" defTabSz="854075">
              <a:spcBef>
                <a:spcPct val="20000"/>
              </a:spcBef>
              <a:buChar char="»"/>
              <a:defRPr sz="2000">
                <a:solidFill>
                  <a:schemeClr val="tx1"/>
                </a:solidFill>
                <a:latin typeface="Times New Roman" panose="02020603050405020304" pitchFamily="18" charset="0"/>
              </a:defRPr>
            </a:lvl5pPr>
            <a:lvl6pPr marL="25146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defTabSz="854075"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2100">
                <a:latin typeface="Stone Sans Bold" pitchFamily="34" charset="0"/>
              </a:rPr>
              <a:t>Muuttuja</a:t>
            </a:r>
          </a:p>
        </p:txBody>
      </p:sp>
      <p:sp>
        <p:nvSpPr>
          <p:cNvPr id="33796" name="Text Box 50"/>
          <p:cNvSpPr txBox="1">
            <a:spLocks noChangeArrowheads="1"/>
          </p:cNvSpPr>
          <p:nvPr/>
        </p:nvSpPr>
        <p:spPr bwMode="auto">
          <a:xfrm>
            <a:off x="1601391" y="1593059"/>
            <a:ext cx="583287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fi-FI" altLang="fi-FI" sz="1800"/>
              <a:t>• Muuttuja on periaatteessa yksi nimetty lokero</a:t>
            </a:r>
          </a:p>
          <a:p>
            <a:pPr eaLnBrk="1" hangingPunct="1">
              <a:spcBef>
                <a:spcPct val="0"/>
              </a:spcBef>
              <a:buFontTx/>
              <a:buNone/>
            </a:pPr>
            <a:r>
              <a:rPr lang="fi-FI" altLang="fi-FI" sz="1800"/>
              <a:t>tietokoneen muistissa.</a:t>
            </a:r>
          </a:p>
          <a:p>
            <a:pPr eaLnBrk="1" hangingPunct="1">
              <a:spcBef>
                <a:spcPct val="0"/>
              </a:spcBef>
              <a:buFontTx/>
              <a:buNone/>
            </a:pPr>
            <a:endParaRPr lang="fi-FI" altLang="fi-FI" sz="1800"/>
          </a:p>
          <a:p>
            <a:pPr eaLnBrk="1" hangingPunct="1">
              <a:spcBef>
                <a:spcPct val="0"/>
              </a:spcBef>
              <a:buFontTx/>
              <a:buNone/>
            </a:pPr>
            <a:r>
              <a:rPr lang="fi-FI" altLang="fi-FI" sz="1800"/>
              <a:t>• Ohjelmoijan ei tarvitse välittää missä muuttuja</a:t>
            </a:r>
          </a:p>
          <a:p>
            <a:pPr eaLnBrk="1" hangingPunct="1">
              <a:spcBef>
                <a:spcPct val="0"/>
              </a:spcBef>
              <a:buFontTx/>
              <a:buNone/>
            </a:pPr>
            <a:r>
              <a:rPr lang="fi-FI" altLang="fi-FI" sz="1800"/>
              <a:t>tietokoneen muistissa sijaitsee</a:t>
            </a:r>
          </a:p>
          <a:p>
            <a:pPr eaLnBrk="1" hangingPunct="1">
              <a:spcBef>
                <a:spcPct val="0"/>
              </a:spcBef>
              <a:buFontTx/>
              <a:buNone/>
            </a:pPr>
            <a:endParaRPr lang="fi-FI" altLang="fi-FI" sz="1800"/>
          </a:p>
          <a:p>
            <a:pPr eaLnBrk="1" hangingPunct="1">
              <a:spcBef>
                <a:spcPct val="0"/>
              </a:spcBef>
              <a:buFontTx/>
              <a:buNone/>
            </a:pPr>
            <a:r>
              <a:rPr lang="fi-FI" altLang="fi-FI" sz="1800"/>
              <a:t>• Muuttuja kannattaa nimetä kuvaavasti, että</a:t>
            </a:r>
          </a:p>
          <a:p>
            <a:pPr eaLnBrk="1" hangingPunct="1">
              <a:spcBef>
                <a:spcPct val="0"/>
              </a:spcBef>
              <a:buFontTx/>
              <a:buNone/>
            </a:pPr>
            <a:r>
              <a:rPr lang="fi-FI" altLang="fi-FI" sz="1800"/>
              <a:t>muistaa sen käyttötarkoituksen ja tyypin</a:t>
            </a:r>
          </a:p>
          <a:p>
            <a:pPr eaLnBrk="1" hangingPunct="1">
              <a:spcBef>
                <a:spcPct val="0"/>
              </a:spcBef>
              <a:buFontTx/>
              <a:buNone/>
            </a:pPr>
            <a:endParaRPr lang="fi-FI" altLang="fi-FI" sz="1800"/>
          </a:p>
          <a:p>
            <a:pPr eaLnBrk="1" hangingPunct="1">
              <a:spcBef>
                <a:spcPct val="0"/>
              </a:spcBef>
              <a:buFontTx/>
              <a:buNone/>
            </a:pPr>
            <a:r>
              <a:rPr lang="fi-FI" altLang="fi-FI" sz="1800"/>
              <a:t>• Muuttujat esitellään seuraavasti:</a:t>
            </a:r>
          </a:p>
          <a:p>
            <a:pPr eaLnBrk="1" hangingPunct="1">
              <a:spcBef>
                <a:spcPct val="0"/>
              </a:spcBef>
              <a:buFontTx/>
              <a:buNone/>
            </a:pPr>
            <a:endParaRPr lang="fi-FI" altLang="fi-FI" sz="1800"/>
          </a:p>
          <a:p>
            <a:pPr eaLnBrk="1" hangingPunct="1">
              <a:spcBef>
                <a:spcPct val="0"/>
              </a:spcBef>
              <a:buFontTx/>
              <a:buNone/>
            </a:pPr>
            <a:r>
              <a:rPr lang="fi-FI" altLang="fi-FI" sz="1800">
                <a:solidFill>
                  <a:srgbClr val="0066FF"/>
                </a:solidFill>
                <a:latin typeface="Courier New" panose="02070309020205020404" pitchFamily="49" charset="0"/>
                <a:cs typeface="Courier New" panose="02070309020205020404" pitchFamily="49" charset="0"/>
              </a:rPr>
              <a:t>tyyppi</a:t>
            </a:r>
            <a:r>
              <a:rPr lang="fi-FI" altLang="fi-FI" sz="1800">
                <a:latin typeface="Courier New" panose="02070309020205020404" pitchFamily="49" charset="0"/>
                <a:cs typeface="Courier New" panose="02070309020205020404" pitchFamily="49" charset="0"/>
              </a:rPr>
              <a:t> muuttujanNimi;</a:t>
            </a:r>
          </a:p>
        </p:txBody>
      </p:sp>
    </p:spTree>
  </p:cSld>
  <p:clrMapOvr>
    <a:masterClrMapping/>
  </p:clrMapOvr>
</p:sld>
</file>

<file path=ppt/theme/theme1.xml><?xml version="1.0" encoding="utf-8"?>
<a:theme xmlns:a="http://schemas.openxmlformats.org/drawingml/2006/main" name="Karelia-ppt-mall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ct-polku-ppt" id="{2FF7AD4D-84D8-43C5-934C-5847E3F96EC7}" vid="{0C4019E0-EC8A-4F1F-90E3-DA3C67671C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Asiakirja" ma:contentTypeID="0x0101003282B8C9FFAC6D4BA97D9C4E24BBE54A" ma:contentTypeVersion="5" ma:contentTypeDescription="Luo uusi asiakirja." ma:contentTypeScope="" ma:versionID="85234988c13a7b8b7a4bc03721536d16">
  <xsd:schema xmlns:xsd="http://www.w3.org/2001/XMLSchema" xmlns:xs="http://www.w3.org/2001/XMLSchema" xmlns:p="http://schemas.microsoft.com/office/2006/metadata/properties" xmlns:ns3="729cc334-cccb-49ad-ac57-bc384714c602" xmlns:ns4="a2f41a69-bbcc-4550-8070-38b19bf27690" targetNamespace="http://schemas.microsoft.com/office/2006/metadata/properties" ma:root="true" ma:fieldsID="e35057f879f70b5e87f4c7c96563538e" ns3:_="" ns4:_="">
    <xsd:import namespace="729cc334-cccb-49ad-ac57-bc384714c602"/>
    <xsd:import namespace="a2f41a69-bbcc-4550-8070-38b19bf2769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9cc334-cccb-49ad-ac57-bc384714c602" elementFormDefault="qualified">
    <xsd:import namespace="http://schemas.microsoft.com/office/2006/documentManagement/types"/>
    <xsd:import namespace="http://schemas.microsoft.com/office/infopath/2007/PartnerControls"/>
    <xsd:element name="SharedWithUsers" ma:index="8" nillable="true" ma:displayName="Jaettu"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Jakamisen tiedot" ma:internalName="SharedWithDetails" ma:readOnly="true">
      <xsd:simpleType>
        <xsd:restriction base="dms:Note">
          <xsd:maxLength value="255"/>
        </xsd:restriction>
      </xsd:simpleType>
    </xsd:element>
    <xsd:element name="SharingHintHash" ma:index="10" nillable="true" ma:displayName="Jakamisvihjeen hajautus"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2f41a69-bbcc-4550-8070-38b19bf27690"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5F0BC7-D71A-477D-8DBA-0C09172007F2}">
  <ds:schemaRefs>
    <ds:schemaRef ds:uri="http://purl.org/dc/elements/1.1/"/>
    <ds:schemaRef ds:uri="http://schemas.microsoft.com/office/2006/metadata/properties"/>
    <ds:schemaRef ds:uri="http://schemas.microsoft.com/office/2006/documentManagement/types"/>
    <ds:schemaRef ds:uri="729cc334-cccb-49ad-ac57-bc384714c602"/>
    <ds:schemaRef ds:uri="http://purl.org/dc/terms/"/>
    <ds:schemaRef ds:uri="http://schemas.openxmlformats.org/package/2006/metadata/core-properties"/>
    <ds:schemaRef ds:uri="http://purl.org/dc/dcmitype/"/>
    <ds:schemaRef ds:uri="http://schemas.microsoft.com/office/infopath/2007/PartnerControls"/>
    <ds:schemaRef ds:uri="a2f41a69-bbcc-4550-8070-38b19bf27690"/>
    <ds:schemaRef ds:uri="http://www.w3.org/XML/1998/namespace"/>
  </ds:schemaRefs>
</ds:datastoreItem>
</file>

<file path=customXml/itemProps2.xml><?xml version="1.0" encoding="utf-8"?>
<ds:datastoreItem xmlns:ds="http://schemas.openxmlformats.org/officeDocument/2006/customXml" ds:itemID="{2D195819-4937-42E8-8793-0700FA7BF8D4}">
  <ds:schemaRefs>
    <ds:schemaRef ds:uri="http://schemas.microsoft.com/sharepoint/v3/contenttype/forms"/>
  </ds:schemaRefs>
</ds:datastoreItem>
</file>

<file path=customXml/itemProps3.xml><?xml version="1.0" encoding="utf-8"?>
<ds:datastoreItem xmlns:ds="http://schemas.openxmlformats.org/officeDocument/2006/customXml" ds:itemID="{0CD61CB5-0C66-4811-ACFE-24F149D4A4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9cc334-cccb-49ad-ac57-bc384714c602"/>
    <ds:schemaRef ds:uri="a2f41a69-bbcc-4550-8070-38b19bf276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ict-polku-ppt</Template>
  <TotalTime>32103</TotalTime>
  <Words>3208</Words>
  <Application>Microsoft Office PowerPoint</Application>
  <PresentationFormat>On-screen Show (4:3)</PresentationFormat>
  <Paragraphs>1072</Paragraphs>
  <Slides>77</Slides>
  <Notes>0</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96" baseType="lpstr">
      <vt:lpstr>MS PGothic</vt:lpstr>
      <vt:lpstr>MS PGothic</vt:lpstr>
      <vt:lpstr>&amp;quot</vt:lpstr>
      <vt:lpstr>Arial</vt:lpstr>
      <vt:lpstr>Calibri</vt:lpstr>
      <vt:lpstr>Consolas</vt:lpstr>
      <vt:lpstr>Constantia</vt:lpstr>
      <vt:lpstr>Courier New</vt:lpstr>
      <vt:lpstr>Lucida Grande</vt:lpstr>
      <vt:lpstr>Menlo</vt:lpstr>
      <vt:lpstr>Nunito</vt:lpstr>
      <vt:lpstr>raleway</vt:lpstr>
      <vt:lpstr>Raleway Regular</vt:lpstr>
      <vt:lpstr>Stone Sans</vt:lpstr>
      <vt:lpstr>Stone Sans Bold</vt:lpstr>
      <vt:lpstr>Times New Roman</vt:lpstr>
      <vt:lpstr>Wingdings</vt:lpstr>
      <vt:lpstr>Karelia-ppt-malli</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Sami Lahti</dc:creator>
  <cp:keywords>esitys; powerpoint; opiskelijarekrytointi</cp:keywords>
  <cp:lastModifiedBy>Jukka Kinnunen</cp:lastModifiedBy>
  <cp:revision>41</cp:revision>
  <dcterms:created xsi:type="dcterms:W3CDTF">2019-08-18T08:45:40Z</dcterms:created>
  <dcterms:modified xsi:type="dcterms:W3CDTF">2020-01-06T14:35:08Z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0x0101003282B8C9FFAC6D4BA97D9C4E24BBE54A</vt:lpwstr>
  </property>
  <property fmtid="{D5CDD505-2E9C-101B-9397-08002B2CF9AE}" pid="3" name="_dlc_DocIdItemGuid">
    <vt:lpwstr>acbe6c7b-34f8-456c-bd6a-080feb31e6b1</vt:lpwstr>
  </property>
  <property fmtid="{D5CDD505-2E9C-101B-9397-08002B2CF9AE}" pid="4" name="TaxKeyword">
    <vt:lpwstr>103;#esitys|67060ec4-31a9-44cb-966d-208af595a0f3;#607;#opiskelijarekrytointi|20873853-96ac-47a7-8ff9-d55f5e55b077;#793;#powerpoint|8437cbc2-c9d2-4503-b32d-3300a752f6ce</vt:lpwstr>
  </property>
  <property fmtid="{D5CDD505-2E9C-101B-9397-08002B2CF9AE}" pid="5" name="Asiakirjaan liittyvä prosessi">
    <vt:lpwstr>4;#Hallinto|8d5e203d-1344-422a-ad79-9f046486417e</vt:lpwstr>
  </property>
  <property fmtid="{D5CDD505-2E9C-101B-9397-08002B2CF9AE}" pid="6" name="Asiakirjatyyppi">
    <vt:lpwstr>24;#Tiedote|4f06c609-7a08-485a-892a-34f1c3dec91a</vt:lpwstr>
  </property>
  <property fmtid="{D5CDD505-2E9C-101B-9397-08002B2CF9AE}" pid="7" name="Asiakirjan julkisuus">
    <vt:lpwstr>2;#Sisäinen|856ceb84-c3b1-4d56-b9c7-41df82e4014c</vt:lpwstr>
  </property>
  <property fmtid="{D5CDD505-2E9C-101B-9397-08002B2CF9AE}" pid="8" name="Asiakirjan tila">
    <vt:lpwstr>1;#Luonnos|812b1148-af6c-4bba-9908-b0e03c0dde82</vt:lpwstr>
  </property>
  <property fmtid="{D5CDD505-2E9C-101B-9397-08002B2CF9AE}" pid="9" name="Asiakirjasta_x0020_vastaava_x0020_keskus">
    <vt:lpwstr/>
  </property>
  <property fmtid="{D5CDD505-2E9C-101B-9397-08002B2CF9AE}" pid="10" name="Asiakirjasta vastaava keskus">
    <vt:lpwstr/>
  </property>
  <property fmtid="{D5CDD505-2E9C-101B-9397-08002B2CF9AE}" pid="11" name="ce42ad376da34f9c88cd81de8eac9a19">
    <vt:lpwstr/>
  </property>
  <property fmtid="{D5CDD505-2E9C-101B-9397-08002B2CF9AE}" pid="12" name="e4079f2258ea49629a05571fc4e9f332">
    <vt:lpwstr>Tiedote|4f06c609-7a08-485a-892a-34f1c3dec91a</vt:lpwstr>
  </property>
  <property fmtid="{D5CDD505-2E9C-101B-9397-08002B2CF9AE}" pid="13" name="g03d68efc4554733bf11534431642228">
    <vt:lpwstr>Luonnos|812b1148-af6c-4bba-9908-b0e03c0dde82</vt:lpwstr>
  </property>
  <property fmtid="{D5CDD505-2E9C-101B-9397-08002B2CF9AE}" pid="14" name="e7e64fc58a8946328c74ded73598ecc6">
    <vt:lpwstr>Hallinto|8d5e203d-1344-422a-ad79-9f046486417e</vt:lpwstr>
  </property>
  <property fmtid="{D5CDD505-2E9C-101B-9397-08002B2CF9AE}" pid="15" name="i03473f94ecf41bd9dce61c776227e03">
    <vt:lpwstr>Sisäinen|856ceb84-c3b1-4d56-b9c7-41df82e4014c</vt:lpwstr>
  </property>
</Properties>
</file>