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fYwJxxjf+fJBQJFxQ8ViRDqd0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7e7de71f_6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997e7de71f_6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97e7de71f_6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997e7de71f_6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97e7de71f_6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997e7de71f_6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7e7de71f_6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997e7de71f_6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6.jpg"/><Relationship Id="rId10" Type="http://schemas.openxmlformats.org/officeDocument/2006/relationships/image" Target="../media/image49.gif"/><Relationship Id="rId9" Type="http://schemas.openxmlformats.org/officeDocument/2006/relationships/image" Target="../media/image44.png"/><Relationship Id="rId5" Type="http://schemas.openxmlformats.org/officeDocument/2006/relationships/image" Target="../media/image45.gif"/><Relationship Id="rId6" Type="http://schemas.openxmlformats.org/officeDocument/2006/relationships/image" Target="../media/image42.gif"/><Relationship Id="rId7" Type="http://schemas.openxmlformats.org/officeDocument/2006/relationships/image" Target="../media/image47.jpg"/><Relationship Id="rId8" Type="http://schemas.openxmlformats.org/officeDocument/2006/relationships/image" Target="../media/image4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2.jpg"/><Relationship Id="rId4" Type="http://schemas.openxmlformats.org/officeDocument/2006/relationships/image" Target="../media/image53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14.png"/><Relationship Id="rId12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3.png"/><Relationship Id="rId9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25.jpg"/><Relationship Id="rId5" Type="http://schemas.openxmlformats.org/officeDocument/2006/relationships/image" Target="../media/image24.gif"/><Relationship Id="rId6" Type="http://schemas.openxmlformats.org/officeDocument/2006/relationships/image" Target="../media/image30.gif"/><Relationship Id="rId7" Type="http://schemas.openxmlformats.org/officeDocument/2006/relationships/image" Target="../media/image28.gif"/><Relationship Id="rId8" Type="http://schemas.openxmlformats.org/officeDocument/2006/relationships/image" Target="../media/image3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gif"/><Relationship Id="rId4" Type="http://schemas.openxmlformats.org/officeDocument/2006/relationships/image" Target="../media/image31.png"/><Relationship Id="rId5" Type="http://schemas.openxmlformats.org/officeDocument/2006/relationships/image" Target="../media/image29.jpg"/><Relationship Id="rId6" Type="http://schemas.openxmlformats.org/officeDocument/2006/relationships/image" Target="../media/image27.gif"/><Relationship Id="rId7" Type="http://schemas.openxmlformats.org/officeDocument/2006/relationships/image" Target="../media/image32.gif"/><Relationship Id="rId8" Type="http://schemas.openxmlformats.org/officeDocument/2006/relationships/image" Target="../media/image3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3.jpg"/><Relationship Id="rId11" Type="http://schemas.openxmlformats.org/officeDocument/2006/relationships/image" Target="../media/image43.gif"/><Relationship Id="rId10" Type="http://schemas.openxmlformats.org/officeDocument/2006/relationships/image" Target="../media/image44.png"/><Relationship Id="rId9" Type="http://schemas.openxmlformats.org/officeDocument/2006/relationships/image" Target="../media/image39.gif"/><Relationship Id="rId5" Type="http://schemas.openxmlformats.org/officeDocument/2006/relationships/image" Target="../media/image37.gif"/><Relationship Id="rId6" Type="http://schemas.openxmlformats.org/officeDocument/2006/relationships/image" Target="../media/image36.gif"/><Relationship Id="rId7" Type="http://schemas.openxmlformats.org/officeDocument/2006/relationships/image" Target="../media/image38.jpg"/><Relationship Id="rId8" Type="http://schemas.openxmlformats.org/officeDocument/2006/relationships/image" Target="../media/image4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1_U-IsxHkshjz4Lntlm2G9LA.jpeg" id="84" name="Google Shape;84;p1"/>
          <p:cNvPicPr preferRelativeResize="0"/>
          <p:nvPr/>
        </p:nvPicPr>
        <p:blipFill rotWithShape="1">
          <a:blip r:embed="rId3">
            <a:alphaModFix/>
          </a:blip>
          <a:srcRect b="1860" l="34911" r="0" t="12110"/>
          <a:stretch/>
        </p:blipFill>
        <p:spPr>
          <a:xfrm>
            <a:off x="0" y="0"/>
            <a:ext cx="7708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5725551" y="0"/>
            <a:ext cx="6465849" cy="6858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032300" y="2993750"/>
            <a:ext cx="5974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BASICS OF COMBINATORICS, SETS, AND BINARY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0600" y="-1"/>
            <a:ext cx="128592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760" y="187560"/>
            <a:ext cx="1029960" cy="95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1"/>
          <p:cNvGrpSpPr/>
          <p:nvPr/>
        </p:nvGrpSpPr>
        <p:grpSpPr>
          <a:xfrm>
            <a:off x="0" y="6123159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271" name="Google Shape;271;p11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72" name="Google Shape;272;p11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73" name="Google Shape;273;p11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74" name="Google Shape;274;p11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11"/>
          <p:cNvSpPr/>
          <p:nvPr/>
        </p:nvSpPr>
        <p:spPr>
          <a:xfrm>
            <a:off x="-1628" y="1400010"/>
            <a:ext cx="12193628" cy="50782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ots" id="276" name="Google Shape;276;p11"/>
          <p:cNvPicPr preferRelativeResize="0"/>
          <p:nvPr/>
        </p:nvPicPr>
        <p:blipFill rotWithShape="1">
          <a:blip r:embed="rId3">
            <a:alphaModFix/>
          </a:blip>
          <a:srcRect b="12344" l="-323" r="0" t="67267"/>
          <a:stretch/>
        </p:blipFill>
        <p:spPr>
          <a:xfrm>
            <a:off x="8896574" y="0"/>
            <a:ext cx="3295426" cy="669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77" name="Google Shape;277;p11"/>
          <p:cNvPicPr preferRelativeResize="0"/>
          <p:nvPr/>
        </p:nvPicPr>
        <p:blipFill rotWithShape="1">
          <a:blip r:embed="rId3">
            <a:alphaModFix/>
          </a:blip>
          <a:srcRect b="12345" l="41632" r="0" t="48590"/>
          <a:stretch/>
        </p:blipFill>
        <p:spPr>
          <a:xfrm>
            <a:off x="12" y="0"/>
            <a:ext cx="1917238" cy="12830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зность множеств А и В" id="278" name="Google Shape;2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6592" y="2269064"/>
            <a:ext cx="2247961" cy="1550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hprofi.ru/b/mnozhestva_clip_image176.gif" id="279" name="Google Shape;27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6592" y="4074255"/>
            <a:ext cx="4155398" cy="477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hprofi.ru/b/mnozhestva_clip_image180.gif" id="280" name="Google Shape;28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6592" y="4756146"/>
            <a:ext cx="1858746" cy="48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зность множеств B и A" id="281" name="Google Shape;28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17721" y="2269064"/>
            <a:ext cx="2326466" cy="1601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hprofi.ru/b/mnozhestva_clip_image192.gif" id="282" name="Google Shape;28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61002" y="4739896"/>
            <a:ext cx="1878442" cy="49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283" name="Google Shape;283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463" y="1400000"/>
            <a:ext cx="12195662" cy="50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1"/>
          <p:cNvSpPr/>
          <p:nvPr/>
        </p:nvSpPr>
        <p:spPr>
          <a:xfrm>
            <a:off x="764524" y="2305625"/>
            <a:ext cx="4257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3. Difference</a:t>
            </a:r>
            <a:endParaRPr b="1" i="0" sz="1800" u="none" cap="none" strike="noStrike">
              <a:solidFill>
                <a:srgbClr val="5E607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difference between sets A </a:t>
            </a:r>
            <a:r>
              <a:rPr b="0" i="0" lang="ru-RU" sz="1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B </a:t>
            </a:r>
            <a:r>
              <a:rPr b="0" i="0" lang="ru-RU" sz="1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another set              , in which each element belongs to set A 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does not belong to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set B </a:t>
            </a:r>
            <a:r>
              <a:rPr b="0" i="0" lang="ru-RU" sz="1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://mathprofi.ru/b/mnozhestva_clip_image171.gif" id="285" name="Google Shape;285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98223" y="3078819"/>
            <a:ext cx="681929" cy="35018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/>
          <p:nvPr/>
        </p:nvSpPr>
        <p:spPr>
          <a:xfrm>
            <a:off x="2934730" y="58960"/>
            <a:ext cx="6322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OPERATIONS</a:t>
            </a:r>
            <a:endParaRPr b="0" i="0" sz="40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INVOLVING SETS</a:t>
            </a:r>
            <a:endParaRPr b="1" i="0" sz="40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291" name="Google Shape;291;p13"/>
          <p:cNvPicPr preferRelativeResize="0"/>
          <p:nvPr/>
        </p:nvPicPr>
        <p:blipFill rotWithShape="1">
          <a:blip r:embed="rId3">
            <a:alphaModFix/>
          </a:blip>
          <a:srcRect b="48081" l="0" r="0" t="2864"/>
          <a:stretch/>
        </p:blipFill>
        <p:spPr>
          <a:xfrm flipH="1" rot="10800000">
            <a:off x="9035512" y="-1"/>
            <a:ext cx="3156488" cy="161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/>
          <p:nvPr/>
        </p:nvSpPr>
        <p:spPr>
          <a:xfrm>
            <a:off x="749244" y="1012874"/>
            <a:ext cx="11442755" cy="54462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ABAE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1" y="1012874"/>
            <a:ext cx="749244" cy="5446207"/>
          </a:xfrm>
          <a:prstGeom prst="rect">
            <a:avLst/>
          </a:prstGeom>
          <a:solidFill>
            <a:srgbClr val="6170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749242" y="179640"/>
            <a:ext cx="8410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0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CARDINALITY OF A SET</a:t>
            </a:r>
            <a:endParaRPr b="1" i="0" sz="36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1005474" y="1363775"/>
            <a:ext cx="37080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Cardinality of a set -</a:t>
            </a:r>
            <a:r>
              <a:rPr b="0" i="0" lang="ru-RU" sz="16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size of a set, ie. the number of elements contained within a 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Century Gothic"/>
              <a:buAutoNum type="arabicParenR"/>
            </a:pPr>
            <a:r>
              <a:rPr b="1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Cardinality of the set of English alphabet letters is 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Century Gothic"/>
              <a:buAutoNum type="arabicParenR"/>
            </a:pPr>
            <a:r>
              <a:rPr b="1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Cardinality of the set of students is six.</a:t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6320600" y="3781275"/>
            <a:ext cx="48969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*We can also compare the cardinality of infinite sets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ru-RU" sz="14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M(N) &lt; M(Z) – The cardinality of natural numbers is less than the cardinality of integer values, BUT the cardinality of positive integer values is EQUAL TO the cardinality of natural numbers..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non-finite set has a cardinality of infinity, even if we take some non-zero fraction of the set (ie. the set of real numbers R)</a:t>
            </a:r>
            <a:endParaRPr b="0" i="0" sz="14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http://mathprofi.ru/b/mnozhestva_clip_image014_0024.gif" id="297" name="Google Shape;297;p13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6263500" y="1373325"/>
            <a:ext cx="51912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cardinality of an empty set is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cardinality of numbers from 0 to N (inclusively) is N + 1</a:t>
            </a:r>
            <a:endParaRPr b="0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cardinality of two sets containing the same elements is identical.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1763" y="3595338"/>
            <a:ext cx="3267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5475" y="5457300"/>
            <a:ext cx="489690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301" name="Google Shape;30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9250" y="1012875"/>
            <a:ext cx="11442750" cy="5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g997e7de71f_6_277"/>
          <p:cNvGrpSpPr/>
          <p:nvPr/>
        </p:nvGrpSpPr>
        <p:grpSpPr>
          <a:xfrm>
            <a:off x="1" y="0"/>
            <a:ext cx="8674085" cy="6857999"/>
            <a:chOff x="1" y="0"/>
            <a:chExt cx="8432904" cy="6857999"/>
          </a:xfrm>
        </p:grpSpPr>
        <p:pic>
          <p:nvPicPr>
            <p:cNvPr descr="https://img.freepik.com/darmowe-zdjecie/bialej-kobiety-robota-skanuje-ludzkiego-ciala-3d-rendering_117023-61.jpg?size=626&amp;ext=jpg" id="307" name="Google Shape;307;g997e7de71f_6_277"/>
            <p:cNvPicPr preferRelativeResize="0"/>
            <p:nvPr/>
          </p:nvPicPr>
          <p:blipFill rotWithShape="1">
            <a:blip r:embed="rId3">
              <a:alphaModFix/>
            </a:blip>
            <a:srcRect b="0" l="4789" r="28693" t="0"/>
            <a:stretch/>
          </p:blipFill>
          <p:spPr>
            <a:xfrm>
              <a:off x="1" y="0"/>
              <a:ext cx="8432904" cy="6136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g.freepik.com/darmowe-zdjecie/bialej-kobiety-robota-skanuje-ludzkiego-ciala-3d-rendering_117023-61.jpg?size=626&amp;ext=jpg" id="308" name="Google Shape;308;g997e7de71f_6_277"/>
            <p:cNvPicPr preferRelativeResize="0"/>
            <p:nvPr/>
          </p:nvPicPr>
          <p:blipFill rotWithShape="1">
            <a:blip r:embed="rId3">
              <a:alphaModFix/>
            </a:blip>
            <a:srcRect b="0" l="4789" r="28693" t="85170"/>
            <a:stretch/>
          </p:blipFill>
          <p:spPr>
            <a:xfrm>
              <a:off x="1" y="5226618"/>
              <a:ext cx="8432904" cy="16313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Наташа\корел\сувалкина\презентация НЕЙРОНКИ\ДОД\13.png" id="309" name="Google Shape;309;g997e7de71f_6_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7805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310" name="Google Shape;310;g997e7de71f_6_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7805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311" name="Google Shape;311;g997e7de71f_6_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7805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312" name="Google Shape;312;g997e7de71f_6_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7805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997e7de71f_6_277"/>
          <p:cNvSpPr/>
          <p:nvPr/>
        </p:nvSpPr>
        <p:spPr>
          <a:xfrm>
            <a:off x="5165124" y="0"/>
            <a:ext cx="7026900" cy="6858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997e7de71f_6_277"/>
          <p:cNvSpPr txBox="1"/>
          <p:nvPr/>
        </p:nvSpPr>
        <p:spPr>
          <a:xfrm>
            <a:off x="1748050" y="4865280"/>
            <a:ext cx="6849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ru-RU" sz="5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Thank you </a:t>
            </a:r>
            <a:endParaRPr b="1" i="0" sz="5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g997e7de71f_6_277"/>
          <p:cNvSpPr txBox="1"/>
          <p:nvPr/>
        </p:nvSpPr>
        <p:spPr>
          <a:xfrm>
            <a:off x="1742303" y="5706950"/>
            <a:ext cx="9628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ru-RU" sz="5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 your attention</a:t>
            </a:r>
            <a:endParaRPr b="1" i="0" sz="5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:\Наташа\корел\сувалкина\презентация НЕЙРОНКИ\ДОД\14.png" id="316" name="Google Shape;316;g997e7de71f_6_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346" y="4981344"/>
            <a:ext cx="1398957" cy="130238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997e7de71f_6_277"/>
          <p:cNvSpPr/>
          <p:nvPr/>
        </p:nvSpPr>
        <p:spPr>
          <a:xfrm>
            <a:off x="8958649" y="5939750"/>
            <a:ext cx="3233400" cy="3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997e7de71f_6_277"/>
          <p:cNvSpPr/>
          <p:nvPr/>
        </p:nvSpPr>
        <p:spPr>
          <a:xfrm>
            <a:off x="6079524" y="5098080"/>
            <a:ext cx="6112500" cy="3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от дмитрия\IP8EHAiVoEs.jpg" id="93" name="Google Shape;93;p2"/>
          <p:cNvPicPr preferRelativeResize="0"/>
          <p:nvPr/>
        </p:nvPicPr>
        <p:blipFill rotWithShape="1">
          <a:blip r:embed="rId3">
            <a:alphaModFix/>
          </a:blip>
          <a:srcRect b="23452" l="0" r="4457" t="33389"/>
          <a:stretch/>
        </p:blipFill>
        <p:spPr>
          <a:xfrm>
            <a:off x="0" y="3979905"/>
            <a:ext cx="12193626" cy="28780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4501900" y="482975"/>
            <a:ext cx="7691700" cy="555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-1628" y="1731040"/>
            <a:ext cx="12193628" cy="2304138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67555" y="159811"/>
            <a:ext cx="48397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Combinatorics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241140" y="1305562"/>
            <a:ext cx="11709721" cy="5201968"/>
            <a:chOff x="345490" y="1179442"/>
            <a:chExt cx="11709721" cy="5201968"/>
          </a:xfrm>
        </p:grpSpPr>
        <p:sp>
          <p:nvSpPr>
            <p:cNvPr id="98" name="Google Shape;98;p2"/>
            <p:cNvSpPr/>
            <p:nvPr/>
          </p:nvSpPr>
          <p:spPr>
            <a:xfrm>
              <a:off x="345490" y="1179442"/>
              <a:ext cx="3754069" cy="52019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323316" y="1179442"/>
              <a:ext cx="3754069" cy="52019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301142" y="1179442"/>
              <a:ext cx="3754069" cy="52019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"/>
          <p:cNvSpPr/>
          <p:nvPr/>
        </p:nvSpPr>
        <p:spPr>
          <a:xfrm>
            <a:off x="8480553" y="1438495"/>
            <a:ext cx="3186545" cy="85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Variation</a:t>
            </a:r>
            <a:endParaRPr b="1" i="0" sz="2000" u="none" cap="none" strike="noStrik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without repetition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501913" y="1431307"/>
            <a:ext cx="3186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Combination 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without repetition</a:t>
            </a:r>
            <a:endParaRPr b="1" i="0" sz="2000" u="none" cap="none" strike="noStrike">
              <a:solidFill>
                <a:srgbClr val="61708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24901" y="1438495"/>
            <a:ext cx="3186545" cy="85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Permutation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without repetition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66048" t="13270"/>
          <a:stretch/>
        </p:blipFill>
        <p:spPr>
          <a:xfrm>
            <a:off x="388265" y="2290201"/>
            <a:ext cx="1593273" cy="25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21732" l="57084" r="0" t="37992"/>
          <a:stretch/>
        </p:blipFill>
        <p:spPr>
          <a:xfrm>
            <a:off x="1981536" y="3896040"/>
            <a:ext cx="1525483" cy="91236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2001011" y="3261954"/>
            <a:ext cx="1857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Six different options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 b="1483" l="15525" r="25270" t="66765"/>
          <a:stretch/>
        </p:blipFill>
        <p:spPr>
          <a:xfrm>
            <a:off x="4579412" y="5505832"/>
            <a:ext cx="2748597" cy="84399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 rot="-5400000">
            <a:off x="6781583" y="4691795"/>
            <a:ext cx="185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combinations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75313" y="716832"/>
            <a:ext cx="1188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3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PERMUTATION, COMBINATION, AND VARIATION (W/O REPETITION)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6">
            <a:alphaModFix/>
          </a:blip>
          <a:srcRect b="0" l="0" r="0" t="50837"/>
          <a:stretch/>
        </p:blipFill>
        <p:spPr>
          <a:xfrm>
            <a:off x="4330375" y="3359827"/>
            <a:ext cx="3469475" cy="5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7">
            <a:alphaModFix/>
          </a:blip>
          <a:srcRect b="0" l="0" r="0" t="51281"/>
          <a:stretch/>
        </p:blipFill>
        <p:spPr>
          <a:xfrm>
            <a:off x="388275" y="5765125"/>
            <a:ext cx="3543300" cy="5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8">
            <a:alphaModFix/>
          </a:blip>
          <a:srcRect b="0" l="3983" r="0" t="0"/>
          <a:stretch/>
        </p:blipFill>
        <p:spPr>
          <a:xfrm>
            <a:off x="4330375" y="4224675"/>
            <a:ext cx="3225150" cy="12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9">
            <a:alphaModFix/>
          </a:blip>
          <a:srcRect b="0" l="0" r="10482" t="61813"/>
          <a:stretch/>
        </p:blipFill>
        <p:spPr>
          <a:xfrm>
            <a:off x="8245000" y="5544150"/>
            <a:ext cx="3598000" cy="8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10">
            <a:alphaModFix/>
          </a:blip>
          <a:srcRect b="0" l="8005" r="6186" t="0"/>
          <a:stretch/>
        </p:blipFill>
        <p:spPr>
          <a:xfrm>
            <a:off x="8217400" y="2346000"/>
            <a:ext cx="3469475" cy="188631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480373" y="5052300"/>
            <a:ext cx="335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ways are there to sort n different objects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501898" y="2375463"/>
            <a:ext cx="335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ways are there to select m items out of a collection of n items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 rot="-5400000">
            <a:off x="10329951" y="3060964"/>
            <a:ext cx="268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possibilities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480550" y="4572350"/>
            <a:ext cx="35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ways of selecting </a:t>
            </a:r>
            <a:br>
              <a:rPr b="0" i="0" lang="ru-RU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ru-RU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 items (from n items) if we allowed to change the order?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119" name="Google Shape;119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8550" y="1305550"/>
            <a:ext cx="3759325" cy="520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120" name="Google Shape;120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98800" y="1305550"/>
            <a:ext cx="3759325" cy="520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121" name="Google Shape;121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38675" y="1305550"/>
            <a:ext cx="3759325" cy="520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844903" y="5853279"/>
            <a:ext cx="1948675" cy="2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3"/>
          <p:cNvGrpSpPr/>
          <p:nvPr/>
        </p:nvGrpSpPr>
        <p:grpSpPr>
          <a:xfrm>
            <a:off x="0" y="6123159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128" name="Google Shape;128;p3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29" name="Google Shape;129;p3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30" name="Google Shape;130;p3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31" name="Google Shape;131;p3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3"/>
          <p:cNvSpPr/>
          <p:nvPr/>
        </p:nvSpPr>
        <p:spPr>
          <a:xfrm>
            <a:off x="-1628" y="1400010"/>
            <a:ext cx="12193628" cy="50782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ots" id="133" name="Google Shape;133;p3"/>
          <p:cNvPicPr preferRelativeResize="0"/>
          <p:nvPr/>
        </p:nvPicPr>
        <p:blipFill rotWithShape="1">
          <a:blip r:embed="rId3">
            <a:alphaModFix/>
          </a:blip>
          <a:srcRect b="12344" l="-323" r="0" t="67267"/>
          <a:stretch/>
        </p:blipFill>
        <p:spPr>
          <a:xfrm>
            <a:off x="8896574" y="0"/>
            <a:ext cx="3295426" cy="66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1628283" y="58960"/>
            <a:ext cx="89354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COMBINATORICS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 AND MULTIPLICATION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12319"/>
          <a:stretch/>
        </p:blipFill>
        <p:spPr>
          <a:xfrm>
            <a:off x="823100" y="1900275"/>
            <a:ext cx="10544175" cy="416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136" name="Google Shape;136;p3"/>
          <p:cNvPicPr preferRelativeResize="0"/>
          <p:nvPr/>
        </p:nvPicPr>
        <p:blipFill rotWithShape="1">
          <a:blip r:embed="rId3">
            <a:alphaModFix/>
          </a:blip>
          <a:srcRect b="2670" l="-323" r="21465" t="56926"/>
          <a:stretch/>
        </p:blipFill>
        <p:spPr>
          <a:xfrm>
            <a:off x="0" y="0"/>
            <a:ext cx="2590325" cy="132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4">
            <a:alphaModFix/>
          </a:blip>
          <a:srcRect b="90886" l="0" r="0" t="0"/>
          <a:stretch/>
        </p:blipFill>
        <p:spPr>
          <a:xfrm>
            <a:off x="823100" y="1530825"/>
            <a:ext cx="10544175" cy="43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2288" y="3249875"/>
            <a:ext cx="71532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139" name="Google Shape;13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800" y="1372050"/>
            <a:ext cx="12193625" cy="51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4"/>
          <p:cNvGrpSpPr/>
          <p:nvPr/>
        </p:nvGrpSpPr>
        <p:grpSpPr>
          <a:xfrm>
            <a:off x="0" y="6123159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145" name="Google Shape;145;p4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46" name="Google Shape;146;p4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47" name="Google Shape;147;p4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48" name="Google Shape;148;p4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4"/>
          <p:cNvSpPr/>
          <p:nvPr/>
        </p:nvSpPr>
        <p:spPr>
          <a:xfrm>
            <a:off x="-1628" y="1400010"/>
            <a:ext cx="12193500" cy="50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628283" y="58960"/>
            <a:ext cx="89354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COMBINATORICS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 AND MULTIPLICATION</a:t>
            </a:r>
            <a:endParaRPr b="1" i="0" sz="4000" u="none" cap="none" strike="noStrike">
              <a:solidFill>
                <a:srgbClr val="0C60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ots" id="151" name="Google Shape;151;p4"/>
          <p:cNvPicPr preferRelativeResize="0"/>
          <p:nvPr/>
        </p:nvPicPr>
        <p:blipFill rotWithShape="1">
          <a:blip r:embed="rId3">
            <a:alphaModFix/>
          </a:blip>
          <a:srcRect b="12344" l="-323" r="0" t="67267"/>
          <a:stretch/>
        </p:blipFill>
        <p:spPr>
          <a:xfrm>
            <a:off x="8896574" y="0"/>
            <a:ext cx="3295426" cy="66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449" y="1480487"/>
            <a:ext cx="11274816" cy="4917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153" name="Google Shape;15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00" y="1372050"/>
            <a:ext cx="12193625" cy="5134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154" name="Google Shape;154;p4"/>
          <p:cNvPicPr preferRelativeResize="0"/>
          <p:nvPr/>
        </p:nvPicPr>
        <p:blipFill rotWithShape="1">
          <a:blip r:embed="rId3">
            <a:alphaModFix/>
          </a:blip>
          <a:srcRect b="2670" l="-323" r="21465" t="56926"/>
          <a:stretch/>
        </p:blipFill>
        <p:spPr>
          <a:xfrm>
            <a:off x="0" y="0"/>
            <a:ext cx="2590325" cy="132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от дмитрия\IP8EHAiVoEs.jpg" id="159" name="Google Shape;159;p5"/>
          <p:cNvPicPr preferRelativeResize="0"/>
          <p:nvPr/>
        </p:nvPicPr>
        <p:blipFill rotWithShape="1">
          <a:blip r:embed="rId3">
            <a:alphaModFix/>
          </a:blip>
          <a:srcRect b="23452" l="0" r="4457" t="33389"/>
          <a:stretch/>
        </p:blipFill>
        <p:spPr>
          <a:xfrm>
            <a:off x="0" y="3979905"/>
            <a:ext cx="12193627" cy="287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4506600" y="482975"/>
            <a:ext cx="7686900" cy="555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-1628" y="1731040"/>
            <a:ext cx="12193628" cy="2304138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67555" y="159811"/>
            <a:ext cx="48397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Combinatorics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5"/>
          <p:cNvGrpSpPr/>
          <p:nvPr/>
        </p:nvGrpSpPr>
        <p:grpSpPr>
          <a:xfrm>
            <a:off x="241140" y="1305562"/>
            <a:ext cx="11709721" cy="5201968"/>
            <a:chOff x="345490" y="1179442"/>
            <a:chExt cx="11709721" cy="5201968"/>
          </a:xfrm>
        </p:grpSpPr>
        <p:sp>
          <p:nvSpPr>
            <p:cNvPr id="164" name="Google Shape;164;p5"/>
            <p:cNvSpPr/>
            <p:nvPr/>
          </p:nvSpPr>
          <p:spPr>
            <a:xfrm>
              <a:off x="345490" y="1179442"/>
              <a:ext cx="3754069" cy="52019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323316" y="1179442"/>
              <a:ext cx="3754069" cy="52019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301142" y="1179442"/>
              <a:ext cx="3754069" cy="52019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5"/>
          <p:cNvSpPr/>
          <p:nvPr/>
        </p:nvSpPr>
        <p:spPr>
          <a:xfrm>
            <a:off x="8406253" y="1438495"/>
            <a:ext cx="3186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Variation with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repetition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78975" y="1374845"/>
            <a:ext cx="3186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Combination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with repetition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351713" y="1316183"/>
            <a:ext cx="3186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Permutation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with repetition</a:t>
            </a:r>
            <a:endParaRPr b="1" i="0" sz="2000" u="none" cap="none" strike="noStrike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175313" y="716832"/>
            <a:ext cx="1188168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ru-RU" sz="23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PERMUTATION, COMBINATION, AND VARIATION (WITH REPETITION)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33932" l="-1" r="70518" t="15002"/>
          <a:stretch/>
        </p:blipFill>
        <p:spPr>
          <a:xfrm>
            <a:off x="268534" y="2290202"/>
            <a:ext cx="1339549" cy="161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5">
            <a:alphaModFix/>
          </a:blip>
          <a:srcRect b="31033" l="0" r="51173" t="11916"/>
          <a:stretch/>
        </p:blipFill>
        <p:spPr>
          <a:xfrm>
            <a:off x="8253482" y="2271143"/>
            <a:ext cx="2004618" cy="155297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/>
          <p:nvPr/>
        </p:nvSpPr>
        <p:spPr>
          <a:xfrm rot="-5400000">
            <a:off x="2715204" y="2891764"/>
            <a:ext cx="1857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possible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permutations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4">
            <a:alphaModFix/>
          </a:blip>
          <a:srcRect b="33932" l="38270" r="28574" t="15002"/>
          <a:stretch/>
        </p:blipFill>
        <p:spPr>
          <a:xfrm>
            <a:off x="1723472" y="2188712"/>
            <a:ext cx="1601097" cy="171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17554" r="25971" t="71172"/>
          <a:stretch/>
        </p:blipFill>
        <p:spPr>
          <a:xfrm>
            <a:off x="351728" y="3732220"/>
            <a:ext cx="2280745" cy="81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5">
            <a:alphaModFix/>
          </a:blip>
          <a:srcRect b="-434" l="0" r="62436" t="81516"/>
          <a:stretch/>
        </p:blipFill>
        <p:spPr>
          <a:xfrm>
            <a:off x="8406250" y="3924225"/>
            <a:ext cx="1114701" cy="3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5">
            <a:alphaModFix/>
          </a:blip>
          <a:srcRect b="-435" l="50234" r="22614" t="14355"/>
          <a:stretch/>
        </p:blipFill>
        <p:spPr>
          <a:xfrm>
            <a:off x="10258100" y="2073931"/>
            <a:ext cx="1114712" cy="234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/>
          <p:nvPr/>
        </p:nvSpPr>
        <p:spPr>
          <a:xfrm rot="-5400000">
            <a:off x="10711751" y="3075614"/>
            <a:ext cx="1857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 possible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choices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275" y="5822850"/>
            <a:ext cx="2320500" cy="6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7">
            <a:alphaModFix/>
          </a:blip>
          <a:srcRect b="0" l="8769" r="24389" t="62374"/>
          <a:stretch/>
        </p:blipFill>
        <p:spPr>
          <a:xfrm>
            <a:off x="4591063" y="3623500"/>
            <a:ext cx="2700362" cy="6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8">
            <a:alphaModFix/>
          </a:blip>
          <a:srcRect b="0" l="0" r="15260" t="76051"/>
          <a:stretch/>
        </p:blipFill>
        <p:spPr>
          <a:xfrm>
            <a:off x="8723650" y="5914850"/>
            <a:ext cx="2700349" cy="4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/>
          <p:nvPr/>
        </p:nvSpPr>
        <p:spPr>
          <a:xfrm>
            <a:off x="351725" y="4476800"/>
            <a:ext cx="35016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number of ways to sort n items, among which the first item is repeated n_1 times, the second item is repeated n_2 times…, the nth item is repeated n_k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365363" y="2290200"/>
            <a:ext cx="35016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given n sets, each of which contains the same items. How many ways are there to select m different items?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8323025" y="4396575"/>
            <a:ext cx="35016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Given a set consisting of n items and the condition that each item can be chosen more than once, how many ways are there to select m items from that set, if the order of choice matters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185" name="Google Shape;18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2325" y="1305550"/>
            <a:ext cx="3759325" cy="520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186" name="Google Shape;18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5563" y="1305550"/>
            <a:ext cx="3759325" cy="520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187" name="Google Shape;18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98800" y="1305550"/>
            <a:ext cx="3759325" cy="52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охожее изображение" id="192" name="Google Shape;192;g997e7de71f_6_37"/>
          <p:cNvPicPr preferRelativeResize="0"/>
          <p:nvPr/>
        </p:nvPicPr>
        <p:blipFill rotWithShape="1">
          <a:blip r:embed="rId3">
            <a:alphaModFix/>
          </a:blip>
          <a:srcRect b="11996" l="0" r="0" t="7384"/>
          <a:stretch/>
        </p:blipFill>
        <p:spPr>
          <a:xfrm>
            <a:off x="0" y="1334350"/>
            <a:ext cx="12191999" cy="552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5.png" id="193" name="Google Shape;193;g997e7de71f_6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34350"/>
            <a:ext cx="12192000" cy="55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997e7de71f_6_37"/>
          <p:cNvSpPr/>
          <p:nvPr/>
        </p:nvSpPr>
        <p:spPr>
          <a:xfrm>
            <a:off x="3946200" y="1419225"/>
            <a:ext cx="42996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COMBINATORICS,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SETS, AND BINARY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g997e7de71f_6_37"/>
          <p:cNvSpPr/>
          <p:nvPr/>
        </p:nvSpPr>
        <p:spPr>
          <a:xfrm rot="2700000">
            <a:off x="4545296" y="-238754"/>
            <a:ext cx="3101407" cy="3101407"/>
          </a:xfrm>
          <a:custGeom>
            <a:rect b="b" l="l" r="r" t="t"/>
            <a:pathLst>
              <a:path extrusionOk="0" h="3916118" w="3916118">
                <a:moveTo>
                  <a:pt x="3916118" y="0"/>
                </a:moveTo>
                <a:lnTo>
                  <a:pt x="3916118" y="3916118"/>
                </a:lnTo>
                <a:lnTo>
                  <a:pt x="0" y="3916118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997e7de71f_6_37"/>
          <p:cNvSpPr/>
          <p:nvPr/>
        </p:nvSpPr>
        <p:spPr>
          <a:xfrm>
            <a:off x="1504600" y="3968733"/>
            <a:ext cx="91827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ru-RU" sz="6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презентация НЕЙРОНКИ\ДОД\27.png" id="201" name="Google Shape;201;g997e7de71f_6_125"/>
          <p:cNvPicPr preferRelativeResize="0"/>
          <p:nvPr/>
        </p:nvPicPr>
        <p:blipFill rotWithShape="1">
          <a:blip r:embed="rId3">
            <a:alphaModFix/>
          </a:blip>
          <a:srcRect b="0" l="14806" r="0" t="0"/>
          <a:stretch/>
        </p:blipFill>
        <p:spPr>
          <a:xfrm>
            <a:off x="6766560" y="-20674"/>
            <a:ext cx="3398519" cy="58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997e7de71f_6_125"/>
          <p:cNvSpPr/>
          <p:nvPr/>
        </p:nvSpPr>
        <p:spPr>
          <a:xfrm>
            <a:off x="1519925" y="538050"/>
            <a:ext cx="5508000" cy="5781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997e7de71f_6_125"/>
          <p:cNvSpPr/>
          <p:nvPr/>
        </p:nvSpPr>
        <p:spPr>
          <a:xfrm>
            <a:off x="1212696" y="3160621"/>
            <a:ext cx="644100" cy="6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997e7de71f_6_125"/>
          <p:cNvCxnSpPr/>
          <p:nvPr/>
        </p:nvCxnSpPr>
        <p:spPr>
          <a:xfrm flipH="1">
            <a:off x="1262590" y="3177401"/>
            <a:ext cx="544500" cy="5031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997e7de71f_6_125"/>
          <p:cNvSpPr txBox="1"/>
          <p:nvPr/>
        </p:nvSpPr>
        <p:spPr>
          <a:xfrm rot="-5400000">
            <a:off x="-1894599" y="2915725"/>
            <a:ext cx="57825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S E T S</a:t>
            </a:r>
            <a:endParaRPr b="1" i="0" sz="48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g997e7de71f_6_125"/>
          <p:cNvSpPr/>
          <p:nvPr/>
        </p:nvSpPr>
        <p:spPr>
          <a:xfrm>
            <a:off x="1856803" y="864225"/>
            <a:ext cx="42405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SETS</a:t>
            </a:r>
            <a:r>
              <a:rPr b="1" i="0" lang="ru-RU" sz="1800" u="none" cap="none" strike="noStrike">
                <a:solidFill>
                  <a:srgbClr val="0563C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a collection of any objects, which are interpreted as a whole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(ie. sorted based on any categories, criteria, and circumstances).</a:t>
            </a:r>
            <a:endParaRPr b="1" i="0" sz="1800" u="none" cap="none" strike="noStrike">
              <a:solidFill>
                <a:srgbClr val="0563C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63C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g997e7de71f_6_125"/>
          <p:cNvPicPr preferRelativeResize="0"/>
          <p:nvPr/>
        </p:nvPicPr>
        <p:blipFill rotWithShape="1">
          <a:blip r:embed="rId4">
            <a:alphaModFix/>
          </a:blip>
          <a:srcRect b="7019" l="11921" r="32001" t="15314"/>
          <a:stretch/>
        </p:blipFill>
        <p:spPr>
          <a:xfrm>
            <a:off x="1927625" y="2409550"/>
            <a:ext cx="4718376" cy="367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997e7de71f_6_125"/>
          <p:cNvSpPr/>
          <p:nvPr/>
        </p:nvSpPr>
        <p:spPr>
          <a:xfrm>
            <a:off x="7338500" y="628225"/>
            <a:ext cx="36915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 of Sets:</a:t>
            </a:r>
            <a:endParaRPr b="0" i="0" sz="1600" u="none" cap="none" strike="noStrike">
              <a:solidFill>
                <a:srgbClr val="5E60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of letters from the English alphabet</a:t>
            </a:r>
            <a:endParaRPr b="0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of natural numbers</a:t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://mathprofi.ru/b/mnozhestva_clip_image010.gif" id="209" name="Google Shape;209;g997e7de71f_6_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7826" y="2575927"/>
            <a:ext cx="2071437" cy="3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997e7de71f_6_125"/>
          <p:cNvSpPr/>
          <p:nvPr/>
        </p:nvSpPr>
        <p:spPr>
          <a:xfrm>
            <a:off x="7338502" y="3160618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Notation:</a:t>
            </a:r>
            <a:endParaRPr b="0" i="0" sz="1200" u="none" cap="none" strike="noStrike">
              <a:solidFill>
                <a:srgbClr val="5E60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mathprofi.ru/b/mnozhestva_clip_image027.gif" id="211" name="Google Shape;211;g997e7de71f_6_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3712" y="4088348"/>
            <a:ext cx="664213" cy="341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hprofi.ru/b/mnozhestva_clip_image029.gif" id="212" name="Google Shape;212;g997e7de71f_6_1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54168" y="4601442"/>
            <a:ext cx="643757" cy="314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hprofi.ru/b/mnozhestva_clip_image031.gif" id="213" name="Google Shape;213;g997e7de71f_6_1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94975" y="5109127"/>
            <a:ext cx="802950" cy="341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997e7de71f_6_125"/>
          <p:cNvSpPr/>
          <p:nvPr/>
        </p:nvSpPr>
        <p:spPr>
          <a:xfrm>
            <a:off x="8297925" y="3616700"/>
            <a:ext cx="342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letter ‘b’ belongs to set A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997e7de71f_6_125"/>
          <p:cNvSpPr/>
          <p:nvPr/>
        </p:nvSpPr>
        <p:spPr>
          <a:xfrm>
            <a:off x="8297926" y="4076446"/>
            <a:ext cx="33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‘beta’ doesn’t belong to set A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997e7de71f_6_125"/>
          <p:cNvSpPr/>
          <p:nvPr/>
        </p:nvSpPr>
        <p:spPr>
          <a:xfrm>
            <a:off x="8296652" y="4585450"/>
            <a:ext cx="257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‘5’ belongs to set N</a:t>
            </a:r>
            <a:endParaRPr b="0" i="0" sz="1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997e7de71f_6_125"/>
          <p:cNvSpPr/>
          <p:nvPr/>
        </p:nvSpPr>
        <p:spPr>
          <a:xfrm>
            <a:off x="8296650" y="5070650"/>
            <a:ext cx="35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‘5,5’ doesn’t belong to set N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mathprofi.ru/b/mnozhestva_clip_image029.gif" id="218" name="Google Shape;218;g997e7de71f_6_125"/>
          <p:cNvPicPr preferRelativeResize="0"/>
          <p:nvPr/>
        </p:nvPicPr>
        <p:blipFill rotWithShape="1">
          <a:blip r:embed="rId7">
            <a:alphaModFix/>
          </a:blip>
          <a:srcRect b="0" l="24281" r="37552" t="0"/>
          <a:stretch/>
        </p:blipFill>
        <p:spPr>
          <a:xfrm>
            <a:off x="7853192" y="3602728"/>
            <a:ext cx="245708" cy="3144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hprofi.ru/b/mnozhestva_clip_image027.gif" id="219" name="Google Shape;219;g997e7de71f_6_125"/>
          <p:cNvPicPr preferRelativeResize="0"/>
          <p:nvPr/>
        </p:nvPicPr>
        <p:blipFill rotWithShape="1">
          <a:blip r:embed="rId6">
            <a:alphaModFix/>
          </a:blip>
          <a:srcRect b="0" l="63008" r="0" t="0"/>
          <a:stretch/>
        </p:blipFill>
        <p:spPr>
          <a:xfrm>
            <a:off x="8052216" y="3649333"/>
            <a:ext cx="245708" cy="34195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997e7de71f_6_125"/>
          <p:cNvSpPr txBox="1"/>
          <p:nvPr/>
        </p:nvSpPr>
        <p:spPr>
          <a:xfrm>
            <a:off x="7556865" y="3529925"/>
            <a:ext cx="306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ru-RU" sz="2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b="0" i="1" sz="2200" u="none" cap="none" strike="noStrike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g997e7de71f_6_125"/>
          <p:cNvSpPr txBox="1"/>
          <p:nvPr/>
        </p:nvSpPr>
        <p:spPr>
          <a:xfrm>
            <a:off x="7663650" y="1672813"/>
            <a:ext cx="320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-RU" sz="18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A = {a, b, c, …,x, y, z}</a:t>
            </a:r>
            <a:endParaRPr b="0" i="1" sz="1600" u="none" cap="none" strike="noStrike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ножество действительных чисел, числовая прямая" id="226" name="Google Shape;226;g997e7de71f_6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457" y="4461463"/>
            <a:ext cx="46863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7.png" id="227" name="Google Shape;227;g997e7de71f_6_243"/>
          <p:cNvPicPr preferRelativeResize="0"/>
          <p:nvPr/>
        </p:nvPicPr>
        <p:blipFill rotWithShape="1">
          <a:blip r:embed="rId4">
            <a:alphaModFix/>
          </a:blip>
          <a:srcRect b="0" l="14806" r="0" t="0"/>
          <a:stretch/>
        </p:blipFill>
        <p:spPr>
          <a:xfrm>
            <a:off x="6766560" y="-20674"/>
            <a:ext cx="3398519" cy="58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997e7de71f_6_243"/>
          <p:cNvSpPr/>
          <p:nvPr/>
        </p:nvSpPr>
        <p:spPr>
          <a:xfrm>
            <a:off x="1519925" y="538050"/>
            <a:ext cx="5508000" cy="5781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997e7de71f_6_243"/>
          <p:cNvSpPr/>
          <p:nvPr/>
        </p:nvSpPr>
        <p:spPr>
          <a:xfrm>
            <a:off x="1212696" y="3160621"/>
            <a:ext cx="644100" cy="6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997e7de71f_6_243"/>
          <p:cNvCxnSpPr/>
          <p:nvPr/>
        </p:nvCxnSpPr>
        <p:spPr>
          <a:xfrm flipH="1">
            <a:off x="1262590" y="3177401"/>
            <a:ext cx="544500" cy="5031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997e7de71f_6_243"/>
          <p:cNvSpPr txBox="1"/>
          <p:nvPr/>
        </p:nvSpPr>
        <p:spPr>
          <a:xfrm rot="-5400000">
            <a:off x="-1894599" y="2915725"/>
            <a:ext cx="57825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S E T S</a:t>
            </a:r>
            <a:endParaRPr b="1" i="0" sz="48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g997e7de71f_6_243"/>
          <p:cNvSpPr/>
          <p:nvPr/>
        </p:nvSpPr>
        <p:spPr>
          <a:xfrm>
            <a:off x="1856800" y="864225"/>
            <a:ext cx="4650900" cy="1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Subsets</a:t>
            </a:r>
            <a:r>
              <a:rPr b="1" i="0" lang="ru-RU" sz="1800" u="none" cap="none" strike="noStrike">
                <a:solidFill>
                  <a:srgbClr val="0563C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</a:t>
            </a:r>
            <a:r>
              <a:rPr b="0" i="0" lang="ru-RU" sz="1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-RU" sz="1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X is a subset of set Y  if every element in X also belongs to set Y.</a:t>
            </a:r>
            <a:endParaRPr b="0" i="0" sz="1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g997e7de71f_6_243"/>
          <p:cNvPicPr preferRelativeResize="0"/>
          <p:nvPr/>
        </p:nvPicPr>
        <p:blipFill rotWithShape="1">
          <a:blip r:embed="rId5">
            <a:alphaModFix/>
          </a:blip>
          <a:srcRect b="0" l="6092" r="46308" t="17593"/>
          <a:stretch/>
        </p:blipFill>
        <p:spPr>
          <a:xfrm>
            <a:off x="3120412" y="1905873"/>
            <a:ext cx="3123151" cy="31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997e7de71f_6_243"/>
          <p:cNvSpPr/>
          <p:nvPr/>
        </p:nvSpPr>
        <p:spPr>
          <a:xfrm>
            <a:off x="1856794" y="4585450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Notation:</a:t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997e7de71f_6_243"/>
          <p:cNvSpPr/>
          <p:nvPr/>
        </p:nvSpPr>
        <p:spPr>
          <a:xfrm>
            <a:off x="2866749" y="5195350"/>
            <a:ext cx="247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Char char="-"/>
            </a:pPr>
            <a:r>
              <a:rPr b="0" i="0" lang="ru-RU" sz="1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G is a subset of set А</a:t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mathprofi.ru/b/mnozhestva_clip_image068_0000.gif" id="236" name="Google Shape;236;g997e7de71f_6_2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7373" y="5210539"/>
            <a:ext cx="802950" cy="32461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997e7de71f_6_243"/>
          <p:cNvSpPr/>
          <p:nvPr/>
        </p:nvSpPr>
        <p:spPr>
          <a:xfrm>
            <a:off x="7273627" y="443629"/>
            <a:ext cx="44598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 of sets:</a:t>
            </a:r>
            <a:endParaRPr b="0" i="0" sz="1400" u="none" cap="none" strike="noStrike">
              <a:solidFill>
                <a:srgbClr val="5E60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1800"/>
              <a:buFont typeface="Century Gothic"/>
              <a:buAutoNum type="arabicParenR"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of integer numbers</a:t>
            </a:r>
            <a:endParaRPr b="0" i="0" sz="1400" u="none" cap="none" strike="noStrike">
              <a:solidFill>
                <a:srgbClr val="5E60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1800"/>
              <a:buFont typeface="Century Gothic"/>
              <a:buAutoNum type="arabicParenR"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of rational numbers</a:t>
            </a:r>
            <a:endParaRPr b="0" i="0" sz="1400" u="none" cap="none" strike="noStrike">
              <a:solidFill>
                <a:srgbClr val="5E60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1800"/>
              <a:buFont typeface="Century Gothic"/>
              <a:buAutoNum type="arabicParenR"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of real numbers</a:t>
            </a:r>
            <a:endParaRPr b="1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://mathprofi.ru/b/mnozhestva_clip_image088.gif" id="238" name="Google Shape;238;g997e7de71f_6_2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27574" y="1709759"/>
            <a:ext cx="2390465" cy="359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hprofi.ru/b/mnozhestva_clip_image095.gif" id="239" name="Google Shape;239;g997e7de71f_6_2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92472" y="2888677"/>
            <a:ext cx="2425567" cy="66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0"/>
          <p:cNvGrpSpPr/>
          <p:nvPr/>
        </p:nvGrpSpPr>
        <p:grpSpPr>
          <a:xfrm>
            <a:off x="0" y="6123159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245" name="Google Shape;245;p10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46" name="Google Shape;246;p10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47" name="Google Shape;247;p10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48" name="Google Shape;248;p10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10"/>
          <p:cNvSpPr/>
          <p:nvPr/>
        </p:nvSpPr>
        <p:spPr>
          <a:xfrm>
            <a:off x="-1628" y="1400010"/>
            <a:ext cx="12193500" cy="50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2934730" y="58960"/>
            <a:ext cx="632256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OPERATIONS</a:t>
            </a:r>
            <a:endParaRPr b="0" i="0" sz="40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INVOLVING SETS</a:t>
            </a:r>
            <a:endParaRPr b="1" i="0" sz="40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ÐÐ°ÑÑÐ¸Ð½ÐºÐ¸ Ð¿Ð¾ Ð·Ð°Ð¿ÑÐ¾ÑÑ dots" id="251" name="Google Shape;251;p10"/>
          <p:cNvPicPr preferRelativeResize="0"/>
          <p:nvPr/>
        </p:nvPicPr>
        <p:blipFill rotWithShape="1">
          <a:blip r:embed="rId3">
            <a:alphaModFix/>
          </a:blip>
          <a:srcRect b="12344" l="-323" r="0" t="67267"/>
          <a:stretch/>
        </p:blipFill>
        <p:spPr>
          <a:xfrm>
            <a:off x="8896574" y="0"/>
            <a:ext cx="3295426" cy="669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10"/>
          <p:cNvGrpSpPr/>
          <p:nvPr/>
        </p:nvGrpSpPr>
        <p:grpSpPr>
          <a:xfrm>
            <a:off x="1146867" y="3473283"/>
            <a:ext cx="3597625" cy="2499034"/>
            <a:chOff x="8072593" y="832610"/>
            <a:chExt cx="3597625" cy="2499034"/>
          </a:xfrm>
        </p:grpSpPr>
        <p:pic>
          <p:nvPicPr>
            <p:cNvPr descr="ресечение множеств" id="253" name="Google Shape;25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72593" y="832610"/>
              <a:ext cx="2197029" cy="139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mathprofi.ru/b/mnozhestva_clip_image150.gif" id="254" name="Google Shape;254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19087" y="2293258"/>
              <a:ext cx="3551131" cy="526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mathprofi.ru/b/mnozhestva_clip_image152.gif" id="255" name="Google Shape;255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19087" y="2785544"/>
              <a:ext cx="1923224" cy="546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10"/>
          <p:cNvGrpSpPr/>
          <p:nvPr/>
        </p:nvGrpSpPr>
        <p:grpSpPr>
          <a:xfrm>
            <a:off x="6833553" y="3207099"/>
            <a:ext cx="3470853" cy="2765218"/>
            <a:chOff x="8043798" y="3331644"/>
            <a:chExt cx="3470853" cy="2765218"/>
          </a:xfrm>
        </p:grpSpPr>
        <p:pic>
          <p:nvPicPr>
            <p:cNvPr descr="бъединение множеств" id="257" name="Google Shape;257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72592" y="3331644"/>
              <a:ext cx="2197030" cy="1405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mathprofi.ru/b/mnozhestva_clip_image161.gif" id="258" name="Google Shape;258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72592" y="5011474"/>
              <a:ext cx="3442058" cy="47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mathprofi.ru/b/mnozhestva_clip_image163.gif" id="259" name="Google Shape;259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43798" y="5553804"/>
              <a:ext cx="3470852" cy="5430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60" name="Google Shape;260;p10"/>
          <p:cNvPicPr preferRelativeResize="0"/>
          <p:nvPr/>
        </p:nvPicPr>
        <p:blipFill rotWithShape="1">
          <a:blip r:embed="rId3">
            <a:alphaModFix/>
          </a:blip>
          <a:srcRect b="12345" l="41632" r="0" t="48590"/>
          <a:stretch/>
        </p:blipFill>
        <p:spPr>
          <a:xfrm>
            <a:off x="12" y="0"/>
            <a:ext cx="1917238" cy="12830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261" name="Google Shape;261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3658" y="1400000"/>
            <a:ext cx="12195662" cy="50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/>
          <p:nvPr/>
        </p:nvSpPr>
        <p:spPr>
          <a:xfrm>
            <a:off x="442430" y="1845609"/>
            <a:ext cx="48267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1800"/>
              <a:buFont typeface="Verdana"/>
              <a:buAutoNum type="arabicPeriod"/>
            </a:pPr>
            <a:r>
              <a:rPr b="1" i="0" lang="ru-RU" sz="18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Intersection (AND)</a:t>
            </a:r>
            <a:endParaRPr b="1" i="0" sz="1800" u="none" cap="none" strike="noStrike">
              <a:solidFill>
                <a:srgbClr val="5E607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intersection of sets A and B </a:t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another set		, each of which is present both in set A and in set B.</a:t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6711478" y="1729909"/>
            <a:ext cx="5099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2. Union (OR)</a:t>
            </a:r>
            <a:endParaRPr b="0" i="0" sz="1400" u="none" cap="none" strike="noStrike">
              <a:solidFill>
                <a:srgbClr val="5E60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UNION 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sets A and B </a:t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another set		, each of which is present in either set A 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set B.</a:t>
            </a:r>
            <a:r>
              <a:rPr b="0" i="0" lang="ru-RU" sz="1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://mathprofi.ru/b/mnozhestva_clip_image152.gif" id="264" name="Google Shape;264;p10"/>
          <p:cNvPicPr preferRelativeResize="0"/>
          <p:nvPr/>
        </p:nvPicPr>
        <p:blipFill rotWithShape="1">
          <a:blip r:embed="rId6">
            <a:alphaModFix/>
          </a:blip>
          <a:srcRect b="0" l="0" r="46484" t="0"/>
          <a:stretch/>
        </p:blipFill>
        <p:spPr>
          <a:xfrm>
            <a:off x="2086216" y="2359099"/>
            <a:ext cx="848506" cy="450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hprofi.ru/b/mnozhestva_clip_image157.gif" id="265" name="Google Shape;265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35935" y="2321264"/>
            <a:ext cx="762152" cy="29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2019-04-18T14:11:13Z</dcterms:created>
  <dc:creator>Пользователь Windows</dc:creator>
</cp:coreProperties>
</file>