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FOH2ucuLIeRPgAtOipRBTpLq5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14.jp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gif"/><Relationship Id="rId4" Type="http://schemas.openxmlformats.org/officeDocument/2006/relationships/image" Target="../media/image13.jp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9.jpg"/><Relationship Id="rId5" Type="http://schemas.openxmlformats.org/officeDocument/2006/relationships/image" Target="../media/image21.jpg"/><Relationship Id="rId6" Type="http://schemas.openxmlformats.org/officeDocument/2006/relationships/image" Target="../media/image18.jp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10" Type="http://schemas.openxmlformats.org/officeDocument/2006/relationships/image" Target="../media/image24.gif"/><Relationship Id="rId9" Type="http://schemas.openxmlformats.org/officeDocument/2006/relationships/image" Target="../media/image25.gif"/><Relationship Id="rId5" Type="http://schemas.openxmlformats.org/officeDocument/2006/relationships/image" Target="../media/image11.png"/><Relationship Id="rId6" Type="http://schemas.openxmlformats.org/officeDocument/2006/relationships/image" Target="../media/image23.gif"/><Relationship Id="rId7" Type="http://schemas.openxmlformats.org/officeDocument/2006/relationships/image" Target="../media/image17.gif"/><Relationship Id="rId8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ai-reading_main_1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3355" r="0" t="7193"/>
          <a:stretch/>
        </p:blipFill>
        <p:spPr>
          <a:xfrm>
            <a:off x="0" y="0"/>
            <a:ext cx="10719196" cy="68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5688725" y="0"/>
            <a:ext cx="6502800" cy="68574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688475" y="2283275"/>
            <a:ext cx="65028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THEORY OF PROBABILITY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800" y="363"/>
            <a:ext cx="128592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760" y="187560"/>
            <a:ext cx="1029960" cy="9590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6006861" y="5011265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0" i="0" lang="ru-RU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1</a:t>
            </a:r>
            <a:endParaRPr b="0" i="0" sz="4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от дмитрия\IP8EHAiVoEs.jpg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7112" t="0"/>
          <a:stretch/>
        </p:blipFill>
        <p:spPr>
          <a:xfrm>
            <a:off x="-1" y="1"/>
            <a:ext cx="12192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1" y="1"/>
            <a:ext cx="3515496" cy="27178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84616" y="251887"/>
            <a:ext cx="27462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PLAN:</a:t>
            </a:r>
            <a:endParaRPr b="0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:\Наташа\корел\сувалкина\презентация НЕЙРОНКИ\ДОД\5.png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5497" y="-1"/>
            <a:ext cx="438665" cy="18749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-1" y="1445741"/>
            <a:ext cx="7982466" cy="542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96065" y="1904122"/>
            <a:ext cx="7302194" cy="4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763F9"/>
              </a:buClr>
              <a:buSzPts val="288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2763F9"/>
              </a:buClr>
              <a:buSzPts val="288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Probabilities of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2763F9"/>
              </a:buClr>
              <a:buSzPts val="2880"/>
              <a:buFont typeface="Arial"/>
              <a:buChar char="•"/>
            </a:pPr>
            <a:r>
              <a:rPr lang="ru-RU" sz="2400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Compatible and incompatible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2763F9"/>
              </a:buClr>
              <a:buSzPts val="2880"/>
              <a:buFont typeface="Arial"/>
              <a:buChar char="•"/>
            </a:pPr>
            <a:r>
              <a:rPr lang="ru-RU" sz="2400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 and multiplication of probabilities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2763F9"/>
              </a:buClr>
              <a:buSzPts val="2880"/>
              <a:buFont typeface="Arial"/>
              <a:buChar char="•"/>
            </a:pPr>
            <a:r>
              <a:rPr lang="ru-RU" sz="2400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 distributions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buClr>
                <a:srgbClr val="2763F9"/>
              </a:buClr>
              <a:buSzPts val="2880"/>
              <a:buFont typeface="Arial"/>
              <a:buChar char="•"/>
            </a:pPr>
            <a:r>
              <a:rPr lang="ru-RU" sz="2400">
                <a:solidFill>
                  <a:srgbClr val="7477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Expectation values, variance, mean-squared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original.png" id="104" name="Google Shape;104;p4"/>
          <p:cNvPicPr preferRelativeResize="0"/>
          <p:nvPr/>
        </p:nvPicPr>
        <p:blipFill rotWithShape="1">
          <a:blip r:embed="rId3">
            <a:alphaModFix/>
          </a:blip>
          <a:srcRect b="29690" l="0" r="0" t="0"/>
          <a:stretch/>
        </p:blipFill>
        <p:spPr>
          <a:xfrm>
            <a:off x="1" y="3428222"/>
            <a:ext cx="12193629" cy="342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4941074" y="512625"/>
            <a:ext cx="7252500" cy="456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-1628" y="1731040"/>
            <a:ext cx="12193628" cy="3174592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304185" y="179754"/>
            <a:ext cx="589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Types of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142452" y="1179442"/>
            <a:ext cx="3352800" cy="4073236"/>
          </a:xfrm>
          <a:prstGeom prst="rect">
            <a:avLst/>
          </a:prstGeom>
          <a:solidFill>
            <a:srgbClr val="E7E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345491" y="1179442"/>
            <a:ext cx="3352800" cy="5201968"/>
          </a:xfrm>
          <a:prstGeom prst="rect">
            <a:avLst/>
          </a:prstGeom>
          <a:solidFill>
            <a:srgbClr val="E7E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938600" y="1179450"/>
            <a:ext cx="3973200" cy="5202000"/>
          </a:xfrm>
          <a:prstGeom prst="rect">
            <a:avLst/>
          </a:prstGeom>
          <a:solidFill>
            <a:srgbClr val="E7EC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28618" y="1312374"/>
            <a:ext cx="3186545" cy="2258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Certain</a:t>
            </a: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events are events which</a:t>
            </a: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18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 result of many</a:t>
            </a: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b="1" lang="ru-RU" sz="1800">
                <a:solidFill>
                  <a:srgbClr val="617085"/>
                </a:solidFill>
                <a:latin typeface="Verdana"/>
                <a:ea typeface="Verdana"/>
                <a:cs typeface="Verdana"/>
                <a:sym typeface="Verdana"/>
              </a:rPr>
              <a:t>trials </a:t>
            </a: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ru-RU" sz="18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are measured by recording the causal actions and the result</a:t>
            </a: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 </a:t>
            </a:r>
            <a:r>
              <a:rPr lang="ru-RU" sz="1800">
                <a:solidFill>
                  <a:srgbClr val="617085"/>
                </a:solidFill>
                <a:latin typeface="Verdana"/>
                <a:ea typeface="Verdana"/>
                <a:cs typeface="Verdana"/>
                <a:sym typeface="Verdana"/>
              </a:rPr>
              <a:t>have been determined to</a:t>
            </a:r>
            <a:r>
              <a:rPr b="1" lang="ru-RU" sz="1800">
                <a:solidFill>
                  <a:srgbClr val="617085"/>
                </a:solidFill>
                <a:latin typeface="Verdana"/>
                <a:ea typeface="Verdana"/>
                <a:cs typeface="Verdana"/>
                <a:sym typeface="Verdana"/>
              </a:rPr>
              <a:t> always occur</a:t>
            </a:r>
            <a:r>
              <a:rPr b="1" i="0" lang="ru-RU" sz="1800" u="none" cap="none" strike="noStrike">
                <a:solidFill>
                  <a:srgbClr val="61708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262138" y="1354610"/>
            <a:ext cx="3186545" cy="2258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Impossible</a:t>
            </a: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events are events which </a:t>
            </a:r>
            <a:r>
              <a:rPr b="1" lang="ru-RU" sz="1800">
                <a:solidFill>
                  <a:srgbClr val="617085"/>
                </a:solidFill>
                <a:latin typeface="Verdana"/>
                <a:ea typeface="Verdana"/>
                <a:cs typeface="Verdana"/>
                <a:sym typeface="Verdana"/>
              </a:rPr>
              <a:t>never occur</a:t>
            </a: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18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during any trials</a:t>
            </a:r>
            <a:r>
              <a:rPr b="0" i="0" lang="ru-RU" sz="18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963311" y="1307741"/>
            <a:ext cx="3973315" cy="2258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Random</a:t>
            </a:r>
            <a:r>
              <a:rPr b="0" i="0" lang="ru-RU" sz="17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7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events which can </a:t>
            </a:r>
            <a:r>
              <a:rPr b="1" lang="ru-RU" sz="17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either occur or not occur in the course of a trial</a:t>
            </a:r>
            <a:r>
              <a:rPr lang="ru-RU" sz="17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These events are associated with randomness</a:t>
            </a:r>
            <a:r>
              <a:rPr b="0" i="0" lang="ru-RU" sz="17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ru-RU" sz="17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random event</a:t>
            </a:r>
            <a:r>
              <a:rPr b="0" i="0" lang="ru-RU" sz="17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7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preceded by causal factors</a:t>
            </a:r>
            <a:r>
              <a:rPr b="0" i="0" lang="ru-RU" sz="1700" u="none" cap="none" strike="noStrike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170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it is either truly impossible on unreasonably difficult to predict the outcome beforehand.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e result for яблоко падает вниз"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91" y="4294423"/>
            <a:ext cx="2880000" cy="19165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e result for кот завис в воздухе мем"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8852" y="3051810"/>
            <a:ext cx="2880000" cy="200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5121" y="3922675"/>
            <a:ext cx="2849692" cy="24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121" name="Google Shape;121;p5"/>
          <p:cNvPicPr preferRelativeResize="0"/>
          <p:nvPr/>
        </p:nvPicPr>
        <p:blipFill rotWithShape="1">
          <a:blip r:embed="rId3">
            <a:alphaModFix/>
          </a:blip>
          <a:srcRect b="-4479" l="42" r="34054" t="56963"/>
          <a:stretch/>
        </p:blipFill>
        <p:spPr>
          <a:xfrm>
            <a:off x="6890" y="874176"/>
            <a:ext cx="2164810" cy="1560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5"/>
          <p:cNvGrpSpPr/>
          <p:nvPr/>
        </p:nvGrpSpPr>
        <p:grpSpPr>
          <a:xfrm flipH="1" rot="10800000">
            <a:off x="0" y="6147761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123" name="Google Shape;123;p5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24" name="Google Shape;124;p5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25" name="Google Shape;125;p5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26" name="Google Shape;126;p5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127" name="Google Shape;127;p5"/>
          <p:cNvPicPr preferRelativeResize="0"/>
          <p:nvPr/>
        </p:nvPicPr>
        <p:blipFill rotWithShape="1">
          <a:blip r:embed="rId3">
            <a:alphaModFix/>
          </a:blip>
          <a:srcRect b="2262" l="36175" r="0" t="52823"/>
          <a:stretch/>
        </p:blipFill>
        <p:spPr>
          <a:xfrm>
            <a:off x="10095469" y="11203"/>
            <a:ext cx="2096531" cy="147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4390247" y="172445"/>
            <a:ext cx="3411511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ru-RU" sz="440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>
            <a:off x="-11" y="1486397"/>
            <a:ext cx="12192000" cy="50331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3385" l="1678" r="0" t="0"/>
          <a:stretch/>
        </p:blipFill>
        <p:spPr>
          <a:xfrm>
            <a:off x="379757" y="1701867"/>
            <a:ext cx="3608653" cy="3841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089295" y="797229"/>
            <a:ext cx="10515600" cy="6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4000"/>
              <a:buFont typeface="Century Gothic"/>
              <a:buNone/>
            </a:pPr>
            <a:r>
              <a:rPr lang="ru-RU" sz="4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DEFINITIONS</a:t>
            </a:r>
            <a:endParaRPr b="0" i="0" sz="40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326757" y="5774380"/>
            <a:ext cx="16898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</a:t>
            </a:r>
            <a:r>
              <a:rPr b="0" i="0" lang="ru-RU" sz="24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5525550" y="5720400"/>
            <a:ext cx="168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</a:t>
            </a:r>
            <a:r>
              <a:rPr b="1" i="0" lang="ru-RU" sz="24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4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8477475" y="5565900"/>
            <a:ext cx="3519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COLLECTIVELY EXHAUSTIVE EVENTS</a:t>
            </a:r>
            <a:endParaRPr b="0" i="0" sz="24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1800" y="2117801"/>
            <a:ext cx="3830200" cy="30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0600" y="2438175"/>
            <a:ext cx="2773000" cy="27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5.png" id="137" name="Google Shape;13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1565997"/>
            <a:ext cx="12191997" cy="503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3303818" y="303497"/>
            <a:ext cx="6273006" cy="1120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ru-RU" sz="440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Events</a:t>
            </a:r>
            <a:r>
              <a:rPr b="1" i="0" lang="ru-RU" sz="4400" u="none" cap="none" strike="noStrike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 –</a:t>
            </a:r>
            <a:br>
              <a:rPr b="1" i="0" lang="ru-RU" sz="4400" u="none" cap="none" strike="noStrike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ru-RU" sz="32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Basic Definitions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фото подборка\maxresdefault.jpg"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32954" r="41035" t="0"/>
          <a:stretch/>
        </p:blipFill>
        <p:spPr>
          <a:xfrm>
            <a:off x="234364" y="-20751"/>
            <a:ext cx="2855200" cy="617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816166" y="5835058"/>
            <a:ext cx="1691596" cy="648072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3350243" y="1639615"/>
            <a:ext cx="8398500" cy="4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Event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trial which is succeeded by and influences a certain </a:t>
            </a: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Events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denoted by capital letters.</a:t>
            </a:r>
            <a:endParaRPr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Outcome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result of any trial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is characterized by something happening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Incompatible </a:t>
            </a:r>
            <a:r>
              <a:rPr b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events</a:t>
            </a:r>
            <a:r>
              <a:rPr b="1" i="0" lang="ru-RU" sz="18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occurring excludes the other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occurring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Complementary </a:t>
            </a:r>
            <a:r>
              <a:rPr b="1" i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events</a:t>
            </a:r>
            <a:r>
              <a:rPr b="1" i="1" lang="ru-RU" sz="18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events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are directly opposite to one-another </a:t>
            </a:r>
            <a:endParaRPr sz="1800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(ie. coin toss leading to heads or tails).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Collectively </a:t>
            </a:r>
            <a:r>
              <a:rPr b="1" i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exhaustive</a:t>
            </a:r>
            <a:r>
              <a:rPr b="1" i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 events</a:t>
            </a:r>
            <a:r>
              <a:rPr b="1" i="1" lang="ru-RU" sz="18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1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set of all incompatible events determines the complete group of outcomes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provided that with any event, one of these outcomes will be realized.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Elementary event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event is called ‘elementary’ if it can only lead to one outcome.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3350269" y="1437475"/>
            <a:ext cx="8134800" cy="36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 flipH="1">
            <a:off x="572752" y="1425364"/>
            <a:ext cx="45719" cy="4884067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735293" y="1304143"/>
            <a:ext cx="76902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Verdana"/>
              <a:buNone/>
            </a:pPr>
            <a:r>
              <a:rPr b="1" lang="ru-RU" sz="16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The probability of a given outcome</a:t>
            </a:r>
            <a:r>
              <a:rPr b="0" i="0" lang="ru-RU" sz="16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any trial is denoted by the following equation: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                            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Century Gothic"/>
              <a:buNone/>
            </a:pPr>
            <a:r>
              <a:t/>
            </a:r>
            <a:endParaRPr sz="1600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Century Gothic"/>
              <a:buNone/>
            </a:pP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  –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number of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1600" u="sng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equally probably, elementary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outcomes of the trial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form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1600" u="sng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complete group of outcomes</a:t>
            </a:r>
            <a:r>
              <a:rPr b="0" i="0" lang="ru-RU" sz="1600" u="sng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b="0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Century Gothic"/>
              <a:buNone/>
            </a:pP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  –  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600" u="sng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outcomes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1"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are caused by event A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735294" y="3867398"/>
            <a:ext cx="7563578" cy="252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Verdana"/>
              <a:buNone/>
            </a:pPr>
            <a:r>
              <a:rPr b="1" lang="ru-RU" sz="1600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The sum of all possible outcomes which make up the set of collectively exhaustive events is equal to 1</a:t>
            </a:r>
            <a:r>
              <a:rPr b="1" i="0" lang="ru-RU" sz="1600" u="none" cap="none" strike="noStrike">
                <a:solidFill>
                  <a:srgbClr val="5E6072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Century Gothic"/>
              <a:buNone/>
            </a:pP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outcomes make up the total set of possible outcomes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there is a 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100%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chance that one of them will be realized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very simple case, two opposite outcomes make up the collectively exhaustive set of events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ie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16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Century Gothic"/>
              <a:buNone/>
            </a:pP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–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Tossing a coin leads it to fall on the ‘heads’ side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b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 – </a:t>
            </a: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Tossing a coin leads it to fall on the ‘tails’ side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E6072"/>
              </a:buClr>
              <a:buSzPts val="1600"/>
              <a:buFont typeface="Century Gothic"/>
              <a:buNone/>
            </a:pPr>
            <a:r>
              <a:rPr lang="ru-RU" sz="1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per the theorem</a:t>
            </a:r>
            <a:r>
              <a:rPr b="0" i="0" lang="ru-RU" sz="16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 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mathprofi.ru/m/teorija_verojatnostei_clip_image192.gif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9067" y="5995001"/>
            <a:ext cx="1917535" cy="396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фото подборка\maxresdefault.jpg"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32954" r="39056" t="0"/>
          <a:stretch/>
        </p:blipFill>
        <p:spPr>
          <a:xfrm flipH="1">
            <a:off x="8894439" y="404664"/>
            <a:ext cx="2978904" cy="5986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8534399" y="1932086"/>
            <a:ext cx="720080" cy="2952328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687746" y="472636"/>
            <a:ext cx="7938788" cy="760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Probability of an outcome</a:t>
            </a:r>
            <a:endParaRPr b="1" i="0" sz="2800" u="none" cap="none" strike="noStrike">
              <a:solidFill>
                <a:srgbClr val="5E607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9063" y="1615050"/>
            <a:ext cx="12287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3350243" y="303497"/>
            <a:ext cx="8246012" cy="1120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400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Addition and multiplication of probabilities</a:t>
            </a:r>
            <a:endParaRPr b="1" i="0" sz="2800" u="none" cap="none" strike="noStrike">
              <a:solidFill>
                <a:srgbClr val="5E607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:\Наташа\корел\сувалкина\фото подборка\maxresdefault.jpg"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32954" r="41035" t="0"/>
          <a:stretch/>
        </p:blipFill>
        <p:spPr>
          <a:xfrm>
            <a:off x="234364" y="-20751"/>
            <a:ext cx="2855200" cy="617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816166" y="5835058"/>
            <a:ext cx="1691596" cy="648072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350243" y="1754433"/>
            <a:ext cx="8620084" cy="4733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0563C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sum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two events 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logical OR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and B is denoted by another event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+ B, 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means that the outcome of an event will be either event A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B (or both)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these events are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incompatible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event A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B can occur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Theorem for adding probabilities of incompatible events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probability of one of two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incompatible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events A or B occurring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either one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equal to the sum of their probabilities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P(A + B)</a:t>
            </a:r>
            <a:r>
              <a:rPr b="1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b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P(A)</a:t>
            </a:r>
            <a:r>
              <a:rPr b="1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</a:t>
            </a:r>
            <a:r>
              <a:rPr b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P(B) </a:t>
            </a:r>
            <a:endParaRPr b="1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0563C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product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two events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logical AND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and B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denoted by another event A*B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contains both events A and B.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product A*B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indicates that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certain circumstances, we can get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A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B to occur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theorem of multiplying independent events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probability of two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mutually independent events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and B occurring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equal to the product of the two probabilities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</a:t>
            </a:r>
            <a:r>
              <a:rPr b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P(A * B)</a:t>
            </a:r>
            <a:r>
              <a:rPr b="1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b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P(A)</a:t>
            </a:r>
            <a:r>
              <a:rPr b="1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</a:t>
            </a:r>
            <a:r>
              <a:rPr b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3350243" y="1501947"/>
            <a:ext cx="2191575" cy="36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172" name="Google Shape;172;p9"/>
          <p:cNvPicPr preferRelativeResize="0"/>
          <p:nvPr/>
        </p:nvPicPr>
        <p:blipFill rotWithShape="1">
          <a:blip r:embed="rId3">
            <a:alphaModFix/>
          </a:blip>
          <a:srcRect b="-4479" l="42" r="44476" t="56963"/>
          <a:stretch/>
        </p:blipFill>
        <p:spPr>
          <a:xfrm>
            <a:off x="6890" y="355174"/>
            <a:ext cx="1822488" cy="1560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9"/>
          <p:cNvGrpSpPr/>
          <p:nvPr/>
        </p:nvGrpSpPr>
        <p:grpSpPr>
          <a:xfrm flipH="1" rot="10800000">
            <a:off x="0" y="6147761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174" name="Google Shape;174;p9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75" name="Google Shape;175;p9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76" name="Google Shape;176;p9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77" name="Google Shape;177;p9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178" name="Google Shape;178;p9"/>
          <p:cNvPicPr preferRelativeResize="0"/>
          <p:nvPr/>
        </p:nvPicPr>
        <p:blipFill rotWithShape="1">
          <a:blip r:embed="rId3">
            <a:alphaModFix/>
          </a:blip>
          <a:srcRect b="2262" l="46015" r="-1" t="52823"/>
          <a:stretch/>
        </p:blipFill>
        <p:spPr>
          <a:xfrm>
            <a:off x="10418618" y="11203"/>
            <a:ext cx="1773382" cy="147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/>
          <p:nvPr/>
        </p:nvSpPr>
        <p:spPr>
          <a:xfrm>
            <a:off x="1829375" y="355175"/>
            <a:ext cx="85893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ru-RU" sz="370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DISCRETE RANDOM VARIABLES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 flipH="1">
            <a:off x="-14" y="1260763"/>
            <a:ext cx="12192000" cy="5258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бросок костей" id="181" name="Google Shape;1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6509" y="2162083"/>
            <a:ext cx="1799855" cy="13481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e result for бросок костей" id="182" name="Google Shape;18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1494" y="2162083"/>
            <a:ext cx="1799855" cy="13481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hprofi.ru/t/sluchainaya_velichina_clip_image028.jpg" id="183" name="Google Shape;18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5948" y="5104412"/>
            <a:ext cx="4687392" cy="1062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5.png" id="184" name="Google Shape;18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1260763"/>
            <a:ext cx="12191996" cy="5258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/>
          <p:nvPr/>
        </p:nvSpPr>
        <p:spPr>
          <a:xfrm>
            <a:off x="490706" y="1983337"/>
            <a:ext cx="584066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discrete random variable</a:t>
            </a:r>
            <a:r>
              <a:rPr b="0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some variable</a:t>
            </a:r>
            <a:r>
              <a:rPr b="0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numerical value of which will have</a:t>
            </a:r>
            <a:r>
              <a:rPr b="0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b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exactly one</a:t>
            </a:r>
            <a:r>
              <a:rPr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value</a:t>
            </a:r>
            <a:r>
              <a:rPr b="0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depends on random or otherwise unpredictable factors</a:t>
            </a:r>
            <a:r>
              <a:rPr b="0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7428747" y="1792751"/>
            <a:ext cx="12538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X(1) = 12</a:t>
            </a:r>
            <a:endParaRPr b="0" i="0" sz="20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9542307" y="1792751"/>
            <a:ext cx="11112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X(2) = 7</a:t>
            </a:r>
            <a:endParaRPr b="0" i="0" sz="20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477008" y="4649273"/>
            <a:ext cx="584066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Distribution Law of a discrete random variable </a:t>
            </a:r>
            <a:r>
              <a:rPr b="1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i="1"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Information describing the possible values for a variable and their corresponding probability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6938944" y="4384168"/>
            <a:ext cx="41683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Distribution law for the values of a six-sided dice</a:t>
            </a:r>
            <a:r>
              <a:rPr b="0" i="0" lang="ru-RU" sz="20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194" name="Google Shape;194;p10"/>
          <p:cNvPicPr preferRelativeResize="0"/>
          <p:nvPr/>
        </p:nvPicPr>
        <p:blipFill rotWithShape="1">
          <a:blip r:embed="rId3">
            <a:alphaModFix/>
          </a:blip>
          <a:srcRect b="-4479" l="42" r="34054" t="56963"/>
          <a:stretch/>
        </p:blipFill>
        <p:spPr>
          <a:xfrm>
            <a:off x="6890" y="874176"/>
            <a:ext cx="2164810" cy="1560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10"/>
          <p:cNvGrpSpPr/>
          <p:nvPr/>
        </p:nvGrpSpPr>
        <p:grpSpPr>
          <a:xfrm flipH="1" rot="10800000">
            <a:off x="0" y="6147761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196" name="Google Shape;196;p10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97" name="Google Shape;197;p10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98" name="Google Shape;198;p10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99" name="Google Shape;199;p10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00" name="Google Shape;200;p10"/>
          <p:cNvPicPr preferRelativeResize="0"/>
          <p:nvPr/>
        </p:nvPicPr>
        <p:blipFill rotWithShape="1">
          <a:blip r:embed="rId3">
            <a:alphaModFix/>
          </a:blip>
          <a:srcRect b="2262" l="46015" r="-1" t="52823"/>
          <a:stretch/>
        </p:blipFill>
        <p:spPr>
          <a:xfrm>
            <a:off x="10418618" y="11203"/>
            <a:ext cx="1773382" cy="14751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/>
          <p:nvPr/>
        </p:nvSpPr>
        <p:spPr>
          <a:xfrm>
            <a:off x="2171700" y="172450"/>
            <a:ext cx="8156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ru-RU" sz="440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EXPECTATION VALUES</a:t>
            </a:r>
            <a:r>
              <a:rPr b="1" i="0" lang="ru-RU" sz="4400" u="none" cap="none" strike="noStrike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/>
          <p:nvPr/>
        </p:nvSpPr>
        <p:spPr>
          <a:xfrm flipH="1">
            <a:off x="-11" y="1486397"/>
            <a:ext cx="12192000" cy="50331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677" y="5384181"/>
            <a:ext cx="14097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/>
        </p:nvSpPr>
        <p:spPr>
          <a:xfrm>
            <a:off x="1089295" y="797229"/>
            <a:ext cx="10515600" cy="6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072"/>
              </a:buClr>
              <a:buSzPts val="3600"/>
              <a:buFont typeface="Century Gothic"/>
              <a:buNone/>
            </a:pPr>
            <a:r>
              <a:rPr lang="ru-RU" sz="36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variance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15.png" id="205" name="Google Shape;2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486397"/>
            <a:ext cx="12191996" cy="5033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490706" y="2057249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Expectation value of a discrete random variable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</a:t>
            </a:r>
            <a:r>
              <a:rPr i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sum of the products of all possible values and their corresponding probabilities.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490706" y="4132234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Variance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</a:t>
            </a:r>
            <a:r>
              <a:rPr b="0" i="1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average of the squared distances from the mean: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10"/>
          <p:cNvGrpSpPr/>
          <p:nvPr/>
        </p:nvGrpSpPr>
        <p:grpSpPr>
          <a:xfrm>
            <a:off x="573833" y="3046266"/>
            <a:ext cx="5821108" cy="652363"/>
            <a:chOff x="573833" y="3046266"/>
            <a:chExt cx="4732593" cy="530375"/>
          </a:xfrm>
        </p:grpSpPr>
        <p:pic>
          <p:nvPicPr>
            <p:cNvPr descr="http://mathprofi.ru/t/sluchainaya_velichina_clip_image076.gif" id="209" name="Google Shape;209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55991" y="3152248"/>
              <a:ext cx="3250435" cy="318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mathprofi.ru/t/sluchainaya_velichina_clip_image777.gif" id="210" name="Google Shape;210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3833" y="3046266"/>
              <a:ext cx="1261114" cy="530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mathprofi.ru/t/sluchainaya_velichina_clip_image078.gif" id="211" name="Google Shape;21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06859" y="2761756"/>
            <a:ext cx="4790670" cy="390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/>
          <p:nvPr/>
        </p:nvSpPr>
        <p:spPr>
          <a:xfrm>
            <a:off x="6888262" y="2054017"/>
            <a:ext cx="3368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expectation value of a six-sided dice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10"/>
          <p:cNvGrpSpPr/>
          <p:nvPr/>
        </p:nvGrpSpPr>
        <p:grpSpPr>
          <a:xfrm>
            <a:off x="573833" y="5249291"/>
            <a:ext cx="5342058" cy="443133"/>
            <a:chOff x="573833" y="5249292"/>
            <a:chExt cx="4343123" cy="360270"/>
          </a:xfrm>
        </p:grpSpPr>
        <p:pic>
          <p:nvPicPr>
            <p:cNvPr descr="http://mathprofi.ru/t/dispersia_diskretnoi_sluchainoi_velichiny_clip_image020.gif" id="214" name="Google Shape;214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3833" y="5249292"/>
              <a:ext cx="2041530" cy="3602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mathprofi.ru/t/dispersia_diskretnoi_sluchainoi_velichiny_clip_image038.gif" id="215" name="Google Shape;215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698490" y="5280703"/>
              <a:ext cx="2218466" cy="2974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10"/>
          <p:cNvSpPr/>
          <p:nvPr/>
        </p:nvSpPr>
        <p:spPr>
          <a:xfrm>
            <a:off x="7006858" y="4002973"/>
            <a:ext cx="497732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 Squared Error of a random variable</a:t>
            </a:r>
            <a:r>
              <a:rPr b="1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</a:t>
            </a:r>
            <a:r>
              <a:rPr b="0" i="1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interval in which it is more likely for the random variable to select its value from. It is calculated using the following equation</a:t>
            </a: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607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5E607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2019-04-18T14:11:13Z</dcterms:created>
  <dc:creator>Пользователь Windows</dc:creator>
</cp:coreProperties>
</file>