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MuDRWTze9+52DjYkhX8OsLi4U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11F342-9CB5-4F2D-AD4C-B3DE5B14A18E}">
  <a:tblStyle styleId="{0D11F342-9CB5-4F2D-AD4C-B3DE5B14A1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21096599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9210965998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21096599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9210965998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21096599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9210965998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3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3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1"/>
          <p:cNvSpPr/>
          <p:nvPr/>
        </p:nvSpPr>
        <p:spPr>
          <a:xfrm rot="5400000">
            <a:off x="-3200400" y="3200400"/>
            <a:ext cx="6858000" cy="457200"/>
          </a:xfrm>
          <a:prstGeom prst="rect">
            <a:avLst/>
          </a:prstGeom>
          <a:solidFill>
            <a:srgbClr val="A2CDED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ixnio.com/objects/books/wisdom-book-education-knowledge-literature-library-study" TargetMode="External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and Annotation</a:t>
            </a:r>
            <a:endParaRPr/>
          </a:p>
        </p:txBody>
      </p:sp>
      <p:sp>
        <p:nvSpPr>
          <p:cNvPr id="94" name="Google Shape;94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5" name="Google Shape;95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highlight>
                  <a:srgbClr val="FFFFFF"/>
                </a:highlight>
              </a:rPr>
              <a:t>Annotated Data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3"/>
          <p:cNvCxnSpPr/>
          <p:nvPr/>
        </p:nvCxnSpPr>
        <p:spPr>
          <a:xfrm>
            <a:off x="1371600" y="1219200"/>
            <a:ext cx="6705600" cy="0"/>
          </a:xfrm>
          <a:prstGeom prst="straightConnector1">
            <a:avLst/>
          </a:prstGeom>
          <a:noFill/>
          <a:ln cap="flat" cmpd="sng" w="50800">
            <a:solidFill>
              <a:srgbClr val="7CE1E7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03" name="Google Shape;103;p3"/>
          <p:cNvGraphicFramePr/>
          <p:nvPr/>
        </p:nvGraphicFramePr>
        <p:xfrm>
          <a:off x="744250" y="5876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{0D11F342-9CB5-4F2D-AD4C-B3DE5B14A18E}</a:tableStyleId>
              </a:tblPr>
              <a:tblGrid>
                <a:gridCol w="3754925"/>
                <a:gridCol w="4340025"/>
              </a:tblGrid>
              <a:tr h="6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Russian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99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Little Prince</a:t>
                      </a:r>
                      <a:r>
                        <a:rPr lang="en-US" sz="1700">
                          <a:solidFill>
                            <a:srgbClr val="99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annotation underway</a:t>
                      </a:r>
                      <a:endParaRPr sz="1700">
                        <a:solidFill>
                          <a:srgbClr val="99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104" name="Google Shape;104;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25" y="146995"/>
            <a:ext cx="1867754" cy="1143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Google Shape;105;p3"/>
          <p:cNvGraphicFramePr/>
          <p:nvPr/>
        </p:nvGraphicFramePr>
        <p:xfrm>
          <a:off x="744250" y="156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{0D11F342-9CB5-4F2D-AD4C-B3DE5B14A18E}</a:tableStyleId>
              </a:tblPr>
              <a:tblGrid>
                <a:gridCol w="3754925"/>
                <a:gridCol w="4340025"/>
              </a:tblGrid>
              <a:tr h="181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Wikipedia </a:t>
                      </a:r>
                      <a:endParaRPr sz="17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99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Little Prince</a:t>
                      </a:r>
                      <a:endParaRPr sz="1700">
                        <a:solidFill>
                          <a:srgbClr val="99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Thousand Leagues under the Sea  </a:t>
                      </a:r>
                      <a:endParaRPr sz="1700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English Web Treebank</a:t>
                      </a:r>
                      <a:r>
                        <a:rPr lang="en-US" sz="1700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(online reviews)</a:t>
                      </a:r>
                      <a:endParaRPr sz="1700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Wall Street Journal (financial news)</a:t>
                      </a:r>
                      <a:endParaRPr sz="1700">
                        <a:solidFill>
                          <a:schemeClr val="accent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6" name="Google Shape;106;p3"/>
          <p:cNvGraphicFramePr/>
          <p:nvPr/>
        </p:nvGraphicFramePr>
        <p:xfrm>
          <a:off x="744250" y="337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{0D11F342-9CB5-4F2D-AD4C-B3DE5B14A18E}</a:tableStyleId>
              </a:tblPr>
              <a:tblGrid>
                <a:gridCol w="3754925"/>
                <a:gridCol w="4340025"/>
              </a:tblGrid>
              <a:tr h="83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German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99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Little Prince</a:t>
                      </a:r>
                      <a:endParaRPr sz="1700">
                        <a:solidFill>
                          <a:srgbClr val="99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Thousand Leagues under the Sea  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83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French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99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Little Prince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Thousand Leagues under the Sea  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7" name="Google Shape;107;p3"/>
          <p:cNvGraphicFramePr/>
          <p:nvPr/>
        </p:nvGraphicFramePr>
        <p:xfrm>
          <a:off x="744250" y="5041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{0D11F342-9CB5-4F2D-AD4C-B3DE5B14A18E}</a:tableStyleId>
              </a:tblPr>
              <a:tblGrid>
                <a:gridCol w="3754925"/>
                <a:gridCol w="4340025"/>
              </a:tblGrid>
              <a:tr h="83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Hebrew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99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Little Prince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Wikipedia - annotation underway</a:t>
                      </a:r>
                      <a:endParaRPr sz="17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210965998_0_3"/>
          <p:cNvSpPr txBox="1"/>
          <p:nvPr>
            <p:ph idx="1" type="body"/>
          </p:nvPr>
        </p:nvSpPr>
        <p:spPr>
          <a:xfrm>
            <a:off x="914400" y="1600200"/>
            <a:ext cx="7772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0"/>
              <a:buChar char="•"/>
            </a:pPr>
            <a:r>
              <a:rPr lang="en-US" sz="2620"/>
              <a:t>Each task is annotated and reviewed by trained annotators</a:t>
            </a:r>
            <a:endParaRPr sz="3600"/>
          </a:p>
          <a:p>
            <a:pPr indent="-20193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620"/>
              <a:buChar char="•"/>
            </a:pPr>
            <a:r>
              <a:rPr lang="en-US" sz="2620"/>
              <a:t>Means of communication with annotators:</a:t>
            </a:r>
            <a:endParaRPr sz="2620"/>
          </a:p>
          <a:p>
            <a:pPr indent="-337820" lvl="1" marL="74295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620"/>
              <a:buChar char="–"/>
            </a:pPr>
            <a:r>
              <a:rPr lang="en-US" sz="2620"/>
              <a:t>annotators can leave comments inside the task itself</a:t>
            </a:r>
            <a:endParaRPr sz="2620"/>
          </a:p>
          <a:p>
            <a:pPr indent="-337820" lvl="1" marL="74295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620"/>
              <a:buChar char="–"/>
            </a:pPr>
            <a:r>
              <a:rPr lang="en-US" sz="2620"/>
              <a:t>meetings</a:t>
            </a:r>
            <a:endParaRPr sz="2620"/>
          </a:p>
          <a:p>
            <a:pPr indent="-20193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9210965998_0_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g9210965998_0_3"/>
          <p:cNvSpPr txBox="1"/>
          <p:nvPr/>
        </p:nvSpPr>
        <p:spPr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highlight>
                  <a:srgbClr val="FFFFFF"/>
                </a:highlight>
              </a:rPr>
              <a:t>The Annotation Process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g9210965998_0_3"/>
          <p:cNvCxnSpPr/>
          <p:nvPr/>
        </p:nvCxnSpPr>
        <p:spPr>
          <a:xfrm>
            <a:off x="1371600" y="1219200"/>
            <a:ext cx="6705600" cy="0"/>
          </a:xfrm>
          <a:prstGeom prst="straightConnector1">
            <a:avLst/>
          </a:prstGeom>
          <a:noFill/>
          <a:ln cap="flat" cmpd="sng" w="50800">
            <a:solidFill>
              <a:srgbClr val="7CE1E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210965998_0_21"/>
          <p:cNvSpPr txBox="1"/>
          <p:nvPr>
            <p:ph idx="1" type="body"/>
          </p:nvPr>
        </p:nvSpPr>
        <p:spPr>
          <a:xfrm>
            <a:off x="914400" y="1600200"/>
            <a:ext cx="7772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/>
          </a:p>
          <a:p>
            <a:pPr indent="-39497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20"/>
              <a:buChar char="•"/>
            </a:pPr>
            <a:r>
              <a:rPr lang="en-US" sz="2620"/>
              <a:t>Open source, flexible web application </a:t>
            </a:r>
            <a:endParaRPr sz="2620"/>
          </a:p>
          <a:p>
            <a:pPr indent="-39497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20"/>
              <a:buChar char="•"/>
            </a:pPr>
            <a:r>
              <a:rPr lang="en-US" sz="2620"/>
              <a:t>UCCA annotation is done on the UCCA-App</a:t>
            </a:r>
            <a:endParaRPr sz="2620"/>
          </a:p>
          <a:p>
            <a:pPr indent="-39497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20"/>
              <a:buChar char="•"/>
            </a:pPr>
            <a:r>
              <a:rPr lang="en-US" sz="2620"/>
              <a:t>Supports syntactic and semantic phrase-based annotation in general</a:t>
            </a:r>
            <a:endParaRPr sz="2620"/>
          </a:p>
          <a:p>
            <a:pPr indent="-39497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20"/>
              <a:buChar char="•"/>
            </a:pPr>
            <a:r>
              <a:rPr lang="en-US" sz="2620"/>
              <a:t>Simple and intuitive UI, supports annotation by non-experts </a:t>
            </a:r>
            <a:endParaRPr sz="3020"/>
          </a:p>
          <a:p>
            <a:pPr indent="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/>
          </a:p>
          <a:p>
            <a:pPr indent="-20193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0193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20193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9210965998_0_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g9210965998_0_21"/>
          <p:cNvSpPr txBox="1"/>
          <p:nvPr/>
        </p:nvSpPr>
        <p:spPr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highlight>
                  <a:srgbClr val="FFFFFF"/>
                </a:highlight>
              </a:rPr>
              <a:t>UCCA-App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g9210965998_0_21"/>
          <p:cNvCxnSpPr/>
          <p:nvPr/>
        </p:nvCxnSpPr>
        <p:spPr>
          <a:xfrm>
            <a:off x="1371600" y="1219200"/>
            <a:ext cx="6705600" cy="0"/>
          </a:xfrm>
          <a:prstGeom prst="straightConnector1">
            <a:avLst/>
          </a:prstGeom>
          <a:noFill/>
          <a:ln cap="flat" cmpd="sng" w="50800">
            <a:solidFill>
              <a:srgbClr val="7CE1E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4" name="Google Shape;124;g9210965998_0_21"/>
          <p:cNvPicPr preferRelativeResize="0"/>
          <p:nvPr/>
        </p:nvPicPr>
        <p:blipFill rotWithShape="1">
          <a:blip r:embed="rId3">
            <a:alphaModFix/>
          </a:blip>
          <a:srcRect b="-36311" l="-17967" r="-45671" t="-27327"/>
          <a:stretch/>
        </p:blipFill>
        <p:spPr>
          <a:xfrm>
            <a:off x="-893225" y="441857"/>
            <a:ext cx="13708030" cy="7149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210965998_0_5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9210965998_0_50"/>
          <p:cNvSpPr txBox="1"/>
          <p:nvPr/>
        </p:nvSpPr>
        <p:spPr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highlight>
                  <a:srgbClr val="FFFFFF"/>
                </a:highlight>
              </a:rPr>
              <a:t>UCCA-App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g9210965998_0_50"/>
          <p:cNvCxnSpPr/>
          <p:nvPr/>
        </p:nvCxnSpPr>
        <p:spPr>
          <a:xfrm>
            <a:off x="1371600" y="1219200"/>
            <a:ext cx="6705600" cy="0"/>
          </a:xfrm>
          <a:prstGeom prst="straightConnector1">
            <a:avLst/>
          </a:prstGeom>
          <a:noFill/>
          <a:ln cap="flat" cmpd="sng" w="50800">
            <a:solidFill>
              <a:srgbClr val="7CE1E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2" name="Google Shape;132;g9210965998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650" y="2939450"/>
            <a:ext cx="3638550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9210965998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75" y="4277875"/>
            <a:ext cx="8395026" cy="175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9210965998_0_50"/>
          <p:cNvSpPr txBox="1"/>
          <p:nvPr/>
        </p:nvSpPr>
        <p:spPr>
          <a:xfrm>
            <a:off x="613350" y="1601025"/>
            <a:ext cx="7307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497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0"/>
              <a:buFont typeface="Calibri"/>
              <a:buChar char="•"/>
            </a:pPr>
            <a:r>
              <a:rPr lang="en-US" sz="2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various properties such as:</a:t>
            </a:r>
            <a:endParaRPr/>
          </a:p>
        </p:txBody>
      </p:sp>
      <p:sp>
        <p:nvSpPr>
          <p:cNvPr id="135" name="Google Shape;135;g9210965998_0_50"/>
          <p:cNvSpPr txBox="1"/>
          <p:nvPr/>
        </p:nvSpPr>
        <p:spPr>
          <a:xfrm>
            <a:off x="152400" y="2352113"/>
            <a:ext cx="53313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82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0"/>
              <a:buFont typeface="Calibri"/>
              <a:buChar char="–"/>
            </a:pPr>
            <a:r>
              <a:rPr lang="en-US" sz="2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Discontiguous phrases</a:t>
            </a:r>
            <a:endParaRPr/>
          </a:p>
        </p:txBody>
      </p:sp>
      <p:sp>
        <p:nvSpPr>
          <p:cNvPr id="136" name="Google Shape;136;g9210965998_0_50"/>
          <p:cNvSpPr txBox="1"/>
          <p:nvPr/>
        </p:nvSpPr>
        <p:spPr>
          <a:xfrm>
            <a:off x="152400" y="2939450"/>
            <a:ext cx="71244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82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0"/>
              <a:buFont typeface="Calibri"/>
              <a:buChar char="–"/>
            </a:pPr>
            <a:r>
              <a:rPr lang="en-US" sz="2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Implicit sub-units (empty elements)</a:t>
            </a:r>
            <a:endParaRPr/>
          </a:p>
        </p:txBody>
      </p:sp>
      <p:sp>
        <p:nvSpPr>
          <p:cNvPr id="137" name="Google Shape;137;g9210965998_0_50"/>
          <p:cNvSpPr txBox="1"/>
          <p:nvPr/>
        </p:nvSpPr>
        <p:spPr>
          <a:xfrm>
            <a:off x="152400" y="3526588"/>
            <a:ext cx="82296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82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0"/>
              <a:buFont typeface="Calibri"/>
              <a:buChar char="–"/>
            </a:pPr>
            <a:r>
              <a:rPr lang="en-US" sz="2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sub-units (by allowing multiple parents)</a:t>
            </a:r>
            <a:endParaRPr/>
          </a:p>
        </p:txBody>
      </p:sp>
      <p:sp>
        <p:nvSpPr>
          <p:cNvPr id="138" name="Google Shape;138;g9210965998_0_50"/>
          <p:cNvSpPr txBox="1"/>
          <p:nvPr/>
        </p:nvSpPr>
        <p:spPr>
          <a:xfrm>
            <a:off x="152400" y="4109263"/>
            <a:ext cx="86868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82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0"/>
              <a:buFont typeface="Calibri"/>
              <a:buChar char="–"/>
            </a:pPr>
            <a:r>
              <a:rPr lang="en-US" sz="2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Multi-layered architecture: extension and refinement layers (found useful)</a:t>
            </a:r>
            <a:endParaRPr/>
          </a:p>
        </p:txBody>
      </p:sp>
      <p:pic>
        <p:nvPicPr>
          <p:cNvPr id="139" name="Google Shape;139;g9210965998_0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1150" y="3623450"/>
            <a:ext cx="59817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2013-02-25T08:08:53Z</dcterms:created>
  <dc:creator>woody_user</dc:creator>
</cp:coreProperties>
</file>