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0" r:id="rId4"/>
    <p:sldId id="258" r:id="rId5"/>
    <p:sldId id="264" r:id="rId6"/>
    <p:sldId id="261" r:id="rId7"/>
    <p:sldId id="262" r:id="rId8"/>
    <p:sldId id="265" r:id="rId9"/>
    <p:sldId id="259" r:id="rId10"/>
    <p:sldId id="266" r:id="rId11"/>
    <p:sldId id="277" r:id="rId12"/>
    <p:sldId id="276" r:id="rId13"/>
    <p:sldId id="274" r:id="rId14"/>
    <p:sldId id="284" r:id="rId15"/>
    <p:sldId id="278" r:id="rId16"/>
    <p:sldId id="285" r:id="rId17"/>
    <p:sldId id="263" r:id="rId18"/>
    <p:sldId id="267" r:id="rId19"/>
    <p:sldId id="279" r:id="rId20"/>
    <p:sldId id="281" r:id="rId21"/>
    <p:sldId id="282" r:id="rId22"/>
    <p:sldId id="268" r:id="rId23"/>
    <p:sldId id="269" r:id="rId24"/>
    <p:sldId id="270" r:id="rId25"/>
    <p:sldId id="271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BFBF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441301343634E-2"/>
          <c:y val="7.3374564469453729E-2"/>
          <c:w val="0.90024144467209521"/>
          <c:h val="0.805867022781685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  <a:round/>
              </a:ln>
              <a:effectLst/>
            </c:spPr>
          </c:marker>
          <c:dLbls>
            <c:delete val="1"/>
          </c:dLbls>
          <c:xVal>
            <c:numRef>
              <c:f>Sheet1!$A$2:$A$13</c:f>
              <c:numCache>
                <c:formatCode>General</c:formatCode>
                <c:ptCount val="12"/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A9-4E77-B006-565DCB4CF46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87815240"/>
        <c:axId val="487806056"/>
      </c:scatterChart>
      <c:valAx>
        <c:axId val="487815240"/>
        <c:scaling>
          <c:orientation val="minMax"/>
          <c:max val="4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Anchoring</a:t>
                </a:r>
              </a:p>
            </c:rich>
          </c:tx>
          <c:layout>
            <c:manualLayout>
              <c:xMode val="edge"/>
              <c:yMode val="edge"/>
              <c:x val="0.4839110023782725"/>
              <c:y val="0.951800391274462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38100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806056"/>
        <c:crosses val="autoZero"/>
        <c:crossBetween val="midCat"/>
        <c:majorUnit val="1"/>
      </c:valAx>
      <c:valAx>
        <c:axId val="487806056"/>
        <c:scaling>
          <c:orientation val="minMax"/>
          <c:max val="3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Modularity</a:t>
                </a:r>
              </a:p>
            </c:rich>
          </c:tx>
          <c:layout>
            <c:manualLayout>
              <c:xMode val="edge"/>
              <c:yMode val="edge"/>
              <c:x val="2.9781928279019616E-3"/>
              <c:y val="0.320670402533177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38100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81524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D3468-CF7B-41E0-8539-5F85ABD6737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05173-3D4A-461B-A0B8-68CE89156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[INSERT Distribution and/or Example]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5173-3D4A-461B-A0B8-68CE891569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1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9BB3-1A2B-44BC-BA73-4FD6BC6B8D99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4F6D-B7BF-463F-80DF-BCD0BA8800AD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5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49C8-4600-4197-B177-1E8D14654DB4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E30-5FD6-4A51-8412-49135E01F25F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2292-F416-4206-9831-37EA64D7A84B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6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FDF8-18AB-4D77-87FD-17D0FC192CB8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CFFD-E058-440B-BCBD-7879827CD8D7}" type="datetime1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4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FBE4-2D32-4542-B42E-A55E2B2B3129}" type="datetime1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4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9EF0-4547-47D6-8272-1C6315B3E2C8}" type="datetime1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8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57B-E72B-4B4A-A3A3-37D3A3EA5933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1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B60-4B21-4F35-AB32-AF7015862B13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D0FA-F5BD-4602-AAD8-5D8EE958A2E8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A426-8489-48B3-BAF9-4470E14E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versalConceptualCognitiveAnnotation/tutori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versalConceptualCognitiveAnnotation/tutoria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rp.nlpl.eu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6.png"/><Relationship Id="rId7" Type="http://schemas.openxmlformats.org/officeDocument/2006/relationships/image" Target="../media/image11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27.svg"/><Relationship Id="rId9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0AE5-CF8A-42E9-9F8C-F5B8063EB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UCCA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B0F0"/>
                </a:solidFill>
              </a:rPr>
              <a:t>✘</a:t>
            </a:r>
            <a:r>
              <a:rPr lang="en-US" dirty="0" err="1"/>
              <a:t>tensions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CF5CA-56E7-4846-B04C-A78B62999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133599"/>
          </a:xfrm>
        </p:spPr>
        <p:txBody>
          <a:bodyPr anchor="b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Jakob Prange ▫ COLING 2020 Tutorial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https://github.com/UniversalConceptualCognitiveAnnotation/tutorial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2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470E-8E79-4BC0-8C58-FCCAC9F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(Co-)reference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0273-1463-4019-AD28-3114FC7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Prange et al., DMR 2019:</a:t>
            </a:r>
            <a:br>
              <a:rPr lang="en-US" sz="2600" dirty="0"/>
            </a:br>
            <a:r>
              <a:rPr lang="en-US" sz="2600" dirty="0"/>
              <a:t>“Semantically Constrained Multilayer Annotation“</a:t>
            </a:r>
          </a:p>
          <a:p>
            <a:pPr>
              <a:lnSpc>
                <a:spcPct val="160000"/>
              </a:lnSpc>
            </a:pPr>
            <a:r>
              <a:rPr lang="en-US" sz="2600" dirty="0"/>
              <a:t>Add coreference annotation for Participants </a:t>
            </a:r>
            <a:r>
              <a:rPr lang="en-US" sz="2600" b="1" dirty="0"/>
              <a:t>and Scenes</a:t>
            </a:r>
          </a:p>
          <a:p>
            <a:pPr marL="457200" lvl="1" indent="0" algn="ctr">
              <a:lnSpc>
                <a:spcPct val="160000"/>
              </a:lnSpc>
              <a:buNone/>
            </a:pPr>
            <a:r>
              <a:rPr lang="en-US" sz="2200" b="1" dirty="0"/>
              <a:t>[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Did</a:t>
            </a:r>
            <a:r>
              <a:rPr lang="en-US" sz="2200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2200" dirty="0"/>
              <a:t> [anyone else]</a:t>
            </a:r>
            <a:r>
              <a:rPr lang="en-US" sz="2200" baseline="-25000" dirty="0"/>
              <a:t>A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have</a:t>
            </a:r>
            <a:r>
              <a:rPr lang="en-US" sz="2200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2200" dirty="0"/>
              <a:t> </a:t>
            </a:r>
            <a:r>
              <a:rPr lang="en-US" sz="2200" b="1" dirty="0"/>
              <a:t>[these fears]</a:t>
            </a:r>
            <a:r>
              <a:rPr lang="en-US" sz="2200" b="1" baseline="-25000" dirty="0"/>
              <a:t>S</a:t>
            </a:r>
            <a:r>
              <a:rPr lang="en-US" sz="2200" dirty="0"/>
              <a:t> ? </a:t>
            </a:r>
            <a:r>
              <a:rPr lang="en-US" sz="2200" b="1" dirty="0"/>
              <a:t>]</a:t>
            </a:r>
            <a:br>
              <a:rPr lang="en-US" sz="2200" dirty="0"/>
            </a:br>
            <a:r>
              <a:rPr lang="en-US" sz="2200" b="1" dirty="0"/>
              <a:t>[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How</a:t>
            </a:r>
            <a:r>
              <a:rPr lang="en-US" sz="2200" baseline="-25000" dirty="0" err="1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did</a:t>
            </a:r>
            <a:r>
              <a:rPr lang="en-US" sz="2200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200" dirty="0" err="1"/>
              <a:t>you</a:t>
            </a:r>
            <a:r>
              <a:rPr lang="en-US" sz="2200" baseline="-25000" dirty="0" err="1"/>
              <a:t>A</a:t>
            </a:r>
            <a:r>
              <a:rPr lang="en-US" sz="2200" dirty="0"/>
              <a:t> </a:t>
            </a:r>
            <a:r>
              <a:rPr lang="en-US" sz="2200" b="1" dirty="0" err="1"/>
              <a:t>get_over</a:t>
            </a:r>
            <a:r>
              <a:rPr lang="en-US" sz="2200" b="1" baseline="-25000" dirty="0" err="1"/>
              <a:t>P</a:t>
            </a:r>
            <a:r>
              <a:rPr lang="en-US" sz="2200" b="1" dirty="0"/>
              <a:t> </a:t>
            </a:r>
            <a:r>
              <a:rPr lang="en-US" sz="2200" dirty="0" err="1"/>
              <a:t>them</a:t>
            </a:r>
            <a:r>
              <a:rPr lang="en-US" sz="2200" baseline="-25000" dirty="0" err="1"/>
              <a:t>A</a:t>
            </a:r>
            <a:r>
              <a:rPr lang="en-US" sz="2200" dirty="0"/>
              <a:t> ? </a:t>
            </a:r>
            <a:r>
              <a:rPr lang="en-US" sz="2200" b="1" dirty="0"/>
              <a:t>]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C6DEE-B3A8-44D6-9346-EF14106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45692-91A5-447C-807D-68CE8625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470E-8E79-4BC0-8C58-FCCAC9F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(Co-)reference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0273-1463-4019-AD28-3114FC7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Prange et al., DMR 2019:</a:t>
            </a:r>
            <a:br>
              <a:rPr lang="en-US" dirty="0"/>
            </a:br>
            <a:r>
              <a:rPr lang="en-US" dirty="0"/>
              <a:t>“Semantically Constrained Multilayer Annotation“</a:t>
            </a:r>
          </a:p>
          <a:p>
            <a:pPr>
              <a:lnSpc>
                <a:spcPct val="160000"/>
              </a:lnSpc>
            </a:pPr>
            <a:r>
              <a:rPr lang="en-US" dirty="0"/>
              <a:t>Add coreference annotation for Participants </a:t>
            </a:r>
            <a:r>
              <a:rPr lang="en-US" b="1" dirty="0"/>
              <a:t>and Scenes</a:t>
            </a:r>
          </a:p>
          <a:p>
            <a:pPr marL="457200" lvl="1" indent="0" algn="ctr">
              <a:lnSpc>
                <a:spcPct val="16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Did</a:t>
            </a:r>
            <a:r>
              <a:rPr lang="en-US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[anyone else]</a:t>
            </a:r>
            <a:r>
              <a:rPr lang="en-US" baseline="-25000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have</a:t>
            </a:r>
            <a:r>
              <a:rPr lang="en-US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[these fears]</a:t>
            </a:r>
            <a:r>
              <a:rPr lang="en-US" b="1" baseline="-25000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? 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br>
              <a:rPr lang="en-US" dirty="0"/>
            </a:b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How</a:t>
            </a:r>
            <a:r>
              <a:rPr lang="en-US" baseline="-25000" dirty="0" err="1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did</a:t>
            </a:r>
            <a:r>
              <a:rPr lang="en-US" baseline="-250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you</a:t>
            </a:r>
            <a:r>
              <a:rPr lang="en-US" baseline="-25000" dirty="0" err="1">
                <a:solidFill>
                  <a:srgbClr val="00B0F0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get_over</a:t>
            </a:r>
            <a:r>
              <a:rPr lang="en-US" b="1" baseline="-25000" dirty="0" err="1">
                <a:solidFill>
                  <a:srgbClr val="7030A0"/>
                </a:solidFill>
              </a:rPr>
              <a:t>P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them</a:t>
            </a:r>
            <a:r>
              <a:rPr lang="en-US" baseline="-25000" dirty="0" err="1">
                <a:solidFill>
                  <a:srgbClr val="FF0000"/>
                </a:solidFill>
              </a:rPr>
              <a:t>A</a:t>
            </a:r>
            <a:r>
              <a:rPr lang="en-US" dirty="0"/>
              <a:t> ? </a:t>
            </a:r>
            <a:r>
              <a:rPr lang="en-US" b="1" dirty="0">
                <a:solidFill>
                  <a:srgbClr val="7030A0"/>
                </a:solidFill>
              </a:rPr>
              <a:t>]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Also certain cases of </a:t>
            </a:r>
            <a:r>
              <a:rPr lang="en-US" dirty="0">
                <a:effectLst/>
              </a:rPr>
              <a:t>Time, Elaborator, Relator, </a:t>
            </a:r>
            <a:br>
              <a:rPr lang="en-US" dirty="0"/>
            </a:br>
            <a:r>
              <a:rPr lang="en-US" dirty="0">
                <a:effectLst/>
              </a:rPr>
              <a:t>Quantity, and Adverbial units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C6DEE-B3A8-44D6-9346-EF14106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45692-91A5-447C-807D-68CE8625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3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470E-8E79-4BC0-8C58-FCCAC9F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(Co-)reference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0273-1463-4019-AD28-3114FC7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Prange et al., DMR 2019:</a:t>
            </a:r>
            <a:br>
              <a:rPr lang="en-US" sz="2600" dirty="0"/>
            </a:br>
            <a:r>
              <a:rPr lang="en-US" sz="2600" dirty="0"/>
              <a:t>“Semantically Constrained Multilayer Annotation“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C6DEE-B3A8-44D6-9346-EF14106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45692-91A5-447C-807D-68CE8625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68CE9-6ABE-43FA-9A47-E28EECAB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417" y="3174702"/>
            <a:ext cx="6799165" cy="25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9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F492-FD8C-4C35-A7CD-40F39F7A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AFDD-9F7A-4A9C-9C41-4C8C2E7B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6748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We don’t always say </a:t>
            </a:r>
            <a:r>
              <a:rPr lang="en-US" sz="2400" i="1" dirty="0"/>
              <a:t>everything</a:t>
            </a:r>
            <a:r>
              <a:rPr lang="en-US" sz="2400" dirty="0"/>
              <a:t> we mean…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Imperatives (“Please pay attention!” – Who? To what?)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Passives (“The tutorial is being presented.” – By whom?)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Relational nouns (“teacher” – What do they teach? To whom?)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Conventionalized/habitual scenes (“I already ate.” – What?)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Implicit Units (IMP) in FL, but no distinction of </a:t>
            </a:r>
            <a:r>
              <a:rPr lang="en-US" sz="2400" b="1" dirty="0"/>
              <a:t>different types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Unclear why/when a predicate’s arguments can be IMP, </a:t>
            </a:r>
            <a:br>
              <a:rPr lang="en-US" sz="2400" dirty="0"/>
            </a:br>
            <a:r>
              <a:rPr lang="en-US" sz="2400" dirty="0"/>
              <a:t>how accessible they are, when they should be annotated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37E79-8D0D-4222-A46A-DF6F2CC2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80F97-092A-444A-B7F0-9C3BBE94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0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2A31DE-6A98-42FA-AA2D-476546A0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208" y="2956264"/>
            <a:ext cx="3730490" cy="3426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2F492-FD8C-4C35-A7CD-40F39F7A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AFDD-9F7A-4A9C-9C41-4C8C2E7B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24255"/>
          </a:xfrm>
        </p:spPr>
        <p:txBody>
          <a:bodyPr>
            <a:normAutofit/>
          </a:bodyPr>
          <a:lstStyle/>
          <a:p>
            <a:r>
              <a:rPr lang="en-US" sz="2400" dirty="0"/>
              <a:t>Cui and </a:t>
            </a:r>
            <a:r>
              <a:rPr lang="en-US" sz="2400" dirty="0" err="1"/>
              <a:t>Hershcovich</a:t>
            </a:r>
            <a:r>
              <a:rPr lang="en-US" sz="2400" dirty="0"/>
              <a:t>, DMR 2020</a:t>
            </a:r>
            <a:br>
              <a:rPr lang="en-US" sz="2400" dirty="0"/>
            </a:br>
            <a:r>
              <a:rPr lang="en-US" sz="2400" dirty="0"/>
              <a:t>“</a:t>
            </a:r>
            <a:r>
              <a:rPr lang="en-US" sz="2400" dirty="0">
                <a:effectLst/>
              </a:rPr>
              <a:t>Refining Implicit Argument Annotation for UCCA</a:t>
            </a:r>
            <a:r>
              <a:rPr lang="en-US" sz="2400" dirty="0"/>
              <a:t>”</a:t>
            </a:r>
          </a:p>
          <a:p>
            <a:r>
              <a:rPr lang="en-US" sz="2400" dirty="0"/>
              <a:t>Define a taxonomy of IMP categories and annotate in refinement layer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37E79-8D0D-4222-A46A-DF6F2CC2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80F97-092A-444A-B7F0-9C3BBE94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 descr="A person holding a guitar&#10;&#10;Description automatically generated">
            <a:extLst>
              <a:ext uri="{FF2B5EF4-FFF2-40B4-BE49-F238E27FC236}">
                <a16:creationId xmlns:a16="http://schemas.microsoft.com/office/drawing/2014/main" id="{A763A285-65C8-47D7-9A80-350303F41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632" y="0"/>
            <a:ext cx="1346718" cy="1346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CBAD7A-1247-45A9-B091-47DE1E4E623F}"/>
              </a:ext>
            </a:extLst>
          </p:cNvPr>
          <p:cNvSpPr txBox="1"/>
          <p:nvPr/>
        </p:nvSpPr>
        <p:spPr>
          <a:xfrm>
            <a:off x="7168632" y="1310731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Ruixiang</a:t>
            </a:r>
            <a:r>
              <a:rPr lang="en-US" dirty="0"/>
              <a:t> Cui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E6F51-F3A1-418E-9347-AA4DA78B775D}"/>
              </a:ext>
            </a:extLst>
          </p:cNvPr>
          <p:cNvSpPr txBox="1"/>
          <p:nvPr/>
        </p:nvSpPr>
        <p:spPr>
          <a:xfrm>
            <a:off x="-284086" y="3397376"/>
            <a:ext cx="6620281" cy="276845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lvl="1" algn="r">
              <a:lnSpc>
                <a:spcPct val="150000"/>
              </a:lnSpc>
            </a:pPr>
            <a:r>
              <a:rPr lang="en-US" sz="2000" dirty="0"/>
              <a:t>[ </a:t>
            </a:r>
            <a:r>
              <a:rPr lang="en-US" sz="2000" b="1" dirty="0"/>
              <a:t>IMP</a:t>
            </a:r>
            <a:r>
              <a:rPr lang="en-US" sz="2000" baseline="-25000" dirty="0"/>
              <a:t>A</a:t>
            </a:r>
            <a:r>
              <a:rPr lang="en-US" sz="2000" b="1" dirty="0"/>
              <a:t> </a:t>
            </a:r>
            <a:r>
              <a:rPr lang="en-US" sz="2000" dirty="0"/>
              <a:t>[Thank you]</a:t>
            </a:r>
            <a:r>
              <a:rPr lang="en-US" sz="2000" baseline="-25000" dirty="0"/>
              <a:t>P</a:t>
            </a:r>
            <a:r>
              <a:rPr lang="en-US" sz="2000" dirty="0"/>
              <a:t> </a:t>
            </a:r>
            <a:r>
              <a:rPr lang="en-US" sz="2000" dirty="0" err="1"/>
              <a:t>guys</a:t>
            </a:r>
            <a:r>
              <a:rPr lang="en-US" sz="2000" baseline="-25000" dirty="0" err="1"/>
              <a:t>G+A</a:t>
            </a:r>
            <a:r>
              <a:rPr lang="en-US" sz="2000" baseline="-25000" dirty="0"/>
              <a:t> </a:t>
            </a:r>
            <a:r>
              <a:rPr lang="en-US" sz="2000" dirty="0"/>
              <a:t>] (me, the speaker)</a:t>
            </a:r>
          </a:p>
          <a:p>
            <a:pPr lvl="1" algn="r">
              <a:lnSpc>
                <a:spcPct val="150000"/>
              </a:lnSpc>
            </a:pPr>
            <a:r>
              <a:rPr lang="en-US" sz="2000" dirty="0"/>
              <a:t>[ I</a:t>
            </a:r>
            <a:r>
              <a:rPr lang="en-US" sz="2000" baseline="-25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do</a:t>
            </a:r>
            <a:r>
              <a:rPr lang="en-US" sz="2000" baseline="-25000" dirty="0" err="1"/>
              <a:t>F</a:t>
            </a:r>
            <a:r>
              <a:rPr lang="en-US" sz="2000" dirty="0"/>
              <a:t> </a:t>
            </a:r>
            <a:r>
              <a:rPr lang="en-US" sz="2000" dirty="0" err="1"/>
              <a:t>n’t</a:t>
            </a:r>
            <a:r>
              <a:rPr lang="en-US" sz="2000" baseline="-25000" dirty="0" err="1"/>
              <a:t>D</a:t>
            </a:r>
            <a:r>
              <a:rPr lang="en-US" sz="2000" dirty="0"/>
              <a:t> </a:t>
            </a:r>
            <a:r>
              <a:rPr lang="en-US" sz="2000" dirty="0" err="1"/>
              <a:t>recommend</a:t>
            </a:r>
            <a:r>
              <a:rPr lang="en-US" sz="2000" baseline="-25000" dirty="0" err="1"/>
              <a:t>P</a:t>
            </a:r>
            <a:r>
              <a:rPr lang="en-US" sz="2000" dirty="0"/>
              <a:t> [</a:t>
            </a:r>
            <a:r>
              <a:rPr lang="en-US" sz="2000" b="1" dirty="0"/>
              <a:t>IMP</a:t>
            </a:r>
            <a:r>
              <a:rPr lang="en-US" sz="2000" baseline="-25000" dirty="0"/>
              <a:t>A</a:t>
            </a:r>
            <a:r>
              <a:rPr lang="en-US" sz="2000" b="1" dirty="0"/>
              <a:t> </a:t>
            </a:r>
            <a:r>
              <a:rPr lang="en-US" sz="2000" dirty="0" err="1"/>
              <a:t>using</a:t>
            </a:r>
            <a:r>
              <a:rPr lang="en-US" sz="2000" baseline="-25000" dirty="0" err="1"/>
              <a:t>P</a:t>
            </a:r>
            <a:r>
              <a:rPr lang="en-US" sz="2000" dirty="0"/>
              <a:t> [</a:t>
            </a:r>
            <a:r>
              <a:rPr lang="en-US" sz="2000" dirty="0" err="1"/>
              <a:t>this</a:t>
            </a:r>
            <a:r>
              <a:rPr lang="en-US" sz="2000" baseline="-25000" dirty="0" err="1"/>
              <a:t>E</a:t>
            </a:r>
            <a:r>
              <a:rPr lang="en-US" sz="2000" dirty="0"/>
              <a:t> </a:t>
            </a:r>
            <a:r>
              <a:rPr lang="en-US" sz="2000" dirty="0" err="1"/>
              <a:t>company</a:t>
            </a:r>
            <a:r>
              <a:rPr lang="en-US" sz="2000" baseline="-25000" dirty="0" err="1"/>
              <a:t>C</a:t>
            </a:r>
            <a:r>
              <a:rPr lang="en-US" sz="2000" dirty="0"/>
              <a:t>]</a:t>
            </a:r>
            <a:r>
              <a:rPr lang="en-US" sz="2000" baseline="-25000" dirty="0"/>
              <a:t>A</a:t>
            </a:r>
            <a:r>
              <a:rPr lang="en-US" sz="2000" dirty="0"/>
              <a:t>] ]</a:t>
            </a:r>
          </a:p>
          <a:p>
            <a:pPr lvl="1" algn="r">
              <a:lnSpc>
                <a:spcPct val="150000"/>
              </a:lnSpc>
            </a:pPr>
            <a:r>
              <a:rPr lang="en-US" sz="2000" dirty="0"/>
              <a:t>[ </a:t>
            </a:r>
            <a:r>
              <a:rPr lang="en-US" sz="2000" b="1" dirty="0"/>
              <a:t>IMP</a:t>
            </a:r>
            <a:r>
              <a:rPr lang="en-US" sz="2000" baseline="-25000" dirty="0"/>
              <a:t>A</a:t>
            </a:r>
            <a:r>
              <a:rPr lang="en-US" sz="2000" b="1" dirty="0"/>
              <a:t> </a:t>
            </a:r>
            <a:r>
              <a:rPr lang="en-US" sz="2000" dirty="0" err="1"/>
              <a:t>Delivery</a:t>
            </a:r>
            <a:r>
              <a:rPr lang="en-US" sz="2000" baseline="-25000" dirty="0" err="1"/>
              <a:t>P</a:t>
            </a:r>
            <a:r>
              <a:rPr lang="en-US" sz="2000" dirty="0"/>
              <a:t> </a:t>
            </a:r>
            <a:r>
              <a:rPr lang="en-US" sz="2000" dirty="0" err="1"/>
              <a:t>is</a:t>
            </a:r>
            <a:r>
              <a:rPr lang="en-US" sz="2000" baseline="-25000" dirty="0" err="1"/>
              <a:t>F</a:t>
            </a:r>
            <a:r>
              <a:rPr lang="en-US" sz="2000" dirty="0"/>
              <a:t> [</a:t>
            </a:r>
            <a:r>
              <a:rPr lang="en-US" sz="2000" dirty="0" err="1"/>
              <a:t>lightning</a:t>
            </a:r>
            <a:r>
              <a:rPr lang="en-US" sz="2000" baseline="-25000" dirty="0" err="1"/>
              <a:t>E</a:t>
            </a:r>
            <a:r>
              <a:rPr lang="en-US" sz="2000" dirty="0"/>
              <a:t> </a:t>
            </a:r>
            <a:r>
              <a:rPr lang="en-US" sz="2000" dirty="0" err="1"/>
              <a:t>fast</a:t>
            </a:r>
            <a:r>
              <a:rPr lang="en-US" sz="2000" baseline="-25000" dirty="0" err="1"/>
              <a:t>C</a:t>
            </a:r>
            <a:r>
              <a:rPr lang="en-US" sz="2000" dirty="0"/>
              <a:t>]</a:t>
            </a:r>
            <a:r>
              <a:rPr lang="en-US" sz="2000" baseline="-25000" dirty="0"/>
              <a:t>D</a:t>
            </a:r>
            <a:r>
              <a:rPr lang="en-US" sz="2000" dirty="0"/>
              <a:t> ] (deliverer)</a:t>
            </a:r>
          </a:p>
          <a:p>
            <a:pPr lvl="1" algn="r">
              <a:lnSpc>
                <a:spcPct val="150000"/>
              </a:lnSpc>
            </a:pPr>
            <a:r>
              <a:rPr lang="en-US" sz="2000" dirty="0"/>
              <a:t>[ I</a:t>
            </a:r>
            <a:r>
              <a:rPr lang="en-US" sz="2000" baseline="-25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already</a:t>
            </a:r>
            <a:r>
              <a:rPr lang="en-US" sz="2000" baseline="-25000" dirty="0" err="1"/>
              <a:t>D</a:t>
            </a:r>
            <a:r>
              <a:rPr lang="en-US" sz="2000" baseline="-25000" dirty="0"/>
              <a:t> </a:t>
            </a:r>
            <a:r>
              <a:rPr lang="en-US" sz="2000" dirty="0" err="1"/>
              <a:t>ate</a:t>
            </a:r>
            <a:r>
              <a:rPr lang="en-US" sz="2000" baseline="-25000" dirty="0" err="1"/>
              <a:t>P</a:t>
            </a:r>
            <a:r>
              <a:rPr lang="en-US" sz="2000" dirty="0"/>
              <a:t> </a:t>
            </a:r>
            <a:r>
              <a:rPr lang="en-US" sz="2000" b="1" dirty="0"/>
              <a:t>IMP</a:t>
            </a:r>
            <a:r>
              <a:rPr lang="en-US" sz="2000" baseline="-25000" dirty="0"/>
              <a:t>A</a:t>
            </a:r>
            <a:r>
              <a:rPr lang="en-US" sz="2000" dirty="0"/>
              <a:t> ]</a:t>
            </a:r>
          </a:p>
          <a:p>
            <a:pPr lvl="1" algn="r">
              <a:lnSpc>
                <a:spcPct val="150000"/>
              </a:lnSpc>
            </a:pPr>
            <a:r>
              <a:rPr lang="en-US" sz="2000" dirty="0"/>
              <a:t>[ </a:t>
            </a:r>
            <a:r>
              <a:rPr lang="en-US" sz="2000" dirty="0" err="1"/>
              <a:t>Delivery</a:t>
            </a:r>
            <a:r>
              <a:rPr lang="en-US" sz="2000" baseline="-25000" dirty="0" err="1"/>
              <a:t>P</a:t>
            </a:r>
            <a:r>
              <a:rPr lang="en-US" sz="2000" dirty="0"/>
              <a:t> </a:t>
            </a:r>
            <a:r>
              <a:rPr lang="en-US" sz="2000" b="1" dirty="0"/>
              <a:t>IMP</a:t>
            </a:r>
            <a:r>
              <a:rPr lang="en-US" sz="2000" baseline="-25000" dirty="0"/>
              <a:t>A </a:t>
            </a:r>
            <a:r>
              <a:rPr lang="en-US" sz="2000" dirty="0" err="1"/>
              <a:t>is</a:t>
            </a:r>
            <a:r>
              <a:rPr lang="en-US" sz="2000" baseline="-25000" dirty="0" err="1"/>
              <a:t>F</a:t>
            </a:r>
            <a:r>
              <a:rPr lang="en-US" sz="2000" dirty="0"/>
              <a:t> [</a:t>
            </a:r>
            <a:r>
              <a:rPr lang="en-US" sz="2000" dirty="0" err="1"/>
              <a:t>lightning</a:t>
            </a:r>
            <a:r>
              <a:rPr lang="en-US" sz="2000" baseline="-25000" dirty="0" err="1"/>
              <a:t>E</a:t>
            </a:r>
            <a:r>
              <a:rPr lang="en-US" sz="2000" dirty="0"/>
              <a:t> </a:t>
            </a:r>
            <a:r>
              <a:rPr lang="en-US" sz="2000" dirty="0" err="1"/>
              <a:t>fast</a:t>
            </a:r>
            <a:r>
              <a:rPr lang="en-US" sz="2000" baseline="-25000" dirty="0" err="1"/>
              <a:t>C</a:t>
            </a:r>
            <a:r>
              <a:rPr lang="en-US" sz="2000" dirty="0"/>
              <a:t>]</a:t>
            </a:r>
            <a:r>
              <a:rPr lang="en-US" sz="2000" baseline="-25000" dirty="0"/>
              <a:t>D</a:t>
            </a:r>
            <a:r>
              <a:rPr lang="en-US" sz="2000" dirty="0"/>
              <a:t> ] (delivered)</a:t>
            </a:r>
          </a:p>
          <a:p>
            <a:pPr lvl="1" algn="r">
              <a:lnSpc>
                <a:spcPct val="150000"/>
              </a:lnSpc>
            </a:pPr>
            <a:r>
              <a:rPr lang="en-US" sz="2000" dirty="0"/>
              <a:t>[ I</a:t>
            </a:r>
            <a:r>
              <a:rPr lang="en-US" sz="2000" baseline="-25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do</a:t>
            </a:r>
            <a:r>
              <a:rPr lang="en-US" sz="2000" baseline="-25000" dirty="0" err="1"/>
              <a:t>F</a:t>
            </a:r>
            <a:r>
              <a:rPr lang="en-US" sz="2000" dirty="0"/>
              <a:t> </a:t>
            </a:r>
            <a:r>
              <a:rPr lang="en-US" sz="2000" dirty="0" err="1"/>
              <a:t>n’t</a:t>
            </a:r>
            <a:r>
              <a:rPr lang="en-US" sz="2000" baseline="-25000" dirty="0" err="1"/>
              <a:t>D</a:t>
            </a:r>
            <a:r>
              <a:rPr lang="en-US" sz="2000" dirty="0"/>
              <a:t> </a:t>
            </a:r>
            <a:r>
              <a:rPr lang="en-US" sz="2000" dirty="0" err="1"/>
              <a:t>steal</a:t>
            </a:r>
            <a:r>
              <a:rPr lang="en-US" sz="2000" baseline="-25000" dirty="0" err="1"/>
              <a:t>P</a:t>
            </a:r>
            <a:r>
              <a:rPr lang="en-US" sz="2000" dirty="0"/>
              <a:t> </a:t>
            </a:r>
            <a:r>
              <a:rPr lang="en-US" sz="2000" b="1" dirty="0"/>
              <a:t>IMP</a:t>
            </a:r>
            <a:r>
              <a:rPr lang="en-US" sz="2000" baseline="-25000" dirty="0"/>
              <a:t>A</a:t>
            </a:r>
            <a:r>
              <a:rPr lang="en-US" sz="2000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1541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72CA-7B29-4B8B-8850-66A0759F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F0A0-6783-40B3-9DE3-E34698EF6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lot left to refine and extend!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CC750-4387-4AEE-B440-06417C7E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1197D-70D5-4FF5-9C64-9BC537AC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15</a:t>
            </a:fld>
            <a:endParaRPr lang="en-US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98EAAF38-3543-495E-8FB6-86115223B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4533" y="1301132"/>
            <a:ext cx="3244234" cy="32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6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72CA-7B29-4B8B-8850-66A0759F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F0A0-6783-40B3-9DE3-E34698EF6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lot left to refine and extend!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Word senses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Quantifier scope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Tense/aspect, modality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Information structure (e.g. definiteness)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Discourse coherence relations, speech acts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CC750-4387-4AEE-B440-06417C7E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1197D-70D5-4FF5-9C64-9BC537AC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16</a:t>
            </a:fld>
            <a:endParaRPr lang="en-US"/>
          </a:p>
        </p:txBody>
      </p:sp>
      <p:pic>
        <p:nvPicPr>
          <p:cNvPr id="6" name="Graphic 5" descr="Network">
            <a:extLst>
              <a:ext uri="{FF2B5EF4-FFF2-40B4-BE49-F238E27FC236}">
                <a16:creationId xmlns:a16="http://schemas.microsoft.com/office/drawing/2014/main" id="{B4A38CB9-851D-45FE-9C89-43BA5669A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4533" y="1301132"/>
            <a:ext cx="3244234" cy="32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6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F3AC-C197-44CB-9DD4-2BF2BD918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00B0F0"/>
                </a:solidFill>
              </a:rPr>
              <a:t>✘</a:t>
            </a:r>
            <a:r>
              <a:rPr lang="en-US" sz="9600" dirty="0"/>
              <a:t>-</a:t>
            </a:r>
            <a:r>
              <a:rPr lang="en-US" dirty="0"/>
              <a:t>Framework Comparison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18F11FB-3E63-4387-8999-3ECE0D6B8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133599"/>
          </a:xfrm>
        </p:spPr>
        <p:txBody>
          <a:bodyPr anchor="b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Jakob Prange ▫ COLING 2020 Tutorial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https://github.com/UniversalConceptualCognitiveAnnotation/tutorial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05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Scatterplot">
            <a:extLst>
              <a:ext uri="{FF2B5EF4-FFF2-40B4-BE49-F238E27FC236}">
                <a16:creationId xmlns:a16="http://schemas.microsoft.com/office/drawing/2014/main" id="{2FBD8F44-13DF-4D42-B975-B3A1610DF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144830" y="694592"/>
            <a:ext cx="5661759" cy="5661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72117F-1294-4200-9387-89BC92EF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C378C-2EC2-48F8-9D42-3A0397B9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4911B-56EC-4816-A102-8876D503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Scatterplot">
            <a:extLst>
              <a:ext uri="{FF2B5EF4-FFF2-40B4-BE49-F238E27FC236}">
                <a16:creationId xmlns:a16="http://schemas.microsoft.com/office/drawing/2014/main" id="{BC266819-58F0-4644-B836-0A31A256D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144830" y="694592"/>
            <a:ext cx="5661759" cy="5661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72117F-1294-4200-9387-89BC92EF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E80A-0E30-49C1-A075-4CE23A2F2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97905" cy="4530726"/>
          </a:xfrm>
        </p:spPr>
        <p:txBody>
          <a:bodyPr>
            <a:normAutofit/>
          </a:bodyPr>
          <a:lstStyle/>
          <a:p>
            <a:r>
              <a:rPr lang="en-US" sz="2000" dirty="0"/>
              <a:t>Koller et al., ACL 2019 Tutorial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Type 0</a:t>
            </a:r>
            <a:r>
              <a:rPr lang="en-US" sz="1800" dirty="0"/>
              <a:t>: </a:t>
            </a:r>
            <a:r>
              <a:rPr lang="en-US" sz="1800" dirty="0" err="1"/>
              <a:t>Bilexical</a:t>
            </a:r>
            <a:r>
              <a:rPr lang="en-US" sz="1800" dirty="0"/>
              <a:t> dependencies: </a:t>
            </a:r>
            <a:br>
              <a:rPr lang="en-US" sz="1800" dirty="0"/>
            </a:br>
            <a:r>
              <a:rPr lang="en-US" sz="1800" dirty="0"/>
              <a:t>              </a:t>
            </a:r>
            <a:r>
              <a:rPr lang="en-US" sz="1400" dirty="0"/>
              <a:t>PAS, DM, PSD, also CCG, UD (syntax)</a:t>
            </a:r>
            <a:endParaRPr lang="en-US" sz="1800" dirty="0"/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Type 1</a:t>
            </a:r>
            <a:r>
              <a:rPr lang="en-US" sz="1800" dirty="0"/>
              <a:t>: Anchored:</a:t>
            </a:r>
            <a:r>
              <a:rPr lang="en-US" sz="1400" dirty="0"/>
              <a:t> EDS, DMRS</a:t>
            </a:r>
            <a:endParaRPr lang="en-US" sz="1400" b="1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Type 2</a:t>
            </a:r>
            <a:r>
              <a:rPr lang="en-US" sz="1800" dirty="0"/>
              <a:t>: Unanchored: </a:t>
            </a:r>
            <a:r>
              <a:rPr lang="en-US" sz="1400" dirty="0"/>
              <a:t>AMR</a:t>
            </a:r>
            <a:endParaRPr lang="en-US" sz="1800" dirty="0"/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C378C-2EC2-48F8-9D42-3A0397B9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4911B-56EC-4816-A102-8876D503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19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41E2938-3A09-4509-A0AF-ABFCC281D780}"/>
              </a:ext>
            </a:extLst>
          </p:cNvPr>
          <p:cNvSpPr/>
          <p:nvPr/>
        </p:nvSpPr>
        <p:spPr>
          <a:xfrm>
            <a:off x="792497" y="2320212"/>
            <a:ext cx="327696" cy="9379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A8A61-AC88-4FDF-8303-2BAD6CE2E34F}"/>
              </a:ext>
            </a:extLst>
          </p:cNvPr>
          <p:cNvSpPr txBox="1"/>
          <p:nvPr/>
        </p:nvSpPr>
        <p:spPr>
          <a:xfrm>
            <a:off x="294452" y="2058045"/>
            <a:ext cx="549894" cy="30751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000" spc="-300" dirty="0">
                <a:solidFill>
                  <a:schemeClr val="accent1"/>
                </a:solidFill>
              </a:rPr>
              <a:t>Anchoring</a:t>
            </a:r>
          </a:p>
        </p:txBody>
      </p:sp>
    </p:spTree>
    <p:extLst>
      <p:ext uri="{BB962C8B-B14F-4D97-AF65-F5344CB8AC3E}">
        <p14:creationId xmlns:p14="http://schemas.microsoft.com/office/powerpoint/2010/main" val="119595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uilding Brick Wall">
            <a:extLst>
              <a:ext uri="{FF2B5EF4-FFF2-40B4-BE49-F238E27FC236}">
                <a16:creationId xmlns:a16="http://schemas.microsoft.com/office/drawing/2014/main" id="{EA4CE155-D51B-4AFF-A16E-27707557F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84599" y="1690689"/>
            <a:ext cx="5346701" cy="5311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78A931-FF7C-473D-8B55-68F0C999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upon a solid foundation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C8826-5988-40A1-9ED8-C11F9445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BB36D-C7C0-4A72-9718-91336FA6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Scatterplot">
            <a:extLst>
              <a:ext uri="{FF2B5EF4-FFF2-40B4-BE49-F238E27FC236}">
                <a16:creationId xmlns:a16="http://schemas.microsoft.com/office/drawing/2014/main" id="{BC266819-58F0-4644-B836-0A31A256D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144830" y="694592"/>
            <a:ext cx="5661759" cy="5661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72117F-1294-4200-9387-89BC92EF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E80A-0E30-49C1-A075-4CE23A2F2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97905" cy="4530726"/>
          </a:xfrm>
        </p:spPr>
        <p:txBody>
          <a:bodyPr>
            <a:normAutofit/>
          </a:bodyPr>
          <a:lstStyle/>
          <a:p>
            <a:r>
              <a:rPr lang="en-US" sz="2000" dirty="0"/>
              <a:t>Koller et al., ACL 2019 Tutorial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Type 0</a:t>
            </a:r>
            <a:r>
              <a:rPr lang="en-US" sz="1800" dirty="0"/>
              <a:t>: </a:t>
            </a:r>
            <a:r>
              <a:rPr lang="en-US" sz="1800" dirty="0" err="1"/>
              <a:t>Bilexical</a:t>
            </a:r>
            <a:r>
              <a:rPr lang="en-US" sz="1800" dirty="0"/>
              <a:t> dependencies: </a:t>
            </a:r>
            <a:br>
              <a:rPr lang="en-US" sz="1800" dirty="0"/>
            </a:br>
            <a:r>
              <a:rPr lang="en-US" sz="1800" dirty="0"/>
              <a:t>              </a:t>
            </a:r>
            <a:r>
              <a:rPr lang="en-US" sz="1400" dirty="0"/>
              <a:t>PAS, DM, PSD, also CCG, UD (syntax)</a:t>
            </a:r>
            <a:endParaRPr lang="en-US" sz="1800" dirty="0"/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Type 1</a:t>
            </a:r>
            <a:r>
              <a:rPr lang="en-US" sz="1800" dirty="0"/>
              <a:t>: Anchored: </a:t>
            </a:r>
            <a:r>
              <a:rPr lang="en-US" sz="1400" b="1" dirty="0">
                <a:solidFill>
                  <a:srgbClr val="00B0F0"/>
                </a:solidFill>
              </a:rPr>
              <a:t>UCCA</a:t>
            </a:r>
            <a:r>
              <a:rPr lang="en-US" sz="1400" dirty="0"/>
              <a:t>, EDS, DMRS</a:t>
            </a:r>
            <a:endParaRPr lang="en-US" sz="1400" b="1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Type 2</a:t>
            </a:r>
            <a:r>
              <a:rPr lang="en-US" sz="1800" dirty="0"/>
              <a:t>: Unanchored: </a:t>
            </a:r>
            <a:r>
              <a:rPr lang="en-US" sz="1400" dirty="0"/>
              <a:t>AMR</a:t>
            </a:r>
            <a:endParaRPr lang="en-US" sz="1800" dirty="0"/>
          </a:p>
          <a:p>
            <a:endParaRPr lang="en-US" sz="1200" dirty="0"/>
          </a:p>
          <a:p>
            <a:r>
              <a:rPr lang="en-US" sz="2000" dirty="0"/>
              <a:t>Prange et al., DMR 2019</a:t>
            </a:r>
          </a:p>
          <a:p>
            <a:pPr lvl="1"/>
            <a:r>
              <a:rPr lang="en-US" sz="1800" b="0" i="0" u="none" strike="noStrike" baseline="0" dirty="0">
                <a:solidFill>
                  <a:srgbClr val="92D050"/>
                </a:solidFill>
              </a:rPr>
              <a:t>Token-anchored</a:t>
            </a:r>
            <a:r>
              <a:rPr lang="en-US" sz="1800" b="0" i="0" u="none" strike="noStrike" baseline="0" dirty="0"/>
              <a:t>: </a:t>
            </a:r>
            <a:r>
              <a:rPr lang="en-US" sz="1400" b="0" i="0" u="none" strike="noStrike" baseline="0" dirty="0" err="1"/>
              <a:t>FrameNet</a:t>
            </a:r>
            <a:endParaRPr lang="en-US" sz="1400" b="0" i="0" u="none" strike="noStrike" baseline="0" dirty="0"/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S</a:t>
            </a:r>
            <a:r>
              <a:rPr lang="en-US" sz="1800" b="0" i="0" u="none" strike="noStrike" baseline="0" dirty="0">
                <a:solidFill>
                  <a:schemeClr val="accent2"/>
                </a:solidFill>
              </a:rPr>
              <a:t>yntax-anchored</a:t>
            </a:r>
            <a:r>
              <a:rPr lang="en-US" sz="1800" b="0" i="0" u="none" strike="noStrike" baseline="0" dirty="0"/>
              <a:t>: </a:t>
            </a:r>
            <a:r>
              <a:rPr lang="en-US" sz="1400" b="0" i="0" u="none" strike="noStrike" baseline="0" dirty="0" err="1"/>
              <a:t>PropBank</a:t>
            </a:r>
            <a:r>
              <a:rPr lang="en-US" sz="1400" b="0" i="0" u="none" strike="noStrike" baseline="0" dirty="0"/>
              <a:t>, Prague </a:t>
            </a:r>
            <a:r>
              <a:rPr lang="en-US" sz="1400" b="0" i="0" u="none" strike="noStrike" baseline="0" dirty="0" err="1"/>
              <a:t>Tectogrammar</a:t>
            </a:r>
            <a:endParaRPr lang="en-US" sz="1400" b="0" i="0" u="none" strike="noStrike" baseline="0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</a:t>
            </a:r>
            <a:r>
              <a:rPr lang="en-US" sz="1800" b="0" i="0" u="none" strike="noStrike" baseline="0" dirty="0">
                <a:solidFill>
                  <a:srgbClr val="FF0000"/>
                </a:solidFill>
              </a:rPr>
              <a:t>entence-anchored</a:t>
            </a:r>
            <a:r>
              <a:rPr lang="en-US" sz="1800" b="0" i="0" u="none" strike="noStrike" baseline="0" dirty="0"/>
              <a:t>: </a:t>
            </a:r>
            <a:r>
              <a:rPr lang="en-US" sz="1400" b="0" i="0" u="none" strike="noStrike" baseline="0" dirty="0"/>
              <a:t>AMR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S</a:t>
            </a:r>
            <a:r>
              <a:rPr lang="en-US" sz="1800" b="0" i="0" u="none" strike="noStrike" baseline="0" dirty="0">
                <a:solidFill>
                  <a:srgbClr val="7030A0"/>
                </a:solidFill>
              </a:rPr>
              <a:t>emantics-anchored</a:t>
            </a:r>
            <a:r>
              <a:rPr lang="en-US" sz="1800" b="0" i="0" u="none" strike="noStrike" baseline="0" dirty="0"/>
              <a:t>: </a:t>
            </a:r>
            <a:r>
              <a:rPr lang="en-US" sz="1400" i="0" u="none" strike="noStrike" baseline="0" dirty="0"/>
              <a:t>Multi-sentence AMR</a:t>
            </a:r>
            <a:endParaRPr lang="en-US" sz="1800" i="0" u="none" strike="noStrike" baseline="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C378C-2EC2-48F8-9D42-3A0397B9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4911B-56EC-4816-A102-8876D503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20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41E2938-3A09-4509-A0AF-ABFCC281D780}"/>
              </a:ext>
            </a:extLst>
          </p:cNvPr>
          <p:cNvSpPr/>
          <p:nvPr/>
        </p:nvSpPr>
        <p:spPr>
          <a:xfrm>
            <a:off x="792497" y="2320212"/>
            <a:ext cx="327696" cy="9379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E65B6D6-B70A-484F-B95C-17840F61BEEA}"/>
              </a:ext>
            </a:extLst>
          </p:cNvPr>
          <p:cNvSpPr/>
          <p:nvPr/>
        </p:nvSpPr>
        <p:spPr>
          <a:xfrm>
            <a:off x="792497" y="4136571"/>
            <a:ext cx="327696" cy="11315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28E19-0E52-46DF-A6F7-462232866901}"/>
              </a:ext>
            </a:extLst>
          </p:cNvPr>
          <p:cNvSpPr txBox="1"/>
          <p:nvPr/>
        </p:nvSpPr>
        <p:spPr>
          <a:xfrm>
            <a:off x="962565" y="2569760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A8A61-AC88-4FDF-8303-2BAD6CE2E34F}"/>
              </a:ext>
            </a:extLst>
          </p:cNvPr>
          <p:cNvSpPr txBox="1"/>
          <p:nvPr/>
        </p:nvSpPr>
        <p:spPr>
          <a:xfrm>
            <a:off x="294452" y="2058045"/>
            <a:ext cx="549894" cy="30751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000" spc="-300" dirty="0">
                <a:solidFill>
                  <a:schemeClr val="accent1"/>
                </a:solidFill>
              </a:rPr>
              <a:t>Anchoring</a:t>
            </a:r>
          </a:p>
        </p:txBody>
      </p:sp>
    </p:spTree>
    <p:extLst>
      <p:ext uri="{BB962C8B-B14F-4D97-AF65-F5344CB8AC3E}">
        <p14:creationId xmlns:p14="http://schemas.microsoft.com/office/powerpoint/2010/main" val="305640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Scatterplot">
            <a:extLst>
              <a:ext uri="{FF2B5EF4-FFF2-40B4-BE49-F238E27FC236}">
                <a16:creationId xmlns:a16="http://schemas.microsoft.com/office/drawing/2014/main" id="{BC266819-58F0-4644-B836-0A31A256D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144830" y="694592"/>
            <a:ext cx="5661759" cy="5661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72117F-1294-4200-9387-89BC92EF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E80A-0E30-49C1-A075-4CE23A2F2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97905" cy="4530726"/>
          </a:xfrm>
        </p:spPr>
        <p:txBody>
          <a:bodyPr>
            <a:normAutofit/>
          </a:bodyPr>
          <a:lstStyle/>
          <a:p>
            <a:r>
              <a:rPr lang="en-US" sz="2000" dirty="0"/>
              <a:t>Koller et al., ACL 2019 Tutorial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Type 0</a:t>
            </a:r>
            <a:r>
              <a:rPr lang="en-US" sz="1800" dirty="0"/>
              <a:t>: </a:t>
            </a:r>
            <a:r>
              <a:rPr lang="en-US" sz="1800" dirty="0" err="1"/>
              <a:t>Bilexical</a:t>
            </a:r>
            <a:r>
              <a:rPr lang="en-US" sz="1800" dirty="0"/>
              <a:t> dependencies: </a:t>
            </a:r>
            <a:br>
              <a:rPr lang="en-US" sz="1800" dirty="0"/>
            </a:br>
            <a:r>
              <a:rPr lang="en-US" sz="1800" dirty="0"/>
              <a:t>              </a:t>
            </a:r>
            <a:r>
              <a:rPr lang="en-US" sz="1400" dirty="0"/>
              <a:t>PAS, DM, PSD, also CCG, UD (syntax)</a:t>
            </a:r>
            <a:endParaRPr lang="en-US" sz="1800" dirty="0"/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Type 1</a:t>
            </a:r>
            <a:r>
              <a:rPr lang="en-US" sz="1800" dirty="0"/>
              <a:t>: Anchored: </a:t>
            </a:r>
            <a:r>
              <a:rPr lang="en-US" sz="1400" b="1" dirty="0">
                <a:solidFill>
                  <a:srgbClr val="00B0F0"/>
                </a:solidFill>
              </a:rPr>
              <a:t>UCCA</a:t>
            </a:r>
            <a:r>
              <a:rPr lang="en-US" sz="1400" dirty="0"/>
              <a:t>, EDS, DMRS</a:t>
            </a:r>
            <a:endParaRPr lang="en-US" sz="1400" b="1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Type 2</a:t>
            </a:r>
            <a:r>
              <a:rPr lang="en-US" sz="1800" dirty="0"/>
              <a:t>: Unanchored: </a:t>
            </a:r>
            <a:r>
              <a:rPr lang="en-US" sz="1400" dirty="0"/>
              <a:t>AMR</a:t>
            </a:r>
            <a:endParaRPr lang="en-US" sz="1800" dirty="0"/>
          </a:p>
          <a:p>
            <a:endParaRPr lang="en-US" sz="1200" dirty="0"/>
          </a:p>
          <a:p>
            <a:r>
              <a:rPr lang="en-US" sz="2000" dirty="0"/>
              <a:t>Prange et al., DMR 2019</a:t>
            </a:r>
          </a:p>
          <a:p>
            <a:pPr lvl="1"/>
            <a:r>
              <a:rPr lang="en-US" sz="1800" b="0" i="0" u="none" strike="noStrike" baseline="0" dirty="0">
                <a:solidFill>
                  <a:srgbClr val="92D050"/>
                </a:solidFill>
              </a:rPr>
              <a:t>Token-anchored</a:t>
            </a:r>
            <a:r>
              <a:rPr lang="en-US" sz="1800" b="0" i="0" u="none" strike="noStrike" baseline="0" dirty="0"/>
              <a:t>: </a:t>
            </a:r>
            <a:r>
              <a:rPr lang="en-US" sz="1400" b="1" i="0" u="none" strike="noStrike" baseline="0" dirty="0">
                <a:solidFill>
                  <a:srgbClr val="00B0F0"/>
                </a:solidFill>
              </a:rPr>
              <a:t>UCCA Foundational Layer</a:t>
            </a:r>
            <a:r>
              <a:rPr lang="en-US" sz="1400" b="0" i="0" u="none" strike="noStrike" baseline="0" dirty="0"/>
              <a:t>, </a:t>
            </a:r>
            <a:r>
              <a:rPr lang="en-US" sz="1400" b="0" i="0" u="none" strike="noStrike" baseline="0" dirty="0" err="1"/>
              <a:t>FrameNet</a:t>
            </a:r>
            <a:endParaRPr lang="en-US" sz="1400" b="0" i="0" u="none" strike="noStrike" baseline="0" dirty="0"/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S</a:t>
            </a:r>
            <a:r>
              <a:rPr lang="en-US" sz="1800" b="0" i="0" u="none" strike="noStrike" baseline="0" dirty="0">
                <a:solidFill>
                  <a:schemeClr val="accent2"/>
                </a:solidFill>
              </a:rPr>
              <a:t>yntax-anchored</a:t>
            </a:r>
            <a:r>
              <a:rPr lang="en-US" sz="1800" b="0" i="0" u="none" strike="noStrike" baseline="0" dirty="0"/>
              <a:t>: </a:t>
            </a:r>
            <a:r>
              <a:rPr lang="en-US" sz="1400" b="0" i="0" u="none" strike="noStrike" baseline="0" dirty="0" err="1"/>
              <a:t>PropBank</a:t>
            </a:r>
            <a:r>
              <a:rPr lang="en-US" sz="1400" b="0" i="0" u="none" strike="noStrike" baseline="0" dirty="0"/>
              <a:t>, Prague </a:t>
            </a:r>
            <a:r>
              <a:rPr lang="en-US" sz="1400" b="0" i="0" u="none" strike="noStrike" baseline="0" dirty="0" err="1"/>
              <a:t>Tectogrammar</a:t>
            </a:r>
            <a:endParaRPr lang="en-US" sz="1400" b="0" i="0" u="none" strike="noStrike" baseline="0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</a:t>
            </a:r>
            <a:r>
              <a:rPr lang="en-US" sz="1800" b="0" i="0" u="none" strike="noStrike" baseline="0" dirty="0">
                <a:solidFill>
                  <a:srgbClr val="FF0000"/>
                </a:solidFill>
              </a:rPr>
              <a:t>entence-anchored</a:t>
            </a:r>
            <a:r>
              <a:rPr lang="en-US" sz="1800" b="0" i="0" u="none" strike="noStrike" baseline="0" dirty="0"/>
              <a:t>: </a:t>
            </a:r>
            <a:r>
              <a:rPr lang="en-US" sz="1400" b="0" i="0" u="none" strike="noStrike" baseline="0" dirty="0"/>
              <a:t>AMR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S</a:t>
            </a:r>
            <a:r>
              <a:rPr lang="en-US" sz="1800" b="0" i="0" u="none" strike="noStrike" baseline="0" dirty="0">
                <a:solidFill>
                  <a:srgbClr val="7030A0"/>
                </a:solidFill>
              </a:rPr>
              <a:t>emantics-anchored</a:t>
            </a:r>
            <a:r>
              <a:rPr lang="en-US" sz="1800" b="0" i="0" u="none" strike="noStrike" baseline="0" dirty="0"/>
              <a:t>: </a:t>
            </a:r>
            <a:r>
              <a:rPr lang="en-US" sz="1400" b="1" i="0" u="none" strike="noStrike" baseline="0" dirty="0">
                <a:solidFill>
                  <a:srgbClr val="00B0F0"/>
                </a:solidFill>
              </a:rPr>
              <a:t>Additional UCCA Layers</a:t>
            </a:r>
            <a:r>
              <a:rPr lang="en-US" sz="1400" i="0" u="none" strike="noStrike" baseline="0" dirty="0"/>
              <a:t>, Multi-sentence AMR</a:t>
            </a:r>
            <a:endParaRPr lang="en-US" sz="1800" i="0" u="none" strike="noStrike" baseline="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C378C-2EC2-48F8-9D42-3A0397B9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4911B-56EC-4816-A102-8876D503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21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41E2938-3A09-4509-A0AF-ABFCC281D780}"/>
              </a:ext>
            </a:extLst>
          </p:cNvPr>
          <p:cNvSpPr/>
          <p:nvPr/>
        </p:nvSpPr>
        <p:spPr>
          <a:xfrm>
            <a:off x="792497" y="2320212"/>
            <a:ext cx="327696" cy="9379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E65B6D6-B70A-484F-B95C-17840F61BEEA}"/>
              </a:ext>
            </a:extLst>
          </p:cNvPr>
          <p:cNvSpPr/>
          <p:nvPr/>
        </p:nvSpPr>
        <p:spPr>
          <a:xfrm>
            <a:off x="792497" y="4136571"/>
            <a:ext cx="327696" cy="11315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8B3453-6613-4A5E-8C6B-7EAAF855525D}"/>
              </a:ext>
            </a:extLst>
          </p:cNvPr>
          <p:cNvSpPr/>
          <p:nvPr/>
        </p:nvSpPr>
        <p:spPr>
          <a:xfrm>
            <a:off x="1930819" y="5568808"/>
            <a:ext cx="3355596" cy="5835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600" dirty="0">
                <a:solidFill>
                  <a:schemeClr val="accent1"/>
                </a:solidFill>
              </a:rPr>
              <a:t>Modularity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6B8160-DB8D-412C-A467-16DD6A282E87}"/>
              </a:ext>
            </a:extLst>
          </p:cNvPr>
          <p:cNvSpPr txBox="1"/>
          <p:nvPr/>
        </p:nvSpPr>
        <p:spPr>
          <a:xfrm>
            <a:off x="5329863" y="5506015"/>
            <a:ext cx="3185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“M</a:t>
            </a:r>
            <a:r>
              <a:rPr lang="en-US" b="0" i="0" u="none" strike="noStrike" baseline="0" dirty="0">
                <a:solidFill>
                  <a:srgbClr val="7030A0"/>
                </a:solidFill>
              </a:rPr>
              <a:t>assively multilayer corpora”</a:t>
            </a:r>
            <a:r>
              <a:rPr lang="en-US" b="0" i="0" u="none" strike="noStrike" baseline="0" dirty="0"/>
              <a:t>: </a:t>
            </a:r>
            <a:br>
              <a:rPr lang="en-US" b="0" i="0" u="none" strike="noStrike" baseline="0" dirty="0"/>
            </a:br>
            <a:r>
              <a:rPr lang="en-US" sz="1400" b="0" i="0" u="none" strike="noStrike" baseline="0" dirty="0"/>
              <a:t>e.g., </a:t>
            </a:r>
            <a:r>
              <a:rPr lang="en-US" sz="1400" b="0" i="0" u="none" strike="noStrike" baseline="0" dirty="0" err="1"/>
              <a:t>OntoNotes</a:t>
            </a:r>
            <a:r>
              <a:rPr lang="en-US" sz="1400" dirty="0"/>
              <a:t>, GUM</a:t>
            </a:r>
            <a:endParaRPr lang="en-US" b="0" i="0" u="none" strike="noStrike" baseline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EDEDC3-F9B0-42FF-B57A-DABEA9644267}"/>
              </a:ext>
            </a:extLst>
          </p:cNvPr>
          <p:cNvSpPr txBox="1"/>
          <p:nvPr/>
        </p:nvSpPr>
        <p:spPr>
          <a:xfrm>
            <a:off x="4272288" y="5233691"/>
            <a:ext cx="750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28E19-0E52-46DF-A6F7-462232866901}"/>
              </a:ext>
            </a:extLst>
          </p:cNvPr>
          <p:cNvSpPr txBox="1"/>
          <p:nvPr/>
        </p:nvSpPr>
        <p:spPr>
          <a:xfrm>
            <a:off x="962565" y="2569760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65C1B3-B240-467F-8ACD-B3FC148C5872}"/>
              </a:ext>
            </a:extLst>
          </p:cNvPr>
          <p:cNvSpPr txBox="1"/>
          <p:nvPr/>
        </p:nvSpPr>
        <p:spPr>
          <a:xfrm>
            <a:off x="962565" y="3879494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CC56C-49AC-43CE-B16A-D0A4551B2385}"/>
              </a:ext>
            </a:extLst>
          </p:cNvPr>
          <p:cNvSpPr txBox="1"/>
          <p:nvPr/>
        </p:nvSpPr>
        <p:spPr>
          <a:xfrm>
            <a:off x="962565" y="4806312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A8A61-AC88-4FDF-8303-2BAD6CE2E34F}"/>
              </a:ext>
            </a:extLst>
          </p:cNvPr>
          <p:cNvSpPr txBox="1"/>
          <p:nvPr/>
        </p:nvSpPr>
        <p:spPr>
          <a:xfrm>
            <a:off x="294452" y="2058045"/>
            <a:ext cx="549894" cy="30751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000" spc="-300" dirty="0">
                <a:solidFill>
                  <a:schemeClr val="accent1"/>
                </a:solidFill>
              </a:rPr>
              <a:t>Anchoring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F17FA-E87A-43C0-BFAA-CBDB4FFF8655}"/>
              </a:ext>
            </a:extLst>
          </p:cNvPr>
          <p:cNvSpPr txBox="1"/>
          <p:nvPr/>
        </p:nvSpPr>
        <p:spPr>
          <a:xfrm>
            <a:off x="517466" y="5509181"/>
            <a:ext cx="1384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7030A0"/>
                </a:solidFill>
              </a:rPr>
              <a:t>Single-layer</a:t>
            </a:r>
            <a:r>
              <a:rPr lang="en-US" b="0" i="0" u="none" strike="noStrike" baseline="0" dirty="0"/>
              <a:t>: </a:t>
            </a:r>
            <a:br>
              <a:rPr lang="en-US" b="0" i="0" u="none" strike="noStrike" baseline="0" dirty="0"/>
            </a:br>
            <a:r>
              <a:rPr lang="en-US" sz="1400" b="0" i="0" u="none" strike="noStrike" baseline="0" dirty="0"/>
              <a:t>e.g., AMR</a:t>
            </a:r>
            <a:endParaRPr lang="en-US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0300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4FD8-C4E0-42E5-991C-2EA3CDB8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54566" cy="1325563"/>
          </a:xfrm>
        </p:spPr>
        <p:txBody>
          <a:bodyPr/>
          <a:lstStyle/>
          <a:p>
            <a:r>
              <a:rPr lang="en-US" dirty="0"/>
              <a:t>Versus other MRs: AMR </a:t>
            </a:r>
            <a:r>
              <a:rPr lang="en-US" sz="2800" dirty="0"/>
              <a:t>(</a:t>
            </a:r>
            <a:r>
              <a:rPr lang="en-US" sz="2800" dirty="0" err="1"/>
              <a:t>Banarescu</a:t>
            </a:r>
            <a:r>
              <a:rPr lang="en-US" sz="2800" dirty="0"/>
              <a:t> et al.)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AD34E-59DF-43F0-8551-0FD6AD4CE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825625"/>
            <a:ext cx="851535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Both aim to capture </a:t>
            </a:r>
            <a:r>
              <a:rPr lang="en-US" sz="2600" b="1" dirty="0"/>
              <a:t>sentence-level semantic </a:t>
            </a:r>
            <a:r>
              <a:rPr lang="en-US" sz="2600" dirty="0"/>
              <a:t>structure</a:t>
            </a:r>
          </a:p>
          <a:p>
            <a:r>
              <a:rPr lang="en-US" sz="2600" dirty="0"/>
              <a:t>Both are DAGs (</a:t>
            </a:r>
            <a:r>
              <a:rPr lang="en-US" sz="2600" b="1" dirty="0" err="1"/>
              <a:t>reentrancies</a:t>
            </a:r>
            <a:r>
              <a:rPr lang="en-US" sz="2600" dirty="0"/>
              <a:t> play an important role)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Modularity</a:t>
            </a:r>
            <a:endParaRPr lang="en-US" sz="35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dirty="0"/>
              <a:t>AMR has much finer-grained categories in a single layer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dirty="0"/>
              <a:t>UCCA is built on a </a:t>
            </a:r>
            <a:r>
              <a:rPr lang="en-US" sz="2200" b="1" dirty="0"/>
              <a:t>coarse foundational</a:t>
            </a:r>
            <a:r>
              <a:rPr lang="en-US" sz="2200" dirty="0"/>
              <a:t> layer + </a:t>
            </a:r>
            <a:r>
              <a:rPr lang="en-US" sz="2200" b="1" dirty="0"/>
              <a:t>extensions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Anchoring</a:t>
            </a:r>
            <a:endParaRPr lang="en-US" sz="35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dirty="0"/>
              <a:t>AMR is sentence-anchored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dirty="0"/>
              <a:t>UCCA is annotated over </a:t>
            </a:r>
            <a:r>
              <a:rPr lang="en-US" sz="2200" b="1" dirty="0"/>
              <a:t>tokens</a:t>
            </a:r>
            <a:r>
              <a:rPr lang="en-US" sz="2200" dirty="0"/>
              <a:t> directly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Universality</a:t>
            </a:r>
            <a:endParaRPr lang="en-US" sz="35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dirty="0"/>
              <a:t>UCCA is </a:t>
            </a:r>
            <a:r>
              <a:rPr lang="en-US" sz="2200" b="1" dirty="0"/>
              <a:t>lexicon-free</a:t>
            </a:r>
            <a:r>
              <a:rPr lang="en-US" sz="2200" dirty="0"/>
              <a:t> and designed for </a:t>
            </a:r>
            <a:r>
              <a:rPr lang="en-US" sz="2200" b="1" dirty="0"/>
              <a:t>cross-linguistic</a:t>
            </a:r>
            <a:r>
              <a:rPr lang="en-US" sz="2200" dirty="0"/>
              <a:t> stability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50AF0-FC16-4691-B393-AF9B5D77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DCBB3-A118-40D2-8F5B-4AD1282E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1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1586-59C6-4590-BC0C-51DCA6E6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59366" cy="1325563"/>
          </a:xfrm>
        </p:spPr>
        <p:txBody>
          <a:bodyPr/>
          <a:lstStyle/>
          <a:p>
            <a:r>
              <a:rPr lang="en-US" dirty="0"/>
              <a:t>Versus other MRs: MRP Shared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BB98-9CD3-441C-B542-F5582E62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95901" cy="4351338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US" sz="2400" dirty="0"/>
              <a:t>G</a:t>
            </a:r>
            <a:r>
              <a:rPr lang="en-US" sz="2400" b="0" i="0" u="none" strike="noStrike" baseline="0" dirty="0"/>
              <a:t>oals: </a:t>
            </a:r>
          </a:p>
          <a:p>
            <a:pPr lvl="1">
              <a:lnSpc>
                <a:spcPct val="160000"/>
              </a:lnSpc>
            </a:pPr>
            <a:r>
              <a:rPr lang="en-US" sz="1800" dirty="0"/>
              <a:t>T</a:t>
            </a:r>
            <a:r>
              <a:rPr lang="en-US" sz="1800" b="0" i="0" u="none" strike="noStrike" baseline="0" dirty="0"/>
              <a:t>aking stock of the many recent advances in the field of MR </a:t>
            </a:r>
          </a:p>
          <a:p>
            <a:pPr lvl="1">
              <a:lnSpc>
                <a:spcPct val="160000"/>
              </a:lnSpc>
            </a:pPr>
            <a:r>
              <a:rPr lang="en-US" sz="1800" dirty="0"/>
              <a:t>C</a:t>
            </a:r>
            <a:r>
              <a:rPr lang="en-US" sz="1800" b="0" i="0" u="none" strike="noStrike" baseline="0" dirty="0"/>
              <a:t>omparing state-of-the-art </a:t>
            </a:r>
            <a:r>
              <a:rPr lang="en-US" sz="1800" b="1" i="0" u="none" strike="noStrike" baseline="0" dirty="0"/>
              <a:t>parsers</a:t>
            </a:r>
            <a:r>
              <a:rPr lang="en-US" sz="1800" b="0" i="0" u="none" strike="noStrike" baseline="0" dirty="0"/>
              <a:t> in different frameworks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</a:t>
            </a:r>
            <a:r>
              <a:rPr lang="en-US" sz="1800" b="0" i="0" u="none" strike="noStrike" baseline="0" dirty="0"/>
              <a:t>ncouraging </a:t>
            </a:r>
            <a:r>
              <a:rPr lang="en-US" sz="1800" b="1" i="0" u="none" strike="noStrike" baseline="0" dirty="0"/>
              <a:t>multitask learning (MTL)</a:t>
            </a:r>
            <a:r>
              <a:rPr lang="en-US" sz="1800" b="0" i="0" u="none" strike="noStrike" baseline="0" dirty="0"/>
              <a:t> approaches that tackle multiple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related formulations of the semantic parsing task with a single system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Featured UCCA, along with other Type 1, 2, and 0 approaches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2400" dirty="0"/>
              <a:t>Results: New theoretical insights, data, and </a:t>
            </a:r>
            <a:r>
              <a:rPr lang="en-US" sz="2400" dirty="0" err="1"/>
              <a:t>SotA</a:t>
            </a:r>
            <a:r>
              <a:rPr lang="en-US" sz="2400" dirty="0"/>
              <a:t> parsers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>
                <a:hlinkClick r:id="rId2"/>
              </a:rPr>
              <a:t>http://mrp.nlpl.eu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5DCF3-4D9B-4F31-B165-8910705E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D8B29-9BFA-4000-B83E-7E87A3A4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BB94-33CD-4F4C-99FB-23B98B75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Versus Syntactic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3B81-D681-4ED6-A5A1-471DD7AE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UCCA </a:t>
            </a:r>
            <a:r>
              <a:rPr lang="en-US" sz="2400" b="1" dirty="0"/>
              <a:t>abstracts</a:t>
            </a:r>
            <a:r>
              <a:rPr lang="en-US" sz="2400" dirty="0"/>
              <a:t> away from syntax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UCCA </a:t>
            </a:r>
            <a:r>
              <a:rPr lang="en-US" sz="2400" b="1" dirty="0"/>
              <a:t>predicates</a:t>
            </a:r>
            <a:r>
              <a:rPr lang="en-US" sz="2400" dirty="0"/>
              <a:t> ≠ syntactic predicates, both ways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Scene-evoking nouns, adjectives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Secondary verbs, light verbs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UCCA structures tend to be </a:t>
            </a:r>
            <a:r>
              <a:rPr lang="en-US" sz="2400" b="1" dirty="0"/>
              <a:t>flat 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Versus, e.g., binary branching in syntax</a:t>
            </a:r>
            <a:endParaRPr lang="en-US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9A364-70DC-4F9E-832A-2832BEBD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2DCA6-916F-438F-937B-9C878D02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9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016F-1642-40DF-A713-DB23D16B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Versus Discourse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8890-127C-40A4-B909-26C49467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012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Discourse structure is not (currently) a primary focus of UCCA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But some relevant features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Coreference Layer, Implicit Unit refinements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Linker + Parallel Scene structure (with SNACS relations)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Ground edges identify, but don’t disambiguate discourse signals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By far not as elaborate as RST / DRT (DRG), not aiming to be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FAA9D-12BA-43E0-B0E8-B2F62514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409C5-F79D-4783-975F-A6EB7AE4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7273435-A91C-42AB-826B-25FD10ACD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006956"/>
              </p:ext>
            </p:extLst>
          </p:nvPr>
        </p:nvGraphicFramePr>
        <p:xfrm>
          <a:off x="200892" y="318782"/>
          <a:ext cx="8528662" cy="5746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F7556DA-A180-45F1-B78B-AFEFF2A3F2AA}"/>
              </a:ext>
            </a:extLst>
          </p:cNvPr>
          <p:cNvGrpSpPr/>
          <p:nvPr/>
        </p:nvGrpSpPr>
        <p:grpSpPr>
          <a:xfrm>
            <a:off x="2867901" y="1608872"/>
            <a:ext cx="5389441" cy="3196420"/>
            <a:chOff x="2867901" y="1608872"/>
            <a:chExt cx="5389441" cy="3196420"/>
          </a:xfrm>
        </p:grpSpPr>
        <p:pic>
          <p:nvPicPr>
            <p:cNvPr id="9" name="Graphic 8" descr="Arrow: Clockwise curve">
              <a:extLst>
                <a:ext uri="{FF2B5EF4-FFF2-40B4-BE49-F238E27FC236}">
                  <a16:creationId xmlns:a16="http://schemas.microsoft.com/office/drawing/2014/main" id="{51577120-5468-4320-9765-684AFD8A6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929258" flipH="1">
              <a:off x="3964412" y="512361"/>
              <a:ext cx="3196420" cy="538944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EF9D12-94BC-4F98-8FF7-F7CD08947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0489" y="3859879"/>
              <a:ext cx="2322043" cy="8329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F38AF80-2339-478D-BC0B-79A76449C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15006" y="3467818"/>
              <a:ext cx="1043621" cy="9586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EB157CB-D1BC-42E4-894B-F1BCE800915B}"/>
                </a:ext>
              </a:extLst>
            </p:cNvPr>
            <p:cNvGrpSpPr/>
            <p:nvPr/>
          </p:nvGrpSpPr>
          <p:grpSpPr>
            <a:xfrm>
              <a:off x="5285805" y="2728496"/>
              <a:ext cx="1398645" cy="1394330"/>
              <a:chOff x="4910986" y="1968902"/>
              <a:chExt cx="3970116" cy="4184487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7BB253F-A981-4B98-AB61-3FCA86462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0986" y="1968902"/>
                <a:ext cx="1789890" cy="32101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F2E5C69-E090-4EA6-A7CC-EDBF1C6DD3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0159" y="2344672"/>
                <a:ext cx="1738010" cy="32814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33C32177-C109-4B02-B8C9-A24C5C347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8437" y="3001628"/>
                <a:ext cx="1452665" cy="31517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20C1B0-588E-4040-AB5B-9798FFC83EB1}"/>
              </a:ext>
            </a:extLst>
          </p:cNvPr>
          <p:cNvSpPr txBox="1"/>
          <p:nvPr/>
        </p:nvSpPr>
        <p:spPr>
          <a:xfrm>
            <a:off x="7009851" y="67926"/>
            <a:ext cx="171970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00B0F0"/>
                </a:solidFill>
              </a:rPr>
              <a:t>✘</a:t>
            </a:r>
            <a:endParaRPr lang="en-US" sz="13800" dirty="0">
              <a:solidFill>
                <a:srgbClr val="00B0F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B6BF-6193-444A-8464-543CD9C1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363EB-0FD6-4E8C-86E2-520341DA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C673-1066-4427-A6C8-A381F79484F2}" type="slidenum">
              <a:rPr lang="en-US" smtClean="0"/>
              <a:t>26</a:t>
            </a:fld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7EC25F-6A7B-4745-AC9F-CDCC0FC8F9AC}"/>
              </a:ext>
            </a:extLst>
          </p:cNvPr>
          <p:cNvSpPr txBox="1"/>
          <p:nvPr/>
        </p:nvSpPr>
        <p:spPr>
          <a:xfrm>
            <a:off x="2038525" y="5456768"/>
            <a:ext cx="6907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Token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735ACE-9DF7-4B69-BA7A-15B31238A7DB}"/>
              </a:ext>
            </a:extLst>
          </p:cNvPr>
          <p:cNvSpPr txBox="1"/>
          <p:nvPr/>
        </p:nvSpPr>
        <p:spPr>
          <a:xfrm>
            <a:off x="5583190" y="5439765"/>
            <a:ext cx="10367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Sentence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93C01A-B4EB-40C4-8BBC-7DFA408CE63D}"/>
              </a:ext>
            </a:extLst>
          </p:cNvPr>
          <p:cNvSpPr txBox="1"/>
          <p:nvPr/>
        </p:nvSpPr>
        <p:spPr>
          <a:xfrm>
            <a:off x="3820968" y="5452018"/>
            <a:ext cx="7878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Syntax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51C89F-F340-4C41-A19C-8328EBF61EA2}"/>
              </a:ext>
            </a:extLst>
          </p:cNvPr>
          <p:cNvSpPr txBox="1"/>
          <p:nvPr/>
        </p:nvSpPr>
        <p:spPr>
          <a:xfrm>
            <a:off x="7276241" y="5439765"/>
            <a:ext cx="10367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Semantics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66A6AD08-EC0C-E446-BEE1-90B2FAABF1C4}"/>
              </a:ext>
            </a:extLst>
          </p:cNvPr>
          <p:cNvSpPr txBox="1"/>
          <p:nvPr/>
        </p:nvSpPr>
        <p:spPr>
          <a:xfrm rot="16200000">
            <a:off x="263572" y="3879813"/>
            <a:ext cx="512064" cy="218093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Layer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169817E9-22F2-4EEC-9E50-592F0FFB6D3A}"/>
              </a:ext>
            </a:extLst>
          </p:cNvPr>
          <p:cNvSpPr txBox="1"/>
          <p:nvPr/>
        </p:nvSpPr>
        <p:spPr>
          <a:xfrm rot="16200000">
            <a:off x="-50425" y="1187320"/>
            <a:ext cx="1352798" cy="302222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Many layers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AD90C9BA-237A-4DC4-98FE-5E1E661642C0}"/>
              </a:ext>
            </a:extLst>
          </p:cNvPr>
          <p:cNvSpPr txBox="1"/>
          <p:nvPr/>
        </p:nvSpPr>
        <p:spPr>
          <a:xfrm rot="16200000">
            <a:off x="244760" y="3938939"/>
            <a:ext cx="736301" cy="267989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Layer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EA79E-5A3A-4A01-84F9-D1AA631960EF}"/>
              </a:ext>
            </a:extLst>
          </p:cNvPr>
          <p:cNvGrpSpPr/>
          <p:nvPr/>
        </p:nvGrpSpPr>
        <p:grpSpPr>
          <a:xfrm>
            <a:off x="766953" y="3288200"/>
            <a:ext cx="2543143" cy="1200329"/>
            <a:chOff x="653598" y="3076022"/>
            <a:chExt cx="2543143" cy="12003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95EAE2-4E8F-485A-8624-9691DF6BD349}"/>
                </a:ext>
              </a:extLst>
            </p:cNvPr>
            <p:cNvSpPr txBox="1"/>
            <p:nvPr/>
          </p:nvSpPr>
          <p:spPr>
            <a:xfrm>
              <a:off x="1994502" y="3076022"/>
              <a:ext cx="12022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</a:rPr>
                <a:t>✘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A9774E-6E3A-400C-91AB-CFA96B0B7645}"/>
                </a:ext>
              </a:extLst>
            </p:cNvPr>
            <p:cNvSpPr txBox="1"/>
            <p:nvPr/>
          </p:nvSpPr>
          <p:spPr>
            <a:xfrm>
              <a:off x="653598" y="3301607"/>
              <a:ext cx="1576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00B0F0"/>
                  </a:solidFill>
                </a:rPr>
                <a:t>Foundational</a:t>
              </a:r>
            </a:p>
            <a:p>
              <a:pPr algn="r"/>
              <a:r>
                <a:rPr lang="en-US" sz="2000" dirty="0">
                  <a:solidFill>
                    <a:srgbClr val="00B0F0"/>
                  </a:solidFill>
                </a:rPr>
                <a:t>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60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uilding Brick Wall">
            <a:extLst>
              <a:ext uri="{FF2B5EF4-FFF2-40B4-BE49-F238E27FC236}">
                <a16:creationId xmlns:a16="http://schemas.microsoft.com/office/drawing/2014/main" id="{EA4CE155-D51B-4AFF-A16E-27707557F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84599" y="1690689"/>
            <a:ext cx="5346701" cy="5311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78A931-FF7C-473D-8B55-68F0C999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upon a solid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6821-93AA-424B-B561-15F7D74B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UCCA is built as a </a:t>
            </a:r>
            <a:r>
              <a:rPr lang="en-US" sz="2400" b="1" dirty="0"/>
              <a:t>multi-layered</a:t>
            </a:r>
            <a:r>
              <a:rPr lang="en-US" sz="2400" dirty="0"/>
              <a:t> structure, </a:t>
            </a:r>
            <a:br>
              <a:rPr lang="en-US" sz="2400" dirty="0"/>
            </a:br>
            <a:r>
              <a:rPr lang="en-US" sz="2400" dirty="0"/>
              <a:t>which allows for its open-ended extension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i="1" dirty="0"/>
              <a:t>foundational layer (FL)</a:t>
            </a:r>
            <a:r>
              <a:rPr lang="en-US" sz="2400" dirty="0"/>
              <a:t> has relatively flat structure, makes coarse distinctions</a:t>
            </a:r>
          </a:p>
          <a:p>
            <a:endParaRPr lang="en-US" sz="2400" dirty="0"/>
          </a:p>
          <a:p>
            <a:r>
              <a:rPr lang="en-US" sz="2400" dirty="0"/>
              <a:t>Additional layers can capture </a:t>
            </a:r>
            <a:br>
              <a:rPr lang="en-US" sz="2400" dirty="0"/>
            </a:br>
            <a:r>
              <a:rPr lang="en-US" sz="2400" dirty="0"/>
              <a:t>additional semantic phenomena by...</a:t>
            </a:r>
          </a:p>
          <a:p>
            <a:pPr lvl="1"/>
            <a:r>
              <a:rPr lang="en-US" sz="2000" b="1" dirty="0"/>
              <a:t>refining</a:t>
            </a:r>
            <a:r>
              <a:rPr lang="en-US" sz="2000" dirty="0"/>
              <a:t> existing categories</a:t>
            </a:r>
          </a:p>
          <a:p>
            <a:pPr lvl="1"/>
            <a:r>
              <a:rPr lang="en-US" sz="2000" dirty="0"/>
              <a:t>introducing </a:t>
            </a:r>
            <a:r>
              <a:rPr lang="en-US" sz="2000" b="1" dirty="0"/>
              <a:t>new distinctions</a:t>
            </a:r>
          </a:p>
          <a:p>
            <a:pPr lvl="1"/>
            <a:r>
              <a:rPr lang="en-US" sz="2000" dirty="0"/>
              <a:t>adding </a:t>
            </a:r>
            <a:r>
              <a:rPr lang="en-US" sz="2000" b="1" dirty="0"/>
              <a:t>deeper </a:t>
            </a:r>
            <a:r>
              <a:rPr lang="en-US" sz="2000" dirty="0"/>
              <a:t>/ more </a:t>
            </a:r>
            <a:r>
              <a:rPr lang="en-US" sz="2000" b="1" dirty="0"/>
              <a:t>complex</a:t>
            </a:r>
            <a:r>
              <a:rPr lang="en-US" sz="2000" dirty="0"/>
              <a:t>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C8826-5988-40A1-9ED8-C11F9445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BB36D-C7C0-4A72-9718-91336FA6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3</a:t>
            </a:fld>
            <a:endParaRPr lang="en-US"/>
          </a:p>
        </p:txBody>
      </p:sp>
      <p:pic>
        <p:nvPicPr>
          <p:cNvPr id="8" name="Graphic 7" descr="Bug under magnifying glass">
            <a:extLst>
              <a:ext uri="{FF2B5EF4-FFF2-40B4-BE49-F238E27FC236}">
                <a16:creationId xmlns:a16="http://schemas.microsoft.com/office/drawing/2014/main" id="{0C050E1D-0789-45C4-8B35-5421438AE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3549" y="4802982"/>
            <a:ext cx="914400" cy="914400"/>
          </a:xfrm>
          <a:prstGeom prst="rect">
            <a:avLst/>
          </a:prstGeom>
        </p:spPr>
      </p:pic>
      <p:pic>
        <p:nvPicPr>
          <p:cNvPr id="10" name="Graphic 9" descr="Thought">
            <a:extLst>
              <a:ext uri="{FF2B5EF4-FFF2-40B4-BE49-F238E27FC236}">
                <a16:creationId xmlns:a16="http://schemas.microsoft.com/office/drawing/2014/main" id="{5A9D8369-7575-4C7D-B17B-08562A863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7279" y="5016054"/>
            <a:ext cx="914400" cy="914400"/>
          </a:xfrm>
          <a:prstGeom prst="rect">
            <a:avLst/>
          </a:prstGeom>
        </p:spPr>
      </p:pic>
      <p:pic>
        <p:nvPicPr>
          <p:cNvPr id="16" name="Graphic 15" descr="Hierarchy">
            <a:extLst>
              <a:ext uri="{FF2B5EF4-FFF2-40B4-BE49-F238E27FC236}">
                <a16:creationId xmlns:a16="http://schemas.microsoft.com/office/drawing/2014/main" id="{C6013621-C170-4B61-8B15-2F1C8BF0E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1009" y="52291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F4DC-BB81-4BDF-8992-EC14394E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FEB-3088-4881-A4C9-BF16B4A0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46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[ </a:t>
            </a:r>
            <a:r>
              <a:rPr lang="en-US" sz="2400" dirty="0" err="1">
                <a:solidFill>
                  <a:srgbClr val="FF0000"/>
                </a:solidFill>
              </a:rPr>
              <a:t>Antoinette</a:t>
            </a:r>
            <a:r>
              <a:rPr lang="en-US" sz="2400" baseline="-25000" dirty="0" err="1">
                <a:solidFill>
                  <a:srgbClr val="FF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 err="1"/>
              <a:t>drew</a:t>
            </a:r>
            <a:r>
              <a:rPr lang="en-US" sz="2400" baseline="-25000" dirty="0" err="1"/>
              <a:t>P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[a sheep]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[for the princess]</a:t>
            </a:r>
            <a:r>
              <a:rPr lang="en-US" sz="2400" baseline="-25000" dirty="0">
                <a:solidFill>
                  <a:srgbClr val="00B050"/>
                </a:solidFill>
              </a:rPr>
              <a:t>A</a:t>
            </a:r>
            <a:r>
              <a:rPr lang="en-US" sz="2400" baseline="-250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[in the desert]</a:t>
            </a:r>
            <a:r>
              <a:rPr lang="en-US" sz="2400" baseline="-25000" dirty="0">
                <a:solidFill>
                  <a:srgbClr val="7030A0"/>
                </a:solidFill>
              </a:rPr>
              <a:t>A</a:t>
            </a:r>
            <a:r>
              <a:rPr lang="en-US" sz="2400" dirty="0"/>
              <a:t> ]</a:t>
            </a:r>
            <a:endParaRPr lang="en-US" sz="2400" baseline="-25000" dirty="0"/>
          </a:p>
          <a:p>
            <a:endParaRPr lang="en-US" sz="2400" dirty="0"/>
          </a:p>
          <a:p>
            <a:r>
              <a:rPr lang="en-US" dirty="0"/>
              <a:t>FL does not distinguish Participants’ roles</a:t>
            </a:r>
          </a:p>
          <a:p>
            <a:pPr lvl="1"/>
            <a:r>
              <a:rPr lang="en-US" dirty="0"/>
              <a:t>E.g., </a:t>
            </a:r>
            <a:r>
              <a:rPr lang="en-US" cap="small" dirty="0">
                <a:solidFill>
                  <a:srgbClr val="FF0000"/>
                </a:solidFill>
              </a:rPr>
              <a:t>Agent</a:t>
            </a:r>
            <a:r>
              <a:rPr lang="en-US" cap="small" dirty="0"/>
              <a:t>, </a:t>
            </a:r>
            <a:r>
              <a:rPr lang="en-US" cap="small" dirty="0">
                <a:solidFill>
                  <a:srgbClr val="00B0F0"/>
                </a:solidFill>
              </a:rPr>
              <a:t>Theme</a:t>
            </a:r>
            <a:r>
              <a:rPr lang="en-US" cap="small" dirty="0"/>
              <a:t>, </a:t>
            </a:r>
            <a:r>
              <a:rPr lang="en-US" cap="small" dirty="0">
                <a:solidFill>
                  <a:srgbClr val="7030A0"/>
                </a:solidFill>
              </a:rPr>
              <a:t>Circumstance</a:t>
            </a:r>
            <a:r>
              <a:rPr lang="en-US" dirty="0"/>
              <a:t>, </a:t>
            </a:r>
            <a:r>
              <a:rPr lang="en-US" cap="small" dirty="0"/>
              <a:t>Purpose, </a:t>
            </a:r>
            <a:r>
              <a:rPr lang="en-US" dirty="0"/>
              <a:t>…</a:t>
            </a:r>
          </a:p>
          <a:p>
            <a:pPr>
              <a:lnSpc>
                <a:spcPct val="150000"/>
              </a:lnSpc>
            </a:pPr>
            <a:r>
              <a:rPr lang="en-US" dirty="0"/>
              <a:t>Expressed by various linguistic markers: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Word order	[</a:t>
            </a:r>
            <a:r>
              <a:rPr lang="en-US" dirty="0" err="1">
                <a:solidFill>
                  <a:srgbClr val="FF0000"/>
                </a:solidFill>
              </a:rPr>
              <a:t>Mary</a:t>
            </a:r>
            <a:r>
              <a:rPr lang="en-US" sz="2400" baseline="-25000" dirty="0" err="1">
                <a:solidFill>
                  <a:srgbClr val="FF0000"/>
                </a:solidFill>
              </a:rPr>
              <a:t>A</a:t>
            </a:r>
            <a:r>
              <a:rPr lang="en-US" dirty="0"/>
              <a:t> saw </a:t>
            </a:r>
            <a:r>
              <a:rPr lang="en-US" dirty="0" err="1">
                <a:solidFill>
                  <a:srgbClr val="00B0F0"/>
                </a:solidFill>
              </a:rPr>
              <a:t>John</a:t>
            </a:r>
            <a:r>
              <a:rPr lang="en-US" sz="2400" baseline="-25000" dirty="0" err="1">
                <a:solidFill>
                  <a:srgbClr val="00B0F0"/>
                </a:solidFill>
              </a:rPr>
              <a:t>A</a:t>
            </a:r>
            <a:r>
              <a:rPr lang="en-US" dirty="0"/>
              <a:t>]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</a:t>
            </a:r>
            <a:r>
              <a:rPr lang="en-US" dirty="0"/>
              <a:t> [</a:t>
            </a:r>
            <a:r>
              <a:rPr lang="en-US" dirty="0" err="1">
                <a:solidFill>
                  <a:srgbClr val="FF0000"/>
                </a:solidFill>
              </a:rPr>
              <a:t>John</a:t>
            </a:r>
            <a:r>
              <a:rPr lang="en-US" sz="2400" baseline="-25000" dirty="0" err="1">
                <a:solidFill>
                  <a:srgbClr val="FF0000"/>
                </a:solidFill>
              </a:rPr>
              <a:t>A</a:t>
            </a:r>
            <a:r>
              <a:rPr lang="en-US" dirty="0"/>
              <a:t> saw </a:t>
            </a:r>
            <a:r>
              <a:rPr lang="en-US" dirty="0" err="1">
                <a:solidFill>
                  <a:srgbClr val="00B0F0"/>
                </a:solidFill>
              </a:rPr>
              <a:t>Mary</a:t>
            </a:r>
            <a:r>
              <a:rPr lang="en-US" sz="2400" baseline="-25000" dirty="0" err="1">
                <a:solidFill>
                  <a:srgbClr val="00B0F0"/>
                </a:solidFill>
              </a:rPr>
              <a:t>A</a:t>
            </a:r>
            <a:r>
              <a:rPr lang="en-US" dirty="0"/>
              <a:t>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Case		[</a:t>
            </a:r>
            <a:r>
              <a:rPr lang="en-US" b="1" dirty="0">
                <a:solidFill>
                  <a:srgbClr val="FF0000"/>
                </a:solidFill>
              </a:rPr>
              <a:t>Er</a:t>
            </a:r>
            <a:r>
              <a:rPr lang="en-US" dirty="0"/>
              <a:t> </a:t>
            </a:r>
            <a:r>
              <a:rPr lang="en-US" dirty="0" err="1"/>
              <a:t>sah</a:t>
            </a:r>
            <a:r>
              <a:rPr lang="en-US" dirty="0"/>
              <a:t> [</a:t>
            </a:r>
            <a:r>
              <a:rPr lang="en-US" dirty="0">
                <a:solidFill>
                  <a:srgbClr val="00B0F0"/>
                </a:solidFill>
              </a:rPr>
              <a:t>de</a:t>
            </a:r>
            <a:r>
              <a:rPr lang="en-US" b="1" dirty="0">
                <a:solidFill>
                  <a:srgbClr val="00B0F0"/>
                </a:solidFill>
              </a:rPr>
              <a:t>n</a:t>
            </a:r>
            <a:r>
              <a:rPr lang="en-US" dirty="0"/>
              <a:t> Fuchs]]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</a:t>
            </a:r>
            <a:r>
              <a:rPr lang="en-US" dirty="0"/>
              <a:t> [</a:t>
            </a:r>
            <a:r>
              <a:rPr lang="en-US" b="1" dirty="0" err="1">
                <a:solidFill>
                  <a:srgbClr val="00B0F0"/>
                </a:solidFill>
              </a:rPr>
              <a:t>Ihn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 err="1"/>
              <a:t>sah</a:t>
            </a:r>
            <a:r>
              <a:rPr lang="en-US" dirty="0"/>
              <a:t> [</a:t>
            </a:r>
            <a:r>
              <a:rPr lang="en-US" dirty="0">
                <a:solidFill>
                  <a:srgbClr val="FF0000"/>
                </a:solidFill>
              </a:rPr>
              <a:t>de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 Fuchs]]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Prepositions	[The conquest [</a:t>
            </a:r>
            <a:r>
              <a:rPr lang="en-US" b="1" dirty="0">
                <a:solidFill>
                  <a:srgbClr val="00B0F0"/>
                </a:solidFill>
              </a:rPr>
              <a:t>of</a:t>
            </a:r>
            <a:r>
              <a:rPr lang="en-US" dirty="0"/>
              <a:t> Britain] [</a:t>
            </a:r>
            <a:r>
              <a:rPr lang="en-US" b="1" dirty="0">
                <a:solidFill>
                  <a:srgbClr val="FF0000"/>
                </a:solidFill>
              </a:rPr>
              <a:t>by</a:t>
            </a:r>
            <a:r>
              <a:rPr lang="en-US" dirty="0"/>
              <a:t> the Romans]]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2E816-4C27-4DDB-8686-7ED0FD79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8DA48-7E3E-4E16-8B40-6CE3C2FF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0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D91F-61B7-42AF-B5E5-4CFA0367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Several existing frameworks for role annotation:</a:t>
            </a:r>
            <a:br>
              <a:rPr lang="en-US" sz="2400" dirty="0"/>
            </a:br>
            <a:r>
              <a:rPr lang="en-US" sz="2400" dirty="0" err="1"/>
              <a:t>FrameNet</a:t>
            </a:r>
            <a:r>
              <a:rPr lang="en-US" sz="2400" dirty="0"/>
              <a:t>, </a:t>
            </a:r>
            <a:r>
              <a:rPr lang="en-US" sz="2400" dirty="0" err="1"/>
              <a:t>VerbNet</a:t>
            </a:r>
            <a:r>
              <a:rPr lang="en-US" sz="2400" dirty="0"/>
              <a:t>, </a:t>
            </a:r>
            <a:r>
              <a:rPr lang="en-US" sz="2400" dirty="0" err="1"/>
              <a:t>PropBank</a:t>
            </a:r>
            <a:endParaRPr lang="en-US" sz="2400" dirty="0"/>
          </a:p>
          <a:p>
            <a:endParaRPr lang="en-US" sz="1800" dirty="0"/>
          </a:p>
          <a:p>
            <a:r>
              <a:rPr lang="en-US" sz="2400" dirty="0"/>
              <a:t>We chose </a:t>
            </a:r>
            <a:r>
              <a:rPr lang="en-US" sz="2400" b="1" dirty="0"/>
              <a:t>SNACS</a:t>
            </a:r>
            <a:r>
              <a:rPr lang="en-US" sz="2400" dirty="0"/>
              <a:t> </a:t>
            </a:r>
            <a:r>
              <a:rPr lang="en-US" sz="1800" dirty="0"/>
              <a:t>(Schneider et al.)</a:t>
            </a:r>
            <a:br>
              <a:rPr lang="en-US" sz="1800" dirty="0"/>
            </a:br>
            <a:r>
              <a:rPr lang="en-US" sz="2400" dirty="0"/>
              <a:t>for its independence of any one </a:t>
            </a:r>
            <a:br>
              <a:rPr lang="en-US" sz="2400" dirty="0"/>
            </a:br>
            <a:r>
              <a:rPr lang="en-US" sz="2400" dirty="0"/>
              <a:t>language or lexicon</a:t>
            </a:r>
          </a:p>
          <a:p>
            <a:pPr lvl="1"/>
            <a:r>
              <a:rPr lang="en-US" sz="2000" dirty="0"/>
              <a:t>50 hierarchical categories </a:t>
            </a:r>
          </a:p>
          <a:p>
            <a:pPr lvl="1"/>
            <a:r>
              <a:rPr lang="en-US" sz="2000" dirty="0"/>
              <a:t>Designed to disambiguate </a:t>
            </a:r>
            <a:br>
              <a:rPr lang="en-US" sz="2000" dirty="0"/>
            </a:br>
            <a:r>
              <a:rPr lang="en-US" sz="2000" dirty="0"/>
              <a:t>prepositions and case</a:t>
            </a:r>
          </a:p>
          <a:p>
            <a:endParaRPr lang="en-US" sz="1800" dirty="0"/>
          </a:p>
          <a:p>
            <a:r>
              <a:rPr lang="en-US" sz="2400" dirty="0"/>
              <a:t>Idea: UCCA and SNACS are </a:t>
            </a:r>
            <a:br>
              <a:rPr lang="en-US" sz="2400" dirty="0"/>
            </a:br>
            <a:r>
              <a:rPr lang="en-US" sz="2400" b="1" dirty="0"/>
              <a:t>complementary</a:t>
            </a:r>
            <a:r>
              <a:rPr lang="en-US" sz="2400" dirty="0"/>
              <a:t> and </a:t>
            </a:r>
            <a:r>
              <a:rPr lang="en-US" sz="2400" b="1" dirty="0"/>
              <a:t>compatible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6C583-FFF2-4174-90BD-E722E950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5FEB04-4BA1-4ACA-B573-520C7777ED2D}"/>
              </a:ext>
            </a:extLst>
          </p:cNvPr>
          <p:cNvGrpSpPr/>
          <p:nvPr/>
        </p:nvGrpSpPr>
        <p:grpSpPr>
          <a:xfrm>
            <a:off x="5037161" y="2332652"/>
            <a:ext cx="3801040" cy="4073135"/>
            <a:chOff x="5024965" y="2308386"/>
            <a:chExt cx="3970116" cy="41844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970DA0-92ED-4FBB-B615-7B576F769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4965" y="2308386"/>
              <a:ext cx="1789889" cy="32101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23D03-EE6F-41A6-B15B-6BEB99B8B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4138" y="2684158"/>
              <a:ext cx="1738009" cy="32814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F177BC-E9CE-4F41-AAEA-BC322DC7C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2417" y="3341112"/>
              <a:ext cx="1452664" cy="3151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70034-9996-4468-BF3A-F8C8B431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D58E9-9D35-4FBA-9D2E-E5E41BE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7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AB99-7366-4DDA-A9A3-E7E3E682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Roles, Strategy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B6F2-83B2-4827-B9A1-95364A94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88670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Shalev at al., DMR 2019: </a:t>
            </a:r>
            <a:br>
              <a:rPr lang="en-US" sz="2400" dirty="0"/>
            </a:br>
            <a:r>
              <a:rPr lang="en-US" sz="2400" dirty="0"/>
              <a:t>“Preparing SNACS for Subjects and Objects”</a:t>
            </a:r>
          </a:p>
          <a:p>
            <a:endParaRPr lang="en-US" sz="2400" dirty="0"/>
          </a:p>
          <a:p>
            <a:r>
              <a:rPr lang="en-US" sz="2400" dirty="0"/>
              <a:t>Refine all </a:t>
            </a:r>
            <a:r>
              <a:rPr lang="en-US" sz="2400" b="1" dirty="0"/>
              <a:t>Participant units</a:t>
            </a:r>
            <a:r>
              <a:rPr lang="en-US" sz="2400" dirty="0"/>
              <a:t> with a SNACS role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[ </a:t>
            </a:r>
            <a:r>
              <a:rPr lang="en-US" sz="2400" dirty="0" err="1"/>
              <a:t>Antoinette</a:t>
            </a:r>
            <a:r>
              <a:rPr lang="en-US" sz="2400" b="1" baseline="-25000" dirty="0" err="1">
                <a:solidFill>
                  <a:srgbClr val="FF0000"/>
                </a:solidFill>
              </a:rPr>
              <a:t>A</a:t>
            </a:r>
            <a:r>
              <a:rPr lang="en-US" sz="2400" baseline="-25000" dirty="0" err="1">
                <a:solidFill>
                  <a:srgbClr val="FF0000"/>
                </a:solidFill>
              </a:rPr>
              <a:t>:Originator</a:t>
            </a:r>
            <a:r>
              <a:rPr lang="en-US" sz="1800" baseline="-25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↝</a:t>
            </a:r>
            <a:r>
              <a:rPr lang="en-US" sz="1800" baseline="-25000" dirty="0" err="1">
                <a:solidFill>
                  <a:srgbClr val="FF0000"/>
                </a:solidFill>
              </a:rPr>
              <a:t>Agent</a:t>
            </a:r>
            <a:r>
              <a:rPr lang="en-US" sz="1800" baseline="-250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drew</a:t>
            </a:r>
            <a:r>
              <a:rPr lang="en-US" sz="2400" baseline="-25000" dirty="0" err="1"/>
              <a:t>P</a:t>
            </a:r>
            <a:r>
              <a:rPr lang="en-US" sz="2400" dirty="0"/>
              <a:t> [a sheep]</a:t>
            </a:r>
            <a:r>
              <a:rPr lang="en-US" sz="2400" b="1" baseline="-25000" dirty="0" err="1">
                <a:solidFill>
                  <a:srgbClr val="00B0F0"/>
                </a:solidFill>
              </a:rPr>
              <a:t>A</a:t>
            </a:r>
            <a:r>
              <a:rPr lang="en-US" sz="2400" baseline="-25000" dirty="0" err="1">
                <a:solidFill>
                  <a:srgbClr val="00B0F0"/>
                </a:solidFill>
              </a:rPr>
              <a:t>:Topic</a:t>
            </a:r>
            <a:r>
              <a:rPr lang="en-US" sz="1800" baseline="-25000" dirty="0" err="1">
                <a:solidFill>
                  <a:srgbClr val="00B0F0"/>
                </a:solidFill>
                <a:latin typeface="Courier New" panose="02070309020205020404" pitchFamily="49" charset="0"/>
              </a:rPr>
              <a:t>↝</a:t>
            </a:r>
            <a:r>
              <a:rPr lang="en-US" sz="1800" baseline="-25000" dirty="0" err="1">
                <a:solidFill>
                  <a:srgbClr val="00B0F0"/>
                </a:solidFill>
              </a:rPr>
              <a:t>Theme</a:t>
            </a:r>
            <a:r>
              <a:rPr lang="en-US" sz="2400" baseline="-250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]</a:t>
            </a:r>
          </a:p>
          <a:p>
            <a:endParaRPr lang="en-US" sz="2400" dirty="0"/>
          </a:p>
          <a:p>
            <a:r>
              <a:rPr lang="en-US" sz="2400" dirty="0"/>
              <a:t>Ensures full coverage of Participants</a:t>
            </a:r>
          </a:p>
          <a:p>
            <a:r>
              <a:rPr lang="en-US" sz="2400" dirty="0"/>
              <a:t>Shows that SNACS is applicable to subjects and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E0A79-83EF-48A5-9593-ED85F1C3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124B3-4AAB-4C7A-A1EB-CBF1A180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6109456-C4A5-4FC4-B5B4-C58AE0223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51" y="0"/>
            <a:ext cx="1352853" cy="1514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496F9-F2E9-48F6-9891-233997CC561C}"/>
              </a:ext>
            </a:extLst>
          </p:cNvPr>
          <p:cNvSpPr txBox="1"/>
          <p:nvPr/>
        </p:nvSpPr>
        <p:spPr>
          <a:xfrm>
            <a:off x="7171251" y="1461571"/>
            <a:ext cx="134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Adi Shalev</a:t>
            </a:r>
          </a:p>
        </p:txBody>
      </p:sp>
    </p:spTree>
    <p:extLst>
      <p:ext uri="{BB962C8B-B14F-4D97-AF65-F5344CB8AC3E}">
        <p14:creationId xmlns:p14="http://schemas.microsoft.com/office/powerpoint/2010/main" val="33337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B477-27E6-487C-87A2-663AC613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Roles, Strategy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EBB0-CEDF-4C65-82F3-4B0620D5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5529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Prange et al., </a:t>
            </a:r>
            <a:r>
              <a:rPr lang="en-US" sz="2400" dirty="0" err="1"/>
              <a:t>CoNLL</a:t>
            </a:r>
            <a:r>
              <a:rPr lang="en-US" sz="2400" dirty="0"/>
              <a:t> 2019: </a:t>
            </a:r>
            <a:br>
              <a:rPr lang="en-US" sz="2400" dirty="0"/>
            </a:br>
            <a:r>
              <a:rPr lang="en-US" sz="2400" dirty="0"/>
              <a:t>“Made for each other”</a:t>
            </a:r>
          </a:p>
          <a:p>
            <a:r>
              <a:rPr lang="en-US" sz="2400" dirty="0">
                <a:effectLst/>
              </a:rPr>
              <a:t>Annotate all semantic roles </a:t>
            </a:r>
            <a:r>
              <a:rPr lang="en-US" sz="2400" b="1" dirty="0">
                <a:effectLst/>
              </a:rPr>
              <a:t>explicitly marked </a:t>
            </a:r>
            <a:br>
              <a:rPr lang="en-US" sz="2400" b="1" dirty="0">
                <a:effectLst/>
              </a:rPr>
            </a:br>
            <a:r>
              <a:rPr lang="en-US" sz="2400" dirty="0">
                <a:effectLst/>
              </a:rPr>
              <a:t>with a lexical item (preposition, possessive, …)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[ </a:t>
            </a:r>
            <a:r>
              <a:rPr lang="en-US" sz="2400" dirty="0" err="1"/>
              <a:t>She</a:t>
            </a:r>
            <a:r>
              <a:rPr lang="en-US" sz="2400" baseline="-25000" dirty="0" err="1"/>
              <a:t>A</a:t>
            </a:r>
            <a:r>
              <a:rPr lang="en-US" sz="2400" dirty="0"/>
              <a:t> </a:t>
            </a:r>
            <a:r>
              <a:rPr lang="en-US" sz="2400" dirty="0" err="1"/>
              <a:t>drew</a:t>
            </a:r>
            <a:r>
              <a:rPr lang="en-US" sz="2400" baseline="-25000" dirty="0" err="1"/>
              <a:t>P</a:t>
            </a:r>
            <a:r>
              <a:rPr lang="en-US" sz="2400" dirty="0"/>
              <a:t> </a:t>
            </a:r>
            <a:r>
              <a:rPr lang="en-US" sz="2400" dirty="0" err="1"/>
              <a:t>it</a:t>
            </a:r>
            <a:r>
              <a:rPr lang="en-US" sz="2400" baseline="-25000" dirty="0" err="1"/>
              <a:t>A</a:t>
            </a:r>
            <a:r>
              <a:rPr lang="en-US" sz="2400" dirty="0"/>
              <a:t> [</a:t>
            </a:r>
            <a:r>
              <a:rPr lang="en-US" sz="2400" b="1" dirty="0">
                <a:solidFill>
                  <a:srgbClr val="00B050"/>
                </a:solidFill>
              </a:rPr>
              <a:t>for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the princess]</a:t>
            </a:r>
            <a:r>
              <a:rPr lang="en-US" sz="2400" baseline="-25000" dirty="0" err="1">
                <a:solidFill>
                  <a:srgbClr val="00B050"/>
                </a:solidFill>
              </a:rPr>
              <a:t>A:Beneficiary</a:t>
            </a:r>
            <a:r>
              <a:rPr lang="en-US" sz="2400" baseline="-25000" dirty="0"/>
              <a:t> 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7030A0"/>
                </a:solidFill>
              </a:rPr>
              <a:t>in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the desert]</a:t>
            </a:r>
            <a:r>
              <a:rPr lang="en-US" sz="2400" baseline="-25000" dirty="0" err="1">
                <a:solidFill>
                  <a:srgbClr val="7030A0"/>
                </a:solidFill>
              </a:rPr>
              <a:t>A:Locus</a:t>
            </a:r>
            <a:r>
              <a:rPr lang="en-US" sz="2400" dirty="0"/>
              <a:t> ]</a:t>
            </a:r>
            <a:endParaRPr lang="en-US" sz="2400" baseline="-250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SNACS-annotated corpus already existed</a:t>
            </a:r>
          </a:p>
          <a:p>
            <a:pPr lvl="1"/>
            <a:r>
              <a:rPr lang="en-US" sz="2000" dirty="0"/>
              <a:t>Automatic rule-based integration</a:t>
            </a:r>
          </a:p>
          <a:p>
            <a:r>
              <a:rPr lang="en-US" sz="2400" dirty="0"/>
              <a:t>Joint ML experiments show mutual benefit of SNACS and UCCA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771BC-C581-4CE8-9B12-E8EB0184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286A2-1442-44D7-BE0A-34AB9AE4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F4DC-BB81-4BDF-8992-EC14394E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FEB-3088-4881-A4C9-BF16B4A0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46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	</a:t>
            </a:r>
            <a:r>
              <a:rPr lang="en-US" dirty="0" err="1"/>
              <a:t>Antoinette</a:t>
            </a:r>
            <a:r>
              <a:rPr lang="en-US" b="1" baseline="-25000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:Originator</a:t>
            </a:r>
            <a:r>
              <a:rPr lang="en-US" sz="2000" baseline="-25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↝</a:t>
            </a:r>
            <a:r>
              <a:rPr lang="en-US" sz="2000" baseline="-25000" dirty="0" err="1">
                <a:solidFill>
                  <a:srgbClr val="FF0000"/>
                </a:solidFill>
              </a:rPr>
              <a:t>Agent</a:t>
            </a:r>
            <a:br>
              <a:rPr lang="en-US" dirty="0"/>
            </a:br>
            <a:r>
              <a:rPr lang="en-US" dirty="0"/>
              <a:t>  	</a:t>
            </a:r>
            <a:r>
              <a:rPr lang="en-US" dirty="0" err="1"/>
              <a:t>drew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	[a sheep]</a:t>
            </a:r>
            <a:r>
              <a:rPr lang="en-US" b="1" baseline="-25000" dirty="0" err="1">
                <a:solidFill>
                  <a:srgbClr val="00B0F0"/>
                </a:solidFill>
              </a:rPr>
              <a:t>A</a:t>
            </a:r>
            <a:r>
              <a:rPr lang="en-US" baseline="-25000" dirty="0" err="1">
                <a:solidFill>
                  <a:srgbClr val="00B0F0"/>
                </a:solidFill>
              </a:rPr>
              <a:t>:Topic</a:t>
            </a:r>
            <a:r>
              <a:rPr lang="en-US" sz="2000" baseline="-250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↝</a:t>
            </a:r>
            <a:r>
              <a:rPr lang="en-US" sz="2000" baseline="-25000" dirty="0" err="1">
                <a:solidFill>
                  <a:srgbClr val="00B0F0"/>
                </a:solidFill>
                <a:effectLst/>
              </a:rPr>
              <a:t>Theme</a:t>
            </a:r>
            <a:br>
              <a:rPr lang="en-US" baseline="-25000" dirty="0">
                <a:solidFill>
                  <a:srgbClr val="00B0F0"/>
                </a:solidFill>
                <a:effectLst/>
              </a:rPr>
            </a:br>
            <a:br>
              <a:rPr lang="en-US" dirty="0"/>
            </a:br>
            <a:r>
              <a:rPr lang="en-US" dirty="0"/>
              <a:t>  	[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the princess]</a:t>
            </a:r>
            <a:r>
              <a:rPr lang="en-US" b="1" baseline="-25000" dirty="0" err="1">
                <a:solidFill>
                  <a:srgbClr val="00B050"/>
                </a:solidFill>
              </a:rPr>
              <a:t>A</a:t>
            </a:r>
            <a:r>
              <a:rPr lang="en-US" baseline="-25000" dirty="0" err="1">
                <a:solidFill>
                  <a:srgbClr val="00B050"/>
                </a:solidFill>
              </a:rPr>
              <a:t>:Beneficiary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	</a:t>
            </a:r>
            <a:r>
              <a:rPr lang="en-US" dirty="0"/>
              <a:t>[</a:t>
            </a:r>
            <a:r>
              <a:rPr lang="en-US" b="1" dirty="0">
                <a:solidFill>
                  <a:srgbClr val="7030A0"/>
                </a:solidFill>
              </a:rPr>
              <a:t>in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the desert]</a:t>
            </a:r>
            <a:r>
              <a:rPr lang="en-US" b="1" baseline="-25000" dirty="0" err="1">
                <a:solidFill>
                  <a:srgbClr val="7030A0"/>
                </a:solidFill>
              </a:rPr>
              <a:t>A</a:t>
            </a:r>
            <a:r>
              <a:rPr lang="en-US" baseline="-25000" dirty="0" err="1">
                <a:solidFill>
                  <a:srgbClr val="7030A0"/>
                </a:solidFill>
              </a:rPr>
              <a:t>:Locus</a:t>
            </a:r>
            <a:br>
              <a:rPr lang="en-US" baseline="-25000" dirty="0">
                <a:solidFill>
                  <a:srgbClr val="7030A0"/>
                </a:solidFill>
              </a:rPr>
            </a:br>
            <a:br>
              <a:rPr lang="en-US" baseline="-25000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	</a:t>
            </a:r>
            <a:r>
              <a:rPr lang="en-US" dirty="0"/>
              <a:t>[</a:t>
            </a:r>
            <a:r>
              <a:rPr lang="en-US" b="1" dirty="0">
                <a:solidFill>
                  <a:schemeClr val="accent2"/>
                </a:solidFill>
              </a:rPr>
              <a:t>at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night]</a:t>
            </a:r>
            <a:r>
              <a:rPr lang="en-US" baseline="-25000" dirty="0" err="1">
                <a:solidFill>
                  <a:schemeClr val="accent2"/>
                </a:solidFill>
              </a:rPr>
              <a:t>T:Time</a:t>
            </a:r>
            <a:br>
              <a:rPr lang="en-US" dirty="0">
                <a:solidFill>
                  <a:srgbClr val="7030A0"/>
                </a:solidFill>
              </a:rPr>
            </a:b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]</a:t>
            </a:r>
            <a:r>
              <a:rPr lang="en-US" baseline="-25000" dirty="0"/>
              <a:t>H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</a:rPr>
              <a:t>since</a:t>
            </a:r>
            <a:r>
              <a:rPr lang="en-US" b="1" baseline="-25000" dirty="0" err="1">
                <a:solidFill>
                  <a:schemeClr val="accent1"/>
                </a:solidFill>
              </a:rPr>
              <a:t>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[she asked her]</a:t>
            </a:r>
            <a:r>
              <a:rPr lang="en-US" baseline="-25000" dirty="0" err="1">
                <a:solidFill>
                  <a:schemeClr val="accent1"/>
                </a:solidFill>
              </a:rPr>
              <a:t>H:Explanation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E757EF6-B0FF-4A6C-A029-777632F7CB03}"/>
              </a:ext>
            </a:extLst>
          </p:cNvPr>
          <p:cNvSpPr/>
          <p:nvPr/>
        </p:nvSpPr>
        <p:spPr>
          <a:xfrm>
            <a:off x="5469622" y="1825624"/>
            <a:ext cx="419450" cy="1325563"/>
          </a:xfrm>
          <a:prstGeom prst="rightBrace">
            <a:avLst>
              <a:gd name="adj1" fmla="val 52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DD21A36-BB9B-4BF6-B69A-8E7EB39B2B8D}"/>
              </a:ext>
            </a:extLst>
          </p:cNvPr>
          <p:cNvSpPr/>
          <p:nvPr/>
        </p:nvSpPr>
        <p:spPr>
          <a:xfrm>
            <a:off x="5479409" y="3336457"/>
            <a:ext cx="419450" cy="1000651"/>
          </a:xfrm>
          <a:prstGeom prst="rightBrace">
            <a:avLst>
              <a:gd name="adj1" fmla="val 52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7567348-5025-49D5-8D06-5B79FA749B01}"/>
              </a:ext>
            </a:extLst>
          </p:cNvPr>
          <p:cNvSpPr/>
          <p:nvPr/>
        </p:nvSpPr>
        <p:spPr>
          <a:xfrm>
            <a:off x="5479409" y="4472044"/>
            <a:ext cx="419450" cy="1257637"/>
          </a:xfrm>
          <a:prstGeom prst="rightBrace">
            <a:avLst>
              <a:gd name="adj1" fmla="val 52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77528-03AE-4568-9A31-31DBAAE966B1}"/>
              </a:ext>
            </a:extLst>
          </p:cNvPr>
          <p:cNvSpPr txBox="1"/>
          <p:nvPr/>
        </p:nvSpPr>
        <p:spPr>
          <a:xfrm>
            <a:off x="6140741" y="2257572"/>
            <a:ext cx="168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Shalev et al.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DDA984-81F5-4A7A-9E1F-530685F2F05C}"/>
              </a:ext>
            </a:extLst>
          </p:cNvPr>
          <p:cNvSpPr txBox="1"/>
          <p:nvPr/>
        </p:nvSpPr>
        <p:spPr>
          <a:xfrm>
            <a:off x="6140741" y="4870029"/>
            <a:ext cx="1737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Prange et al.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D4CDA-5018-4764-8B39-66854D7BBDF3}"/>
              </a:ext>
            </a:extLst>
          </p:cNvPr>
          <p:cNvSpPr txBox="1"/>
          <p:nvPr/>
        </p:nvSpPr>
        <p:spPr>
          <a:xfrm>
            <a:off x="6140741" y="3605949"/>
            <a:ext cx="214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covered in both</a:t>
            </a: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5874AC9F-22DB-44B7-97D5-DAA01D9CB740}"/>
              </a:ext>
            </a:extLst>
          </p:cNvPr>
          <p:cNvSpPr/>
          <p:nvPr/>
        </p:nvSpPr>
        <p:spPr>
          <a:xfrm>
            <a:off x="1616146" y="5729681"/>
            <a:ext cx="2955854" cy="599813"/>
          </a:xfrm>
          <a:prstGeom prst="curvedUpArrow">
            <a:avLst>
              <a:gd name="adj1" fmla="val 11233"/>
              <a:gd name="adj2" fmla="val 35902"/>
              <a:gd name="adj3" fmla="val 25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9879D21-BDF6-4B83-A0E3-09C6D2D3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EEF5A50-2AF2-495E-B137-B25A87A6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2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193D-353E-49F2-BDB6-9900C9E8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(Co-)reference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ACFD-56B5-4644-A521-380116E9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99056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Remember Remote Edges?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Reentrant edges indicating a </a:t>
            </a:r>
            <a:r>
              <a:rPr lang="en-US" sz="2600" dirty="0">
                <a:solidFill>
                  <a:srgbClr val="FF0000"/>
                </a:solidFill>
              </a:rPr>
              <a:t>unit</a:t>
            </a:r>
            <a:r>
              <a:rPr lang="en-US" sz="2600" dirty="0"/>
              <a:t> mentioned </a:t>
            </a:r>
            <a:r>
              <a:rPr lang="en-US" sz="2600" dirty="0">
                <a:solidFill>
                  <a:srgbClr val="00FF00"/>
                </a:solidFill>
              </a:rPr>
              <a:t>in one place</a:t>
            </a:r>
            <a:r>
              <a:rPr lang="en-US" sz="2600" dirty="0"/>
              <a:t> also participates </a:t>
            </a:r>
            <a:r>
              <a:rPr lang="en-US" sz="2600" dirty="0">
                <a:solidFill>
                  <a:srgbClr val="00B0F0"/>
                </a:solidFill>
              </a:rPr>
              <a:t>elsewhere</a:t>
            </a:r>
            <a:r>
              <a:rPr lang="en-US" sz="2600" dirty="0"/>
              <a:t> (e.g., in another scene)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00FF00"/>
                </a:solidFill>
              </a:rPr>
              <a:t>[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man</a:t>
            </a:r>
            <a:r>
              <a:rPr lang="en-US" baseline="-25000" dirty="0" err="1">
                <a:solidFill>
                  <a:srgbClr val="FF0000"/>
                </a:solidFill>
              </a:rPr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/>
              <a:t>who is </a:t>
            </a:r>
            <a:r>
              <a:rPr lang="en-US" dirty="0" err="1">
                <a:solidFill>
                  <a:srgbClr val="00B0F0"/>
                </a:solidFill>
              </a:rPr>
              <a:t>happy</a:t>
            </a:r>
            <a:r>
              <a:rPr lang="en-US" baseline="-25000" dirty="0" err="1">
                <a:solidFill>
                  <a:srgbClr val="00B0F0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(man)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00B0F0"/>
                </a:solidFill>
              </a:rPr>
              <a:t>]</a:t>
            </a:r>
            <a:r>
              <a:rPr lang="en-US" baseline="-25000" dirty="0"/>
              <a:t>E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r>
              <a:rPr lang="en-US" dirty="0"/>
              <a:t> is </a:t>
            </a:r>
            <a:r>
              <a:rPr lang="en-US" dirty="0" err="1">
                <a:solidFill>
                  <a:srgbClr val="00FF00"/>
                </a:solidFill>
              </a:rPr>
              <a:t>tall</a:t>
            </a:r>
            <a:r>
              <a:rPr lang="en-US" baseline="-25000" dirty="0" err="1">
                <a:solidFill>
                  <a:srgbClr val="00FF00"/>
                </a:solidFill>
              </a:rPr>
              <a:t>S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]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3000" dirty="0"/>
              <a:t>But </a:t>
            </a:r>
            <a:r>
              <a:rPr lang="en-US" sz="3000" b="1" dirty="0"/>
              <a:t>coreference</a:t>
            </a:r>
            <a:r>
              <a:rPr lang="en-US" sz="3000" dirty="0"/>
              <a:t> between explicit mentions </a:t>
            </a:r>
            <a:br>
              <a:rPr lang="en-US" sz="3000" dirty="0"/>
            </a:br>
            <a:r>
              <a:rPr lang="en-US" sz="3000" dirty="0"/>
              <a:t>is not encoded in FL!</a:t>
            </a:r>
          </a:p>
          <a:p>
            <a:pPr marL="457200" lvl="1" indent="0" algn="ctr">
              <a:lnSpc>
                <a:spcPct val="160000"/>
              </a:lnSpc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[The man]</a:t>
            </a:r>
            <a:r>
              <a:rPr lang="en-US" dirty="0"/>
              <a:t> is happy ] [ </a:t>
            </a:r>
            <a:r>
              <a:rPr lang="en-US" b="1" dirty="0">
                <a:solidFill>
                  <a:srgbClr val="7030A0"/>
                </a:solidFill>
              </a:rPr>
              <a:t>He</a:t>
            </a:r>
            <a:r>
              <a:rPr lang="en-US" dirty="0"/>
              <a:t> is tall 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C9108-8213-42A7-A5F7-FAB4AEC7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UCCA Tutorial @ COLING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1ADDF-E205-4063-B3F7-49EB8807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26-8489-48B3-BAF9-4470E14EB6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1571</TotalTime>
  <Words>1562</Words>
  <Application>Microsoft Office PowerPoint</Application>
  <PresentationFormat>On-screen Show (4:3)</PresentationFormat>
  <Paragraphs>241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UCCA E✘tensions</vt:lpstr>
      <vt:lpstr>Building upon a solid foundation</vt:lpstr>
      <vt:lpstr>Building upon a solid foundation</vt:lpstr>
      <vt:lpstr>Semantic Roles</vt:lpstr>
      <vt:lpstr>Semantic Roles</vt:lpstr>
      <vt:lpstr>Semantic Roles, Strategy A</vt:lpstr>
      <vt:lpstr>Semantic Roles, Strategy B</vt:lpstr>
      <vt:lpstr>Semantic Roles</vt:lpstr>
      <vt:lpstr>(Co-)reference</vt:lpstr>
      <vt:lpstr>(Co-)reference</vt:lpstr>
      <vt:lpstr>(Co-)reference</vt:lpstr>
      <vt:lpstr>(Co-)reference</vt:lpstr>
      <vt:lpstr>Implicit Arguments</vt:lpstr>
      <vt:lpstr>Implicit Arguments</vt:lpstr>
      <vt:lpstr>Future Work</vt:lpstr>
      <vt:lpstr>Future Work</vt:lpstr>
      <vt:lpstr>✘-Framework Comparison</vt:lpstr>
      <vt:lpstr>Dimensions for Comparison</vt:lpstr>
      <vt:lpstr>Dimensions for Comparison</vt:lpstr>
      <vt:lpstr>Dimensions for Comparison</vt:lpstr>
      <vt:lpstr>Dimensions for Comparison</vt:lpstr>
      <vt:lpstr>Versus other MRs: AMR (Banarescu et al.)</vt:lpstr>
      <vt:lpstr>Versus other MRs: MRP Shared Tasks</vt:lpstr>
      <vt:lpstr>Versus Syntactic Representations</vt:lpstr>
      <vt:lpstr>Versus Discourse Representations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UCCA Extensions</dc:title>
  <dc:creator>Jakob Prange</dc:creator>
  <cp:lastModifiedBy>Jakob Prange</cp:lastModifiedBy>
  <cp:revision>146</cp:revision>
  <dcterms:created xsi:type="dcterms:W3CDTF">2020-11-03T19:51:11Z</dcterms:created>
  <dcterms:modified xsi:type="dcterms:W3CDTF">2020-11-10T20:53:23Z</dcterms:modified>
</cp:coreProperties>
</file>