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07" r:id="rId2"/>
    <p:sldId id="502" r:id="rId3"/>
    <p:sldId id="503" r:id="rId4"/>
    <p:sldId id="504" r:id="rId5"/>
    <p:sldId id="505" r:id="rId6"/>
    <p:sldId id="510" r:id="rId7"/>
    <p:sldId id="337" r:id="rId8"/>
    <p:sldId id="279" r:id="rId9"/>
    <p:sldId id="284" r:id="rId10"/>
    <p:sldId id="311" r:id="rId11"/>
    <p:sldId id="389" r:id="rId12"/>
    <p:sldId id="509" r:id="rId13"/>
    <p:sldId id="390" r:id="rId14"/>
    <p:sldId id="493" r:id="rId15"/>
    <p:sldId id="439" r:id="rId16"/>
    <p:sldId id="508" r:id="rId17"/>
    <p:sldId id="480" r:id="rId18"/>
    <p:sldId id="481" r:id="rId19"/>
    <p:sldId id="482" r:id="rId20"/>
    <p:sldId id="4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0086"/>
    <a:srgbClr val="C000B2"/>
    <a:srgbClr val="925B93"/>
    <a:srgbClr val="008000"/>
    <a:srgbClr val="CC9900"/>
    <a:srgbClr val="007E39"/>
    <a:srgbClr val="5C0000"/>
    <a:srgbClr val="BEBC72"/>
    <a:srgbClr val="F89F56"/>
    <a:srgbClr val="71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6451" autoAdjust="0"/>
  </p:normalViewPr>
  <p:slideViewPr>
    <p:cSldViewPr>
      <p:cViewPr varScale="1">
        <p:scale>
          <a:sx n="79" d="100"/>
          <a:sy n="79" d="100"/>
        </p:scale>
        <p:origin x="16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51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52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0EB5E7A-AC52-4C75-86A6-07DC0EF2DF1E}" type="datetimeFigureOut">
              <a:rPr lang="he-IL" smtClean="0"/>
              <a:t>כ"ד/אב/תש"פ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AA51890-FF27-41DB-B7B0-F0458A2FEF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0208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4CACF-B71F-47E2-88E3-B41DF5725DD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B056D-0B21-49D2-96C2-E9475BA735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3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056D-0B21-49D2-96C2-E9475BA7350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5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CCG over dependencies: passives,</a:t>
            </a:r>
            <a:r>
              <a:rPr lang="en-US" baseline="0" dirty="0" smtClean="0"/>
              <a:t> conjunction, negation, questions</a:t>
            </a:r>
          </a:p>
          <a:p>
            <a:r>
              <a:rPr lang="en-US" baseline="0" dirty="0" smtClean="0"/>
              <a:t>-- add more web-oriented examples</a:t>
            </a:r>
          </a:p>
          <a:p>
            <a:r>
              <a:rPr lang="en-US" baseline="0" dirty="0" smtClean="0"/>
              <a:t>--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056D-0B21-49D2-96C2-E9475BA7350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056D-0B21-49D2-96C2-E9475BA7350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2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056D-0B21-49D2-96C2-E9475BA7350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8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 from Dixon: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definition of a clause,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construction and  strategy (realization). So a copula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cxn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an adjective is a strategy, but aspect or negation are constructions.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056D-0B21-49D2-96C2-E9475BA7350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not the interface. </a:t>
            </a:r>
          </a:p>
          <a:p>
            <a:r>
              <a:rPr lang="en-US" dirty="0" smtClean="0"/>
              <a:t>Talk about agreement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056D-0B21-49D2-96C2-E9475BA7350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1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Scenes:</a:t>
            </a:r>
            <a:r>
              <a:rPr lang="en-US" dirty="0" smtClean="0"/>
              <a:t> they have some temporal and spatial dimensions.</a:t>
            </a:r>
            <a:r>
              <a:rPr lang="en-US" baseline="0" dirty="0" smtClean="0"/>
              <a:t> When it is shared, it is one scene (e.g., secondary relations, coordination)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056D-0B21-49D2-96C2-E9475BA7350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9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056D-0B21-49D2-96C2-E9475BA7350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2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 is carried out in passages.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056D-0B21-49D2-96C2-E9475BA7350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2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 is carried out in passages.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B056D-0B21-49D2-96C2-E9475BA7350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F69-6126-4BEB-BF66-25B9918AD8A4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74A8-8EE0-473F-99C4-1334526E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6872-23E7-4C2F-A25D-4A103D3AEA40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74A8-8EE0-473F-99C4-1334526E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8B5C-DA41-48EB-8DFC-97D7B3A6B111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74A8-8EE0-473F-99C4-1334526E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CE78-A567-46A4-97A6-CAE24A0573DE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7E72-42AD-4C35-AF81-1B28DF69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9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2EB2-42F7-4081-82FE-6FD382E6064E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74A8-8EE0-473F-99C4-1334526E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5D13-C8EC-4973-AD9F-08CDD041A958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74A8-8EE0-473F-99C4-1334526E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4622-350E-49FA-A9F5-5A8C2E9FE246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74A8-8EE0-473F-99C4-1334526E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463-9B0A-4553-9B30-62AD7218C887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74A8-8EE0-473F-99C4-1334526E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92A-E481-48DA-B9BA-550349BC8C79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74A8-8EE0-473F-99C4-1334526E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B7BC-2D77-4B17-9CFF-C58D13293993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74A8-8EE0-473F-99C4-1334526E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332F-4D72-4817-AD97-13580D6DA785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974A8-8EE0-473F-99C4-1334526EBA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5C8B-E5EC-4B67-8F88-CF3CF50CFC3B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74A8-8EE0-473F-99C4-1334526EBA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200400" y="3200400"/>
            <a:ext cx="6858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Bird’s Eye 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7E72-42AD-4C35-AF81-1B28DF69C8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29632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UCCA’s Foundational Layer: Scenes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10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0" y="2439412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“After graduation, Sorkin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moved to New York </a:t>
            </a:r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City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where </a:t>
            </a:r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he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worked odd </a:t>
            </a:r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jobs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including delivering telegrams, and driving a limousine.”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50262" y="2954548"/>
            <a:ext cx="18474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91200" y="2954548"/>
            <a:ext cx="1219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38400" y="3951738"/>
            <a:ext cx="3276600" cy="1116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86000" y="3446252"/>
            <a:ext cx="4038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02148" y="4399806"/>
            <a:ext cx="3276600" cy="111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91130" y="4882884"/>
            <a:ext cx="3233470" cy="11168"/>
          </a:xfrm>
          <a:prstGeom prst="line">
            <a:avLst/>
          </a:prstGeom>
          <a:ln w="25400">
            <a:solidFill>
              <a:srgbClr val="007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38275" y="1312332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29632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UCCA’s Foundational Layer: Scenes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11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1" name="Straight Arrow Connector 40"/>
          <p:cNvCxnSpPr>
            <a:stCxn id="50" idx="3"/>
          </p:cNvCxnSpPr>
          <p:nvPr/>
        </p:nvCxnSpPr>
        <p:spPr>
          <a:xfrm flipH="1">
            <a:off x="2307747" y="3615084"/>
            <a:ext cx="766097" cy="10521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0" idx="5"/>
          </p:cNvCxnSpPr>
          <p:nvPr/>
        </p:nvCxnSpPr>
        <p:spPr>
          <a:xfrm>
            <a:off x="3248958" y="3615084"/>
            <a:ext cx="1018242" cy="10521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037576" y="3391890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57600" y="37528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37528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38275" y="1312332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7672" y="4582010"/>
            <a:ext cx="8502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“After graduation, Sorkin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moved to New York </a:t>
            </a:r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City”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93332" y="5158953"/>
            <a:ext cx="303644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72429" y="5275714"/>
            <a:ext cx="5190571" cy="11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81600" y="3448050"/>
            <a:ext cx="2192548" cy="8899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6078748" y="4338006"/>
            <a:ext cx="2590800" cy="2667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7596" y="385973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Process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300270" y="3499806"/>
            <a:ext cx="974782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75052" y="3524250"/>
            <a:ext cx="211348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155722" y="3373466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5117" y="373586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13022" y="366424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19550" y="2047784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9" name="Straight Arrow Connector 38"/>
          <p:cNvCxnSpPr>
            <a:endCxn id="29" idx="1"/>
          </p:cNvCxnSpPr>
          <p:nvPr/>
        </p:nvCxnSpPr>
        <p:spPr>
          <a:xfrm>
            <a:off x="4178778" y="2253596"/>
            <a:ext cx="1013212" cy="11581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248958" y="2299087"/>
            <a:ext cx="850207" cy="1068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02617" y="276172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44432" y="276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</a:p>
        </p:txBody>
      </p:sp>
      <p:cxnSp>
        <p:nvCxnSpPr>
          <p:cNvPr id="45" name="Straight Arrow Connector 44"/>
          <p:cNvCxnSpPr>
            <a:stCxn id="38" idx="2"/>
          </p:cNvCxnSpPr>
          <p:nvPr/>
        </p:nvCxnSpPr>
        <p:spPr>
          <a:xfrm flipH="1">
            <a:off x="1066800" y="2178528"/>
            <a:ext cx="2952750" cy="24887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67000" y="277871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49432" y="17339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Parallel Scene (H)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Process (P)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Participant (A)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Linker (L)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1041400" y="5486400"/>
            <a:ext cx="7848600" cy="109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Nouns/adjectives/prepositions (etc.) can evoke scenes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Participants need not be syntactic arguments</a:t>
            </a:r>
          </a:p>
        </p:txBody>
      </p:sp>
    </p:spTree>
    <p:extLst>
      <p:ext uri="{BB962C8B-B14F-4D97-AF65-F5344CB8AC3E}">
        <p14:creationId xmlns:p14="http://schemas.microsoft.com/office/powerpoint/2010/main" val="16043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29632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UCCA’s Foundational Layer: </a:t>
            </a: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States</a:t>
            </a:r>
            <a:endParaRPr lang="en-US" sz="3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12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1" name="Straight Arrow Connector 40"/>
          <p:cNvCxnSpPr>
            <a:stCxn id="50" idx="3"/>
          </p:cNvCxnSpPr>
          <p:nvPr/>
        </p:nvCxnSpPr>
        <p:spPr>
          <a:xfrm flipH="1">
            <a:off x="2307747" y="3615084"/>
            <a:ext cx="766097" cy="10521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0" idx="5"/>
          </p:cNvCxnSpPr>
          <p:nvPr/>
        </p:nvCxnSpPr>
        <p:spPr>
          <a:xfrm>
            <a:off x="3248958" y="3615084"/>
            <a:ext cx="1018242" cy="10521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037576" y="3391890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57600" y="37528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37528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38275" y="1312332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7672" y="4582010"/>
            <a:ext cx="8502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“After graduation, Sorkin </a:t>
            </a:r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stayed in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New York </a:t>
            </a:r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City”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93332" y="5158953"/>
            <a:ext cx="303644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72429" y="5275714"/>
            <a:ext cx="5190571" cy="11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81600" y="3448050"/>
            <a:ext cx="2192548" cy="8899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6078748" y="4338006"/>
            <a:ext cx="2590800" cy="2667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7596" y="385973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State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300270" y="3499806"/>
            <a:ext cx="974782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75052" y="3524250"/>
            <a:ext cx="211348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155722" y="3373466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5117" y="373586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13022" y="366424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19550" y="2047784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9" name="Straight Arrow Connector 38"/>
          <p:cNvCxnSpPr>
            <a:endCxn id="29" idx="1"/>
          </p:cNvCxnSpPr>
          <p:nvPr/>
        </p:nvCxnSpPr>
        <p:spPr>
          <a:xfrm>
            <a:off x="4178778" y="2253596"/>
            <a:ext cx="1013212" cy="11581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248958" y="2299087"/>
            <a:ext cx="850207" cy="1068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02617" y="276172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44432" y="276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</a:p>
        </p:txBody>
      </p:sp>
      <p:cxnSp>
        <p:nvCxnSpPr>
          <p:cNvPr id="45" name="Straight Arrow Connector 44"/>
          <p:cNvCxnSpPr>
            <a:stCxn id="38" idx="2"/>
          </p:cNvCxnSpPr>
          <p:nvPr/>
        </p:nvCxnSpPr>
        <p:spPr>
          <a:xfrm flipH="1">
            <a:off x="1066800" y="2178528"/>
            <a:ext cx="2952750" cy="24887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67000" y="277871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49432" y="173392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Parallel Scene (H)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Process (P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State (S)</a:t>
            </a:r>
            <a:endParaRPr lang="en-US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Participant (A)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Linker (L)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29632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Sensitivity to Content, not Syntactic Categories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0132" y="1355727"/>
            <a:ext cx="7848600" cy="500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20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Verbs can be adverbials: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“John </a:t>
            </a:r>
            <a:r>
              <a:rPr lang="en-US" sz="2200" b="1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began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sz="22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swimming“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Prepositions can 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be many things:</a:t>
            </a: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Case markers: “Yossi lives </a:t>
            </a:r>
            <a:r>
              <a:rPr lang="en-US" sz="2200" b="1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Jerusalem”</a:t>
            </a: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Linkers: “</a:t>
            </a:r>
            <a:r>
              <a:rPr lang="en-US" sz="2200" b="1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After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graduation, Sorkin moved to NYC”</a:t>
            </a: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Scene-evokers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“The tree is </a:t>
            </a:r>
            <a:r>
              <a:rPr lang="en-US" sz="2200" b="1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2200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garden”</a:t>
            </a:r>
          </a:p>
          <a:p>
            <a:pPr marL="3429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Possessives can mark</a:t>
            </a: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State:                   	“</a:t>
            </a:r>
            <a:r>
              <a:rPr lang="en-US" sz="2200" b="1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S+A</a:t>
            </a:r>
            <a:r>
              <a:rPr lang="en-US" sz="2200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Part-whole relation: 	“</a:t>
            </a:r>
            <a:r>
              <a:rPr lang="en-US" sz="2200" b="1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2200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hands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Participation: 		“</a:t>
            </a:r>
            <a:r>
              <a:rPr lang="en-US" sz="2200" b="1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200" b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kick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38275" y="97155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050948" y="4572000"/>
            <a:ext cx="266896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5"/>
          </p:cNvCxnSpPr>
          <p:nvPr/>
        </p:nvCxnSpPr>
        <p:spPr>
          <a:xfrm>
            <a:off x="5421760" y="4664450"/>
            <a:ext cx="236637" cy="364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10378" y="4441256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3407" y="45159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5132" y="45369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S+A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58397" y="4203955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78531" y="4470396"/>
            <a:ext cx="8436" cy="5637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36748" y="448829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</a:p>
        </p:txBody>
      </p:sp>
      <p:cxnSp>
        <p:nvCxnSpPr>
          <p:cNvPr id="20" name="Straight Arrow Connector 19"/>
          <p:cNvCxnSpPr>
            <a:endCxn id="13" idx="7"/>
          </p:cNvCxnSpPr>
          <p:nvPr/>
        </p:nvCxnSpPr>
        <p:spPr>
          <a:xfrm flipH="1">
            <a:off x="5421760" y="4295074"/>
            <a:ext cx="303230" cy="1844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18652" y="4114800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Legend: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Process (P)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State (S)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Participant (A)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Adverbial (D)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Elaborator (E)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Center (C)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14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29632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Inter-Scene Linkage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9200" y="1695271"/>
            <a:ext cx="7391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“After graduation, Sorkin moved to New York City where he worked odd jobs including delivering telegrams, and driving a limousine.”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66800" y="1951037"/>
            <a:ext cx="784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>
              <a:spcBef>
                <a:spcPct val="20000"/>
              </a:spcBef>
            </a:pP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Scenes: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“graduation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… Sorkin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“Sorkin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moved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[to New York City]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“he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worked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[odd jobs]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“he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… delivering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telegrams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“he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… driving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[a limousine]</a:t>
            </a:r>
            <a:r>
              <a:rPr lang="en-US" sz="22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783108" y="4970252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616748" y="4978344"/>
            <a:ext cx="174452" cy="0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616748" y="5427452"/>
            <a:ext cx="174452" cy="0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7369" y="5010712"/>
            <a:ext cx="7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“and”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002307" y="4165122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35947" y="4173214"/>
            <a:ext cx="174452" cy="0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31147" y="4622322"/>
            <a:ext cx="174452" cy="0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66568" y="4205582"/>
            <a:ext cx="12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“where”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7602748" y="4648200"/>
            <a:ext cx="174452" cy="0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620000" y="5410200"/>
            <a:ext cx="174452" cy="0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72400" y="4832968"/>
            <a:ext cx="12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“including”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780492" y="4640108"/>
            <a:ext cx="0" cy="76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620000" y="5029200"/>
            <a:ext cx="174452" cy="0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145307" y="3733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978947" y="3741892"/>
            <a:ext cx="174452" cy="0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974147" y="4191000"/>
            <a:ext cx="174452" cy="0"/>
          </a:xfrm>
          <a:prstGeom prst="line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09568" y="3774260"/>
            <a:ext cx="12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“after”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485900" y="135255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4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29632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Coarse-grained, </a:t>
            </a:r>
            <a:r>
              <a:rPr lang="en-US" sz="3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Refinable</a:t>
            </a:r>
            <a:endParaRPr lang="en-US" sz="3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1752600"/>
            <a:ext cx="784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752600"/>
            <a:ext cx="784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135255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92224" y="1814512"/>
            <a:ext cx="7613576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Two additional layers for UCCA: </a:t>
            </a: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Semantic roles / Preposition </a:t>
            </a:r>
            <a:r>
              <a:rPr lang="en-US" sz="2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supersenses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(Schneider et al., 2018; </a:t>
            </a:r>
            <a:r>
              <a:rPr lang="en-US" sz="2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Prange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et al., 2019):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6350" y="3202206"/>
            <a:ext cx="7200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i="1"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Possession is </a:t>
            </a:r>
            <a:r>
              <a:rPr lang="en-US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scene-evoking:</a:t>
            </a:r>
          </a:p>
          <a:p>
            <a:pPr>
              <a:defRPr i="1"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- Kinship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en-US" sz="24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“John’s sister”</a:t>
            </a:r>
          </a:p>
          <a:p>
            <a:pPr>
              <a:defRPr i="1"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- Part-Whole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“The car’s windshield”</a:t>
            </a:r>
          </a:p>
          <a:p>
            <a:pPr>
              <a:defRPr i="1"/>
            </a:pPr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 i="1"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Possession is scene-evoking: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 i="1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- Agent: “</a:t>
            </a:r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John’s kick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saved the game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endParaRPr lang="en-US" sz="2400" dirty="0" smtClean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 i="1"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- Patient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“</a:t>
            </a:r>
            <a:r>
              <a:rPr lang="en-US" sz="2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boy’s murder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was never reported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>
              <a:defRPr i="1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- Ownership:</a:t>
            </a:r>
            <a:r>
              <a:rPr lang="en-US" sz="24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“John’s computer</a:t>
            </a:r>
            <a:r>
              <a:rPr lang="en-US" sz="2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endParaRPr lang="en-US" sz="24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29632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Coarse-grained, </a:t>
            </a:r>
            <a:r>
              <a:rPr lang="en-US" sz="3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Refinable</a:t>
            </a:r>
            <a:endParaRPr lang="en-US" sz="3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1752600"/>
            <a:ext cx="784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752600"/>
            <a:ext cx="784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135255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92224" y="1814512"/>
            <a:ext cx="7613576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Two additional layers that refine the foundational layer:</a:t>
            </a: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Semantic roles / Preposition </a:t>
            </a:r>
            <a:r>
              <a:rPr lang="en-US" sz="2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supersenses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(Schneider et al., 2018; </a:t>
            </a:r>
            <a:r>
              <a:rPr lang="en-US" sz="2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Prange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et al., 2019a):</a:t>
            </a: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Coreference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resolution (mentions are constrained by UCCA’s foundational layer; </a:t>
            </a:r>
            <a:r>
              <a:rPr lang="en-US" sz="2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Prange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et al., 2019b)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3207652"/>
            <a:ext cx="7200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i="1"/>
            </a:pP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Possession is </a:t>
            </a:r>
            <a:r>
              <a:rPr lang="en-US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scene-evoking:</a:t>
            </a:r>
          </a:p>
          <a:p>
            <a:pPr>
              <a:defRPr i="1"/>
            </a:pP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- Kinship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en-US" sz="20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“John’s sister”</a:t>
            </a:r>
          </a:p>
          <a:p>
            <a:pPr>
              <a:defRPr i="1"/>
            </a:pP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- Part-Whole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“The car’s windshield”</a:t>
            </a:r>
          </a:p>
          <a:p>
            <a:pPr>
              <a:defRPr i="1"/>
            </a:pPr>
            <a:endParaRPr 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 i="1"/>
            </a:pP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Possession is scene-evoking: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 i="1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- Agent: “</a:t>
            </a:r>
            <a:r>
              <a:rPr lang="en-US" sz="2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John’s kick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saved the game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endParaRPr lang="en-US" sz="2000" dirty="0" smtClean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 i="1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- Ownership:</a:t>
            </a:r>
            <a:r>
              <a:rPr lang="en-US" sz="20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“John’s computer</a:t>
            </a:r>
            <a:r>
              <a:rPr lang="en-US" sz="20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endParaRPr lang="en-US" sz="2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Translation Divergences / Stability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" name="AutoShape 2" descr="data:image/jpeg;base64,/9j/4AAQSkZJRgABAQAAAQABAAD/2wCEAAkGBhAGEBASEBMQExASEBIREhAYFxAYERcZFRMVFBUQFRQXGyYeFxkjGRQXKzEgIycpLC4uFh49NTAqNSYrLCkBCQoKDgwOGg8PGiwlHyQtLC4qKiwsLCwsNTQsLCwwNSksKiwsLCwpLDQsLCw1LCwsLCwsLCwwKiwsLCksNC8sLP/AABEIAPEA0QMBIgACEQEDEQH/xAAbAAEAAgMBAQAAAAAAAAAAAAAABgcDBAUCAf/EAD4QAAIBAQMIBwYEBgIDAAAAAAABAgMEBREGEiExQVFhgRMVIiNCcZEUMnKhsfBSgsHRB1OSorLCM0M0YmP/xAAaAQEAAgMBAAAAAAAAAAAAAAAABAUCAwYB/8QALREBAAIBAwMCBQMFAQAAAAAAAAECAwQREiExQQUTUWFxsdEyM4FCQ5Gh8CL/2gAMAwEAAhEDEQA/ALxAAAAAAAAAAAAAAAAAAAAAAAAAAAA8zqKkm5NJLS29CXmwPQI3emXNCx4qljVnvWin/Vt5JkQvTKW0XripzzYP/rjojz2vmyBm1+LH0jrPy/KPfUUr26pxemV1muzFZ3STXghg/WWpfXgcCz37asqa8aUH0NJ6Z5mOcorXjPXjs0YayJFk5H3L1XRzpLCrVwlLel4YfP1fAh4s2XV5OPavnb8tFMl81tu0Oh1LQ/lx+Z9N0Fx7dPhH+E3jHwAAZsgAAAAAAAAAAAAAAAAAAAAAMdevGzRlObUYxWLk9SW8yESy/vPoqcKEXpqPPn8MXoXOX+Jpz5YxY5uwyX4Vmz5emX8KWMbPHPf45YqHKOt88CJXjfFe9XjVnKS2R1QXlFaDTBzWbVZMv6p6fDwqr5bX7yAHujRlaJRhFYyk1GK3t6EiP3a3cyPuXrStnyXdUmpPc5eGP6vy4lkGjct1xuejCmtLWmUt8nrl97EjeOo0mD2ce0957rbDj4V28gAJbcAAAAAAAAAAAAAAAAAAAAAAAA8zmqabbwSTbexJa2VRfd5O9q9Spsbwgt0Voiv182yZZdXt7JRVGL7dX3uEFr9Xo9Svyi9Sz72jHHjur9Vk3njAACoQwmeQly67TNb40vpKf6epGrmuuV8VoU1ik9Mpfhitb+9rRatChGzRjCKwjFKKW5LQkWvp2n529y3aO31S9Nj3nlPhkABfrEAAAAAAAAAAAAAAAAAAAAAAAAPFWqqEZSk8IxTk3sSSxbPZEcvL46GCs8X2p9qpwinojza9FxNOfLGKk3lhkvFK7onfF5O9q06r1N4RW6K91enzbNIA5O1ptMzKmmd53kAJBkdcnWdbPku6pNN7nLXGP6vlvMsWOcl4pXyypWbTtCU5IXJ1VRzprvauEpb0vDD9+L4HeAOsx44x1ilfC4rWKxtAADYyAAAAAAAAAAAAAAAAAAAAAAAAYLdbI3fTnUn7sI4vjuS4t6OZU1utkrwqTqT96csXw3RXBLBciSZdX17RNWeD7MHjU4y2R5L5vgRQ571DUe5fhHaPurdTk5W4x4AAViKyWezytU4wgsZSajFcWWtc92RuijCnHYsZS/FJ65ffAjWQly5qdpmtLxjSXDVKfPV67yZHQenafhX3Ld5+yx02PjHKfIAC0SwAAAAAAAAAAAAAAAAAAAAAAAA5mUN7q5qEp6M99mmt8nt8lr5HSbwKxyovrrmu3F91DGNPjvnzfySIes1Hs4+nee35aM+ThX5uRObqNttttttvW29LbPgBzCqDfuS6pXxWjTWOGuct0VrfnsXFo0Cyskbl6qo50lhVqYSlvS8MOWPq2S9Jg97JtPaO7dhx87fJ2qNKNCMYxSUYpRS2JJYJHsA6hbAAAAAAAAAAAAAAAAAAAAAAAAABrXlb4XZSnUn7sVjhtb2RXFs8mYrG8vJnbrKP5b337HT6CD7dRdt7oasPzavLEgJnt1tneFSdSbxlN4vctyXBL6GA5XU55zZJt48KjLk523AD3RoytEoxisZSajFb23gkR2t3cjrl6zrZ8l3VJqT3OXhj+r8lvLHNG5brjdFGFNaWljKW+T1y+9iRvHUaTB7OPbzPdbYcfCu3kABLbgAAAAAAAAAAAAAAPjebr1AfQRu98t6NhxjS72e9Pu15y28vU2ck72qXxRnOo05KrJYJJJLNi0kuZHrqcdr+3Wd5a4y1m3GHbABIbAAACu8tL86xq9FB91Sbx3Snqb8lq9SS5X351TSzYPvaiajvits/24vgVuU3qOo/tV/n8IOqy/0R/IACkQQmGQdzZ7domtCxhT89Up/p6kXu+wyvKrCnDXOWGO5a3J+SxLZslljYacKcFhGEVFctr4lp6dg535z2j7pWmx8rcp8MwAOgWQAAAAAAAAAAAAAA5F75UWe6MU3n1P5ccG/zPVHnp4EIvfKu0Xtisejpv/rjjp+KWuX04ELPrceLp3n4Q0ZM9afVML3ywoXZjGL6WovDF9lfFLUuWLITe2UVe+NE5YQ/lx0Q5/i5nMBSZ9ZkzdJnaPhCBkz2v9AmH8O7VhKvT3qNRcm4v6xIedbJS2exWuk9kn0b/PoX92aYaW/DNWfn92OG3G8StEAHVrgMNrtUbDCVSbwjFNt/e0zECy4vz2qfQQfYpvGb3y/D5R+vkR9TnjDSbefDVlyRSu7gXreUr2qzqz2vRH8MVqivveagBytrTad5VEzvO8gBu3NdjvetCmscG8ZPdFe8/va0K1m0xWO8kRvO0JdkHc/QQdeS7U+zDhFPS+bXolvJYeaVJUYqMVhGKSS2JJYJHo6zBijFSKQucdIpWIAAbmYAAAAAAAAAAObeuUFC513ku3spx0zfLZ5vAhN75ZV7yxjDuqe6L7b85/thzObfdjdgtFaDx0TbTetqXai8duho0jnNTrct5mvaP+8qzLnvaduwACuRgAAD7GTi01oaeKf0Z8B6Lduy2K8KNOovHBSfB7VyeJtET/h/eHS0qlFvTTlnR+GWv0kn/USmtWjZ4ylJpRinJvYktLZ1mDL7mKLrjHflSLOTlRffU1F5r72eMaa3b58vq0Vi3jr1m/fl7SvmtKo8VH3YR3RWpee1+ZoHPazUe9k6do7K3Nk52+QACG0hYWQ90exUelku3Vwa4QXu+uv0IdcF1O+K8Kfg96b/APVa/XQuZasYqCSWhLQls8i49NwbzOWfHZM0uPeecvoALxYAAAAAAAAAAAAACF/xAuz/AI68V/8AOfzcH9V6EMLfvCxRvGlOnLVOLWO7dLk8HyKktFnlZZyhJYShJxa4p4HPeo4eGTnHafurdTTa3L4sYAKxFAAAAAHUyZvHqy005N4Rk+jn5S0Y8ng+R3cur8zn7NB6Fg6r4640/wBXy4kOPs5uo22223i29bb2tkmuotXFOKPLZGWYpNHwAEZrADo5P3X1vaIU/B70/hWtc9C5mdKze0VjvL2ImZ2hM8ibp9hodJJduthLio+Fc8ceaJGfEs3QtR9OtxY4x0ikeFzSsVrEQAA2MgAAAAAAAAAAAAAIJl9dXQzjXitE+xP4kuy+cV/aTs073u5XrRqUn4o6HuktMZeuBG1WH3sc18+GrLTnWYVID1UpujJxksJRbi1uaeDR5OVVAADwAAAAAAAACxMibo9godJJduthLio+Fc9fNbiH5N3R1xXjFru49up5Lw83o9dxaSWBcem4N5nLP8Julx9ecvoALxPAAAAAAAAAAAAAAAAAABX2XV1+yVlViuzVWnhNa/VYPkyMlq5RXZ1tZ6kEu0lnQ+KOleulcyqjm9fh9vLvHaeqr1FON9/iAAr0cAAAAADLabNKxycZ4KSSbScXrSa0ptamYjuZI3L1rWUpLuqTUpbm/DD9+C4m3HSclopHeWVa8p2hMMk7n6qoLOXeVMJz3rR2Ycl82ztgHWY6RjrFY8LitYrG0AAM2QAAAAAAAAAAAAAAAAAABWGVl3dXWqoksIz7yP5scV/Vj8izyLZfXf09GFVLTSlg/hngv8s31ZA9Qxc8Mz5jqj6mnKm/wQEAHNKsAAAAyWezytcowgnKcngorWz2I36QPdhsM7xqRp01jKT5LfJ7ki1LpuuF0Uo04bNMpbZN65P73Glk3k9G44acHWku3P8A0jwXz9MOydFotJ7Mcrfqn/SzwYeEbz3AAWKSAAAAAAAAAAAAAAAAAAAAABgt9kVvpVKb1Tg4+q0PkZweTETG0vJjdTVSm6MnGWiUW4tcU8GvU8kwywyYlnyr0YuSlpqQWtPbNLant+8Iecnnw2w3mtlPkpNJ2kB9hF1Gkk23qS0vkkSO6MiK9twlW7qG5/8AI/KPh5+hjjxXyztSN3laWvO0Q4dgsFS8pqFKLlJ+iX4m9iLHyeybp3HHHRKtJdqp/rHcvr9N27brpXTDMpRUVtfib3ye1m2X+l0VcP8A6t1t9ljhwRTrPcABYJIAAAAAAAAAAAAAAAAAAAAAAAAAABWGVn/lVPMAq/U/2o+qJqv0w72QOqf3tJiASND+xVs0/wC3AACY3g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4" descr="data:image/jpeg;base64,/9j/4AAQSkZJRgABAQAAAQABAAD/2wCEAAkGBhAGEBASEBMQExASEBIREhAYFxAYERcZFRMVFBUQFRQXGyYeFxkjGRQXKzEgIycpLC4uFh49NTAqNSYrLCkBCQoKDgwOGg8PGiwlHyQtLC4qKiwsLCwsNTQsLCwwNSksKiwsLCwpLDQsLCw1LCwsLCwsLCwwKiwsLCksNC8sLP/AABEIAPEA0QMBIgACEQEDEQH/xAAbAAEAAgMBAQAAAAAAAAAAAAAABgcDBAUCAf/EAD4QAAIBAQMIBwYEBgIDAAAAAAABAgMEBREGEiExQVFhgRMVIiNCcZEUMnKhsfBSgsHRB1OSorLCM0M0YmP/xAAaAQEAAgMBAAAAAAAAAAAAAAAABAUCAwYB/8QALREBAAIBAwMCBQMFAQAAAAAAAAECAwQREiExQQUTUWFxsdEyM4FCQ5Gh8CL/2gAMAwEAAhEDEQA/ALxAAAAAAAAAAAAAAAAAAAAAAAAAAAA8zqKkm5NJLS29CXmwPQI3emXNCx4qljVnvWin/Vt5JkQvTKW0XripzzYP/rjojz2vmyBm1+LH0jrPy/KPfUUr26pxemV1muzFZ3STXghg/WWpfXgcCz37asqa8aUH0NJ6Z5mOcorXjPXjs0YayJFk5H3L1XRzpLCrVwlLel4YfP1fAh4s2XV5OPavnb8tFMl81tu0Oh1LQ/lx+Z9N0Fx7dPhH+E3jHwAAZsgAAAAAAAAAAAAAAAAAAAAAMdevGzRlObUYxWLk9SW8yESy/vPoqcKEXpqPPn8MXoXOX+Jpz5YxY5uwyX4Vmz5emX8KWMbPHPf45YqHKOt88CJXjfFe9XjVnKS2R1QXlFaDTBzWbVZMv6p6fDwqr5bX7yAHujRlaJRhFYyk1GK3t6EiP3a3cyPuXrStnyXdUmpPc5eGP6vy4lkGjct1xuejCmtLWmUt8nrl97EjeOo0mD2ce0957rbDj4V28gAJbcAAAAAAAAAAAAAAAAAAAAAAAA8zmqabbwSTbexJa2VRfd5O9q9Spsbwgt0Voiv182yZZdXt7JRVGL7dX3uEFr9Xo9Svyi9Sz72jHHjur9Vk3njAACoQwmeQly67TNb40vpKf6epGrmuuV8VoU1ik9Mpfhitb+9rRatChGzRjCKwjFKKW5LQkWvp2n529y3aO31S9Nj3nlPhkABfrEAAAAAAAAAAAAAAAAAAAAAAAAPFWqqEZSk8IxTk3sSSxbPZEcvL46GCs8X2p9qpwinojza9FxNOfLGKk3lhkvFK7onfF5O9q06r1N4RW6K91enzbNIA5O1ptMzKmmd53kAJBkdcnWdbPku6pNN7nLXGP6vlvMsWOcl4pXyypWbTtCU5IXJ1VRzprvauEpb0vDD9+L4HeAOsx44x1ilfC4rWKxtAADYyAAAAAAAAAAAAAAAAAAAAAAAAYLdbI3fTnUn7sI4vjuS4t6OZU1utkrwqTqT96csXw3RXBLBciSZdX17RNWeD7MHjU4y2R5L5vgRQ571DUe5fhHaPurdTk5W4x4AAViKyWezytU4wgsZSajFcWWtc92RuijCnHYsZS/FJ65ffAjWQly5qdpmtLxjSXDVKfPV67yZHQenafhX3Ld5+yx02PjHKfIAC0SwAAAAAAAAAAAAAAAAAAAAAAAA5mUN7q5qEp6M99mmt8nt8lr5HSbwKxyovrrmu3F91DGNPjvnzfySIes1Hs4+nee35aM+ThX5uRObqNttttttvW29LbPgBzCqDfuS6pXxWjTWOGuct0VrfnsXFo0Cyskbl6qo50lhVqYSlvS8MOWPq2S9Jg97JtPaO7dhx87fJ2qNKNCMYxSUYpRS2JJYJHsA6hbAAAAAAAAAAAAAAAAAAAAAAAAABrXlb4XZSnUn7sVjhtb2RXFs8mYrG8vJnbrKP5b337HT6CD7dRdt7oasPzavLEgJnt1tneFSdSbxlN4vctyXBL6GA5XU55zZJt48KjLk523AD3RoytEoxisZSajFb23gkR2t3cjrl6zrZ8l3VJqT3OXhj+r8lvLHNG5brjdFGFNaWljKW+T1y+9iRvHUaTB7OPbzPdbYcfCu3kABLbgAAAAAAAAAAAAAAPjebr1AfQRu98t6NhxjS72e9Pu15y28vU2ck72qXxRnOo05KrJYJJJLNi0kuZHrqcdr+3Wd5a4y1m3GHbABIbAAACu8tL86xq9FB91Sbx3Snqb8lq9SS5X351TSzYPvaiajvits/24vgVuU3qOo/tV/n8IOqy/0R/IACkQQmGQdzZ7domtCxhT89Up/p6kXu+wyvKrCnDXOWGO5a3J+SxLZslljYacKcFhGEVFctr4lp6dg535z2j7pWmx8rcp8MwAOgWQAAAAAAAAAAAAAA5F75UWe6MU3n1P5ccG/zPVHnp4EIvfKu0Xtisejpv/rjjp+KWuX04ELPrceLp3n4Q0ZM9afVML3ywoXZjGL6WovDF9lfFLUuWLITe2UVe+NE5YQ/lx0Q5/i5nMBSZ9ZkzdJnaPhCBkz2v9AmH8O7VhKvT3qNRcm4v6xIedbJS2exWuk9kn0b/PoX92aYaW/DNWfn92OG3G8StEAHVrgMNrtUbDCVSbwjFNt/e0zECy4vz2qfQQfYpvGb3y/D5R+vkR9TnjDSbefDVlyRSu7gXreUr2qzqz2vRH8MVqivveagBytrTad5VEzvO8gBu3NdjvetCmscG8ZPdFe8/va0K1m0xWO8kRvO0JdkHc/QQdeS7U+zDhFPS+bXolvJYeaVJUYqMVhGKSS2JJYJHo6zBijFSKQucdIpWIAAbmYAAAAAAAAAAObeuUFC513ku3spx0zfLZ5vAhN75ZV7yxjDuqe6L7b85/thzObfdjdgtFaDx0TbTetqXai8duho0jnNTrct5mvaP+8qzLnvaduwACuRgAAD7GTi01oaeKf0Z8B6Lduy2K8KNOovHBSfB7VyeJtET/h/eHS0qlFvTTlnR+GWv0kn/USmtWjZ4ylJpRinJvYktLZ1mDL7mKLrjHflSLOTlRffU1F5r72eMaa3b58vq0Vi3jr1m/fl7SvmtKo8VH3YR3RWpee1+ZoHPazUe9k6do7K3Nk52+QACG0hYWQ90exUelku3Vwa4QXu+uv0IdcF1O+K8Kfg96b/APVa/XQuZasYqCSWhLQls8i49NwbzOWfHZM0uPeecvoALxYAAAAAAAAAAAAACF/xAuz/AI68V/8AOfzcH9V6EMLfvCxRvGlOnLVOLWO7dLk8HyKktFnlZZyhJYShJxa4p4HPeo4eGTnHafurdTTa3L4sYAKxFAAAAAHUyZvHqy005N4Rk+jn5S0Y8ng+R3cur8zn7NB6Fg6r4640/wBXy4kOPs5uo22223i29bb2tkmuotXFOKPLZGWYpNHwAEZrADo5P3X1vaIU/B70/hWtc9C5mdKze0VjvL2ImZ2hM8ibp9hodJJduthLio+Fc8ceaJGfEs3QtR9OtxY4x0ikeFzSsVrEQAA2MgAAAAAAAAAAAAAIJl9dXQzjXitE+xP4kuy+cV/aTs073u5XrRqUn4o6HuktMZeuBG1WH3sc18+GrLTnWYVID1UpujJxksJRbi1uaeDR5OVVAADwAAAAAAAACxMibo9godJJduthLio+Fc9fNbiH5N3R1xXjFru49up5Lw83o9dxaSWBcem4N5nLP8Julx9ecvoALxPAAAAAAAAAAAAAAAAAABX2XV1+yVlViuzVWnhNa/VYPkyMlq5RXZ1tZ6kEu0lnQ+KOleulcyqjm9fh9vLvHaeqr1FON9/iAAr0cAAAAADLabNKxycZ4KSSbScXrSa0ptamYjuZI3L1rWUpLuqTUpbm/DD9+C4m3HSclopHeWVa8p2hMMk7n6qoLOXeVMJz3rR2Ycl82ztgHWY6RjrFY8LitYrG0AAM2QAAAAAAAAAAAAAAAAAABWGVl3dXWqoksIz7yP5scV/Vj8izyLZfXf09GFVLTSlg/hngv8s31ZA9Qxc8Mz5jqj6mnKm/wQEAHNKsAAAAyWezytcowgnKcngorWz2I36QPdhsM7xqRp01jKT5LfJ7ki1LpuuF0Uo04bNMpbZN65P73Glk3k9G44acHWku3P8A0jwXz9MOydFotJ7Mcrfqn/SzwYeEbz3AAWKSAAAAAAAAAAAAAAAAAAAAABgt9kVvpVKb1Tg4+q0PkZweTETG0vJjdTVSm6MnGWiUW4tcU8GvU8kwywyYlnyr0YuSlpqQWtPbNLant+8Iecnnw2w3mtlPkpNJ2kB9hF1Gkk23qS0vkkSO6MiK9twlW7qG5/8AI/KPh5+hjjxXyztSN3laWvO0Q4dgsFS8pqFKLlJ+iX4m9iLHyeybp3HHHRKtJdqp/rHcvr9N27brpXTDMpRUVtfib3ye1m2X+l0VcP8A6t1t9ljhwRTrPcABYJIAAAAAAAAAAAAAAAAAAAAAAAAAABWGVn/lVPMAq/U/2o+qJqv0w72QOqf3tJiASND+xVs0/wC3AACY3gAAAAAAAAAAAAAAAAAAAAAA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6" descr="data:image/jpeg;base64,/9j/4AAQSkZJRgABAQAAAQABAAD/2wCEAAkGBhAGEBASEBMQExASEBIREhAYFxAYERcZFRMVFBUQFRQXGyYeFxkjGRQXKzEgIycpLC4uFh49NTAqNSYrLCkBCQoKDgwOGg8PGiwlHyQtLC4qKiwsLCwsNTQsLCwwNSksKiwsLCwpLDQsLCw1LCwsLCwsLCwwKiwsLCksNC8sLP/AABEIAPEA0QMBIgACEQEDEQH/xAAbAAEAAgMBAQAAAAAAAAAAAAAABgcDBAUCAf/EAD4QAAIBAQMIBwYEBgIDAAAAAAABAgMEBREGEiExQVFhgRMVIiNCcZEUMnKhsfBSgsHRB1OSorLCM0M0YmP/xAAaAQEAAgMBAAAAAAAAAAAAAAAABAUCAwYB/8QALREBAAIBAwMCBQMFAQAAAAAAAAECAwQREiExQQUTUWFxsdEyM4FCQ5Gh8CL/2gAMAwEAAhEDEQA/ALxAAAAAAAAAAAAAAAAAAAAAAAAAAAA8zqKkm5NJLS29CXmwPQI3emXNCx4qljVnvWin/Vt5JkQvTKW0XripzzYP/rjojz2vmyBm1+LH0jrPy/KPfUUr26pxemV1muzFZ3STXghg/WWpfXgcCz37asqa8aUH0NJ6Z5mOcorXjPXjs0YayJFk5H3L1XRzpLCrVwlLel4YfP1fAh4s2XV5OPavnb8tFMl81tu0Oh1LQ/lx+Z9N0Fx7dPhH+E3jHwAAZsgAAAAAAAAAAAAAAAAAAAAAMdevGzRlObUYxWLk9SW8yESy/vPoqcKEXpqPPn8MXoXOX+Jpz5YxY5uwyX4Vmz5emX8KWMbPHPf45YqHKOt88CJXjfFe9XjVnKS2R1QXlFaDTBzWbVZMv6p6fDwqr5bX7yAHujRlaJRhFYyk1GK3t6EiP3a3cyPuXrStnyXdUmpPc5eGP6vy4lkGjct1xuejCmtLWmUt8nrl97EjeOo0mD2ce0957rbDj4V28gAJbcAAAAAAAAAAAAAAAAAAAAAAAA8zmqabbwSTbexJa2VRfd5O9q9Spsbwgt0Voiv182yZZdXt7JRVGL7dX3uEFr9Xo9Svyi9Sz72jHHjur9Vk3njAACoQwmeQly67TNb40vpKf6epGrmuuV8VoU1ik9Mpfhitb+9rRatChGzRjCKwjFKKW5LQkWvp2n529y3aO31S9Nj3nlPhkABfrEAAAAAAAAAAAAAAAAAAAAAAAAPFWqqEZSk8IxTk3sSSxbPZEcvL46GCs8X2p9qpwinojza9FxNOfLGKk3lhkvFK7onfF5O9q06r1N4RW6K91enzbNIA5O1ptMzKmmd53kAJBkdcnWdbPku6pNN7nLXGP6vlvMsWOcl4pXyypWbTtCU5IXJ1VRzprvauEpb0vDD9+L4HeAOsx44x1ilfC4rWKxtAADYyAAAAAAAAAAAAAAAAAAAAAAAAYLdbI3fTnUn7sI4vjuS4t6OZU1utkrwqTqT96csXw3RXBLBciSZdX17RNWeD7MHjU4y2R5L5vgRQ571DUe5fhHaPurdTk5W4x4AAViKyWezytU4wgsZSajFcWWtc92RuijCnHYsZS/FJ65ffAjWQly5qdpmtLxjSXDVKfPV67yZHQenafhX3Ld5+yx02PjHKfIAC0SwAAAAAAAAAAAAAAAAAAAAAAAA5mUN7q5qEp6M99mmt8nt8lr5HSbwKxyovrrmu3F91DGNPjvnzfySIes1Hs4+nee35aM+ThX5uRObqNttttttvW29LbPgBzCqDfuS6pXxWjTWOGuct0VrfnsXFo0Cyskbl6qo50lhVqYSlvS8MOWPq2S9Jg97JtPaO7dhx87fJ2qNKNCMYxSUYpRS2JJYJHsA6hbAAAAAAAAAAAAAAAAAAAAAAAAABrXlb4XZSnUn7sVjhtb2RXFs8mYrG8vJnbrKP5b337HT6CD7dRdt7oasPzavLEgJnt1tneFSdSbxlN4vctyXBL6GA5XU55zZJt48KjLk523AD3RoytEoxisZSajFb23gkR2t3cjrl6zrZ8l3VJqT3OXhj+r8lvLHNG5brjdFGFNaWljKW+T1y+9iRvHUaTB7OPbzPdbYcfCu3kABLbgAAAAAAAAAAAAAAPjebr1AfQRu98t6NhxjS72e9Pu15y28vU2ck72qXxRnOo05KrJYJJJLNi0kuZHrqcdr+3Wd5a4y1m3GHbABIbAAACu8tL86xq9FB91Sbx3Snqb8lq9SS5X351TSzYPvaiajvits/24vgVuU3qOo/tV/n8IOqy/0R/IACkQQmGQdzZ7domtCxhT89Up/p6kXu+wyvKrCnDXOWGO5a3J+SxLZslljYacKcFhGEVFctr4lp6dg535z2j7pWmx8rcp8MwAOgWQAAAAAAAAAAAAAA5F75UWe6MU3n1P5ccG/zPVHnp4EIvfKu0Xtisejpv/rjjp+KWuX04ELPrceLp3n4Q0ZM9afVML3ywoXZjGL6WovDF9lfFLUuWLITe2UVe+NE5YQ/lx0Q5/i5nMBSZ9ZkzdJnaPhCBkz2v9AmH8O7VhKvT3qNRcm4v6xIedbJS2exWuk9kn0b/PoX92aYaW/DNWfn92OG3G8StEAHVrgMNrtUbDCVSbwjFNt/e0zECy4vz2qfQQfYpvGb3y/D5R+vkR9TnjDSbefDVlyRSu7gXreUr2qzqz2vRH8MVqivveagBytrTad5VEzvO8gBu3NdjvetCmscG8ZPdFe8/va0K1m0xWO8kRvO0JdkHc/QQdeS7U+zDhFPS+bXolvJYeaVJUYqMVhGKSS2JJYJHo6zBijFSKQucdIpWIAAbmYAAAAAAAAAAObeuUFC513ku3spx0zfLZ5vAhN75ZV7yxjDuqe6L7b85/thzObfdjdgtFaDx0TbTetqXai8duho0jnNTrct5mvaP+8qzLnvaduwACuRgAAD7GTi01oaeKf0Z8B6Lduy2K8KNOovHBSfB7VyeJtET/h/eHS0qlFvTTlnR+GWv0kn/USmtWjZ4ylJpRinJvYktLZ1mDL7mKLrjHflSLOTlRffU1F5r72eMaa3b58vq0Vi3jr1m/fl7SvmtKo8VH3YR3RWpee1+ZoHPazUe9k6do7K3Nk52+QACG0hYWQ90exUelku3Vwa4QXu+uv0IdcF1O+K8Kfg96b/APVa/XQuZasYqCSWhLQls8i49NwbzOWfHZM0uPeecvoALxYAAAAAAAAAAAAACF/xAuz/AI68V/8AOfzcH9V6EMLfvCxRvGlOnLVOLWO7dLk8HyKktFnlZZyhJYShJxa4p4HPeo4eGTnHafurdTTa3L4sYAKxFAAAAAHUyZvHqy005N4Rk+jn5S0Y8ng+R3cur8zn7NB6Fg6r4640/wBXy4kOPs5uo22223i29bb2tkmuotXFOKPLZGWYpNHwAEZrADo5P3X1vaIU/B70/hWtc9C5mdKze0VjvL2ImZ2hM8ibp9hodJJduthLio+Fc8ceaJGfEs3QtR9OtxY4x0ikeFzSsVrEQAA2MgAAAAAAAAAAAAAIJl9dXQzjXitE+xP4kuy+cV/aTs073u5XrRqUn4o6HuktMZeuBG1WH3sc18+GrLTnWYVID1UpujJxksJRbi1uaeDR5OVVAADwAAAAAAAACxMibo9godJJduthLio+Fc9fNbiH5N3R1xXjFru49up5Lw83o9dxaSWBcem4N5nLP8Julx9ecvoALxPAAAAAAAAAAAAAAAAAABX2XV1+yVlViuzVWnhNa/VYPkyMlq5RXZ1tZ6kEu0lnQ+KOleulcyqjm9fh9vLvHaeqr1FON9/iAAr0cAAAAADLabNKxycZ4KSSbScXrSa0ptamYjuZI3L1rWUpLuqTUpbm/DD9+C4m3HSclopHeWVa8p2hMMk7n6qoLOXeVMJz3rR2Ycl82ztgHWY6RjrFY8LitYrG0AAM2QAAAAAAAAAAAAAAAAAABWGVl3dXWqoksIz7yP5scV/Vj8izyLZfXf09GFVLTSlg/hngv8s31ZA9Qxc8Mz5jqj6mnKm/wQEAHNKsAAAAyWezytcowgnKcngorWz2I36QPdhsM7xqRp01jKT5LfJ7ki1LpuuF0Uo04bNMpbZN65P73Glk3k9G44acHWku3P8A0jwXz9MOydFotJ7Mcrfqn/SzwYeEbz3AAWKSAAAAAAAAAAAAAAAAAAAAABgt9kVvpVKb1Tg4+q0PkZweTETG0vJjdTVSm6MnGWiUW4tcU8GvU8kwywyYlnyr0YuSlpqQWtPbNLant+8Iecnnw2w3mtlPkpNJ2kB9hF1Gkk23qS0vkkSO6MiK9twlW7qG5/8AI/KPh5+hjjxXyztSN3laWvO0Q4dgsFS8pqFKLlJ+iX4m9iLHyeybp3HHHRKtJdqp/rHcvr9N27brpXTDMpRUVtfib3ye1m2X+l0VcP8A6t1t9ljhwRTrPcABYJIAAAAAAAAAAAAAAAAAAAAAAAAAABWGVn/lVPMAq/U/2o+qJqv0w72QOqf3tJiASND+xVs0/wC3AACY3gAAAAAAAAAAAAAAAAAAAAAAA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71600" y="106680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772759" y="8346612"/>
            <a:ext cx="1587156" cy="5541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1" b="1" dirty="0" err="1"/>
              <a:t>Parser</a:t>
            </a:r>
            <a:r>
              <a:rPr lang="en-US" sz="3001" b="1" baseline="-25000" dirty="0" err="1"/>
              <a:t>T</a:t>
            </a:r>
            <a:endParaRPr lang="he-IL" sz="3001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79" y="1589019"/>
            <a:ext cx="7371241" cy="48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692224" y="1628800"/>
            <a:ext cx="8604176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How well</a:t>
            </a:r>
            <a:r>
              <a:rPr lang="en-US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does UCCA </a:t>
            </a:r>
            <a:r>
              <a:rPr lang="en-US" sz="2400" i="1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preserve</a:t>
            </a:r>
            <a:r>
              <a:rPr lang="en-US" sz="2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structure across English-French translations?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9552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Corpus Study of Translation Stability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04122" y="1340768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8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8974A8-8EE0-473F-99C4-1334526EBA56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18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37209" y="3893066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“John usually comes”       “John a l’habitude de venir”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33153" y="3231178"/>
            <a:ext cx="7221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E5681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participant  secondary   process        participant   secondary   process</a:t>
            </a:r>
            <a:endParaRPr lang="en-US" sz="2000" i="1" dirty="0">
              <a:solidFill>
                <a:srgbClr val="E5681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2689" y="3200400"/>
            <a:ext cx="98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UCCA: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600" y="4527322"/>
            <a:ext cx="837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Syntax:           </a:t>
            </a:r>
            <a:r>
              <a:rPr lang="en-US" sz="2400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noun</a:t>
            </a:r>
            <a:r>
              <a:rPr lang="en-US" sz="2400" i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400" b="1" i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adverb</a:t>
            </a:r>
            <a:r>
              <a:rPr lang="en-US" sz="2400" i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verb            noun        </a:t>
            </a:r>
            <a:r>
              <a:rPr lang="en-US" sz="2400" b="1" i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noun</a:t>
            </a:r>
            <a:r>
              <a:rPr lang="en-US" sz="2400" i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verb       </a:t>
            </a:r>
            <a:endParaRPr lang="en-US" sz="2400" i="1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741265" y="4301252"/>
            <a:ext cx="0" cy="3171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05361" y="4311298"/>
            <a:ext cx="0" cy="3171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69457" y="4311298"/>
            <a:ext cx="0" cy="3171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37609" y="4311298"/>
            <a:ext cx="0" cy="3171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61745" y="4311298"/>
            <a:ext cx="0" cy="3171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29897" y="4311298"/>
            <a:ext cx="0" cy="3171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29897" y="3619793"/>
            <a:ext cx="0" cy="317128"/>
          </a:xfrm>
          <a:prstGeom prst="line">
            <a:avLst/>
          </a:prstGeom>
          <a:ln w="50800">
            <a:solidFill>
              <a:srgbClr val="E56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61745" y="3610268"/>
            <a:ext cx="0" cy="317128"/>
          </a:xfrm>
          <a:prstGeom prst="line">
            <a:avLst/>
          </a:prstGeom>
          <a:ln w="50800">
            <a:solidFill>
              <a:srgbClr val="E56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37609" y="3610268"/>
            <a:ext cx="0" cy="317128"/>
          </a:xfrm>
          <a:prstGeom prst="line">
            <a:avLst/>
          </a:prstGeom>
          <a:ln w="50800">
            <a:solidFill>
              <a:srgbClr val="E56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69457" y="3591218"/>
            <a:ext cx="0" cy="317128"/>
          </a:xfrm>
          <a:prstGeom prst="line">
            <a:avLst/>
          </a:prstGeom>
          <a:ln w="50800">
            <a:solidFill>
              <a:srgbClr val="E56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05361" y="3591218"/>
            <a:ext cx="0" cy="317128"/>
          </a:xfrm>
          <a:prstGeom prst="line">
            <a:avLst/>
          </a:prstGeom>
          <a:ln w="50800">
            <a:solidFill>
              <a:srgbClr val="E56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741265" y="3591218"/>
            <a:ext cx="0" cy="317128"/>
          </a:xfrm>
          <a:prstGeom prst="line">
            <a:avLst/>
          </a:prstGeom>
          <a:ln w="50800">
            <a:solidFill>
              <a:srgbClr val="E56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692224" y="1628800"/>
            <a:ext cx="8223176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Scene divergences: </a:t>
            </a:r>
          </a:p>
          <a:p>
            <a:pPr marL="457200" lvl="2">
              <a:spcBef>
                <a:spcPct val="20000"/>
              </a:spcBef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	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92% of the English Scenes and 95% of the French Scenes 		have a correspondent on the other side</a:t>
            </a:r>
          </a:p>
          <a:p>
            <a:pPr marL="3429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Comparison to syntax: stability of the number of Scenes/paragraph vs. the number of clauses/paragraph</a:t>
            </a:r>
          </a:p>
          <a:p>
            <a:pPr marL="914400" lvl="3">
              <a:spcBef>
                <a:spcPct val="20000"/>
              </a:spcBef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UCCA is more stable than PTB-style syntactic trees</a:t>
            </a:r>
          </a:p>
          <a:p>
            <a:pPr marL="457200" lvl="2">
              <a:spcBef>
                <a:spcPct val="20000"/>
              </a:spcBef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2">
              <a:spcBef>
                <a:spcPct val="20000"/>
              </a:spcBef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2">
              <a:spcBef>
                <a:spcPct val="20000"/>
              </a:spcBef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200" i="1" dirty="0" smtClean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9552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Cross-linguistic Stability: Results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04122" y="1340768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8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8974A8-8EE0-473F-99C4-1334526EBA5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876800"/>
            <a:ext cx="231243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39149" y="2295987"/>
            <a:ext cx="2628900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Semantic Analysis in NLP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78768" y="126876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24E-765F-45ED-A190-3A501BAB9471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45487" y="1853074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Vectors</a:t>
            </a: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90800" y="6387859"/>
            <a:ext cx="3510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w</a:t>
            </a:r>
            <a:r>
              <a:rPr lang="en-US" b="1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w</a:t>
            </a:r>
            <a:r>
              <a:rPr lang="en-US" b="1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w</a:t>
            </a:r>
            <a:r>
              <a:rPr lang="en-US" b="1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w</a:t>
            </a:r>
            <a:r>
              <a:rPr lang="en-US" b="1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w</a:t>
            </a:r>
            <a:r>
              <a:rPr lang="en-US" b="1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34600" y="5086160"/>
            <a:ext cx="247650" cy="261488"/>
          </a:xfrm>
          <a:prstGeom prst="ellipse">
            <a:avLst/>
          </a:prstGeom>
          <a:solidFill>
            <a:srgbClr val="E5681B"/>
          </a:solidFill>
          <a:ln>
            <a:solidFill>
              <a:srgbClr val="682F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6" name="Straight Arrow Connector 65"/>
          <p:cNvCxnSpPr>
            <a:endCxn id="69" idx="1"/>
          </p:cNvCxnSpPr>
          <p:nvPr/>
        </p:nvCxnSpPr>
        <p:spPr>
          <a:xfrm>
            <a:off x="3610242" y="5302184"/>
            <a:ext cx="951490" cy="496886"/>
          </a:xfrm>
          <a:prstGeom prst="straightConnector1">
            <a:avLst/>
          </a:prstGeom>
          <a:ln w="25400">
            <a:solidFill>
              <a:srgbClr val="E568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3"/>
          </p:cNvCxnSpPr>
          <p:nvPr/>
        </p:nvCxnSpPr>
        <p:spPr>
          <a:xfrm flipH="1">
            <a:off x="3090638" y="5309354"/>
            <a:ext cx="380230" cy="450169"/>
          </a:xfrm>
          <a:prstGeom prst="straightConnector1">
            <a:avLst/>
          </a:prstGeom>
          <a:ln w="25400">
            <a:solidFill>
              <a:srgbClr val="E568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525464" y="5760776"/>
            <a:ext cx="247650" cy="261488"/>
          </a:xfrm>
          <a:prstGeom prst="ellipse">
            <a:avLst/>
          </a:prstGeom>
          <a:solidFill>
            <a:srgbClr val="E5681B"/>
          </a:solidFill>
          <a:ln>
            <a:solidFill>
              <a:srgbClr val="682F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4468314" y="5983970"/>
            <a:ext cx="131682" cy="379284"/>
          </a:xfrm>
          <a:prstGeom prst="straightConnector1">
            <a:avLst/>
          </a:prstGeom>
          <a:ln w="25400">
            <a:solidFill>
              <a:srgbClr val="E568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99887" y="5986307"/>
            <a:ext cx="164471" cy="437388"/>
          </a:xfrm>
          <a:prstGeom prst="straightConnector1">
            <a:avLst/>
          </a:prstGeom>
          <a:ln w="25400">
            <a:solidFill>
              <a:srgbClr val="E568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863947" y="5775623"/>
            <a:ext cx="247650" cy="261488"/>
          </a:xfrm>
          <a:prstGeom prst="ellipse">
            <a:avLst/>
          </a:prstGeom>
          <a:solidFill>
            <a:srgbClr val="E5681B"/>
          </a:solidFill>
          <a:ln>
            <a:solidFill>
              <a:srgbClr val="682F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806797" y="5998817"/>
            <a:ext cx="131682" cy="379284"/>
          </a:xfrm>
          <a:prstGeom prst="straightConnector1">
            <a:avLst/>
          </a:prstGeom>
          <a:ln w="25400">
            <a:solidFill>
              <a:srgbClr val="E568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038370" y="6001154"/>
            <a:ext cx="200475" cy="437388"/>
          </a:xfrm>
          <a:prstGeom prst="straightConnector1">
            <a:avLst/>
          </a:prstGeom>
          <a:ln w="25400">
            <a:solidFill>
              <a:srgbClr val="E568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-4Kak8BODf8Q/Up3zas_Ld3I/AAAAAAAAAaw/nXkZawSI0aw/s0-d/knowledge-graph-revised-png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58188"/>
            <a:ext cx="2407161" cy="20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95" y="2544880"/>
            <a:ext cx="4771505" cy="2050258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65" idx="4"/>
          </p:cNvCxnSpPr>
          <p:nvPr/>
        </p:nvCxnSpPr>
        <p:spPr>
          <a:xfrm>
            <a:off x="3558425" y="5347648"/>
            <a:ext cx="390044" cy="1028205"/>
          </a:xfrm>
          <a:prstGeom prst="straightConnector1">
            <a:avLst/>
          </a:prstGeom>
          <a:ln w="25400">
            <a:solidFill>
              <a:srgbClr val="E568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02946" y="1424844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Logical Forms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58930" y="174321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i="1" dirty="0" smtClean="0">
                <a:solidFill>
                  <a:srgbClr val="E5681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λ</a:t>
            </a:r>
            <a:r>
              <a:rPr lang="en-US" sz="2000" b="1" i="1" dirty="0" smtClean="0">
                <a:solidFill>
                  <a:srgbClr val="E5681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x.p</a:t>
            </a:r>
            <a:r>
              <a:rPr lang="en-US" sz="2000" b="1" i="1" baseline="-25000" dirty="0" smtClean="0">
                <a:solidFill>
                  <a:srgbClr val="E5681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000" b="1" i="1" dirty="0" smtClean="0">
                <a:solidFill>
                  <a:srgbClr val="E5681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2000" b="1" i="1" dirty="0" err="1" smtClean="0">
                <a:solidFill>
                  <a:srgbClr val="E5681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a,b</a:t>
            </a:r>
            <a:r>
              <a:rPr lang="en-US" sz="2000" b="1" i="1" dirty="0" smtClean="0">
                <a:solidFill>
                  <a:srgbClr val="E5681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ʌ p</a:t>
            </a:r>
            <a:r>
              <a:rPr lang="en-US" sz="2000" b="1" i="1" baseline="-25000" dirty="0" smtClean="0">
                <a:solidFill>
                  <a:srgbClr val="E5681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000" b="1" i="1" dirty="0" smtClean="0">
                <a:solidFill>
                  <a:srgbClr val="E5681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2000" b="1" i="1" dirty="0" err="1" smtClean="0">
                <a:solidFill>
                  <a:srgbClr val="E5681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c,x</a:t>
            </a:r>
            <a:r>
              <a:rPr lang="en-US" sz="2000" b="1" i="1" dirty="0" smtClean="0">
                <a:solidFill>
                  <a:srgbClr val="E5681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2000" b="1" i="1" dirty="0">
              <a:solidFill>
                <a:srgbClr val="E5681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647162" y="3037352"/>
            <a:ext cx="1668038" cy="315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 rot="16200000">
            <a:off x="4492255" y="2191343"/>
            <a:ext cx="381867" cy="315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3757536" y="4737502"/>
            <a:ext cx="381867" cy="315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ight Arrow 39"/>
          <p:cNvSpPr/>
          <p:nvPr/>
        </p:nvSpPr>
        <p:spPr>
          <a:xfrm rot="1791779">
            <a:off x="5452885" y="4229663"/>
            <a:ext cx="755873" cy="315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6184" y="5181600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Trees/DAGs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8274" y="4905502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KBs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8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8974A8-8EE0-473F-99C4-1334526EBA56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20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835909"/>
            <a:ext cx="6870448" cy="466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400" i="0" u="none" strike="noStrike" kern="1200" dirty="0" smtClean="0">
                <a:ln>
                  <a:noFill/>
                </a:ln>
                <a:solidFill>
                  <a:srgbClr val="0000FF"/>
                </a:solidFill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Nevertheless, occasional UCCA divergences are found:</a:t>
            </a:r>
            <a:endParaRPr lang="en-US" sz="2400" i="0" u="none" strike="noStrike" kern="1200" dirty="0">
              <a:ln>
                <a:noFill/>
              </a:ln>
              <a:solidFill>
                <a:srgbClr val="0000FF"/>
              </a:solidFill>
              <a:latin typeface="Calibri Light" panose="020F0302020204030204" pitchFamily="34" charset="0"/>
              <a:ea typeface="Lucida Sans Unicode" pitchFamily="2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640720"/>
            <a:ext cx="8001000" cy="1626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smtClean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Officers were probing the increasing gloom with their night glasses</a:t>
            </a:r>
            <a:endParaRPr lang="en-US" sz="2200" b="0" i="0" u="none" strike="noStrike" kern="1200" baseline="0" dirty="0">
              <a:ln>
                <a:noFill/>
              </a:ln>
              <a:latin typeface="Calibri Light" panose="020F0302020204030204" pitchFamily="34" charset="0"/>
              <a:ea typeface="Lucida Sans Unicode" pitchFamily="2"/>
              <a:cs typeface="Calibri Light" panose="020F0302020204030204" pitchFamily="34" charset="0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 smtClean="0">
              <a:ln>
                <a:noFill/>
              </a:ln>
              <a:latin typeface="Calibri Light" panose="020F0302020204030204" pitchFamily="34" charset="0"/>
              <a:ea typeface="Lucida Sans Unicode" pitchFamily="2"/>
              <a:cs typeface="Calibri Light" panose="020F0302020204030204" pitchFamily="34" charset="0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b="0" i="0" u="none" strike="noStrike" kern="1200" dirty="0">
              <a:ln>
                <a:noFill/>
              </a:ln>
              <a:latin typeface="Calibri Light" panose="020F0302020204030204" pitchFamily="34" charset="0"/>
              <a:ea typeface="Lucida Sans Unicode" pitchFamily="2"/>
              <a:cs typeface="Calibri Light" panose="020F0302020204030204" pitchFamily="34" charset="0"/>
            </a:endParaRPr>
          </a:p>
          <a:p>
            <a:pPr lvl="0" algn="ctr" hangingPunct="0"/>
            <a:r>
              <a:rPr lang="en-US" sz="2200" b="0" i="0" u="none" strike="noStrike" kern="1200" dirty="0" smtClean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Les 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officiers</a:t>
            </a:r>
            <a:r>
              <a:rPr lang="en-US" sz="2200" b="0" i="0" u="none" strike="noStrike" kern="1200" dirty="0" smtClean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 </a:t>
            </a:r>
            <a:r>
              <a:rPr lang="en-US" sz="2200" b="1" i="0" u="none" strike="noStrike" kern="1200" dirty="0" err="1" smtClean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arm</a:t>
            </a:r>
            <a:r>
              <a:rPr lang="en-US" sz="2200" b="1" i="0" u="none" strike="noStrike" kern="1200" dirty="0" err="1" smtClean="0">
                <a:ln>
                  <a:noFill/>
                </a:ln>
                <a:latin typeface="Calibri Light" panose="020F0302020204030204" pitchFamily="34" charset="0"/>
                <a:ea typeface="CMR12" pitchFamily="2"/>
                <a:cs typeface="Calibri Light" panose="020F0302020204030204" pitchFamily="34" charset="0"/>
              </a:rPr>
              <a:t>é</a:t>
            </a:r>
            <a:r>
              <a:rPr lang="en-US" sz="2200" b="1" i="0" u="none" strike="noStrike" kern="1200" dirty="0" err="1" smtClean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s</a:t>
            </a:r>
            <a:r>
              <a:rPr lang="en-US" sz="2200" b="1" i="0" u="none" strike="noStrike" kern="1200" baseline="-25000" dirty="0" err="1" smtClean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S</a:t>
            </a:r>
            <a:r>
              <a:rPr lang="en-US" sz="2200" b="1" i="0" u="none" strike="noStrike" kern="1200" dirty="0" smtClean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 de </a:t>
            </a:r>
            <a:r>
              <a:rPr lang="en-US" sz="2200" b="1" i="0" u="none" strike="noStrike" kern="1200" dirty="0" err="1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leur</a:t>
            </a:r>
            <a:r>
              <a:rPr lang="en-US" sz="2200" b="1" i="0" u="none" strike="noStrike" kern="1200" dirty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 lorgnette de </a:t>
            </a:r>
            <a:r>
              <a:rPr lang="en-US" sz="2200" b="1" i="0" u="none" strike="noStrike" kern="1200" dirty="0" err="1" smtClean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nuit</a:t>
            </a:r>
            <a:r>
              <a:rPr lang="en-US" sz="2200" b="1" dirty="0"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 </a:t>
            </a:r>
            <a:r>
              <a:rPr lang="en-US" sz="2200" dirty="0" err="1" smtClean="0"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fouillaient</a:t>
            </a:r>
            <a:r>
              <a:rPr lang="en-US" sz="2200" dirty="0" smtClean="0"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   </a:t>
            </a:r>
          </a:p>
          <a:p>
            <a:pPr lvl="0" algn="ctr" hangingPunct="0"/>
            <a:r>
              <a:rPr lang="en-US" sz="2200" b="0" i="0" u="none" strike="noStrike" kern="1200" dirty="0" err="1" smtClean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l’obscurit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Calibri Light" panose="020F0302020204030204" pitchFamily="34" charset="0"/>
                <a:ea typeface="CMR12" pitchFamily="2"/>
                <a:cs typeface="Calibri Light" panose="020F0302020204030204" pitchFamily="34" charset="0"/>
              </a:rPr>
              <a:t>é</a:t>
            </a:r>
            <a:r>
              <a:rPr lang="en-US" sz="2200" b="0" i="0" u="none" strike="noStrike" kern="1200" dirty="0" smtClean="0">
                <a:ln>
                  <a:noFill/>
                </a:ln>
                <a:latin typeface="Calibri Light" panose="020F0302020204030204" pitchFamily="34" charset="0"/>
                <a:ea typeface="CMR12" pitchFamily="2"/>
                <a:cs typeface="Calibri Light" panose="020F0302020204030204" pitchFamily="34" charset="0"/>
              </a:rPr>
              <a:t> </a:t>
            </a:r>
            <a:r>
              <a:rPr lang="en-US" sz="2200" b="0" i="0" u="none" strike="noStrike" kern="1200" dirty="0" err="1" smtClean="0">
                <a:ln>
                  <a:noFill/>
                </a:ln>
                <a:latin typeface="Calibri Light" panose="020F0302020204030204" pitchFamily="34" charset="0"/>
                <a:ea typeface="Lucida Sans Unicode" pitchFamily="2"/>
                <a:cs typeface="Calibri Light" panose="020F0302020204030204" pitchFamily="34" charset="0"/>
              </a:rPr>
              <a:t>croissante</a:t>
            </a:r>
            <a:endParaRPr lang="en-US" sz="2200" b="0" i="0" u="none" strike="noStrike" kern="1200" dirty="0">
              <a:ln>
                <a:noFill/>
              </a:ln>
              <a:latin typeface="Calibri Light" panose="020F0302020204030204" pitchFamily="34" charset="0"/>
              <a:ea typeface="Lucida Sans Unicode" pitchFamily="2"/>
              <a:cs typeface="Calibri Light" panose="020F0302020204030204" pitchFamily="34" charset="0"/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4419600" y="3171216"/>
            <a:ext cx="304800" cy="486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9552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UCCA: Cross-linguistic Stability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04122" y="1340768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876800"/>
            <a:ext cx="231243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focus of this tutorial: symbolic, sentence-level (or few sentences max)</a:t>
            </a:r>
          </a:p>
          <a:p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By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semantic” </a:t>
            </a:r>
            <a:r>
              <a:rPr lang="en-US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NLPers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refer to many different things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Some of which:</a:t>
            </a:r>
          </a:p>
          <a:p>
            <a:pPr lvl="1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Representation that supports inference</a:t>
            </a:r>
          </a:p>
          <a:p>
            <a:pPr lvl="1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Representation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relates to the text to some extra-linguistic semantics (grounding)</a:t>
            </a:r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compositional structure of a sentence/text</a:t>
            </a:r>
          </a:p>
          <a:p>
            <a:pPr lvl="1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 invariant of “meaning-preserving” variation (translation or paraphrase)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7E72-42AD-4C35-AF81-1B28DF69C809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de-D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mbolic</a:t>
            </a:r>
            <a:r>
              <a:rPr lang="de-D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Semantic</a:t>
            </a:r>
            <a:r>
              <a:rPr lang="de-D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Representation</a:t>
            </a: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71600" y="121920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7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4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004" y="3276600"/>
            <a:ext cx="2812596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362200"/>
            <a:ext cx="180414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57700"/>
            <a:ext cx="264008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89696" y="36531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“John took a shower”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3174" y="2514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“John showered”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63174" y="4719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“John took my book”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4774" y="4031159"/>
            <a:ext cx="1430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≠</a:t>
            </a:r>
            <a:endParaRPr lang="en-US" sz="4400" b="1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34774" y="2841248"/>
            <a:ext cx="14305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5200" b="1" dirty="0">
                <a:solidFill>
                  <a:srgbClr val="0070C0"/>
                </a:solidFill>
              </a:rPr>
              <a:t>≈</a:t>
            </a:r>
            <a:endParaRPr lang="en-US" sz="5200" b="1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63574" y="2656582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Hebrew</a:t>
            </a:r>
            <a:r>
              <a:rPr lang="en-US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he-IL" sz="24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he-IL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ג'ון התקלח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John showered-himself</a:t>
            </a:r>
            <a:endParaRPr lang="he-IL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65322" y="2819400"/>
            <a:ext cx="1084052" cy="2286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1174" y="3124200"/>
            <a:ext cx="855452" cy="6096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2166" y="4987504"/>
            <a:ext cx="1084052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24600" y="4488359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Hebrew</a:t>
            </a:r>
            <a:r>
              <a:rPr lang="en-US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he-IL" sz="24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he-IL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ג'ון לקח את </a:t>
            </a:r>
          </a:p>
          <a:p>
            <a:pPr algn="ctr"/>
            <a:r>
              <a:rPr lang="he-IL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הספר שלי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620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Semantic Structures: </a:t>
            </a:r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Stability to Paraphrasing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495425" y="114300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5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idx="4294967295"/>
          </p:nvPr>
        </p:nvSpPr>
        <p:spPr>
          <a:xfrm>
            <a:off x="7620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Semantic Structures</a:t>
            </a:r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Stability to Paraphrasing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95425" y="114300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609600" y="3048000"/>
            <a:ext cx="611716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founding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school</a:t>
            </a:r>
          </a:p>
          <a:p>
            <a:pPr algn="ctr" rtl="0"/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rtl="0"/>
            <a:r>
              <a:rPr lang="en-US" sz="2400" b="1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president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United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States</a:t>
            </a:r>
          </a:p>
          <a:p>
            <a:pPr algn="ctr" rtl="0"/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rtl="0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United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States </a:t>
            </a:r>
            <a:r>
              <a:rPr lang="en-US" sz="2400" b="1" dirty="0" smtClean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president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6200" y="3048000"/>
            <a:ext cx="611716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founding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school</a:t>
            </a:r>
          </a:p>
          <a:p>
            <a:pPr algn="ctr" rtl="0"/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rtl="0"/>
            <a:r>
              <a:rPr lang="en-US" sz="2400" b="1" dirty="0" smtClean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president</a:t>
            </a:r>
            <a:r>
              <a:rPr lang="en-US" sz="2400" dirty="0" smtClean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United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States</a:t>
            </a:r>
          </a:p>
          <a:p>
            <a:pPr algn="ctr" rtl="0"/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rtl="0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United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States </a:t>
            </a:r>
            <a:r>
              <a:rPr lang="en-US" sz="2400" b="1" dirty="0" smtClean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president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736" y="2362200"/>
            <a:ext cx="26654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Syntactic Schemes</a:t>
            </a:r>
            <a:endParaRPr lang="he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2051" y="2362200"/>
            <a:ext cx="26654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Semantic Schemes</a:t>
            </a:r>
            <a:endParaRPr lang="he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465685" y="2802467"/>
            <a:ext cx="2175565" cy="16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857000" y="2802467"/>
            <a:ext cx="2175565" cy="16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Why not just have Syntax?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Syntactic structure is very useful, but</a:t>
            </a:r>
          </a:p>
          <a:p>
            <a:pPr lvl="1"/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Syntactic schemes often under-specify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, or are 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orthogonal 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to semantic 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distinctions</a:t>
            </a: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Syntax varies considerably across languages (translation divergences; e.g., Dorr, 1994)</a:t>
            </a:r>
          </a:p>
          <a:p>
            <a:pPr lvl="1"/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Accessibility to 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non-expert annotators</a:t>
            </a:r>
          </a:p>
          <a:p>
            <a:pPr lvl="1"/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Syntactic annotation requires highly </a:t>
            </a:r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proficient annotators</a:t>
            </a: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Can semantic structure be more accessible?</a:t>
            </a:r>
            <a:endParaRPr 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8974A8-8EE0-473F-99C4-1334526EBA56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6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00" y="114300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274638"/>
            <a:ext cx="79248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UCCA: Design Principles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6248400" cy="2057400"/>
          </a:xfrm>
        </p:spPr>
        <p:txBody>
          <a:bodyPr>
            <a:no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Abstract away from formal variation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Cross-linguistic applicability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Accessibility to non-expert annotators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Modularity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7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121920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5105400"/>
            <a:ext cx="5791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Theoretical foundations:</a:t>
            </a:r>
          </a:p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Mostly, </a:t>
            </a:r>
            <a:r>
              <a:rPr lang="en-US" sz="24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Basic Linguistic Theory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 typological descriptive framework by </a:t>
            </a:r>
            <a:r>
              <a:rPr lang="en-US" sz="24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R.M.W. Dixon</a:t>
            </a:r>
            <a:endParaRPr lang="he-IL" sz="24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338" name="Picture 2" descr="Image result for basic linguistic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673" y="3975693"/>
            <a:ext cx="1852327" cy="27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29632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UCCA: Formalism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461146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John    writes    long    books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303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Terminals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Relations and arguments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Categories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Layers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95600" y="2667000"/>
            <a:ext cx="182880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64630" y="4382870"/>
            <a:ext cx="20955" cy="4009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08303" y="4126468"/>
            <a:ext cx="350445" cy="597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57850" y="3407211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2667000"/>
            <a:ext cx="973348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14800" y="2667000"/>
            <a:ext cx="609600" cy="1981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587454" y="2557730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36665" y="4114800"/>
            <a:ext cx="62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</a:t>
            </a:r>
            <a:r>
              <a:rPr lang="en-US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4001" y="280803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57700" y="32766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39060" y="323794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94057" y="3229320"/>
            <a:ext cx="16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95800" y="3276600"/>
            <a:ext cx="16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17197" y="2797075"/>
            <a:ext cx="16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53200" y="4126468"/>
            <a:ext cx="16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1993" y="3564602"/>
            <a:ext cx="16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Elaborator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38275" y="129540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272288" y="4121382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93766" y="3890434"/>
            <a:ext cx="247650" cy="26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413666" y="3645932"/>
            <a:ext cx="284082" cy="4754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1"/>
          </p:cNvCxnSpPr>
          <p:nvPr/>
        </p:nvCxnSpPr>
        <p:spPr>
          <a:xfrm>
            <a:off x="5875174" y="3588515"/>
            <a:ext cx="354860" cy="3402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6463" y="3454453"/>
            <a:ext cx="16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33708" y="3575566"/>
            <a:ext cx="16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Rel..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10404" y="4276615"/>
            <a:ext cx="16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Rel..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522525" y="4276615"/>
            <a:ext cx="944357" cy="4254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8" grpId="0"/>
      <p:bldP spid="39" grpId="0"/>
      <p:bldP spid="40" grpId="0"/>
      <p:bldP spid="41" grpId="0"/>
      <p:bldP spid="42" grpId="0"/>
      <p:bldP spid="25" grpId="0" animBg="1"/>
      <p:bldP spid="27" grpId="0" animBg="1"/>
      <p:bldP spid="36" grpId="0"/>
      <p:bldP spid="37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729632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UCCA’s Foundational Layer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1722437"/>
            <a:ext cx="784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Focus: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semantic heads, predicate-argument relations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 linkage between them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Maximally coarse-grained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(14 categories)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Based on the semantic aspect of Basic Linguistic Theory’s definition of a clause</a:t>
            </a:r>
            <a:endParaRPr lang="en-US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8974A8-8EE0-473F-99C4-1334526EBA56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9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38275" y="1352550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46698</TotalTime>
  <Words>896</Words>
  <Application>Microsoft Office PowerPoint</Application>
  <PresentationFormat>On-screen Show (4:3)</PresentationFormat>
  <Paragraphs>269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CMR12</vt:lpstr>
      <vt:lpstr>Lucida Sans Unicode</vt:lpstr>
      <vt:lpstr>Times New Roman</vt:lpstr>
      <vt:lpstr>Wingdings</vt:lpstr>
      <vt:lpstr>Office Theme</vt:lpstr>
      <vt:lpstr>Bird’s Eye View</vt:lpstr>
      <vt:lpstr>Semantic Analysis in NLP</vt:lpstr>
      <vt:lpstr>PowerPoint Presentation</vt:lpstr>
      <vt:lpstr>PowerPoint Presentation</vt:lpstr>
      <vt:lpstr>Semantic Structures: Stability to Paraphrasing</vt:lpstr>
      <vt:lpstr>PowerPoint Presentation</vt:lpstr>
      <vt:lpstr>UCCA: Design Principles</vt:lpstr>
      <vt:lpstr>UCCA: Formalism</vt:lpstr>
      <vt:lpstr>UCCA’s Foundational Layer</vt:lpstr>
      <vt:lpstr>UCCA’s Foundational Layer: Scenes</vt:lpstr>
      <vt:lpstr>UCCA’s Foundational Layer: Scenes</vt:lpstr>
      <vt:lpstr>UCCA’s Foundational Layer: States</vt:lpstr>
      <vt:lpstr>Sensitivity to Content, not Syntactic Categories</vt:lpstr>
      <vt:lpstr>PowerPoint Presentation</vt:lpstr>
      <vt:lpstr>Coarse-grained, Refinable</vt:lpstr>
      <vt:lpstr>Coarse-grained, Refinable</vt:lpstr>
      <vt:lpstr>Translation Divergences / Stability</vt:lpstr>
      <vt:lpstr>PowerPoint Presentation</vt:lpstr>
      <vt:lpstr>PowerPoint Presentation</vt:lpstr>
      <vt:lpstr>PowerPoint Presentation</vt:lpstr>
    </vt:vector>
  </TitlesOfParts>
  <Company>huji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Approaches to Grammar Induction: From Plain Text to Semantic Supervision</dc:title>
  <dc:creator>woody_user</dc:creator>
  <cp:lastModifiedBy>user</cp:lastModifiedBy>
  <cp:revision>3772</cp:revision>
  <dcterms:created xsi:type="dcterms:W3CDTF">2013-02-25T08:08:53Z</dcterms:created>
  <dcterms:modified xsi:type="dcterms:W3CDTF">2020-08-16T19:26:17Z</dcterms:modified>
</cp:coreProperties>
</file>