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58" r:id="rId4"/>
    <p:sldId id="259" r:id="rId5"/>
    <p:sldId id="260" r:id="rId6"/>
    <p:sldId id="261" r:id="rId7"/>
    <p:sldId id="265" r:id="rId8"/>
    <p:sldId id="264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umgd3nj074clrStb3qGmjwodh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C92BAE-AE2E-49EE-A3A6-A27B857E2BA7}">
  <a:tblStyle styleId="{2AC92BAE-AE2E-49EE-A3A6-A27B857E2BA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785"/>
  </p:normalViewPr>
  <p:slideViewPr>
    <p:cSldViewPr snapToGrid="0">
      <p:cViewPr varScale="1">
        <p:scale>
          <a:sx n="101" d="100"/>
          <a:sy n="101" d="100"/>
        </p:scale>
        <p:origin x="19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b="0" dirty="0"/>
            </a:br>
            <a:endParaRPr dirty="0"/>
          </a:p>
        </p:txBody>
      </p:sp>
      <p:sp>
        <p:nvSpPr>
          <p:cNvPr id="25" name="Google Shape;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75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1" name="Google Shape;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</p:txBody>
      </p:sp>
      <p:sp>
        <p:nvSpPr>
          <p:cNvPr id="63" name="Google Shape;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dirty="0"/>
            </a:br>
            <a:endParaRPr dirty="0"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1" name="Google Shape;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1" name="Google Shape;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31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6" name="Google Shape;9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17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1" y="0"/>
            <a:ext cx="5587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  <a:defRPr sz="30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365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sz="17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dt" idx="10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ftr" idx="11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sz="11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9028364" y="-4572"/>
            <a:ext cx="1156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ersalConceptualCognitiveAnnotation/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objects/books/wisdom-book-education-knowledge-literature-library-stud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zo-COJZzZwu3URRrcSuzhpBVZmkfMUsz/view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ersalConceptualCognitiveAnnotation/tutoria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530430" y="925300"/>
            <a:ext cx="6287263" cy="9814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br>
              <a:rPr lang="en-US" sz="5400" dirty="0">
                <a:solidFill>
                  <a:srgbClr val="0E57C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dirty="0">
                <a:solidFill>
                  <a:srgbClr val="0E57C4"/>
                </a:solidFill>
                <a:latin typeface="Calibri"/>
                <a:ea typeface="Calibri"/>
                <a:cs typeface="Calibri"/>
                <a:sym typeface="Calibri"/>
              </a:rPr>
              <a:t>Annotated Corpora and UCCA-App</a:t>
            </a:r>
            <a:br>
              <a:rPr lang="en-US" sz="5400" dirty="0">
                <a:solidFill>
                  <a:srgbClr val="0E57C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E57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1748072" y="2530014"/>
            <a:ext cx="585198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Dotan</a:t>
            </a:r>
            <a:r>
              <a:rPr lang="en-US" sz="24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Dvir</a:t>
            </a:r>
            <a:r>
              <a:rPr lang="en-US" sz="24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COLING 2020 UCCA Tutorial</a:t>
            </a:r>
            <a:endParaRPr i="1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2098907" y="5738819"/>
            <a:ext cx="56896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rgbClr val="0E57C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https://github.com/UniversalConceptualCognitiveAnnotation/tutorial</a:t>
            </a:r>
            <a:endParaRPr sz="1400" b="0" i="0" u="none" strike="noStrike" cap="none" dirty="0">
              <a:solidFill>
                <a:srgbClr val="0E57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323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sldNum" idx="12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6" name="Google Shape;36;p2"/>
          <p:cNvSpPr txBox="1"/>
          <p:nvPr/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98DF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Annotated Data</a:t>
            </a:r>
            <a:endParaRPr sz="4400" b="0" i="0" u="none" strike="noStrike" cap="none">
              <a:solidFill>
                <a:srgbClr val="498D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" name="Google Shape;37;p2"/>
          <p:cNvGraphicFramePr/>
          <p:nvPr/>
        </p:nvGraphicFramePr>
        <p:xfrm>
          <a:off x="596713" y="5734112"/>
          <a:ext cx="8094950" cy="768150"/>
        </p:xfrm>
        <a:graphic>
          <a:graphicData uri="http://schemas.openxmlformats.org/drawingml/2006/table">
            <a:tbl>
              <a:tblPr>
                <a:noFill/>
                <a:tableStyleId>{2AC92BAE-AE2E-49EE-A3A6-A27B857E2BA7}</a:tableStyleId>
              </a:tblPr>
              <a:tblGrid>
                <a:gridCol w="16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Russian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Little Prince </a:t>
                      </a:r>
                      <a:endParaRPr sz="17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 underway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Google Shape;38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325" y="146995"/>
            <a:ext cx="1867754" cy="1143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" name="Google Shape;39;p2"/>
          <p:cNvGraphicFramePr/>
          <p:nvPr/>
        </p:nvGraphicFramePr>
        <p:xfrm>
          <a:off x="596736" y="1542343"/>
          <a:ext cx="8094950" cy="1784875"/>
        </p:xfrm>
        <a:graphic>
          <a:graphicData uri="http://schemas.openxmlformats.org/drawingml/2006/table">
            <a:tbl>
              <a:tblPr>
                <a:noFill/>
                <a:tableStyleId>{2AC92BAE-AE2E-49EE-A3A6-A27B857E2BA7}</a:tableStyleId>
              </a:tblPr>
              <a:tblGrid>
                <a:gridCol w="16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Wikipedia </a:t>
                      </a:r>
                      <a:endParaRPr sz="17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English Web Treebank</a:t>
                      </a: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(online reviews)</a:t>
                      </a:r>
                      <a:endParaRPr sz="17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Thousand Leagues under the Sea  </a:t>
                      </a:r>
                      <a:endParaRPr sz="17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Little Prince</a:t>
                      </a:r>
                      <a:endParaRPr sz="17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Wall Street Journal (financial news)</a:t>
                      </a:r>
                      <a:endParaRPr sz="17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159,000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56,000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13,000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sentences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sentences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Google Shape;40;p2"/>
          <p:cNvGraphicFramePr/>
          <p:nvPr/>
        </p:nvGraphicFramePr>
        <p:xfrm>
          <a:off x="596736" y="3327218"/>
          <a:ext cx="8094950" cy="855900"/>
        </p:xfrm>
        <a:graphic>
          <a:graphicData uri="http://schemas.openxmlformats.org/drawingml/2006/table">
            <a:tbl>
              <a:tblPr>
                <a:noFill/>
                <a:tableStyleId>{2AC92BAE-AE2E-49EE-A3A6-A27B857E2BA7}</a:tableStyleId>
              </a:tblPr>
              <a:tblGrid>
                <a:gridCol w="16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German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Thousand Leagues under the Sea  </a:t>
                      </a:r>
                      <a:endParaRPr sz="17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Little Prince</a:t>
                      </a:r>
                      <a:endParaRPr sz="17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145,000 (full version)</a:t>
                      </a:r>
                      <a:endParaRPr sz="17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19,000 (full version)</a:t>
                      </a:r>
                      <a:endParaRPr sz="17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Google Shape;41;p2"/>
          <p:cNvGraphicFramePr/>
          <p:nvPr/>
        </p:nvGraphicFramePr>
        <p:xfrm>
          <a:off x="596713" y="4937321"/>
          <a:ext cx="8094950" cy="797975"/>
        </p:xfrm>
        <a:graphic>
          <a:graphicData uri="http://schemas.openxmlformats.org/drawingml/2006/table">
            <a:tbl>
              <a:tblPr>
                <a:noFill/>
                <a:tableStyleId>{2AC92BAE-AE2E-49EE-A3A6-A27B857E2BA7}</a:tableStyleId>
              </a:tblPr>
              <a:tblGrid>
                <a:gridCol w="16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7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Hebrew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Little Prince</a:t>
                      </a:r>
                      <a:endParaRPr sz="17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Wikipedia </a:t>
                      </a:r>
                      <a:endParaRPr sz="17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22,000 (full version)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 underway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Google Shape;42;p2"/>
          <p:cNvSpPr txBox="1"/>
          <p:nvPr/>
        </p:nvSpPr>
        <p:spPr>
          <a:xfrm>
            <a:off x="6819225" y="1232676"/>
            <a:ext cx="149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Tokens</a:t>
            </a: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43" name="Google Shape;43;p2"/>
          <p:cNvGraphicFramePr/>
          <p:nvPr/>
        </p:nvGraphicFramePr>
        <p:xfrm>
          <a:off x="596713" y="4182209"/>
          <a:ext cx="8094975" cy="755112"/>
        </p:xfrm>
        <a:graphic>
          <a:graphicData uri="http://schemas.openxmlformats.org/drawingml/2006/table">
            <a:tbl>
              <a:tblPr>
                <a:noFill/>
                <a:tableStyleId>{2AC92BAE-AE2E-49EE-A3A6-A27B857E2BA7}</a:tableStyleId>
              </a:tblPr>
              <a:tblGrid>
                <a:gridCol w="16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French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Thousand Leagues under the Sea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13,000</a:t>
                      </a:r>
                      <a:endParaRPr sz="17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Google Shape;44;p2"/>
          <p:cNvSpPr txBox="1"/>
          <p:nvPr/>
        </p:nvSpPr>
        <p:spPr>
          <a:xfrm rot="5400000">
            <a:off x="8139350" y="3275100"/>
            <a:ext cx="1438200" cy="30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Corpus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2"/>
          <p:cNvCxnSpPr/>
          <p:nvPr/>
        </p:nvCxnSpPr>
        <p:spPr>
          <a:xfrm rot="10800000">
            <a:off x="7982036" y="2366443"/>
            <a:ext cx="716100" cy="12000"/>
          </a:xfrm>
          <a:prstGeom prst="straightConnector1">
            <a:avLst/>
          </a:prstGeom>
          <a:noFill/>
          <a:ln w="19050" cap="flat" cmpd="sng">
            <a:solidFill>
              <a:srgbClr val="4561A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" name="Google Shape;46;p2"/>
          <p:cNvCxnSpPr/>
          <p:nvPr/>
        </p:nvCxnSpPr>
        <p:spPr>
          <a:xfrm flipH="1">
            <a:off x="8691675" y="2367650"/>
            <a:ext cx="3300" cy="2074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2"/>
          <p:cNvCxnSpPr/>
          <p:nvPr/>
        </p:nvCxnSpPr>
        <p:spPr>
          <a:xfrm rot="10800000">
            <a:off x="8549699" y="3583459"/>
            <a:ext cx="141987" cy="0"/>
          </a:xfrm>
          <a:prstGeom prst="straightConnector1">
            <a:avLst/>
          </a:prstGeom>
          <a:noFill/>
          <a:ln w="19050" cap="flat" cmpd="sng">
            <a:solidFill>
              <a:srgbClr val="4561A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" name="Google Shape;48;p2"/>
          <p:cNvCxnSpPr/>
          <p:nvPr/>
        </p:nvCxnSpPr>
        <p:spPr>
          <a:xfrm rot="10800000">
            <a:off x="7975602" y="4423221"/>
            <a:ext cx="728948" cy="0"/>
          </a:xfrm>
          <a:prstGeom prst="straightConnector1">
            <a:avLst/>
          </a:prstGeom>
          <a:noFill/>
          <a:ln w="19050" cap="flat" cmpd="sng">
            <a:solidFill>
              <a:srgbClr val="4561A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 sz="2600"/>
              <a:t>3</a:t>
            </a:fld>
            <a:endParaRPr sz="2600"/>
          </a:p>
        </p:txBody>
      </p:sp>
      <p:sp>
        <p:nvSpPr>
          <p:cNvPr id="54" name="Google Shape;54;p10"/>
          <p:cNvSpPr txBox="1"/>
          <p:nvPr/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98DF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Annotation Process</a:t>
            </a:r>
            <a:endParaRPr sz="4400" b="0" i="0" u="none" strike="noStrike" cap="none">
              <a:solidFill>
                <a:srgbClr val="498D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0"/>
          <p:cNvSpPr txBox="1"/>
          <p:nvPr/>
        </p:nvSpPr>
        <p:spPr>
          <a:xfrm>
            <a:off x="847916" y="1765073"/>
            <a:ext cx="7991283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Annotator recruitment: a linguistic background is not necessarily a requirement</a:t>
            </a:r>
            <a:br>
              <a:rPr lang="en-US" sz="2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2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867351" y="2890990"/>
            <a:ext cx="8055300" cy="70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2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76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" name="Google Shape;57;p10"/>
          <p:cNvSpPr txBox="1"/>
          <p:nvPr/>
        </p:nvSpPr>
        <p:spPr>
          <a:xfrm>
            <a:off x="867351" y="3941995"/>
            <a:ext cx="6117900" cy="58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first stage: self-learning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867351" y="4409638"/>
            <a:ext cx="7527000" cy="58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second stage: feedback and agreement tests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867351" y="3529024"/>
            <a:ext cx="28985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~ 30-50 hours</a:t>
            </a:r>
            <a:endParaRPr/>
          </a:p>
        </p:txBody>
      </p:sp>
      <p:sp>
        <p:nvSpPr>
          <p:cNvPr id="60" name="Google Shape;60;p10"/>
          <p:cNvSpPr txBox="1"/>
          <p:nvPr/>
        </p:nvSpPr>
        <p:spPr>
          <a:xfrm>
            <a:off x="867351" y="4805767"/>
            <a:ext cx="7772400" cy="10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endParaRPr sz="2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rbel"/>
              <a:ea typeface="Corbel"/>
              <a:cs typeface="Corbel"/>
              <a:sym typeface="Corbel"/>
            </a:endParaRPr>
          </a:p>
          <a:p>
            <a:pPr marL="342900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Current workforce: 2 annotators + project manager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9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1148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5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42900" marR="0" lvl="0" indent="-20193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23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6" name="Google Shape;66;p11"/>
          <p:cNvSpPr txBox="1"/>
          <p:nvPr/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98DF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Annotation Process</a:t>
            </a:r>
            <a:endParaRPr sz="4400" b="0" i="0" u="none" strike="noStrike" cap="none">
              <a:solidFill>
                <a:srgbClr val="498D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862148" y="1571697"/>
            <a:ext cx="80553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Annotation process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2 annotators per passage: annotator and reviewer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862148" y="2679998"/>
            <a:ext cx="80553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corrections by the project manager (only clear-cut errors are corrected at this stage)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1"/>
          <p:cNvSpPr txBox="1"/>
          <p:nvPr/>
        </p:nvSpPr>
        <p:spPr>
          <a:xfrm>
            <a:off x="833897" y="3517325"/>
            <a:ext cx="8289900" cy="57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currently exploring: parsing+ manual corrections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833897" y="4245557"/>
            <a:ext cx="8531100" cy="129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16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Means of communication with annotators: 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comments in the task itself</a:t>
            </a:r>
            <a:endParaRPr sz="2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833897" y="5361412"/>
            <a:ext cx="2300630" cy="58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meetings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>
            <a:spLocks noGrp="1"/>
          </p:cNvSpPr>
          <p:nvPr>
            <p:ph type="body" idx="1"/>
          </p:nvPr>
        </p:nvSpPr>
        <p:spPr>
          <a:xfrm>
            <a:off x="925286" y="1524000"/>
            <a:ext cx="7772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0193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Open source, flexible web application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76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UCCA annotation is done on the UCCA-App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76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Supports syntactic and semantic phrase-based annotation in general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76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Simple and intuitive UI, supports annotation by non-experts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0193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0193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7" name="Google Shape;77;p5"/>
          <p:cNvSpPr txBox="1">
            <a:spLocks noGrp="1"/>
          </p:cNvSpPr>
          <p:nvPr>
            <p:ph type="sldNum" idx="12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8" name="Google Shape;78;p5"/>
          <p:cNvSpPr txBox="1"/>
          <p:nvPr/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98DF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UCCA-App</a:t>
            </a:r>
            <a:endParaRPr sz="4400" b="0" i="0" u="none" strike="noStrike" cap="none">
              <a:solidFill>
                <a:srgbClr val="498D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sldNum" idx="12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4" name="Google Shape;84;p7"/>
          <p:cNvSpPr txBox="1"/>
          <p:nvPr/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498DF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UCCA-App</a:t>
            </a:r>
            <a:endParaRPr sz="4400" b="0" i="0" u="none" strike="noStrike" cap="none" dirty="0">
              <a:solidFill>
                <a:srgbClr val="498D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5650" y="2939450"/>
            <a:ext cx="363855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7"/>
          <p:cNvSpPr txBox="1"/>
          <p:nvPr/>
        </p:nvSpPr>
        <p:spPr>
          <a:xfrm>
            <a:off x="667902" y="1504094"/>
            <a:ext cx="7307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various properties such as: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152399" y="2372143"/>
            <a:ext cx="53313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0150" marR="0" lvl="2" indent="-3378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Discontiguous phrases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152399" y="2924663"/>
            <a:ext cx="71244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0150" marR="0" lvl="2" indent="-3378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0"/>
              <a:buFont typeface="Calibri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sub-units (empty elements)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152399" y="3515213"/>
            <a:ext cx="82296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0150" marR="0" lvl="2" indent="-3378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sub-units (by allowing multiple parents</a:t>
            </a: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75" y="3762836"/>
            <a:ext cx="59817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0737" y="4277875"/>
            <a:ext cx="3672925" cy="25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"/>
          <p:cNvSpPr/>
          <p:nvPr/>
        </p:nvSpPr>
        <p:spPr>
          <a:xfrm>
            <a:off x="152399" y="4134712"/>
            <a:ext cx="6993617" cy="114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0150" marR="0" lvl="2" indent="-3378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Multi-layered architecture: extension and refinement layers (found useful)</a:t>
            </a: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sldNum" idx="12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4" name="Google Shape;84;p7"/>
          <p:cNvSpPr txBox="1"/>
          <p:nvPr/>
        </p:nvSpPr>
        <p:spPr>
          <a:xfrm>
            <a:off x="609600" y="376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498DF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UCCA-App Demo Video</a:t>
            </a:r>
            <a:endParaRPr sz="4400" b="0" i="0" u="none" strike="noStrike" cap="none" dirty="0">
              <a:solidFill>
                <a:srgbClr val="498D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2662A7-48BE-5841-AA31-37D5D1F0EB5E}"/>
              </a:ext>
            </a:extLst>
          </p:cNvPr>
          <p:cNvSpPr/>
          <p:nvPr/>
        </p:nvSpPr>
        <p:spPr>
          <a:xfrm>
            <a:off x="1068516" y="1519238"/>
            <a:ext cx="7770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https://drive.google.com/file/d/1zo-COJZzZwu3URRrcSuzhpBVZmkfMUsz/view?usp=sharing</a:t>
            </a: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1950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/>
        </p:nvSpPr>
        <p:spPr>
          <a:xfrm>
            <a:off x="395416" y="410244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457200" y="619763"/>
            <a:ext cx="8229600" cy="45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498DF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UCCA Tutorial</a:t>
            </a:r>
            <a:endParaRPr sz="4400" b="0" i="0" u="none" strike="noStrike" cap="none" dirty="0">
              <a:solidFill>
                <a:srgbClr val="498D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443083-CD24-5C40-88CF-37CDD13A8FD4}"/>
              </a:ext>
            </a:extLst>
          </p:cNvPr>
          <p:cNvSpPr txBox="1"/>
          <p:nvPr/>
        </p:nvSpPr>
        <p:spPr>
          <a:xfrm>
            <a:off x="487781" y="1497116"/>
            <a:ext cx="9278112" cy="266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IL" sz="1900" dirty="0"/>
              <a:t>Bird’s Eye View of UCCA - </a:t>
            </a:r>
            <a:r>
              <a:rPr lang="en-IL" sz="1900" dirty="0">
                <a:solidFill>
                  <a:schemeClr val="tx2">
                    <a:lumMod val="75000"/>
                  </a:schemeClr>
                </a:solidFill>
              </a:rPr>
              <a:t>Omri Abend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L" sz="1900" dirty="0">
                <a:solidFill>
                  <a:schemeClr val="tx1"/>
                </a:solidFill>
              </a:rPr>
              <a:t>Annotation of English - </a:t>
            </a:r>
            <a:r>
              <a:rPr lang="en-IL" sz="1900" dirty="0">
                <a:solidFill>
                  <a:schemeClr val="tx2">
                    <a:lumMod val="75000"/>
                  </a:schemeClr>
                </a:solidFill>
              </a:rPr>
              <a:t>Nathan Schneider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L" sz="1900" b="1" dirty="0">
                <a:solidFill>
                  <a:schemeClr val="tx1"/>
                </a:solidFill>
              </a:rPr>
              <a:t>Annotated Corpora and UCCA-App - </a:t>
            </a:r>
            <a:r>
              <a:rPr lang="en-IL" sz="1900" b="1" dirty="0">
                <a:solidFill>
                  <a:schemeClr val="tx2">
                    <a:lumMod val="75000"/>
                  </a:schemeClr>
                </a:solidFill>
              </a:rPr>
              <a:t>Dotan Dvir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L" sz="1900" dirty="0">
                <a:solidFill>
                  <a:schemeClr val="tx1"/>
                </a:solidFill>
              </a:rPr>
              <a:t>Extension Layers and Comparison to Other Formalisms – </a:t>
            </a:r>
            <a:r>
              <a:rPr lang="en-IL" sz="1900" dirty="0">
                <a:solidFill>
                  <a:schemeClr val="tx2">
                    <a:lumMod val="75000"/>
                  </a:schemeClr>
                </a:solidFill>
              </a:rPr>
              <a:t>Jakob Prange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L" sz="1900" dirty="0">
                <a:solidFill>
                  <a:schemeClr val="tx1"/>
                </a:solidFill>
              </a:rPr>
              <a:t>Parsing, Evaluation and Applications – </a:t>
            </a:r>
            <a:r>
              <a:rPr lang="en-IL" sz="1900" dirty="0">
                <a:solidFill>
                  <a:schemeClr val="tx2">
                    <a:lumMod val="75000"/>
                  </a:schemeClr>
                </a:solidFill>
              </a:rPr>
              <a:t>Daniel Hershcovich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L" sz="1900" dirty="0">
                <a:solidFill>
                  <a:schemeClr val="tx1"/>
                </a:solidFill>
              </a:rPr>
              <a:t>Crosslinguistic Studies – </a:t>
            </a:r>
            <a:r>
              <a:rPr lang="en-IL" sz="1900" dirty="0">
                <a:solidFill>
                  <a:schemeClr val="tx2">
                    <a:lumMod val="75000"/>
                  </a:schemeClr>
                </a:solidFill>
              </a:rPr>
              <a:t>Omri Abend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72D63-E2E3-F141-8EF8-A18F8796AEFB}"/>
              </a:ext>
            </a:extLst>
          </p:cNvPr>
          <p:cNvSpPr txBox="1"/>
          <p:nvPr/>
        </p:nvSpPr>
        <p:spPr>
          <a:xfrm>
            <a:off x="1731264" y="4954172"/>
            <a:ext cx="637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/>
              <a:t>Thanks to my co-presenters for feedback!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4A58-5BC7-2745-9CFB-A460DCC3F8AE}"/>
              </a:ext>
            </a:extLst>
          </p:cNvPr>
          <p:cNvSpPr txBox="1"/>
          <p:nvPr/>
        </p:nvSpPr>
        <p:spPr>
          <a:xfrm>
            <a:off x="1731264" y="5999363"/>
            <a:ext cx="6571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https://github.com/UniversalConceptualCognitiveAnnotation/tutorial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83351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8058</TotalTime>
  <Words>351</Words>
  <Application>Microsoft Macintosh PowerPoint</Application>
  <PresentationFormat>On-screen Show (4:3)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Arial</vt:lpstr>
      <vt:lpstr>Noto Sans Symbols</vt:lpstr>
      <vt:lpstr>Frame</vt:lpstr>
      <vt:lpstr> Annotated Corpora and UCCA-App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UCCA Data and Annotation </dc:title>
  <cp:lastModifiedBy>אלישבע בן ארצי</cp:lastModifiedBy>
  <cp:revision>33</cp:revision>
  <dcterms:modified xsi:type="dcterms:W3CDTF">2020-11-30T17:18:16Z</dcterms:modified>
</cp:coreProperties>
</file>