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5CBF1-FBC0-4CA9-8B26-104E6C3A9EBB}">
  <a:tblStyle styleId="{E125CBF1-FBC0-4CA9-8B26-104E6C3A9E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7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18" Type="http://schemas.openxmlformats.org/officeDocument/2006/relationships/font" Target="fonts/Corbel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 showMasterSp="0">
  <p:cSld name="9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2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 showMasterSp="0">
  <p:cSld name="10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 showMasterSp="0">
  <p:cSld name="11_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 showMasterSp="0">
  <p:cSld name="12_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 showMasterSp="0">
  <p:cSld name="13_Title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6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7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900934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Corbel"/>
              <a:buNone/>
              <a:defRPr b="0" sz="54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2914650" y="4672584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900934" y="868680"/>
            <a:ext cx="260604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00"/>
              <a:buChar char="●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500"/>
              <a:buChar char="●"/>
              <a:defRPr sz="1500"/>
            </a:lvl3pPr>
            <a:lvl4pPr indent="-31115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5pPr>
            <a:lvl6pPr indent="-31115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6pPr>
            <a:lvl7pPr indent="-31115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8pPr>
            <a:lvl9pPr indent="-31115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300"/>
              <a:buChar char="●"/>
              <a:defRPr sz="1300"/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5863590" y="868680"/>
            <a:ext cx="260604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00"/>
              <a:buChar char="●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500"/>
              <a:buChar char="●"/>
              <a:defRPr sz="1500"/>
            </a:lvl3pPr>
            <a:lvl4pPr indent="-31115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5pPr>
            <a:lvl6pPr indent="-31115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6pPr>
            <a:lvl7pPr indent="-31115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8pPr>
            <a:lvl9pPr indent="-31115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300"/>
              <a:buChar char="●"/>
              <a:defRPr sz="1300"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2900934" y="1023586"/>
            <a:ext cx="260604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2900934" y="1930936"/>
            <a:ext cx="26060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00"/>
              <a:buChar char="●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500"/>
              <a:buChar char="●"/>
              <a:defRPr sz="1500"/>
            </a:lvl3pPr>
            <a:lvl4pPr indent="-31115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5pPr>
            <a:lvl6pPr indent="-31115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6pPr>
            <a:lvl7pPr indent="-31115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8pPr>
            <a:lvl9pPr indent="-31115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300"/>
              <a:buChar char="●"/>
              <a:defRPr sz="1300"/>
            </a:lvl9pPr>
          </a:lstStyle>
          <a:p/>
        </p:txBody>
      </p:sp>
      <p:sp>
        <p:nvSpPr>
          <p:cNvPr id="166" name="Google Shape;166;p21"/>
          <p:cNvSpPr txBox="1"/>
          <p:nvPr>
            <p:ph idx="3" type="body"/>
          </p:nvPr>
        </p:nvSpPr>
        <p:spPr>
          <a:xfrm>
            <a:off x="5863847" y="1023587"/>
            <a:ext cx="260604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1"/>
          <p:cNvSpPr txBox="1"/>
          <p:nvPr>
            <p:ph idx="4" type="body"/>
          </p:nvPr>
        </p:nvSpPr>
        <p:spPr>
          <a:xfrm>
            <a:off x="5863847" y="1930936"/>
            <a:ext cx="26060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00"/>
              <a:buChar char="●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500"/>
              <a:buChar char="●"/>
              <a:defRPr sz="1500"/>
            </a:lvl3pPr>
            <a:lvl4pPr indent="-31115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5pPr>
            <a:lvl6pPr indent="-31115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6pPr>
            <a:lvl7pPr indent="-31115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300"/>
              <a:buChar char="●"/>
              <a:defRPr sz="1300"/>
            </a:lvl8pPr>
            <a:lvl9pPr indent="-31115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300"/>
              <a:buChar char="●"/>
              <a:defRPr sz="1300"/>
            </a:lvl9pPr>
          </a:lstStyle>
          <a:p/>
        </p:txBody>
      </p:sp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92024" y="1143000"/>
            <a:ext cx="212598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900934" y="868680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83" name="Google Shape;183;p24"/>
          <p:cNvSpPr txBox="1"/>
          <p:nvPr>
            <p:ph idx="2" type="body"/>
          </p:nvPr>
        </p:nvSpPr>
        <p:spPr>
          <a:xfrm>
            <a:off x="192024" y="3337560"/>
            <a:ext cx="212598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50"/>
              <a:buNone/>
              <a:defRPr sz="12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92024" y="1143000"/>
            <a:ext cx="212598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/>
          <p:nvPr>
            <p:ph idx="2" type="pic"/>
          </p:nvPr>
        </p:nvSpPr>
        <p:spPr>
          <a:xfrm>
            <a:off x="2677983" y="767419"/>
            <a:ext cx="6086423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92024" y="3340602"/>
            <a:ext cx="212598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50"/>
              <a:buNone/>
              <a:defRPr sz="12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2624326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 rot="5400000">
            <a:off x="3084831" y="681228"/>
            <a:ext cx="51206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 rot="5400000">
            <a:off x="-1133475" y="2409825"/>
            <a:ext cx="4953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 rot="5400000">
            <a:off x="3083814" y="685800"/>
            <a:ext cx="51206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showMasterSp="0">
  <p:cSld name="3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 showMasterSp="0">
  <p:cSld name="4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showMasterSp="0">
  <p:cSld name="5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 showMasterSp="0">
  <p:cSld name="6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" name="Google Shape;74;p9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 showMasterSp="0">
  <p:cSld name="7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 showMasterSp="0">
  <p:cSld name="8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0"/>
            <a:ext cx="8250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8686800" y="762000"/>
            <a:ext cx="459886" cy="5334001"/>
          </a:xfrm>
          <a:prstGeom prst="rect">
            <a:avLst/>
          </a:prstGeom>
          <a:solidFill>
            <a:srgbClr val="C3C3C3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1"/>
          <p:cNvSpPr txBox="1"/>
          <p:nvPr>
            <p:ph type="ctrTitle"/>
          </p:nvPr>
        </p:nvSpPr>
        <p:spPr>
          <a:xfrm>
            <a:off x="802386" y="1298448"/>
            <a:ext cx="54864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825011" y="467024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D9EFD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0"/>
            <a:ext cx="5587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17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028364" y="-4572"/>
            <a:ext cx="1156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" y="0"/>
            <a:ext cx="92455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8717280" y="467361"/>
            <a:ext cx="426719" cy="588899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17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None/>
              <a:defRPr b="1" i="0" sz="1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nio.com/objects/books/wisdom-book-education-knowledge-literature-library-study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06020" y="854982"/>
            <a:ext cx="7434943" cy="152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rgbClr val="498DF1"/>
                </a:solidFill>
              </a:rPr>
              <a:t>Data and Annotation</a:t>
            </a:r>
            <a:endParaRPr sz="5400">
              <a:solidFill>
                <a:srgbClr val="498DF1"/>
              </a:solidFill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Annotated Data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p29"/>
          <p:cNvGraphicFramePr/>
          <p:nvPr/>
        </p:nvGraphicFramePr>
        <p:xfrm>
          <a:off x="744250" y="5758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{E125CBF1-FBC0-4CA9-8B26-104E6C3A9EBB}</a:tableStyleId>
              </a:tblPr>
              <a:tblGrid>
                <a:gridCol w="1694150"/>
                <a:gridCol w="4158350"/>
                <a:gridCol w="2242450"/>
              </a:tblGrid>
              <a:tr h="83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 underway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19" name="Google Shape;219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25" y="146995"/>
            <a:ext cx="1867754" cy="1143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29"/>
          <p:cNvGraphicFramePr/>
          <p:nvPr/>
        </p:nvGraphicFramePr>
        <p:xfrm>
          <a:off x="744250" y="15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{E125CBF1-FBC0-4CA9-8B26-104E6C3A9EBB}</a:tableStyleId>
              </a:tblPr>
              <a:tblGrid>
                <a:gridCol w="1694150"/>
                <a:gridCol w="4158350"/>
                <a:gridCol w="2242450"/>
              </a:tblGrid>
              <a:tr h="178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English Web Treebank</a:t>
                      </a: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(online reviews)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Wall Street Journal (financial news)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159,000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56,000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13,000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sentences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sentences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29"/>
          <p:cNvGraphicFramePr/>
          <p:nvPr/>
        </p:nvGraphicFramePr>
        <p:xfrm>
          <a:off x="744250" y="33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{E125CBF1-FBC0-4CA9-8B26-104E6C3A9EBB}</a:tableStyleId>
              </a:tblPr>
              <a:tblGrid>
                <a:gridCol w="1694150"/>
                <a:gridCol w="4158350"/>
                <a:gridCol w="2242450"/>
              </a:tblGrid>
              <a:tr h="8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145,000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19,000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29"/>
          <p:cNvGraphicFramePr/>
          <p:nvPr/>
        </p:nvGraphicFramePr>
        <p:xfrm>
          <a:off x="744250" y="4960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{E125CBF1-FBC0-4CA9-8B26-104E6C3A9EBB}</a:tableStyleId>
              </a:tblPr>
              <a:tblGrid>
                <a:gridCol w="1694150"/>
                <a:gridCol w="4158350"/>
                <a:gridCol w="2242450"/>
              </a:tblGrid>
              <a:tr h="7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Hebrew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22,000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annotation underway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29"/>
          <p:cNvSpPr txBox="1"/>
          <p:nvPr/>
        </p:nvSpPr>
        <p:spPr>
          <a:xfrm>
            <a:off x="6955300" y="1289996"/>
            <a:ext cx="149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24" name="Google Shape;224;p29"/>
          <p:cNvGraphicFramePr/>
          <p:nvPr/>
        </p:nvGraphicFramePr>
        <p:xfrm>
          <a:off x="744250" y="42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{E125CBF1-FBC0-4CA9-8B26-104E6C3A9EBB}</a:tableStyleId>
              </a:tblPr>
              <a:tblGrid>
                <a:gridCol w="1694150"/>
                <a:gridCol w="4158350"/>
                <a:gridCol w="2242475"/>
              </a:tblGrid>
              <a:tr h="65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French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13,000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9"/>
          <p:cNvSpPr txBox="1"/>
          <p:nvPr/>
        </p:nvSpPr>
        <p:spPr>
          <a:xfrm>
            <a:off x="6472400" y="32913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Annotation Process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838200" y="1508075"/>
            <a:ext cx="8055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~ 30-50 hours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838200" y="3935826"/>
            <a:ext cx="80553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Annotation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2 annotators per passage: annotator and reviewer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838200" y="2575846"/>
            <a:ext cx="6117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first stage: self-learning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838200" y="3046988"/>
            <a:ext cx="752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second stage: feedback and agreement tests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838200" y="5070375"/>
            <a:ext cx="8055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corrections by the project manager (only clear-cut errors are corrected at this stage)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838200" y="5914450"/>
            <a:ext cx="828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currently exploring: parsing+ manual corrections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838200" y="1417650"/>
            <a:ext cx="77724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</a:rPr>
              <a:t>Current workforce: 2 annotators</a:t>
            </a:r>
            <a:br>
              <a:rPr lang="en-US" sz="26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Annotation Process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838200" y="2387000"/>
            <a:ext cx="853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Means of communication with annotators: </a:t>
            </a:r>
            <a:endParaRPr b="0" i="0" sz="2600" u="none" cap="none" strike="noStrike">
              <a:solidFill>
                <a:schemeClr val="dk1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comments in the task itself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meetings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925286" y="1524000"/>
            <a:ext cx="7772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2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Open source, flexible web application </a:t>
            </a:r>
            <a:endParaRPr/>
          </a:p>
          <a:p>
            <a:pPr indent="-1765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UCCA annotation is done on the UCCA-App</a:t>
            </a:r>
            <a:endParaRPr/>
          </a:p>
          <a:p>
            <a:pPr indent="-1765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Supports syntactic and semantic phrase-based annotation in general</a:t>
            </a:r>
            <a:endParaRPr/>
          </a:p>
          <a:p>
            <a:pPr indent="-1765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Simple and intuitive UI, supports annotation by non-experts </a:t>
            </a:r>
            <a:endParaRPr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UCCA-App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587828" y="2992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UCCA-App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-36311" l="-19113" r="-44526" t="-27327"/>
          <a:stretch/>
        </p:blipFill>
        <p:spPr>
          <a:xfrm>
            <a:off x="-964571" y="408156"/>
            <a:ext cx="13708031" cy="714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498DF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UCCA-App</a:t>
            </a:r>
            <a:endParaRPr b="0" i="0" sz="4400" u="none" cap="none" strike="noStrike">
              <a:solidFill>
                <a:srgbClr val="498D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650" y="2939450"/>
            <a:ext cx="36385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613350" y="1601025"/>
            <a:ext cx="7307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various properties such as: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52400" y="2352113"/>
            <a:ext cx="5331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19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Discontiguous phrases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152399" y="2924663"/>
            <a:ext cx="7124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19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sub-units (empty elements)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152399" y="3515213"/>
            <a:ext cx="8229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19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sub-units (by allowing multiple parents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75" y="3762836"/>
            <a:ext cx="59817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0737" y="4277875"/>
            <a:ext cx="3672925" cy="25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/>
          <p:nvPr/>
        </p:nvSpPr>
        <p:spPr>
          <a:xfrm>
            <a:off x="152399" y="4134712"/>
            <a:ext cx="6993617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819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 architecture: extension and refinement layers (found useful)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Fra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