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64" r:id="rId6"/>
    <p:sldId id="261" r:id="rId7"/>
    <p:sldId id="262" r:id="rId8"/>
    <p:sldId id="265" r:id="rId9"/>
    <p:sldId id="259" r:id="rId10"/>
    <p:sldId id="266" r:id="rId11"/>
    <p:sldId id="277" r:id="rId12"/>
    <p:sldId id="287" r:id="rId13"/>
    <p:sldId id="274" r:id="rId14"/>
    <p:sldId id="284" r:id="rId15"/>
    <p:sldId id="278" r:id="rId16"/>
    <p:sldId id="285" r:id="rId17"/>
    <p:sldId id="263" r:id="rId18"/>
    <p:sldId id="267" r:id="rId19"/>
    <p:sldId id="279" r:id="rId20"/>
    <p:sldId id="281" r:id="rId21"/>
    <p:sldId id="282" r:id="rId22"/>
    <p:sldId id="268" r:id="rId23"/>
    <p:sldId id="269" r:id="rId24"/>
    <p:sldId id="270" r:id="rId25"/>
    <p:sldId id="271" r:id="rId26"/>
    <p:sldId id="286" r:id="rId27"/>
    <p:sldId id="288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65CD"/>
    <a:srgbClr val="E65CE6"/>
    <a:srgbClr val="F55959"/>
    <a:srgbClr val="00FF00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274D3468-CF7B-41E0-8539-5F85ABD67375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</a:lstStyle>
          <a:p>
            <a:fld id="{57805173-3D4A-461B-A0B8-68CE8915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6">
              <a:defRPr/>
            </a:pPr>
            <a:r>
              <a:rPr lang="en-US" dirty="0">
                <a:solidFill>
                  <a:srgbClr val="FF0000"/>
                </a:solidFill>
              </a:rPr>
              <a:t>[INSERT Distribution and/or Example]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B3-1A2B-44BC-BA73-4FD6BC6B8D9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4F6D-B7BF-463F-80DF-BCD0BA8800A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9C8-4600-4197-B177-1E8D14654DB4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E30-5FD6-4A51-8412-49135E01F25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292-F416-4206-9831-37EA64D7A84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DF8-18AB-4D77-87FD-17D0FC192CB8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FFD-E058-440B-BCBD-7879827CD8D7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BE4-2D32-4542-B42E-A55E2B2B3129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EF0-4547-47D6-8272-1C6315B3E2C8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57B-E72B-4B4A-A3A3-37D3A3EA593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B60-4B21-4F35-AB32-AF7015862B1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D0FA-F5BD-4602-AAD8-5D8EE958A2E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sv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.emf"/><Relationship Id="rId3" Type="http://schemas.openxmlformats.org/officeDocument/2006/relationships/image" Target="../media/image26.svg"/><Relationship Id="rId7" Type="http://schemas.openxmlformats.org/officeDocument/2006/relationships/image" Target="../media/image31.svg"/><Relationship Id="rId12" Type="http://schemas.openxmlformats.org/officeDocument/2006/relationships/image" Target="../media/image1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6.emf"/><Relationship Id="rId5" Type="http://schemas.openxmlformats.org/officeDocument/2006/relationships/hyperlink" Target="http://mrp.nlpl.eu/2020/index.php?page=12" TargetMode="External"/><Relationship Id="rId10" Type="http://schemas.openxmlformats.org/officeDocument/2006/relationships/image" Target="../media/image15.emf"/><Relationship Id="rId4" Type="http://schemas.openxmlformats.org/officeDocument/2006/relationships/hyperlink" Target="http://mrp.nlpl.eu/2019/index.php?page=2" TargetMode="External"/><Relationship Id="rId9" Type="http://schemas.microsoft.com/office/2007/relationships/hdphoto" Target="../media/hdphoto1.wdp"/><Relationship Id="rId1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11.emf"/><Relationship Id="rId12" Type="http://schemas.openxmlformats.org/officeDocument/2006/relationships/hyperlink" Target="https://github.com/UniversalConceptualCognitiveAnnotation/tuto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hyperlink" Target="https://jakob.georgetown.domains/" TargetMode="External"/><Relationship Id="rId5" Type="http://schemas.openxmlformats.org/officeDocument/2006/relationships/image" Target="../media/image15.emf"/><Relationship Id="rId10" Type="http://schemas.openxmlformats.org/officeDocument/2006/relationships/hyperlink" Target="mailto:jakob@cs.georgetown.edu" TargetMode="External"/><Relationship Id="rId4" Type="http://schemas.openxmlformats.org/officeDocument/2006/relationships/image" Target="../media/image39.svg"/><Relationship Id="rId9" Type="http://schemas.openxmlformats.org/officeDocument/2006/relationships/image" Target="../media/image13.emf"/><Relationship Id="rId1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0AE5-CF8A-42E9-9F8C-F5B8063EB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UCCA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B0F0"/>
                </a:solidFill>
              </a:rPr>
              <a:t>✘</a:t>
            </a:r>
            <a:r>
              <a:rPr lang="en-US" dirty="0" err="1"/>
              <a:t>tensions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F5CA-56E7-4846-B04C-A78B6299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Prange et al., DMR 2019:</a:t>
            </a:r>
            <a:br>
              <a:rPr lang="en-US" sz="2600" dirty="0"/>
            </a:br>
            <a:r>
              <a:rPr lang="en-US" sz="2600" dirty="0"/>
              <a:t>“Semantically Constrained Multilayer Annotation”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Add coreference annotation for Participants </a:t>
            </a:r>
            <a:r>
              <a:rPr lang="en-US" sz="2600" b="1" dirty="0"/>
              <a:t>and Scenes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sz="2200" b="1" dirty="0"/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[anyone else]</a:t>
            </a:r>
            <a:r>
              <a:rPr lang="en-US" sz="2200" baseline="-25000" dirty="0"/>
              <a:t>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</a:t>
            </a:r>
            <a:r>
              <a:rPr lang="en-US" sz="2200" b="1" dirty="0"/>
              <a:t>[these fears]</a:t>
            </a:r>
            <a:r>
              <a:rPr lang="en-US" sz="2200" b="1" baseline="-25000" dirty="0"/>
              <a:t>S</a:t>
            </a:r>
            <a:r>
              <a:rPr lang="en-US" sz="2200" dirty="0"/>
              <a:t> ? </a:t>
            </a:r>
            <a:r>
              <a:rPr lang="en-US" sz="2200" b="1" dirty="0"/>
              <a:t>]</a:t>
            </a:r>
            <a:br>
              <a:rPr lang="en-US" sz="2200" dirty="0"/>
            </a:br>
            <a:r>
              <a:rPr lang="en-US" sz="2200" b="1" dirty="0"/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/>
              <a:t>you</a:t>
            </a:r>
            <a:r>
              <a:rPr lang="en-US" sz="2200" baseline="-25000" dirty="0" err="1"/>
              <a:t>A</a:t>
            </a:r>
            <a:r>
              <a:rPr lang="en-US" sz="2200" dirty="0"/>
              <a:t> </a:t>
            </a:r>
            <a:r>
              <a:rPr lang="en-US" sz="2200" b="1" dirty="0" err="1"/>
              <a:t>get_over</a:t>
            </a:r>
            <a:r>
              <a:rPr lang="en-US" sz="2200" b="1" baseline="-25000" dirty="0" err="1"/>
              <a:t>P</a:t>
            </a:r>
            <a:r>
              <a:rPr lang="en-US" sz="2200" b="1" dirty="0"/>
              <a:t> </a:t>
            </a:r>
            <a:r>
              <a:rPr lang="en-US" sz="2200" dirty="0" err="1"/>
              <a:t>them</a:t>
            </a:r>
            <a:r>
              <a:rPr lang="en-US" sz="2200" baseline="-25000" dirty="0" err="1"/>
              <a:t>A</a:t>
            </a:r>
            <a:r>
              <a:rPr lang="en-US" sz="2200" dirty="0"/>
              <a:t> ? </a:t>
            </a:r>
            <a:r>
              <a:rPr lang="en-US" sz="2200" b="1" dirty="0"/>
              <a:t>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7616"/>
          </a:xfrm>
        </p:spPr>
        <p:txBody>
          <a:bodyPr>
            <a:normAutofit/>
          </a:bodyPr>
          <a:lstStyle/>
          <a:p>
            <a:r>
              <a:rPr lang="en-US" sz="2600" dirty="0"/>
              <a:t>Prange et al., DMR 2019:</a:t>
            </a:r>
            <a:br>
              <a:rPr lang="en-US" sz="2600" dirty="0"/>
            </a:br>
            <a:r>
              <a:rPr lang="en-US" sz="2600" dirty="0"/>
              <a:t>“Semantically Constrained Multilayer Annotation”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Add coreference annotation for Participants </a:t>
            </a:r>
            <a:r>
              <a:rPr lang="en-US" sz="2600" b="1" dirty="0"/>
              <a:t>and Scenes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[anyone else]</a:t>
            </a:r>
            <a:r>
              <a:rPr lang="en-US" sz="2200" baseline="-25000" dirty="0">
                <a:solidFill>
                  <a:srgbClr val="00B0F0"/>
                </a:solidFill>
              </a:rPr>
              <a:t>A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[these fears]</a:t>
            </a:r>
            <a:r>
              <a:rPr lang="en-US" sz="2200" b="1" baseline="-25000" dirty="0">
                <a:solidFill>
                  <a:srgbClr val="FF0000"/>
                </a:solidFill>
              </a:rPr>
              <a:t>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? </a:t>
            </a:r>
            <a:r>
              <a:rPr lang="en-US" sz="2200" b="1" dirty="0">
                <a:solidFill>
                  <a:srgbClr val="FF0000"/>
                </a:solidFill>
              </a:rPr>
              <a:t>]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you</a:t>
            </a:r>
            <a:r>
              <a:rPr lang="en-US" sz="2200" baseline="-25000" dirty="0" err="1">
                <a:solidFill>
                  <a:srgbClr val="00B0F0"/>
                </a:solidFill>
              </a:rPr>
              <a:t>A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get_over</a:t>
            </a:r>
            <a:r>
              <a:rPr lang="en-US" sz="2200" b="1" baseline="-25000" dirty="0" err="1">
                <a:solidFill>
                  <a:srgbClr val="7030A0"/>
                </a:solidFill>
              </a:rPr>
              <a:t>P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them</a:t>
            </a:r>
            <a:r>
              <a:rPr lang="en-US" sz="2200" baseline="-25000" dirty="0" err="1">
                <a:solidFill>
                  <a:srgbClr val="FF0000"/>
                </a:solidFill>
              </a:rPr>
              <a:t>A</a:t>
            </a:r>
            <a:r>
              <a:rPr lang="en-US" sz="2200" dirty="0"/>
              <a:t> ? </a:t>
            </a:r>
            <a:r>
              <a:rPr lang="en-US" sz="2200" b="1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7616"/>
          </a:xfrm>
        </p:spPr>
        <p:txBody>
          <a:bodyPr>
            <a:normAutofit fontScale="92500"/>
          </a:bodyPr>
          <a:lstStyle/>
          <a:p>
            <a:r>
              <a:rPr lang="en-US" dirty="0"/>
              <a:t>Prange et al., DMR 2019:</a:t>
            </a:r>
            <a:br>
              <a:rPr lang="en-US" dirty="0"/>
            </a:br>
            <a:r>
              <a:rPr lang="en-US" dirty="0"/>
              <a:t>“Semantically Constrained Multilayer Annotation”</a:t>
            </a:r>
          </a:p>
          <a:p>
            <a:pPr>
              <a:lnSpc>
                <a:spcPct val="160000"/>
              </a:lnSpc>
            </a:pPr>
            <a:r>
              <a:rPr lang="en-US" dirty="0"/>
              <a:t>Add coreference annotation for Participants </a:t>
            </a:r>
            <a:r>
              <a:rPr lang="en-US" b="1" dirty="0"/>
              <a:t>and Scenes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[anyone else]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[these fears]</a:t>
            </a:r>
            <a:r>
              <a:rPr lang="en-US" b="1" baseline="-25000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you</a:t>
            </a:r>
            <a:r>
              <a:rPr lang="en-US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get_over</a:t>
            </a:r>
            <a:r>
              <a:rPr lang="en-US" b="1" baseline="-25000" dirty="0" err="1">
                <a:solidFill>
                  <a:srgbClr val="7030A0"/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them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? </a:t>
            </a:r>
            <a:r>
              <a:rPr lang="en-US" b="1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r>
              <a:rPr lang="en-US" dirty="0"/>
              <a:t>Also certain cases of </a:t>
            </a:r>
            <a:r>
              <a:rPr lang="en-US" dirty="0">
                <a:effectLst/>
              </a:rPr>
              <a:t>Time, Elaborator, Relator, </a:t>
            </a:r>
            <a:br>
              <a:rPr lang="en-US" dirty="0"/>
            </a:br>
            <a:r>
              <a:rPr lang="en-US" dirty="0">
                <a:effectLst/>
              </a:rPr>
              <a:t>Quantity, and Adverbial units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40498-5C6E-4977-8B69-14CBAE49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59" y="3317773"/>
            <a:ext cx="5775319" cy="21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F492-FD8C-4C35-A7CD-40F39F7A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AFDD-9F7A-4A9C-9C41-4C8C2E7B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674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don’t always say </a:t>
            </a:r>
            <a:r>
              <a:rPr lang="en-US" sz="2400" i="1" dirty="0"/>
              <a:t>everything</a:t>
            </a:r>
            <a:r>
              <a:rPr lang="en-US" sz="2400" dirty="0"/>
              <a:t> we mean…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Imperatives (“Please pay attention!” – Who? To what?)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Passives (“The tutorial is being presented.” – By whom?)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Relational nouns (“teacher” – What do they teach? To whom?)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Conventionalized/habitual scenes (“I already ate.” – What?)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Implicit Units (IMP) in FL, but no distinction of </a:t>
            </a:r>
            <a:r>
              <a:rPr lang="en-US" sz="2400" b="1" dirty="0"/>
              <a:t>different types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Unclear why/when a predicate’s arguments can be IMP, </a:t>
            </a:r>
            <a:br>
              <a:rPr lang="en-US" sz="2400" dirty="0"/>
            </a:br>
            <a:r>
              <a:rPr lang="en-US" sz="2400" dirty="0"/>
              <a:t>how accessible they are, when they should be annotated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37E79-8D0D-4222-A46A-DF6F2CC2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0F97-092A-444A-B7F0-9C3BBE9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AFDD-9F7A-4A9C-9C41-4C8C2E7B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4255"/>
          </a:xfrm>
        </p:spPr>
        <p:txBody>
          <a:bodyPr>
            <a:normAutofit/>
          </a:bodyPr>
          <a:lstStyle/>
          <a:p>
            <a:r>
              <a:rPr lang="en-US" sz="2400" dirty="0"/>
              <a:t>Cui and </a:t>
            </a:r>
            <a:r>
              <a:rPr lang="en-US" sz="2400" dirty="0" err="1"/>
              <a:t>Hershcovich</a:t>
            </a:r>
            <a:r>
              <a:rPr lang="en-US" sz="2400" dirty="0"/>
              <a:t>, DMR 2020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>
                <a:effectLst/>
              </a:rPr>
              <a:t>Refining Implicit Argument Annotation for UCCA</a:t>
            </a:r>
            <a:r>
              <a:rPr lang="en-US" sz="2400" dirty="0"/>
              <a:t>”</a:t>
            </a:r>
          </a:p>
          <a:p>
            <a:r>
              <a:rPr lang="en-US" sz="2400" dirty="0"/>
              <a:t>Define a taxonomy of IMP categories and annotate them </a:t>
            </a:r>
            <a:br>
              <a:rPr lang="en-US" sz="2400" dirty="0"/>
            </a:br>
            <a:r>
              <a:rPr lang="en-US" sz="2400" dirty="0"/>
              <a:t>in a refinement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A31DE-6A98-42FA-AA2D-476546A0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08" y="2956264"/>
            <a:ext cx="3730490" cy="342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492-FD8C-4C35-A7CD-40F39F7A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37E79-8D0D-4222-A46A-DF6F2CC2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0F97-092A-444A-B7F0-9C3BBE9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person holding a guitar&#10;&#10;Description automatically generated">
            <a:extLst>
              <a:ext uri="{FF2B5EF4-FFF2-40B4-BE49-F238E27FC236}">
                <a16:creationId xmlns:a16="http://schemas.microsoft.com/office/drawing/2014/main" id="{A763A285-65C8-47D7-9A80-350303F41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32" y="0"/>
            <a:ext cx="1346718" cy="134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BAD7A-1247-45A9-B091-47DE1E4E623F}"/>
              </a:ext>
            </a:extLst>
          </p:cNvPr>
          <p:cNvSpPr txBox="1"/>
          <p:nvPr/>
        </p:nvSpPr>
        <p:spPr>
          <a:xfrm>
            <a:off x="7168632" y="1310731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Ruixiang</a:t>
            </a:r>
            <a:r>
              <a:rPr lang="en-US" dirty="0"/>
              <a:t> Cui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E6F51-F3A1-418E-9347-AA4DA78B775D}"/>
              </a:ext>
            </a:extLst>
          </p:cNvPr>
          <p:cNvSpPr txBox="1"/>
          <p:nvPr/>
        </p:nvSpPr>
        <p:spPr>
          <a:xfrm>
            <a:off x="-1067858" y="3411894"/>
            <a:ext cx="6620281" cy="26093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lvl="1" algn="r">
              <a:lnSpc>
                <a:spcPct val="160000"/>
              </a:lnSpc>
            </a:pPr>
            <a:r>
              <a:rPr lang="en-US" dirty="0"/>
              <a:t>[ </a:t>
            </a:r>
            <a:r>
              <a:rPr lang="en-US" b="1" dirty="0"/>
              <a:t>IMP</a:t>
            </a:r>
            <a:r>
              <a:rPr lang="en-US" baseline="-25000" dirty="0"/>
              <a:t>A</a:t>
            </a:r>
            <a:r>
              <a:rPr lang="en-US" b="1" dirty="0"/>
              <a:t> </a:t>
            </a:r>
            <a:r>
              <a:rPr lang="en-US" dirty="0" err="1"/>
              <a:t>Thank</a:t>
            </a:r>
            <a:r>
              <a:rPr lang="en-US" baseline="-25000" dirty="0" err="1"/>
              <a:t>P+G</a:t>
            </a:r>
            <a:r>
              <a:rPr lang="en-US" dirty="0"/>
              <a:t> [you guys]</a:t>
            </a:r>
            <a:r>
              <a:rPr lang="en-US" baseline="-25000" dirty="0"/>
              <a:t>A </a:t>
            </a:r>
            <a:r>
              <a:rPr lang="en-US" dirty="0"/>
              <a:t>] (me, the speaker)</a:t>
            </a:r>
          </a:p>
          <a:p>
            <a:pPr lvl="1" algn="r">
              <a:lnSpc>
                <a:spcPct val="160000"/>
              </a:lnSpc>
            </a:pPr>
            <a:r>
              <a:rPr lang="en-US" dirty="0"/>
              <a:t>[ I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/>
              <a:t>do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n’t</a:t>
            </a:r>
            <a:r>
              <a:rPr lang="en-US" baseline="-25000" dirty="0" err="1"/>
              <a:t>D</a:t>
            </a:r>
            <a:r>
              <a:rPr lang="en-US" dirty="0"/>
              <a:t> </a:t>
            </a:r>
            <a:r>
              <a:rPr lang="en-US" dirty="0" err="1"/>
              <a:t>recommend</a:t>
            </a:r>
            <a:r>
              <a:rPr lang="en-US" baseline="-25000" dirty="0" err="1"/>
              <a:t>P</a:t>
            </a:r>
            <a:r>
              <a:rPr lang="en-US" dirty="0"/>
              <a:t> [</a:t>
            </a:r>
            <a:r>
              <a:rPr lang="en-US" b="1" dirty="0"/>
              <a:t>IMP</a:t>
            </a:r>
            <a:r>
              <a:rPr lang="en-US" baseline="-25000" dirty="0"/>
              <a:t>A</a:t>
            </a:r>
            <a:r>
              <a:rPr lang="en-US" b="1" dirty="0"/>
              <a:t> </a:t>
            </a:r>
            <a:r>
              <a:rPr lang="en-US" dirty="0" err="1"/>
              <a:t>using</a:t>
            </a:r>
            <a:r>
              <a:rPr lang="en-US" baseline="-25000" dirty="0" err="1"/>
              <a:t>P</a:t>
            </a:r>
            <a:r>
              <a:rPr lang="en-US" dirty="0"/>
              <a:t> [</a:t>
            </a:r>
            <a:r>
              <a:rPr lang="en-US" dirty="0" err="1"/>
              <a:t>this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company</a:t>
            </a:r>
            <a:r>
              <a:rPr lang="en-US" baseline="-25000" dirty="0" err="1"/>
              <a:t>C</a:t>
            </a:r>
            <a:r>
              <a:rPr lang="en-US" dirty="0"/>
              <a:t>]</a:t>
            </a:r>
            <a:r>
              <a:rPr lang="en-US" baseline="-25000" dirty="0"/>
              <a:t>A</a:t>
            </a:r>
            <a:r>
              <a:rPr lang="en-US" dirty="0"/>
              <a:t>] ]</a:t>
            </a:r>
          </a:p>
          <a:p>
            <a:pPr lvl="1" algn="r">
              <a:lnSpc>
                <a:spcPct val="160000"/>
              </a:lnSpc>
            </a:pPr>
            <a:r>
              <a:rPr lang="en-US" dirty="0"/>
              <a:t>[ </a:t>
            </a:r>
            <a:r>
              <a:rPr lang="en-US" b="1" dirty="0"/>
              <a:t>IMP</a:t>
            </a:r>
            <a:r>
              <a:rPr lang="en-US" baseline="-25000" dirty="0"/>
              <a:t>A</a:t>
            </a:r>
            <a:r>
              <a:rPr lang="en-US" b="1" dirty="0"/>
              <a:t> </a:t>
            </a:r>
            <a:r>
              <a:rPr lang="en-US" dirty="0" err="1"/>
              <a:t>Delivery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baseline="-25000" dirty="0" err="1"/>
              <a:t>F</a:t>
            </a:r>
            <a:r>
              <a:rPr lang="en-US" dirty="0"/>
              <a:t> [</a:t>
            </a:r>
            <a:r>
              <a:rPr lang="en-US" dirty="0" err="1"/>
              <a:t>lightning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fast</a:t>
            </a:r>
            <a:r>
              <a:rPr lang="en-US" baseline="-25000" dirty="0" err="1"/>
              <a:t>C</a:t>
            </a:r>
            <a:r>
              <a:rPr lang="en-US" dirty="0"/>
              <a:t>]</a:t>
            </a:r>
            <a:r>
              <a:rPr lang="en-US" baseline="-25000" dirty="0"/>
              <a:t>D</a:t>
            </a:r>
            <a:r>
              <a:rPr lang="en-US" dirty="0"/>
              <a:t> ] (deliverer)</a:t>
            </a:r>
          </a:p>
          <a:p>
            <a:pPr lvl="1" algn="r">
              <a:lnSpc>
                <a:spcPct val="160000"/>
              </a:lnSpc>
            </a:pPr>
            <a:r>
              <a:rPr lang="en-US" dirty="0"/>
              <a:t>[ I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/>
              <a:t>already</a:t>
            </a:r>
            <a:r>
              <a:rPr lang="en-US" baseline="-25000" dirty="0" err="1"/>
              <a:t>D</a:t>
            </a:r>
            <a:r>
              <a:rPr lang="en-US" baseline="-25000" dirty="0"/>
              <a:t> </a:t>
            </a:r>
            <a:r>
              <a:rPr lang="en-US" dirty="0" err="1"/>
              <a:t>ate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b="1" dirty="0"/>
              <a:t>IMP</a:t>
            </a:r>
            <a:r>
              <a:rPr lang="en-US" baseline="-25000" dirty="0"/>
              <a:t>A</a:t>
            </a:r>
            <a:r>
              <a:rPr lang="en-US" dirty="0"/>
              <a:t> ]</a:t>
            </a:r>
          </a:p>
          <a:p>
            <a:pPr lvl="1" algn="r">
              <a:lnSpc>
                <a:spcPct val="160000"/>
              </a:lnSpc>
            </a:pPr>
            <a:r>
              <a:rPr lang="en-US" dirty="0"/>
              <a:t>[ </a:t>
            </a:r>
            <a:r>
              <a:rPr lang="en-US" dirty="0" err="1"/>
              <a:t>Delivery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b="1" dirty="0"/>
              <a:t>IMP</a:t>
            </a:r>
            <a:r>
              <a:rPr lang="en-US" baseline="-25000" dirty="0"/>
              <a:t>A </a:t>
            </a:r>
            <a:r>
              <a:rPr lang="en-US" dirty="0" err="1"/>
              <a:t>is</a:t>
            </a:r>
            <a:r>
              <a:rPr lang="en-US" baseline="-25000" dirty="0" err="1"/>
              <a:t>F</a:t>
            </a:r>
            <a:r>
              <a:rPr lang="en-US" dirty="0"/>
              <a:t> [</a:t>
            </a:r>
            <a:r>
              <a:rPr lang="en-US" dirty="0" err="1"/>
              <a:t>lightning</a:t>
            </a:r>
            <a:r>
              <a:rPr lang="en-US" baseline="-25000" dirty="0" err="1"/>
              <a:t>E</a:t>
            </a:r>
            <a:r>
              <a:rPr lang="en-US" dirty="0"/>
              <a:t> </a:t>
            </a:r>
            <a:r>
              <a:rPr lang="en-US" dirty="0" err="1"/>
              <a:t>fast</a:t>
            </a:r>
            <a:r>
              <a:rPr lang="en-US" baseline="-25000" dirty="0" err="1"/>
              <a:t>C</a:t>
            </a:r>
            <a:r>
              <a:rPr lang="en-US" dirty="0"/>
              <a:t>]</a:t>
            </a:r>
            <a:r>
              <a:rPr lang="en-US" baseline="-25000" dirty="0"/>
              <a:t>D</a:t>
            </a:r>
            <a:r>
              <a:rPr lang="en-US" dirty="0"/>
              <a:t> ] (delivered)</a:t>
            </a:r>
          </a:p>
          <a:p>
            <a:pPr lvl="1" algn="r">
              <a:lnSpc>
                <a:spcPct val="160000"/>
              </a:lnSpc>
            </a:pPr>
            <a:r>
              <a:rPr lang="en-US" dirty="0"/>
              <a:t>[ I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/>
              <a:t>do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n’t</a:t>
            </a:r>
            <a:r>
              <a:rPr lang="en-US" baseline="-25000" dirty="0" err="1"/>
              <a:t>D</a:t>
            </a:r>
            <a:r>
              <a:rPr lang="en-US" dirty="0"/>
              <a:t> </a:t>
            </a:r>
            <a:r>
              <a:rPr lang="en-US" dirty="0" err="1"/>
              <a:t>steal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b="1" dirty="0"/>
              <a:t>IMP</a:t>
            </a:r>
            <a:r>
              <a:rPr lang="en-US" baseline="-25000" dirty="0"/>
              <a:t>A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541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72CA-7B29-4B8B-8850-66A0759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F0A0-6783-40B3-9DE3-E34698EF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left to refine and extend!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C750-4387-4AEE-B440-06417C7E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197D-70D5-4FF5-9C64-9BC537A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15</a:t>
            </a:fld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98EAAF38-3543-495E-8FB6-86115223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66" y="1646237"/>
            <a:ext cx="3244234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72CA-7B29-4B8B-8850-66A0759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F0A0-6783-40B3-9DE3-E34698EF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left to refine and extend!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 senses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Quantifier scope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Tense/aspect, modality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Information structure (e.g. definiteness)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Discourse coherence relations, speech 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C750-4387-4AEE-B440-06417C7E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197D-70D5-4FF5-9C64-9BC537A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3197F6D9-FEA8-4233-9255-A00FAA6A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66" y="1646237"/>
            <a:ext cx="3244234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3AC-C197-44CB-9DD4-2BF2BD91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✘</a:t>
            </a:r>
            <a:r>
              <a:rPr lang="en-US" sz="9600" dirty="0"/>
              <a:t>-</a:t>
            </a:r>
            <a:r>
              <a:rPr lang="en-US" dirty="0"/>
              <a:t>Framework Comparison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18F11FB-3E63-4387-8999-3ECE0D6B8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Scatterplot">
            <a:extLst>
              <a:ext uri="{FF2B5EF4-FFF2-40B4-BE49-F238E27FC236}">
                <a16:creationId xmlns:a16="http://schemas.microsoft.com/office/drawing/2014/main" id="{2FBD8F44-13DF-4D42-B975-B3A1610D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B27CE9-0A8F-4373-B83E-25F234D756E6}"/>
              </a:ext>
            </a:extLst>
          </p:cNvPr>
          <p:cNvGrpSpPr/>
          <p:nvPr/>
        </p:nvGrpSpPr>
        <p:grpSpPr>
          <a:xfrm>
            <a:off x="4898624" y="2212105"/>
            <a:ext cx="4049434" cy="1816035"/>
            <a:chOff x="4898624" y="2212105"/>
            <a:chExt cx="4049434" cy="18160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9FDB8C-9FAF-4D9E-A245-5B15574E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9740A7-E2AF-4659-8C37-19F4C6A9218A}"/>
                </a:ext>
              </a:extLst>
            </p:cNvPr>
            <p:cNvSpPr/>
            <p:nvPr/>
          </p:nvSpPr>
          <p:spPr>
            <a:xfrm>
              <a:off x="7546927" y="3561976"/>
              <a:ext cx="1401131" cy="466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B97DD7-084B-4D31-97F8-038222EC9FFD}"/>
              </a:ext>
            </a:extLst>
          </p:cNvPr>
          <p:cNvSpPr txBox="1"/>
          <p:nvPr/>
        </p:nvSpPr>
        <p:spPr>
          <a:xfrm>
            <a:off x="4898624" y="1908873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similar technique is almost impossible to apply to other crops .</a:t>
            </a:r>
          </a:p>
        </p:txBody>
      </p:sp>
    </p:spTree>
    <p:extLst>
      <p:ext uri="{BB962C8B-B14F-4D97-AF65-F5344CB8AC3E}">
        <p14:creationId xmlns:p14="http://schemas.microsoft.com/office/powerpoint/2010/main" val="2259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</a:t>
            </a:r>
            <a:r>
              <a:rPr lang="en-US" sz="1400" dirty="0"/>
              <a:t> EDS, PTG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AMR, DRG</a:t>
            </a:r>
            <a:endParaRPr lang="en-US" sz="1800" dirty="0"/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B74144-5B75-4719-BE83-DF5EF2B22118}"/>
              </a:ext>
            </a:extLst>
          </p:cNvPr>
          <p:cNvGrpSpPr/>
          <p:nvPr/>
        </p:nvGrpSpPr>
        <p:grpSpPr>
          <a:xfrm>
            <a:off x="1107218" y="3439677"/>
            <a:ext cx="3525206" cy="686580"/>
            <a:chOff x="4908264" y="1413651"/>
            <a:chExt cx="3525206" cy="686580"/>
          </a:xfrm>
          <a:solidFill>
            <a:schemeClr val="bg1"/>
          </a:solidFill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EDBF1A1-9E18-463E-9348-DF65C8F55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8D6D6"/>
                </a:clrFrom>
                <a:clrTo>
                  <a:srgbClr val="D8D6D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08392" y="1413651"/>
              <a:ext cx="3525078" cy="6865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BB3695-1806-4F78-9775-F363800B3451}"/>
                </a:ext>
              </a:extLst>
            </p:cNvPr>
            <p:cNvSpPr txBox="1"/>
            <p:nvPr/>
          </p:nvSpPr>
          <p:spPr>
            <a:xfrm>
              <a:off x="4908264" y="1413651"/>
              <a:ext cx="667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2D050"/>
                  </a:solidFill>
                </a:rPr>
                <a:t>Type 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0DFE21-24E9-4BB4-B268-DCF32107D701}"/>
              </a:ext>
            </a:extLst>
          </p:cNvPr>
          <p:cNvGrpSpPr/>
          <p:nvPr/>
        </p:nvGrpSpPr>
        <p:grpSpPr>
          <a:xfrm>
            <a:off x="3018719" y="4190941"/>
            <a:ext cx="1606463" cy="1770111"/>
            <a:chOff x="4917330" y="2164915"/>
            <a:chExt cx="1606463" cy="177011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65219F6-0843-45EE-8655-C5AF7B0C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20506" y="2167699"/>
              <a:ext cx="1603287" cy="1767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88B1D-3DA2-459B-993F-6445EFBA0DEB}"/>
                </a:ext>
              </a:extLst>
            </p:cNvPr>
            <p:cNvSpPr txBox="1"/>
            <p:nvPr/>
          </p:nvSpPr>
          <p:spPr>
            <a:xfrm>
              <a:off x="4917330" y="2164915"/>
              <a:ext cx="667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Type 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A5BB43-0008-429F-B5B4-D2F77744A9C6}"/>
              </a:ext>
            </a:extLst>
          </p:cNvPr>
          <p:cNvGrpSpPr/>
          <p:nvPr/>
        </p:nvGrpSpPr>
        <p:grpSpPr>
          <a:xfrm>
            <a:off x="1110538" y="4190941"/>
            <a:ext cx="1830536" cy="2137738"/>
            <a:chOff x="6602934" y="2164915"/>
            <a:chExt cx="1830536" cy="213773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E20B10-A922-431D-B0EA-504D9235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02934" y="2167699"/>
              <a:ext cx="1830536" cy="2134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BFAF0A-E7FF-49EA-B17A-83ADE83CCB5F}"/>
                </a:ext>
              </a:extLst>
            </p:cNvPr>
            <p:cNvSpPr txBox="1"/>
            <p:nvPr/>
          </p:nvSpPr>
          <p:spPr>
            <a:xfrm>
              <a:off x="6602934" y="2164915"/>
              <a:ext cx="6677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Type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775D82-61EA-40A0-AA1A-67E5C22E276E}"/>
              </a:ext>
            </a:extLst>
          </p:cNvPr>
          <p:cNvGrpSpPr/>
          <p:nvPr/>
        </p:nvGrpSpPr>
        <p:grpSpPr>
          <a:xfrm>
            <a:off x="1264608" y="4415775"/>
            <a:ext cx="1461547" cy="1808825"/>
            <a:chOff x="6757004" y="2389749"/>
            <a:chExt cx="1461547" cy="180882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B83C73-A9FB-4D19-B322-911BFAC06AC3}"/>
                </a:ext>
              </a:extLst>
            </p:cNvPr>
            <p:cNvSpPr txBox="1"/>
            <p:nvPr/>
          </p:nvSpPr>
          <p:spPr>
            <a:xfrm>
              <a:off x="6757004" y="2389749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accent2"/>
                  </a:solidFill>
                </a:rPr>
                <a:t>Anchored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5FEC1C-B308-4FAB-874C-15828A8119DF}"/>
                </a:ext>
              </a:extLst>
            </p:cNvPr>
            <p:cNvSpPr/>
            <p:nvPr/>
          </p:nvSpPr>
          <p:spPr>
            <a:xfrm>
              <a:off x="6789271" y="3000188"/>
              <a:ext cx="173317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7B719B6-A49E-4D7C-A277-4C07C3F5F88D}"/>
                </a:ext>
              </a:extLst>
            </p:cNvPr>
            <p:cNvSpPr/>
            <p:nvPr/>
          </p:nvSpPr>
          <p:spPr>
            <a:xfrm>
              <a:off x="6789270" y="3521347"/>
              <a:ext cx="173317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D3D895-B29D-417F-A1BC-C6D26C4407D8}"/>
                </a:ext>
              </a:extLst>
            </p:cNvPr>
            <p:cNvSpPr/>
            <p:nvPr/>
          </p:nvSpPr>
          <p:spPr>
            <a:xfrm>
              <a:off x="7399991" y="3521347"/>
              <a:ext cx="173317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DFC2D99-51FE-4CAF-93F0-D9E335AB475A}"/>
                </a:ext>
              </a:extLst>
            </p:cNvPr>
            <p:cNvSpPr/>
            <p:nvPr/>
          </p:nvSpPr>
          <p:spPr>
            <a:xfrm>
              <a:off x="7359147" y="4050006"/>
              <a:ext cx="255003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174205-741A-4A0C-913C-F0184D425DAB}"/>
                </a:ext>
              </a:extLst>
            </p:cNvPr>
            <p:cNvSpPr/>
            <p:nvPr/>
          </p:nvSpPr>
          <p:spPr>
            <a:xfrm>
              <a:off x="7962925" y="3522266"/>
              <a:ext cx="255003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5BA4922-BCE6-4C5C-A58D-1386AFA75032}"/>
                </a:ext>
              </a:extLst>
            </p:cNvPr>
            <p:cNvSpPr/>
            <p:nvPr/>
          </p:nvSpPr>
          <p:spPr>
            <a:xfrm>
              <a:off x="7959429" y="3000188"/>
              <a:ext cx="255003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0922F9-B28A-4490-B30E-5F667D0945BA}"/>
                </a:ext>
              </a:extLst>
            </p:cNvPr>
            <p:cNvSpPr/>
            <p:nvPr/>
          </p:nvSpPr>
          <p:spPr>
            <a:xfrm>
              <a:off x="7963548" y="2474697"/>
              <a:ext cx="255003" cy="14856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E9067F-9E77-47AF-BA2C-83D31F3A32DE}"/>
              </a:ext>
            </a:extLst>
          </p:cNvPr>
          <p:cNvGrpSpPr/>
          <p:nvPr/>
        </p:nvGrpSpPr>
        <p:grpSpPr>
          <a:xfrm>
            <a:off x="1264608" y="4666339"/>
            <a:ext cx="1202425" cy="441937"/>
            <a:chOff x="6757004" y="2640313"/>
            <a:chExt cx="1202425" cy="44193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115E94-A9B2-4881-8376-53CC79FAF407}"/>
                </a:ext>
              </a:extLst>
            </p:cNvPr>
            <p:cNvSpPr txBox="1"/>
            <p:nvPr/>
          </p:nvSpPr>
          <p:spPr>
            <a:xfrm>
              <a:off x="6757004" y="2640313"/>
              <a:ext cx="1202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Non-terminals</a:t>
              </a:r>
            </a:p>
          </p:txBody>
        </p:sp>
        <p:sp>
          <p:nvSpPr>
            <p:cNvPr id="44" name="Arrow: Left 43">
              <a:extLst>
                <a:ext uri="{FF2B5EF4-FFF2-40B4-BE49-F238E27FC236}">
                  <a16:creationId xmlns:a16="http://schemas.microsoft.com/office/drawing/2014/main" id="{C8788764-8083-4626-9786-C20EECD3F7BE}"/>
                </a:ext>
              </a:extLst>
            </p:cNvPr>
            <p:cNvSpPr/>
            <p:nvPr/>
          </p:nvSpPr>
          <p:spPr>
            <a:xfrm>
              <a:off x="7111342" y="2933682"/>
              <a:ext cx="185443" cy="148568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27A3B1-BE11-459A-9A3F-9600E14A304E}"/>
              </a:ext>
            </a:extLst>
          </p:cNvPr>
          <p:cNvGrpSpPr/>
          <p:nvPr/>
        </p:nvGrpSpPr>
        <p:grpSpPr>
          <a:xfrm>
            <a:off x="3009488" y="4297565"/>
            <a:ext cx="1510551" cy="1436235"/>
            <a:chOff x="4908099" y="2271539"/>
            <a:chExt cx="1510551" cy="1436235"/>
          </a:xfrm>
        </p:grpSpPr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1D5A53D-3467-4796-96F4-A27CC9173AFC}"/>
                </a:ext>
              </a:extLst>
            </p:cNvPr>
            <p:cNvSpPr/>
            <p:nvPr/>
          </p:nvSpPr>
          <p:spPr>
            <a:xfrm rot="19412009">
              <a:off x="6233207" y="2271539"/>
              <a:ext cx="185443" cy="14856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01FECDF5-A964-4283-83B4-BF4BD7B52C80}"/>
                </a:ext>
              </a:extLst>
            </p:cNvPr>
            <p:cNvSpPr/>
            <p:nvPr/>
          </p:nvSpPr>
          <p:spPr>
            <a:xfrm rot="15001677">
              <a:off x="5037943" y="3540769"/>
              <a:ext cx="185443" cy="14856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D5C01F-4038-44DF-8A6B-A551EF3F1C3B}"/>
                </a:ext>
              </a:extLst>
            </p:cNvPr>
            <p:cNvSpPr txBox="1"/>
            <p:nvPr/>
          </p:nvSpPr>
          <p:spPr>
            <a:xfrm>
              <a:off x="4908099" y="2501203"/>
              <a:ext cx="7136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Abstract</a:t>
              </a:r>
              <a:br>
                <a:rPr lang="en-US" sz="1100" dirty="0">
                  <a:solidFill>
                    <a:srgbClr val="FF0000"/>
                  </a:solidFill>
                </a:rPr>
              </a:br>
              <a:r>
                <a:rPr lang="en-US" sz="1100" dirty="0">
                  <a:solidFill>
                    <a:srgbClr val="FF0000"/>
                  </a:solidFill>
                </a:rPr>
                <a:t>concepts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81BA72-920B-4898-AFD0-67CFFF68CF81}"/>
              </a:ext>
            </a:extLst>
          </p:cNvPr>
          <p:cNvGrpSpPr/>
          <p:nvPr/>
        </p:nvGrpSpPr>
        <p:grpSpPr>
          <a:xfrm>
            <a:off x="4898624" y="2212105"/>
            <a:ext cx="4049434" cy="1816035"/>
            <a:chOff x="4898624" y="2212105"/>
            <a:chExt cx="4049434" cy="18160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145FF63-9B72-4AE3-9C6A-1474B89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174372-3EC7-4D5F-BAC8-14AB959C1BFA}"/>
                </a:ext>
              </a:extLst>
            </p:cNvPr>
            <p:cNvSpPr/>
            <p:nvPr/>
          </p:nvSpPr>
          <p:spPr>
            <a:xfrm>
              <a:off x="7546927" y="3561976"/>
              <a:ext cx="1401131" cy="466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8D57DA9-4C9F-4701-859F-9611EDCF5060}"/>
              </a:ext>
            </a:extLst>
          </p:cNvPr>
          <p:cNvSpPr txBox="1"/>
          <p:nvPr/>
        </p:nvSpPr>
        <p:spPr>
          <a:xfrm>
            <a:off x="4898624" y="1908873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similar technique is almost impossible to apply to other crops .</a:t>
            </a:r>
          </a:p>
        </p:txBody>
      </p:sp>
    </p:spTree>
    <p:extLst>
      <p:ext uri="{BB962C8B-B14F-4D97-AF65-F5344CB8AC3E}">
        <p14:creationId xmlns:p14="http://schemas.microsoft.com/office/powerpoint/2010/main" val="11959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uilding Brick Wall">
            <a:extLst>
              <a:ext uri="{FF2B5EF4-FFF2-40B4-BE49-F238E27FC236}">
                <a16:creationId xmlns:a16="http://schemas.microsoft.com/office/drawing/2014/main" id="{EA4CE155-D51B-4AFF-A16E-27707557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84599" y="1690689"/>
            <a:ext cx="5346701" cy="531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931-FF7C-473D-8B55-68F0C99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upon a solid foundation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8826-5988-40A1-9ED8-C11F9445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B36D-C7C0-4A72-9718-91336F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 </a:t>
            </a:r>
            <a:r>
              <a:rPr lang="en-US" sz="1400" b="1" dirty="0">
                <a:solidFill>
                  <a:srgbClr val="00B0F0"/>
                </a:solidFill>
              </a:rPr>
              <a:t>UCCA</a:t>
            </a:r>
            <a:r>
              <a:rPr lang="en-US" sz="1400" dirty="0"/>
              <a:t>, EDS, PTG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AMR, DRG</a:t>
            </a:r>
            <a:endParaRPr lang="en-US" sz="1800" dirty="0"/>
          </a:p>
          <a:p>
            <a:endParaRPr lang="en-US" sz="12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28E19-0E52-46DF-A6F7-462232866901}"/>
              </a:ext>
            </a:extLst>
          </p:cNvPr>
          <p:cNvSpPr txBox="1"/>
          <p:nvPr/>
        </p:nvSpPr>
        <p:spPr>
          <a:xfrm>
            <a:off x="962565" y="256976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0F440E-9483-400D-BE83-68C7706C955E}"/>
              </a:ext>
            </a:extLst>
          </p:cNvPr>
          <p:cNvGrpSpPr/>
          <p:nvPr/>
        </p:nvGrpSpPr>
        <p:grpSpPr>
          <a:xfrm>
            <a:off x="1107218" y="3439677"/>
            <a:ext cx="3525206" cy="2889002"/>
            <a:chOff x="1107218" y="3439677"/>
            <a:chExt cx="3525206" cy="288900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EE7E8DC-98B3-4C64-BF2C-4E5BA4CEACA6}"/>
                </a:ext>
              </a:extLst>
            </p:cNvPr>
            <p:cNvGrpSpPr/>
            <p:nvPr/>
          </p:nvGrpSpPr>
          <p:grpSpPr>
            <a:xfrm>
              <a:off x="1107218" y="3439677"/>
              <a:ext cx="3525206" cy="686580"/>
              <a:chOff x="4908264" y="1413651"/>
              <a:chExt cx="3525206" cy="686580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FF1A6980-DBBB-4B04-85DA-5A195A22A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D8D6D6"/>
                  </a:clrFrom>
                  <a:clrTo>
                    <a:srgbClr val="D8D6D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08392" y="1413651"/>
                <a:ext cx="3525078" cy="6865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240F74D-3251-4644-92E9-6F1F18A492CB}"/>
                  </a:ext>
                </a:extLst>
              </p:cNvPr>
              <p:cNvSpPr txBox="1"/>
              <p:nvPr/>
            </p:nvSpPr>
            <p:spPr>
              <a:xfrm>
                <a:off x="4908264" y="1413651"/>
                <a:ext cx="6677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Type 0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F4CF6A4-A75C-4AE0-ACD0-DA6E30D72DEE}"/>
                </a:ext>
              </a:extLst>
            </p:cNvPr>
            <p:cNvGrpSpPr/>
            <p:nvPr/>
          </p:nvGrpSpPr>
          <p:grpSpPr>
            <a:xfrm>
              <a:off x="3018719" y="4190941"/>
              <a:ext cx="1606463" cy="1770111"/>
              <a:chOff x="4917330" y="2164915"/>
              <a:chExt cx="1606463" cy="1770111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B619B087-E5F7-4221-9920-FB0B3FE83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DBDBDB"/>
                  </a:clrFrom>
                  <a:clrTo>
                    <a:srgbClr val="DBDBDB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20506" y="2167699"/>
                <a:ext cx="1603287" cy="1767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8DFEEDA-BFE5-4B2C-A304-6ADB8B8F0500}"/>
                  </a:ext>
                </a:extLst>
              </p:cNvPr>
              <p:cNvSpPr txBox="1"/>
              <p:nvPr/>
            </p:nvSpPr>
            <p:spPr>
              <a:xfrm>
                <a:off x="4917330" y="2164915"/>
                <a:ext cx="6677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Type 2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A0D7954-085B-4CD2-B906-8A98B4220E8A}"/>
                </a:ext>
              </a:extLst>
            </p:cNvPr>
            <p:cNvGrpSpPr/>
            <p:nvPr/>
          </p:nvGrpSpPr>
          <p:grpSpPr>
            <a:xfrm>
              <a:off x="1110538" y="4190941"/>
              <a:ext cx="1830536" cy="2137738"/>
              <a:chOff x="6602934" y="2164915"/>
              <a:chExt cx="1830536" cy="2137738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7BE843EC-1AB5-4FD2-A155-3D135BCB5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DBDBDB"/>
                  </a:clrFrom>
                  <a:clrTo>
                    <a:srgbClr val="DBDBDB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02934" y="2167699"/>
                <a:ext cx="1830536" cy="2134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4E9588C-5DA3-417A-84FD-F0DBEC2FB4E0}"/>
                  </a:ext>
                </a:extLst>
              </p:cNvPr>
              <p:cNvSpPr txBox="1"/>
              <p:nvPr/>
            </p:nvSpPr>
            <p:spPr>
              <a:xfrm>
                <a:off x="6602934" y="2164915"/>
                <a:ext cx="6677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Type 1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A7E1A21-9D8C-4F0D-B78E-D108DE14F42E}"/>
                </a:ext>
              </a:extLst>
            </p:cNvPr>
            <p:cNvGrpSpPr/>
            <p:nvPr/>
          </p:nvGrpSpPr>
          <p:grpSpPr>
            <a:xfrm>
              <a:off x="1264608" y="4415775"/>
              <a:ext cx="1461547" cy="1808825"/>
              <a:chOff x="6757004" y="2389749"/>
              <a:chExt cx="1461547" cy="1808825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CE74A91-8C4F-498E-B871-BDB74021AB4F}"/>
                  </a:ext>
                </a:extLst>
              </p:cNvPr>
              <p:cNvSpPr txBox="1"/>
              <p:nvPr/>
            </p:nvSpPr>
            <p:spPr>
              <a:xfrm>
                <a:off x="6757004" y="2389749"/>
                <a:ext cx="914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2"/>
                    </a:solidFill>
                  </a:rPr>
                  <a:t>Anchored</a:t>
                </a: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2B389A31-20DF-4D68-BEA5-F25E0D7F36EB}"/>
                  </a:ext>
                </a:extLst>
              </p:cNvPr>
              <p:cNvSpPr/>
              <p:nvPr/>
            </p:nvSpPr>
            <p:spPr>
              <a:xfrm>
                <a:off x="6789271" y="3000188"/>
                <a:ext cx="173317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6F331C74-B880-49EC-BA1B-2BA3D814D56C}"/>
                  </a:ext>
                </a:extLst>
              </p:cNvPr>
              <p:cNvSpPr/>
              <p:nvPr/>
            </p:nvSpPr>
            <p:spPr>
              <a:xfrm>
                <a:off x="6789270" y="3521347"/>
                <a:ext cx="173317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2D3A8D18-E076-490C-91A3-126F54CEF9C8}"/>
                  </a:ext>
                </a:extLst>
              </p:cNvPr>
              <p:cNvSpPr/>
              <p:nvPr/>
            </p:nvSpPr>
            <p:spPr>
              <a:xfrm>
                <a:off x="7399991" y="3521347"/>
                <a:ext cx="173317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CB47B02-37DF-4FA6-AE7B-07360EABB599}"/>
                  </a:ext>
                </a:extLst>
              </p:cNvPr>
              <p:cNvSpPr/>
              <p:nvPr/>
            </p:nvSpPr>
            <p:spPr>
              <a:xfrm>
                <a:off x="7359147" y="4050006"/>
                <a:ext cx="255003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36EB012-F5C2-402B-9FDF-F6AB65DCFC4F}"/>
                  </a:ext>
                </a:extLst>
              </p:cNvPr>
              <p:cNvSpPr/>
              <p:nvPr/>
            </p:nvSpPr>
            <p:spPr>
              <a:xfrm>
                <a:off x="7962925" y="3522266"/>
                <a:ext cx="255003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A3972C6-FC85-4C8D-A8C6-5155B4EA5C97}"/>
                  </a:ext>
                </a:extLst>
              </p:cNvPr>
              <p:cNvSpPr/>
              <p:nvPr/>
            </p:nvSpPr>
            <p:spPr>
              <a:xfrm>
                <a:off x="7959429" y="3000188"/>
                <a:ext cx="255003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AE9BF22-35D4-440A-8379-A5FA1FC711EA}"/>
                  </a:ext>
                </a:extLst>
              </p:cNvPr>
              <p:cNvSpPr/>
              <p:nvPr/>
            </p:nvSpPr>
            <p:spPr>
              <a:xfrm>
                <a:off x="7963548" y="2474697"/>
                <a:ext cx="255003" cy="1485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2F75C34-5F42-4A0B-814B-B3508C53690A}"/>
                </a:ext>
              </a:extLst>
            </p:cNvPr>
            <p:cNvGrpSpPr/>
            <p:nvPr/>
          </p:nvGrpSpPr>
          <p:grpSpPr>
            <a:xfrm>
              <a:off x="1264608" y="4666339"/>
              <a:ext cx="1202425" cy="441937"/>
              <a:chOff x="6757004" y="2640313"/>
              <a:chExt cx="1202425" cy="441937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AC68BAF-51B0-4665-B18F-E3839A48030A}"/>
                  </a:ext>
                </a:extLst>
              </p:cNvPr>
              <p:cNvSpPr txBox="1"/>
              <p:nvPr/>
            </p:nvSpPr>
            <p:spPr>
              <a:xfrm>
                <a:off x="6757004" y="2640313"/>
                <a:ext cx="12024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Non-terminals</a:t>
                </a:r>
              </a:p>
            </p:txBody>
          </p:sp>
          <p:sp>
            <p:nvSpPr>
              <p:cNvPr id="200" name="Arrow: Left 199">
                <a:extLst>
                  <a:ext uri="{FF2B5EF4-FFF2-40B4-BE49-F238E27FC236}">
                    <a16:creationId xmlns:a16="http://schemas.microsoft.com/office/drawing/2014/main" id="{2F68177C-44FC-49BD-8C82-B492C8BA043C}"/>
                  </a:ext>
                </a:extLst>
              </p:cNvPr>
              <p:cNvSpPr/>
              <p:nvPr/>
            </p:nvSpPr>
            <p:spPr>
              <a:xfrm>
                <a:off x="7111342" y="2933682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75EF0D2-B97A-4EAE-9228-77BD5B7AD6F0}"/>
                </a:ext>
              </a:extLst>
            </p:cNvPr>
            <p:cNvGrpSpPr/>
            <p:nvPr/>
          </p:nvGrpSpPr>
          <p:grpSpPr>
            <a:xfrm>
              <a:off x="3009488" y="4297565"/>
              <a:ext cx="1510551" cy="1436235"/>
              <a:chOff x="4908099" y="2271539"/>
              <a:chExt cx="1510551" cy="1436235"/>
            </a:xfrm>
          </p:grpSpPr>
          <p:sp>
            <p:nvSpPr>
              <p:cNvPr id="202" name="Arrow: Left 201">
                <a:extLst>
                  <a:ext uri="{FF2B5EF4-FFF2-40B4-BE49-F238E27FC236}">
                    <a16:creationId xmlns:a16="http://schemas.microsoft.com/office/drawing/2014/main" id="{42F89F96-8DC3-4FE6-BCA6-D76F515242BF}"/>
                  </a:ext>
                </a:extLst>
              </p:cNvPr>
              <p:cNvSpPr/>
              <p:nvPr/>
            </p:nvSpPr>
            <p:spPr>
              <a:xfrm rot="19412009">
                <a:off x="6233207" y="2271539"/>
                <a:ext cx="185443" cy="148568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rrow: Left 202">
                <a:extLst>
                  <a:ext uri="{FF2B5EF4-FFF2-40B4-BE49-F238E27FC236}">
                    <a16:creationId xmlns:a16="http://schemas.microsoft.com/office/drawing/2014/main" id="{2C9EBD7B-740E-4A37-9DE9-A6AE1E935362}"/>
                  </a:ext>
                </a:extLst>
              </p:cNvPr>
              <p:cNvSpPr/>
              <p:nvPr/>
            </p:nvSpPr>
            <p:spPr>
              <a:xfrm rot="15001677">
                <a:off x="5037943" y="3540769"/>
                <a:ext cx="185443" cy="148568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5C9BECC-EE76-4D16-A8A3-E8CB6DE32376}"/>
                  </a:ext>
                </a:extLst>
              </p:cNvPr>
              <p:cNvSpPr txBox="1"/>
              <p:nvPr/>
            </p:nvSpPr>
            <p:spPr>
              <a:xfrm>
                <a:off x="4908099" y="2501203"/>
                <a:ext cx="7136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</a:rPr>
                  <a:t>Abstract</a:t>
                </a:r>
                <a:br>
                  <a:rPr lang="en-US" sz="1100" dirty="0">
                    <a:solidFill>
                      <a:srgbClr val="FF0000"/>
                    </a:solidFill>
                  </a:rPr>
                </a:br>
                <a:r>
                  <a:rPr lang="en-US" sz="1100" dirty="0">
                    <a:solidFill>
                      <a:srgbClr val="FF0000"/>
                    </a:solidFill>
                  </a:rPr>
                  <a:t>concepts</a:t>
                </a:r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69360A3-C1C5-4328-AC39-F8004D1F2635}"/>
              </a:ext>
            </a:extLst>
          </p:cNvPr>
          <p:cNvGrpSpPr/>
          <p:nvPr/>
        </p:nvGrpSpPr>
        <p:grpSpPr>
          <a:xfrm>
            <a:off x="4898624" y="2212105"/>
            <a:ext cx="4049434" cy="1816035"/>
            <a:chOff x="4898624" y="2212105"/>
            <a:chExt cx="4049434" cy="1816035"/>
          </a:xfrm>
        </p:grpSpPr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9B55639C-2148-4974-AC63-BAB951E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E4A126E-06F9-4F42-B7B8-5EDC66E4583B}"/>
                </a:ext>
              </a:extLst>
            </p:cNvPr>
            <p:cNvSpPr/>
            <p:nvPr/>
          </p:nvSpPr>
          <p:spPr>
            <a:xfrm>
              <a:off x="7546927" y="3561976"/>
              <a:ext cx="1401131" cy="466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6AFBA91-1D6D-4C68-81DB-7428D3B45F29}"/>
              </a:ext>
            </a:extLst>
          </p:cNvPr>
          <p:cNvSpPr txBox="1"/>
          <p:nvPr/>
        </p:nvSpPr>
        <p:spPr>
          <a:xfrm>
            <a:off x="4898624" y="1908873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similar technique is almost impossible to apply to other crops 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CD5DCA8-2102-4B88-BB45-662E972DFB8E}"/>
              </a:ext>
            </a:extLst>
          </p:cNvPr>
          <p:cNvGrpSpPr/>
          <p:nvPr/>
        </p:nvGrpSpPr>
        <p:grpSpPr>
          <a:xfrm>
            <a:off x="4894159" y="2275745"/>
            <a:ext cx="4036655" cy="1778628"/>
            <a:chOff x="4894159" y="2275745"/>
            <a:chExt cx="4036655" cy="177862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933231D-0BE9-44E7-90EE-A3BDD678B07B}"/>
                </a:ext>
              </a:extLst>
            </p:cNvPr>
            <p:cNvGrpSpPr/>
            <p:nvPr/>
          </p:nvGrpSpPr>
          <p:grpSpPr>
            <a:xfrm>
              <a:off x="4894159" y="2774560"/>
              <a:ext cx="4036655" cy="1279813"/>
              <a:chOff x="4894159" y="2774560"/>
              <a:chExt cx="4036655" cy="1279813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BFFBC12-7167-4E00-921C-CE1490B5AD85}"/>
                  </a:ext>
                </a:extLst>
              </p:cNvPr>
              <p:cNvSpPr/>
              <p:nvPr/>
            </p:nvSpPr>
            <p:spPr>
              <a:xfrm>
                <a:off x="5162023" y="3252412"/>
                <a:ext cx="413484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B885A68-1512-47B4-8B9F-B1399EEE3753}"/>
                  </a:ext>
                </a:extLst>
              </p:cNvPr>
              <p:cNvSpPr/>
              <p:nvPr/>
            </p:nvSpPr>
            <p:spPr>
              <a:xfrm>
                <a:off x="4894159" y="3751001"/>
                <a:ext cx="562784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ECDAA9-9634-4772-815B-34E8DF831C5B}"/>
                  </a:ext>
                </a:extLst>
              </p:cNvPr>
              <p:cNvSpPr/>
              <p:nvPr/>
            </p:nvSpPr>
            <p:spPr>
              <a:xfrm>
                <a:off x="5492280" y="3777155"/>
                <a:ext cx="800599" cy="2419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9B9E6C35-12D4-4CC8-BC65-BCF5DA3E44A9}"/>
                  </a:ext>
                </a:extLst>
              </p:cNvPr>
              <p:cNvSpPr/>
              <p:nvPr/>
            </p:nvSpPr>
            <p:spPr>
              <a:xfrm>
                <a:off x="6022885" y="3249715"/>
                <a:ext cx="586747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A9366-C37C-4410-A4E5-E676F7354B22}"/>
                  </a:ext>
                </a:extLst>
              </p:cNvPr>
              <p:cNvSpPr/>
              <p:nvPr/>
            </p:nvSpPr>
            <p:spPr>
              <a:xfrm>
                <a:off x="6630660" y="3260630"/>
                <a:ext cx="833607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CFA1ACA-343E-4BBB-8C4E-07C95ED30396}"/>
                  </a:ext>
                </a:extLst>
              </p:cNvPr>
              <p:cNvSpPr/>
              <p:nvPr/>
            </p:nvSpPr>
            <p:spPr>
              <a:xfrm>
                <a:off x="6527916" y="2774662"/>
                <a:ext cx="413484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6D2F2001-20EE-4875-8339-C2231E3FF74E}"/>
                  </a:ext>
                </a:extLst>
              </p:cNvPr>
              <p:cNvSpPr/>
              <p:nvPr/>
            </p:nvSpPr>
            <p:spPr>
              <a:xfrm>
                <a:off x="7118446" y="2776398"/>
                <a:ext cx="413484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044C624-9EF1-4530-B3FB-EEE9ACB55E4D}"/>
                  </a:ext>
                </a:extLst>
              </p:cNvPr>
              <p:cNvSpPr/>
              <p:nvPr/>
            </p:nvSpPr>
            <p:spPr>
              <a:xfrm>
                <a:off x="7541476" y="2774662"/>
                <a:ext cx="492833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A2D0695-7637-4782-83B2-9EAA95C61C9C}"/>
                  </a:ext>
                </a:extLst>
              </p:cNvPr>
              <p:cNvSpPr/>
              <p:nvPr/>
            </p:nvSpPr>
            <p:spPr>
              <a:xfrm>
                <a:off x="7858670" y="3249715"/>
                <a:ext cx="552185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FB749D2-A927-49F2-A785-F047113C7671}"/>
                  </a:ext>
                </a:extLst>
              </p:cNvPr>
              <p:cNvSpPr/>
              <p:nvPr/>
            </p:nvSpPr>
            <p:spPr>
              <a:xfrm>
                <a:off x="8437981" y="3258143"/>
                <a:ext cx="492833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7E47977-A457-46B9-B877-8BDD9EB3E4A3}"/>
                  </a:ext>
                </a:extLst>
              </p:cNvPr>
              <p:cNvSpPr/>
              <p:nvPr/>
            </p:nvSpPr>
            <p:spPr>
              <a:xfrm>
                <a:off x="8261722" y="2774560"/>
                <a:ext cx="372664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CCE6BAB-0A91-4F4D-901B-90D438D9D957}"/>
                  </a:ext>
                </a:extLst>
              </p:cNvPr>
              <p:cNvSpPr/>
              <p:nvPr/>
            </p:nvSpPr>
            <p:spPr>
              <a:xfrm>
                <a:off x="7488993" y="3255306"/>
                <a:ext cx="354242" cy="30337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4923C2E-D4EF-4BFB-9328-AB8BBAC5EB41}"/>
                </a:ext>
              </a:extLst>
            </p:cNvPr>
            <p:cNvGrpSpPr/>
            <p:nvPr/>
          </p:nvGrpSpPr>
          <p:grpSpPr>
            <a:xfrm>
              <a:off x="5550262" y="2275745"/>
              <a:ext cx="2783512" cy="1325566"/>
              <a:chOff x="5550262" y="2275745"/>
              <a:chExt cx="2783512" cy="1325566"/>
            </a:xfrm>
          </p:grpSpPr>
          <p:sp>
            <p:nvSpPr>
              <p:cNvPr id="212" name="Arrow: Left 211">
                <a:extLst>
                  <a:ext uri="{FF2B5EF4-FFF2-40B4-BE49-F238E27FC236}">
                    <a16:creationId xmlns:a16="http://schemas.microsoft.com/office/drawing/2014/main" id="{A423BB5D-E257-437B-A65D-E7FAAE52065C}"/>
                  </a:ext>
                </a:extLst>
              </p:cNvPr>
              <p:cNvSpPr/>
              <p:nvPr/>
            </p:nvSpPr>
            <p:spPr>
              <a:xfrm rot="2227695">
                <a:off x="5706475" y="3452743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row: Left 212">
                <a:extLst>
                  <a:ext uri="{FF2B5EF4-FFF2-40B4-BE49-F238E27FC236}">
                    <a16:creationId xmlns:a16="http://schemas.microsoft.com/office/drawing/2014/main" id="{C8FD1ADB-2CA1-404A-8D69-F0D135F43574}"/>
                  </a:ext>
                </a:extLst>
              </p:cNvPr>
              <p:cNvSpPr/>
              <p:nvPr/>
            </p:nvSpPr>
            <p:spPr>
              <a:xfrm rot="13305947">
                <a:off x="5550262" y="2737686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row: Left 213">
                <a:extLst>
                  <a:ext uri="{FF2B5EF4-FFF2-40B4-BE49-F238E27FC236}">
                    <a16:creationId xmlns:a16="http://schemas.microsoft.com/office/drawing/2014/main" id="{AE5D598F-45E9-48F5-B975-68FEBBCAE468}"/>
                  </a:ext>
                </a:extLst>
              </p:cNvPr>
              <p:cNvSpPr/>
              <p:nvPr/>
            </p:nvSpPr>
            <p:spPr>
              <a:xfrm rot="2466654">
                <a:off x="7049406" y="2968897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Arrow: Left 214">
                <a:extLst>
                  <a:ext uri="{FF2B5EF4-FFF2-40B4-BE49-F238E27FC236}">
                    <a16:creationId xmlns:a16="http://schemas.microsoft.com/office/drawing/2014/main" id="{BC6BB904-67BD-42A0-8EFB-360CE5CC5736}"/>
                  </a:ext>
                </a:extLst>
              </p:cNvPr>
              <p:cNvSpPr/>
              <p:nvPr/>
            </p:nvSpPr>
            <p:spPr>
              <a:xfrm rot="18838956">
                <a:off x="7350307" y="2294183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Arrow: Left 233">
                <a:extLst>
                  <a:ext uri="{FF2B5EF4-FFF2-40B4-BE49-F238E27FC236}">
                    <a16:creationId xmlns:a16="http://schemas.microsoft.com/office/drawing/2014/main" id="{1115900A-9612-4201-B165-C9EB75764993}"/>
                  </a:ext>
                </a:extLst>
              </p:cNvPr>
              <p:cNvSpPr/>
              <p:nvPr/>
            </p:nvSpPr>
            <p:spPr>
              <a:xfrm rot="18838956">
                <a:off x="8166768" y="2733659"/>
                <a:ext cx="185443" cy="148568"/>
              </a:xfrm>
              <a:prstGeom prst="lef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40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 </a:t>
            </a:r>
            <a:r>
              <a:rPr lang="en-US" sz="1400" b="1" dirty="0">
                <a:solidFill>
                  <a:srgbClr val="00B0F0"/>
                </a:solidFill>
              </a:rPr>
              <a:t>UCCA</a:t>
            </a:r>
            <a:r>
              <a:rPr lang="en-US" sz="1400" dirty="0"/>
              <a:t>, EDS, PTG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AMR, DRG</a:t>
            </a:r>
            <a:endParaRPr lang="en-US" sz="1800" dirty="0"/>
          </a:p>
          <a:p>
            <a:endParaRPr lang="en-US" sz="1200" dirty="0"/>
          </a:p>
          <a:p>
            <a:r>
              <a:rPr lang="en-US" sz="2000" dirty="0"/>
              <a:t>Prange et al., DMR 2019</a:t>
            </a:r>
          </a:p>
          <a:p>
            <a:pPr lvl="1"/>
            <a:r>
              <a:rPr lang="en-US" sz="1800" b="0" i="0" u="none" strike="noStrike" baseline="0" dirty="0">
                <a:solidFill>
                  <a:srgbClr val="92D050"/>
                </a:solidFill>
              </a:rPr>
              <a:t>Token-anchored</a:t>
            </a:r>
            <a:r>
              <a:rPr lang="en-US" sz="1800" b="0" i="0" u="none" strike="noStrike" baseline="0" dirty="0"/>
              <a:t>: </a:t>
            </a:r>
            <a:r>
              <a:rPr lang="en-US" sz="1400" b="1" i="0" u="none" strike="noStrike" baseline="0" dirty="0">
                <a:solidFill>
                  <a:srgbClr val="00B0F0"/>
                </a:solidFill>
              </a:rPr>
              <a:t>UCCA Foundational Layer</a:t>
            </a:r>
            <a:r>
              <a:rPr lang="en-US" sz="1400" b="0" i="0" u="none" strike="noStrike" baseline="0" dirty="0"/>
              <a:t>, </a:t>
            </a:r>
            <a:r>
              <a:rPr lang="en-US" sz="1400" b="0" i="0" u="none" strike="noStrike" baseline="0" dirty="0" err="1"/>
              <a:t>FrameNet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chemeClr val="accent2"/>
                </a:solidFill>
              </a:rPr>
              <a:t>yntax-anchored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 err="1"/>
              <a:t>PropBank</a:t>
            </a:r>
            <a:r>
              <a:rPr lang="en-US" sz="1400" b="0" i="0" u="none" strike="noStrike" baseline="0" dirty="0"/>
              <a:t>, Prague </a:t>
            </a:r>
            <a:r>
              <a:rPr lang="en-US" sz="1400" b="0" i="0" u="none" strike="noStrike" baseline="0" dirty="0" err="1"/>
              <a:t>Tectogrammar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entence-anchored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/>
              <a:t>AMR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7030A0"/>
                </a:solidFill>
              </a:rPr>
              <a:t>emantics-anchored</a:t>
            </a:r>
            <a:r>
              <a:rPr lang="en-US" sz="1800" b="0" i="0" u="none" strike="noStrike" baseline="0" dirty="0"/>
              <a:t>: </a:t>
            </a:r>
            <a:r>
              <a:rPr lang="en-US" sz="1400" b="1" i="0" u="none" strike="noStrike" baseline="0" dirty="0">
                <a:solidFill>
                  <a:srgbClr val="00B0F0"/>
                </a:solidFill>
              </a:rPr>
              <a:t>Additional UCCA Layers</a:t>
            </a:r>
            <a:r>
              <a:rPr lang="en-US" sz="1400" i="0" u="none" strike="noStrike" baseline="0" dirty="0"/>
              <a:t>, Multi-sentence AMR</a:t>
            </a:r>
            <a:endParaRPr lang="en-US" sz="1800" i="0" u="none" strike="noStrike" baseline="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65B6D6-B70A-484F-B95C-17840F61BEEA}"/>
              </a:ext>
            </a:extLst>
          </p:cNvPr>
          <p:cNvSpPr/>
          <p:nvPr/>
        </p:nvSpPr>
        <p:spPr>
          <a:xfrm>
            <a:off x="792497" y="4136571"/>
            <a:ext cx="327696" cy="11315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8B3453-6613-4A5E-8C6B-7EAAF855525D}"/>
              </a:ext>
            </a:extLst>
          </p:cNvPr>
          <p:cNvSpPr/>
          <p:nvPr/>
        </p:nvSpPr>
        <p:spPr>
          <a:xfrm>
            <a:off x="1930819" y="5568808"/>
            <a:ext cx="3355596" cy="5835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>
                <a:solidFill>
                  <a:schemeClr val="accent1"/>
                </a:solidFill>
              </a:rPr>
              <a:t>Modularity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B8160-DB8D-412C-A467-16DD6A282E87}"/>
              </a:ext>
            </a:extLst>
          </p:cNvPr>
          <p:cNvSpPr txBox="1"/>
          <p:nvPr/>
        </p:nvSpPr>
        <p:spPr>
          <a:xfrm>
            <a:off x="5339001" y="5647025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65CE6"/>
                </a:solidFill>
              </a:rPr>
              <a:t>“M</a:t>
            </a:r>
            <a:r>
              <a:rPr lang="en-US" b="0" i="0" u="none" strike="noStrike" baseline="0" dirty="0">
                <a:solidFill>
                  <a:srgbClr val="E65CE6"/>
                </a:solidFill>
              </a:rPr>
              <a:t>assively multilayer corpora” </a:t>
            </a:r>
            <a:br>
              <a:rPr lang="en-US" b="0" i="0" u="none" strike="noStrike" baseline="0" dirty="0"/>
            </a:br>
            <a:r>
              <a:rPr lang="en-US" sz="1400" b="0" i="0" u="none" strike="noStrike" baseline="0" dirty="0"/>
              <a:t>e.g., </a:t>
            </a:r>
            <a:r>
              <a:rPr lang="en-US" sz="1400" b="0" i="0" u="none" strike="noStrike" baseline="0" dirty="0" err="1"/>
              <a:t>OntoNotes</a:t>
            </a:r>
            <a:r>
              <a:rPr lang="en-US" sz="1400" dirty="0"/>
              <a:t>, GUM</a:t>
            </a:r>
            <a:endParaRPr lang="en-US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DEDC3-F9B0-42FF-B57A-DABEA9644267}"/>
              </a:ext>
            </a:extLst>
          </p:cNvPr>
          <p:cNvSpPr txBox="1"/>
          <p:nvPr/>
        </p:nvSpPr>
        <p:spPr>
          <a:xfrm>
            <a:off x="4272288" y="5233691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28E19-0E52-46DF-A6F7-462232866901}"/>
              </a:ext>
            </a:extLst>
          </p:cNvPr>
          <p:cNvSpPr txBox="1"/>
          <p:nvPr/>
        </p:nvSpPr>
        <p:spPr>
          <a:xfrm>
            <a:off x="962565" y="256976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5C1B3-B240-467F-8ACD-B3FC148C5872}"/>
              </a:ext>
            </a:extLst>
          </p:cNvPr>
          <p:cNvSpPr txBox="1"/>
          <p:nvPr/>
        </p:nvSpPr>
        <p:spPr>
          <a:xfrm>
            <a:off x="962565" y="3879494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CC56C-49AC-43CE-B16A-D0A4551B2385}"/>
              </a:ext>
            </a:extLst>
          </p:cNvPr>
          <p:cNvSpPr txBox="1"/>
          <p:nvPr/>
        </p:nvSpPr>
        <p:spPr>
          <a:xfrm>
            <a:off x="962565" y="480631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F17FA-E87A-43C0-BFAA-CBDB4FFF8655}"/>
              </a:ext>
            </a:extLst>
          </p:cNvPr>
          <p:cNvSpPr txBox="1"/>
          <p:nvPr/>
        </p:nvSpPr>
        <p:spPr>
          <a:xfrm>
            <a:off x="661625" y="5651004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E65CE6"/>
                </a:solidFill>
              </a:rPr>
              <a:t>Single-layer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4241-DB30-4B10-A48F-995262CC54F4}"/>
              </a:ext>
            </a:extLst>
          </p:cNvPr>
          <p:cNvSpPr txBox="1"/>
          <p:nvPr/>
        </p:nvSpPr>
        <p:spPr>
          <a:xfrm>
            <a:off x="5595677" y="36846"/>
            <a:ext cx="3525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http://mrp.nlpl.eu/2019/index.php?page=2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http://mrp.nlpl.eu/2020/index.php?page=12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44F664-7632-42DD-9D6E-B12DBA69AEF0}"/>
              </a:ext>
            </a:extLst>
          </p:cNvPr>
          <p:cNvGrpSpPr/>
          <p:nvPr/>
        </p:nvGrpSpPr>
        <p:grpSpPr>
          <a:xfrm>
            <a:off x="5085181" y="138386"/>
            <a:ext cx="2389643" cy="693458"/>
            <a:chOff x="8798065" y="4432868"/>
            <a:chExt cx="2389643" cy="693458"/>
          </a:xfrm>
        </p:grpSpPr>
        <p:pic>
          <p:nvPicPr>
            <p:cNvPr id="57" name="Graphic 56" descr="Arrow: Rotate right">
              <a:extLst>
                <a:ext uri="{FF2B5EF4-FFF2-40B4-BE49-F238E27FC236}">
                  <a16:creationId xmlns:a16="http://schemas.microsoft.com/office/drawing/2014/main" id="{30B275F8-916F-4DDC-B111-7122E5E6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8798065" y="4432868"/>
              <a:ext cx="531166" cy="53116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1B726E-766B-4EEE-B8D4-236B265B9362}"/>
                </a:ext>
              </a:extLst>
            </p:cNvPr>
            <p:cNvSpPr txBox="1"/>
            <p:nvPr/>
          </p:nvSpPr>
          <p:spPr>
            <a:xfrm>
              <a:off x="9026604" y="4849327"/>
              <a:ext cx="2161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More info and source of images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112B45B-15E4-4B2E-9FFD-3E13BEB1FD04}"/>
              </a:ext>
            </a:extLst>
          </p:cNvPr>
          <p:cNvGrpSpPr/>
          <p:nvPr/>
        </p:nvGrpSpPr>
        <p:grpSpPr>
          <a:xfrm>
            <a:off x="4898624" y="2212105"/>
            <a:ext cx="4049434" cy="1816035"/>
            <a:chOff x="4898624" y="2212105"/>
            <a:chExt cx="4049434" cy="181603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0D8827E-9BA8-43A7-AFCE-85A25410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7EFB0B-9DC1-407E-996D-C6B1B1E13363}"/>
                </a:ext>
              </a:extLst>
            </p:cNvPr>
            <p:cNvSpPr/>
            <p:nvPr/>
          </p:nvSpPr>
          <p:spPr>
            <a:xfrm>
              <a:off x="7546927" y="3561976"/>
              <a:ext cx="1401131" cy="466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729B2D-1E7F-47ED-A75A-07E48BA42D2D}"/>
              </a:ext>
            </a:extLst>
          </p:cNvPr>
          <p:cNvSpPr/>
          <p:nvPr/>
        </p:nvSpPr>
        <p:spPr>
          <a:xfrm>
            <a:off x="4511337" y="1951599"/>
            <a:ext cx="4575964" cy="1935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similar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technique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is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almost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impossible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apply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other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crops</a:t>
            </a:r>
            <a:r>
              <a:rPr lang="en-US" sz="1200" dirty="0">
                <a:solidFill>
                  <a:srgbClr val="92D050"/>
                </a:solidFill>
              </a:rPr>
              <a:t>|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59C3C8-869A-4E73-9760-EA24B12B37A2}"/>
              </a:ext>
            </a:extLst>
          </p:cNvPr>
          <p:cNvGrpSpPr/>
          <p:nvPr/>
        </p:nvGrpSpPr>
        <p:grpSpPr>
          <a:xfrm>
            <a:off x="4985339" y="2176680"/>
            <a:ext cx="3892810" cy="185443"/>
            <a:chOff x="4948530" y="2175270"/>
            <a:chExt cx="3892810" cy="185443"/>
          </a:xfrm>
        </p:grpSpPr>
        <p:sp>
          <p:nvSpPr>
            <p:cNvPr id="160" name="Arrow: Left 159">
              <a:extLst>
                <a:ext uri="{FF2B5EF4-FFF2-40B4-BE49-F238E27FC236}">
                  <a16:creationId xmlns:a16="http://schemas.microsoft.com/office/drawing/2014/main" id="{9F326520-C7CC-4BA7-9229-CBDA3F87B848}"/>
                </a:ext>
              </a:extLst>
            </p:cNvPr>
            <p:cNvSpPr/>
            <p:nvPr/>
          </p:nvSpPr>
          <p:spPr>
            <a:xfrm rot="5400000">
              <a:off x="4930092" y="2193708"/>
              <a:ext cx="185443" cy="148568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row: Left 160">
              <a:extLst>
                <a:ext uri="{FF2B5EF4-FFF2-40B4-BE49-F238E27FC236}">
                  <a16:creationId xmlns:a16="http://schemas.microsoft.com/office/drawing/2014/main" id="{931D71FB-3909-41DE-8577-A78E6293A2CE}"/>
                </a:ext>
              </a:extLst>
            </p:cNvPr>
            <p:cNvSpPr/>
            <p:nvPr/>
          </p:nvSpPr>
          <p:spPr>
            <a:xfrm rot="5400000">
              <a:off x="6802213" y="2193708"/>
              <a:ext cx="185443" cy="148568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row: Left 161">
              <a:extLst>
                <a:ext uri="{FF2B5EF4-FFF2-40B4-BE49-F238E27FC236}">
                  <a16:creationId xmlns:a16="http://schemas.microsoft.com/office/drawing/2014/main" id="{3CAA40A7-39EF-49CD-A4AA-02F9B7625CAE}"/>
                </a:ext>
              </a:extLst>
            </p:cNvPr>
            <p:cNvSpPr/>
            <p:nvPr/>
          </p:nvSpPr>
          <p:spPr>
            <a:xfrm rot="5400000">
              <a:off x="8674334" y="2193708"/>
              <a:ext cx="185443" cy="148568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F4B8B90-2FB3-4D0D-A749-B6B87ABBB2DE}"/>
              </a:ext>
            </a:extLst>
          </p:cNvPr>
          <p:cNvGrpSpPr/>
          <p:nvPr/>
        </p:nvGrpSpPr>
        <p:grpSpPr>
          <a:xfrm>
            <a:off x="6192993" y="4242881"/>
            <a:ext cx="2610871" cy="965770"/>
            <a:chOff x="3092247" y="4221551"/>
            <a:chExt cx="3544289" cy="1394329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E5E13F3-B735-47DD-90A6-F24DC9F9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2247" y="4459162"/>
              <a:ext cx="2322043" cy="832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9BACD2D8-16DD-42F6-A6C7-1C154C070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95941" y="4396313"/>
              <a:ext cx="1043621" cy="9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EA4DB0FD-26E4-471D-A023-0EEBC1F2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37891" y="4221551"/>
              <a:ext cx="630566" cy="1069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C20BC5EE-4A43-4DC3-87FB-E1FC997A1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1490" y="4346763"/>
              <a:ext cx="612290" cy="10934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42D19EA-26C8-4EEA-99F8-85C629E3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24772" y="4565669"/>
              <a:ext cx="511764" cy="1050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2F27B40-2517-4461-94E3-3FE270372FE9}"/>
              </a:ext>
            </a:extLst>
          </p:cNvPr>
          <p:cNvGrpSpPr/>
          <p:nvPr/>
        </p:nvGrpSpPr>
        <p:grpSpPr>
          <a:xfrm>
            <a:off x="6122432" y="4113534"/>
            <a:ext cx="1625568" cy="185443"/>
            <a:chOff x="6287690" y="2178405"/>
            <a:chExt cx="1625568" cy="185443"/>
          </a:xfrm>
        </p:grpSpPr>
        <p:sp>
          <p:nvSpPr>
            <p:cNvPr id="172" name="Arrow: Left 171">
              <a:extLst>
                <a:ext uri="{FF2B5EF4-FFF2-40B4-BE49-F238E27FC236}">
                  <a16:creationId xmlns:a16="http://schemas.microsoft.com/office/drawing/2014/main" id="{EE926985-BD32-434E-B99E-B55E092880BE}"/>
                </a:ext>
              </a:extLst>
            </p:cNvPr>
            <p:cNvSpPr/>
            <p:nvPr/>
          </p:nvSpPr>
          <p:spPr>
            <a:xfrm rot="5400000">
              <a:off x="6269252" y="2196843"/>
              <a:ext cx="185443" cy="148568"/>
            </a:xfrm>
            <a:prstGeom prst="leftArrow">
              <a:avLst/>
            </a:prstGeom>
            <a:solidFill>
              <a:srgbClr val="9E65CD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row: Left 172">
              <a:extLst>
                <a:ext uri="{FF2B5EF4-FFF2-40B4-BE49-F238E27FC236}">
                  <a16:creationId xmlns:a16="http://schemas.microsoft.com/office/drawing/2014/main" id="{2AB44EC5-C353-4949-B5B7-AAF79D861425}"/>
                </a:ext>
              </a:extLst>
            </p:cNvPr>
            <p:cNvSpPr/>
            <p:nvPr/>
          </p:nvSpPr>
          <p:spPr>
            <a:xfrm rot="5400000">
              <a:off x="7007752" y="2196843"/>
              <a:ext cx="185443" cy="148568"/>
            </a:xfrm>
            <a:prstGeom prst="leftArrow">
              <a:avLst/>
            </a:prstGeom>
            <a:solidFill>
              <a:srgbClr val="9E65CD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Arrow: Left 173">
              <a:extLst>
                <a:ext uri="{FF2B5EF4-FFF2-40B4-BE49-F238E27FC236}">
                  <a16:creationId xmlns:a16="http://schemas.microsoft.com/office/drawing/2014/main" id="{C9E73738-5545-4BF6-AC91-A89154D563D7}"/>
                </a:ext>
              </a:extLst>
            </p:cNvPr>
            <p:cNvSpPr/>
            <p:nvPr/>
          </p:nvSpPr>
          <p:spPr>
            <a:xfrm rot="5400000">
              <a:off x="7746252" y="2196843"/>
              <a:ext cx="185443" cy="148568"/>
            </a:xfrm>
            <a:prstGeom prst="leftArrow">
              <a:avLst/>
            </a:prstGeom>
            <a:solidFill>
              <a:srgbClr val="9E65CD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A6F3499-5177-4277-AA1C-82053A664C3F}"/>
              </a:ext>
            </a:extLst>
          </p:cNvPr>
          <p:cNvSpPr/>
          <p:nvPr/>
        </p:nvSpPr>
        <p:spPr>
          <a:xfrm>
            <a:off x="4856791" y="2380686"/>
            <a:ext cx="4127930" cy="1667898"/>
          </a:xfrm>
          <a:prstGeom prst="rect">
            <a:avLst/>
          </a:prstGeom>
          <a:noFill/>
          <a:ln>
            <a:solidFill>
              <a:srgbClr val="9E6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D34E-59DF-43F0-8551-0FD6AD4C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5"/>
            <a:ext cx="8515351" cy="461103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Both aim to capture </a:t>
            </a:r>
            <a:r>
              <a:rPr lang="en-US" sz="2200" b="1" dirty="0"/>
              <a:t>sentence-level semantic </a:t>
            </a:r>
            <a:r>
              <a:rPr lang="en-US" sz="2200" dirty="0"/>
              <a:t>structure</a:t>
            </a:r>
          </a:p>
          <a:p>
            <a:r>
              <a:rPr lang="en-US" sz="2200" dirty="0"/>
              <a:t>Both are DAGs (</a:t>
            </a:r>
            <a:r>
              <a:rPr lang="en-US" sz="2200" b="1" dirty="0" err="1"/>
              <a:t>reentrancies</a:t>
            </a:r>
            <a:r>
              <a:rPr lang="en-US" sz="2200" dirty="0"/>
              <a:t> play an important role)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Anchoring</a:t>
            </a:r>
            <a:endParaRPr lang="en-US" sz="3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FF0000"/>
                </a:solidFill>
              </a:rPr>
              <a:t>AMR</a:t>
            </a:r>
            <a:r>
              <a:rPr lang="en-US" sz="1800" dirty="0"/>
              <a:t> is unanchored / sentence-anchored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B0F0"/>
                </a:solidFill>
              </a:rPr>
              <a:t>UCCA (FL)</a:t>
            </a:r>
            <a:r>
              <a:rPr lang="en-US" sz="1800" dirty="0"/>
              <a:t> is anchored in </a:t>
            </a:r>
            <a:r>
              <a:rPr lang="en-US" sz="1800" b="1" dirty="0"/>
              <a:t>tokens</a:t>
            </a:r>
            <a:r>
              <a:rPr lang="en-US" sz="1800" dirty="0"/>
              <a:t> directly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Modularity</a:t>
            </a:r>
            <a:endParaRPr lang="en-US" sz="3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FF0000"/>
                </a:solidFill>
              </a:rPr>
              <a:t>AMR</a:t>
            </a:r>
            <a:r>
              <a:rPr lang="en-US" sz="1800" dirty="0"/>
              <a:t> has many fine-grained categories in a single layer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B0F0"/>
                </a:solidFill>
              </a:rPr>
              <a:t>UCCA</a:t>
            </a:r>
            <a:r>
              <a:rPr lang="en-US" sz="1800" dirty="0"/>
              <a:t> is built on a coarse</a:t>
            </a:r>
            <a:r>
              <a:rPr lang="en-US" sz="1800" b="1" dirty="0"/>
              <a:t> foundational</a:t>
            </a:r>
            <a:r>
              <a:rPr lang="en-US" sz="1800" dirty="0"/>
              <a:t> layer + </a:t>
            </a:r>
            <a:r>
              <a:rPr lang="en-US" sz="1800" b="1" dirty="0"/>
              <a:t>extensions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Universality</a:t>
            </a:r>
            <a:endParaRPr lang="en-US" sz="3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FF0000"/>
                </a:solidFill>
              </a:rPr>
              <a:t>AMR </a:t>
            </a:r>
            <a:r>
              <a:rPr lang="en-US" sz="1800" dirty="0"/>
              <a:t>concepts are drawn from a lexicon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B0F0"/>
                </a:solidFill>
              </a:rPr>
              <a:t>UCCA</a:t>
            </a:r>
            <a:r>
              <a:rPr lang="en-US" sz="1800" dirty="0"/>
              <a:t> is </a:t>
            </a:r>
            <a:r>
              <a:rPr lang="en-US" sz="1800" b="1" dirty="0"/>
              <a:t>lexicon-free</a:t>
            </a:r>
            <a:r>
              <a:rPr lang="en-US" sz="1800" dirty="0"/>
              <a:t> and designed for </a:t>
            </a:r>
            <a:r>
              <a:rPr lang="en-US" sz="1800" b="1" dirty="0"/>
              <a:t>cross-linguistic</a:t>
            </a:r>
            <a:r>
              <a:rPr lang="en-US" sz="1800" dirty="0"/>
              <a:t> stability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4FD8-C4E0-42E5-991C-2EA3CDB8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54566" cy="1325563"/>
          </a:xfrm>
        </p:spPr>
        <p:txBody>
          <a:bodyPr/>
          <a:lstStyle/>
          <a:p>
            <a:r>
              <a:rPr lang="en-US" dirty="0"/>
              <a:t>Versus other MRs: AMR </a:t>
            </a:r>
            <a:r>
              <a:rPr lang="en-US" sz="2800" dirty="0"/>
              <a:t>(</a:t>
            </a:r>
            <a:r>
              <a:rPr lang="en-US" sz="2800" dirty="0" err="1"/>
              <a:t>Banarescu</a:t>
            </a:r>
            <a:r>
              <a:rPr lang="en-US" sz="2800" dirty="0"/>
              <a:t> et al.)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0AF0-FC16-4691-B393-AF9B5D77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DCBB3-A118-40D2-8F5B-4AD1282E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1A7B2-CFAF-444F-B171-B343209D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BDBDB"/>
              </a:clrFrom>
              <a:clrTo>
                <a:srgbClr val="DBDBD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8827" y="2312786"/>
            <a:ext cx="3467192" cy="325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B27F3-768B-4FDF-BDDF-30EEC94740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BDBDB"/>
              </a:clrFrom>
              <a:clrTo>
                <a:srgbClr val="DBDBD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95624"/>
            <a:ext cx="5750524" cy="17300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C78DCC2-AE34-4CC9-8A8D-1021CCC99269}"/>
              </a:ext>
            </a:extLst>
          </p:cNvPr>
          <p:cNvGrpSpPr/>
          <p:nvPr/>
        </p:nvGrpSpPr>
        <p:grpSpPr>
          <a:xfrm>
            <a:off x="4898624" y="2212105"/>
            <a:ext cx="4033998" cy="1871113"/>
            <a:chOff x="4898624" y="2212105"/>
            <a:chExt cx="4033998" cy="187111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E8F73E-5243-45FC-A213-70E03F40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A3A2B4-FACD-4FF7-BDB3-0C8FCC63E7A1}"/>
                </a:ext>
              </a:extLst>
            </p:cNvPr>
            <p:cNvSpPr/>
            <p:nvPr/>
          </p:nvSpPr>
          <p:spPr>
            <a:xfrm>
              <a:off x="7546927" y="3561976"/>
              <a:ext cx="1385695" cy="5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9C5250-9704-434B-90C3-E56159DDDCB5}"/>
              </a:ext>
            </a:extLst>
          </p:cNvPr>
          <p:cNvGrpSpPr/>
          <p:nvPr/>
        </p:nvGrpSpPr>
        <p:grpSpPr>
          <a:xfrm>
            <a:off x="6773628" y="3598020"/>
            <a:ext cx="2009588" cy="2215199"/>
            <a:chOff x="6912909" y="3610600"/>
            <a:chExt cx="2009588" cy="22151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D0DE59-9B6B-4D1F-8F6F-ED05B731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12909" y="3610600"/>
              <a:ext cx="2009588" cy="22151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087619-4DAF-4C09-B74D-3AAED714B66C}"/>
                </a:ext>
              </a:extLst>
            </p:cNvPr>
            <p:cNvSpPr txBox="1"/>
            <p:nvPr/>
          </p:nvSpPr>
          <p:spPr>
            <a:xfrm>
              <a:off x="6942424" y="36106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8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9831DE-54B6-49C6-A032-D210A0C9B2AA}"/>
              </a:ext>
            </a:extLst>
          </p:cNvPr>
          <p:cNvGrpSpPr/>
          <p:nvPr/>
        </p:nvGrpSpPr>
        <p:grpSpPr>
          <a:xfrm>
            <a:off x="4898624" y="2212105"/>
            <a:ext cx="4033998" cy="1871113"/>
            <a:chOff x="4898624" y="2212105"/>
            <a:chExt cx="4033998" cy="18711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248E94-9C15-4179-91B4-DD83FF569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A99C68-81E9-4605-8CC0-739F2343C582}"/>
                </a:ext>
              </a:extLst>
            </p:cNvPr>
            <p:cNvSpPr/>
            <p:nvPr/>
          </p:nvSpPr>
          <p:spPr>
            <a:xfrm>
              <a:off x="7546927" y="3561976"/>
              <a:ext cx="1385695" cy="5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AC1586-59C6-4590-BC0C-51DCA6E6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" y="365126"/>
            <a:ext cx="8994710" cy="1325563"/>
          </a:xfrm>
        </p:spPr>
        <p:txBody>
          <a:bodyPr/>
          <a:lstStyle/>
          <a:p>
            <a:pPr algn="ctr"/>
            <a:r>
              <a:rPr lang="en-US" dirty="0"/>
              <a:t>Versus other MRs: MRP Shared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B98-9CD3-441C-B542-F5582E62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5901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/>
              <a:t>Oepen</a:t>
            </a:r>
            <a:r>
              <a:rPr lang="en-US" sz="2400" dirty="0"/>
              <a:t> et al. </a:t>
            </a:r>
            <a:r>
              <a:rPr lang="en-US" sz="2400" dirty="0" err="1"/>
              <a:t>CoNLL</a:t>
            </a:r>
            <a:r>
              <a:rPr lang="en-US" sz="2400" dirty="0"/>
              <a:t> 2019, 2020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</a:t>
            </a:r>
            <a:r>
              <a:rPr lang="en-US" sz="2400" i="0" u="none" strike="noStrike" baseline="0" dirty="0"/>
              <a:t>aking stock </a:t>
            </a:r>
            <a:r>
              <a:rPr lang="en-US" sz="2400" b="0" i="0" u="none" strike="noStrike" baseline="0" dirty="0"/>
              <a:t>of the many recent advances in the field of MR </a:t>
            </a:r>
            <a:endParaRPr lang="en-US" sz="1600" b="0" i="0" u="none" strike="noStrike" baseline="0" dirty="0"/>
          </a:p>
          <a:p>
            <a:pPr>
              <a:lnSpc>
                <a:spcPct val="100000"/>
              </a:lnSpc>
            </a:pPr>
            <a:r>
              <a:rPr lang="en-US" sz="2400" dirty="0"/>
              <a:t>C</a:t>
            </a:r>
            <a:r>
              <a:rPr lang="en-US" sz="2400" b="0" i="0" u="none" strike="noStrike" baseline="0" dirty="0"/>
              <a:t>omparing state-of-the-art </a:t>
            </a:r>
            <a:r>
              <a:rPr lang="en-US" sz="2400" b="1" i="0" u="none" strike="noStrike" baseline="0" dirty="0"/>
              <a:t>parsers</a:t>
            </a:r>
            <a:r>
              <a:rPr lang="en-US" sz="2400" b="0" i="0" u="none" strike="noStrike" baseline="0" dirty="0"/>
              <a:t> in different frameworks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</a:t>
            </a:r>
            <a:r>
              <a:rPr lang="en-US" sz="2400" b="0" i="0" u="none" strike="noStrike" baseline="0" dirty="0"/>
              <a:t>ncouraging </a:t>
            </a:r>
            <a:r>
              <a:rPr lang="en-US" sz="2400" b="1" i="0" u="none" strike="noStrike" baseline="0" dirty="0"/>
              <a:t>multitask learning (MTL)</a:t>
            </a:r>
            <a:r>
              <a:rPr lang="en-US" sz="2400" b="0" i="0" u="none" strike="noStrike" baseline="0" dirty="0"/>
              <a:t> approaches that tackle multiple related formulations of the semantic parsing task with a single system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Featured UCCA, along with other Type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1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FF0000"/>
                </a:solidFill>
                <a:effectLst/>
              </a:rPr>
              <a:t>2</a:t>
            </a:r>
            <a:r>
              <a:rPr lang="en-US" sz="2400" dirty="0">
                <a:effectLst/>
              </a:rPr>
              <a:t>, and </a:t>
            </a:r>
            <a:r>
              <a:rPr lang="en-US" sz="2400" dirty="0">
                <a:solidFill>
                  <a:srgbClr val="92D050"/>
                </a:solidFill>
                <a:effectLst/>
              </a:rPr>
              <a:t>0</a:t>
            </a:r>
            <a:r>
              <a:rPr lang="en-US" sz="2400" dirty="0">
                <a:effectLst/>
              </a:rPr>
              <a:t> approaches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400" dirty="0"/>
              <a:t>New theoretical </a:t>
            </a:r>
            <a:r>
              <a:rPr lang="en-US" sz="2400" b="1" dirty="0"/>
              <a:t>insights</a:t>
            </a:r>
            <a:r>
              <a:rPr lang="en-US" sz="2400" dirty="0"/>
              <a:t>, </a:t>
            </a:r>
            <a:r>
              <a:rPr lang="en-US" sz="2400" b="1" dirty="0"/>
              <a:t>data</a:t>
            </a:r>
            <a:r>
              <a:rPr lang="en-US" sz="2400" dirty="0"/>
              <a:t>, and </a:t>
            </a:r>
            <a:r>
              <a:rPr lang="en-US" sz="2400" b="1" dirty="0" err="1"/>
              <a:t>SotA</a:t>
            </a:r>
            <a:r>
              <a:rPr lang="en-US" sz="2400" dirty="0"/>
              <a:t> parsers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5DCF3-4D9B-4F31-B165-8910705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8B29-9BFA-4000-B83E-7E87A3A4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BB94-33CD-4F4C-99FB-23B98B7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Syntactic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3B81-D681-4ED6-A5A1-471DD7A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UCCA</a:t>
            </a:r>
            <a:r>
              <a:rPr lang="en-US" sz="2000" dirty="0"/>
              <a:t> </a:t>
            </a:r>
            <a:r>
              <a:rPr lang="en-US" sz="2000" b="1" dirty="0"/>
              <a:t>abstracts</a:t>
            </a:r>
            <a:r>
              <a:rPr lang="en-US" sz="2000" dirty="0"/>
              <a:t> away from </a:t>
            </a:r>
            <a:r>
              <a:rPr lang="en-US" sz="2000" dirty="0">
                <a:solidFill>
                  <a:srgbClr val="FF0000"/>
                </a:solidFill>
              </a:rPr>
              <a:t>syntax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Stable across paraphrastic superficial variation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UCCA </a:t>
            </a:r>
            <a:r>
              <a:rPr lang="en-US" sz="2000" b="1" dirty="0"/>
              <a:t>scenes </a:t>
            </a:r>
            <a:r>
              <a:rPr lang="en-US" sz="2000" dirty="0"/>
              <a:t>≠ syntactic </a:t>
            </a:r>
            <a:r>
              <a:rPr lang="en-US" sz="2000" b="1" dirty="0"/>
              <a:t>predicates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Nouns and adjectives </a:t>
            </a:r>
            <a:br>
              <a:rPr lang="en-US" sz="1800" dirty="0"/>
            </a:br>
            <a:r>
              <a:rPr lang="en-US" sz="1800" dirty="0"/>
              <a:t>can be </a:t>
            </a:r>
            <a:r>
              <a:rPr lang="en-US" sz="1800" dirty="0">
                <a:solidFill>
                  <a:srgbClr val="00B0F0"/>
                </a:solidFill>
              </a:rPr>
              <a:t>scene-evoking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Verbs</a:t>
            </a:r>
            <a:r>
              <a:rPr lang="en-US" sz="1800" dirty="0"/>
              <a:t> can be </a:t>
            </a:r>
            <a:r>
              <a:rPr lang="en-US" sz="1800" dirty="0">
                <a:solidFill>
                  <a:srgbClr val="00B0F0"/>
                </a:solidFill>
              </a:rPr>
              <a:t>secondary verbs 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or light verbs (non-scenes)</a:t>
            </a:r>
            <a:endParaRPr lang="en-US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UCCA </a:t>
            </a:r>
            <a:r>
              <a:rPr lang="en-US" sz="2000" dirty="0">
                <a:solidFill>
                  <a:srgbClr val="00B0F0"/>
                </a:solidFill>
              </a:rPr>
              <a:t>unit</a:t>
            </a:r>
            <a:r>
              <a:rPr lang="en-US" sz="2000" dirty="0"/>
              <a:t> structures tend to be </a:t>
            </a:r>
            <a:r>
              <a:rPr lang="en-US" sz="2000" b="1" dirty="0"/>
              <a:t>flat 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Compared to, e.g., </a:t>
            </a:r>
            <a:r>
              <a:rPr lang="en-US" sz="1800" b="1" dirty="0"/>
              <a:t>binary branching </a:t>
            </a:r>
            <a:br>
              <a:rPr lang="en-US" sz="1800" dirty="0"/>
            </a:br>
            <a:r>
              <a:rPr lang="en-US" sz="1800" dirty="0"/>
              <a:t>in syntactic </a:t>
            </a:r>
            <a:r>
              <a:rPr lang="en-US" sz="1800" dirty="0">
                <a:solidFill>
                  <a:srgbClr val="FF0000"/>
                </a:solidFill>
              </a:rPr>
              <a:t>phrase </a:t>
            </a:r>
            <a:r>
              <a:rPr lang="en-US" sz="1800" dirty="0"/>
              <a:t>structure</a:t>
            </a:r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A364-70DC-4F9E-832A-2832BEBD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DCA6-916F-438F-937B-9C878D02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F36DE-B7BC-4C7F-B089-B5754221D6B3}"/>
              </a:ext>
            </a:extLst>
          </p:cNvPr>
          <p:cNvGrpSpPr/>
          <p:nvPr/>
        </p:nvGrpSpPr>
        <p:grpSpPr>
          <a:xfrm>
            <a:off x="4898624" y="2212105"/>
            <a:ext cx="4033998" cy="1871113"/>
            <a:chOff x="4898624" y="2212105"/>
            <a:chExt cx="4033998" cy="18711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6ECD6A-76E5-44BC-B5CD-671A4898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02E8A8-4E74-46D2-9B3B-92F710C92D90}"/>
                </a:ext>
              </a:extLst>
            </p:cNvPr>
            <p:cNvSpPr/>
            <p:nvPr/>
          </p:nvSpPr>
          <p:spPr>
            <a:xfrm>
              <a:off x="7546927" y="3561976"/>
              <a:ext cx="1385695" cy="5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361B18-4F68-42F4-A35C-78C74C047242}"/>
              </a:ext>
            </a:extLst>
          </p:cNvPr>
          <p:cNvGrpSpPr/>
          <p:nvPr/>
        </p:nvGrpSpPr>
        <p:grpSpPr>
          <a:xfrm>
            <a:off x="3367773" y="3499431"/>
            <a:ext cx="5587637" cy="2819592"/>
            <a:chOff x="3367773" y="3499431"/>
            <a:chExt cx="5587637" cy="28195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1B0E59-A601-433B-9B95-A51CEF17C416}"/>
                </a:ext>
              </a:extLst>
            </p:cNvPr>
            <p:cNvGrpSpPr/>
            <p:nvPr/>
          </p:nvGrpSpPr>
          <p:grpSpPr>
            <a:xfrm>
              <a:off x="6160346" y="3499431"/>
              <a:ext cx="2795064" cy="2819592"/>
              <a:chOff x="6160346" y="3499431"/>
              <a:chExt cx="2795064" cy="28195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77DE5D0-103C-4507-8873-6F6F5C7B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0346" y="3561976"/>
                <a:ext cx="2783670" cy="275704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C12B32-93B9-494D-BC8A-E0DC3AD6E7A1}"/>
                  </a:ext>
                </a:extLst>
              </p:cNvPr>
              <p:cNvSpPr txBox="1"/>
              <p:nvPr/>
            </p:nvSpPr>
            <p:spPr>
              <a:xfrm>
                <a:off x="7546927" y="3499431"/>
                <a:ext cx="1408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FF0000"/>
                    </a:solidFill>
                  </a:rPr>
                  <a:t>Constituency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Parse (PTB)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A72D7D-CB1B-4DF0-9600-9B54F09DD493}"/>
                </a:ext>
              </a:extLst>
            </p:cNvPr>
            <p:cNvGrpSpPr/>
            <p:nvPr/>
          </p:nvGrpSpPr>
          <p:grpSpPr>
            <a:xfrm>
              <a:off x="3367773" y="5378011"/>
              <a:ext cx="4323425" cy="852118"/>
              <a:chOff x="3367773" y="5378011"/>
              <a:chExt cx="4323425" cy="85211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6F9AF2-F8BE-4FCF-A578-28630B133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7773" y="5695607"/>
                <a:ext cx="4323425" cy="53452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2F1641-CB39-4FA0-BBD3-D6F8B4979C68}"/>
                  </a:ext>
                </a:extLst>
              </p:cNvPr>
              <p:cNvSpPr txBox="1"/>
              <p:nvPr/>
            </p:nvSpPr>
            <p:spPr>
              <a:xfrm>
                <a:off x="4812746" y="5378011"/>
                <a:ext cx="2472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Dependency Parse (UD)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6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016F-1642-40DF-A713-DB23D16B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Discourse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8890-127C-40A4-B909-26C49467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8230124" cy="47704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Discourse structure is not (currently) a primary focus of UCCA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dirty="0"/>
              <a:t>But some relevant features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Coreference</a:t>
            </a:r>
            <a:r>
              <a:rPr lang="en-US" sz="1800" dirty="0"/>
              <a:t> Layer, </a:t>
            </a:r>
            <a:br>
              <a:rPr lang="en-US" sz="1800" dirty="0"/>
            </a:br>
            <a:r>
              <a:rPr lang="en-US" sz="1800" b="1" dirty="0"/>
              <a:t>Implicit</a:t>
            </a:r>
            <a:r>
              <a:rPr lang="en-US" sz="1800" dirty="0"/>
              <a:t> Unit refinements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Linker</a:t>
            </a:r>
            <a:r>
              <a:rPr lang="en-US" sz="1800" dirty="0"/>
              <a:t> + Parallel </a:t>
            </a:r>
            <a:r>
              <a:rPr lang="en-US" sz="1800" b="1" dirty="0"/>
              <a:t>Scene</a:t>
            </a:r>
            <a:r>
              <a:rPr lang="en-US" sz="1800" dirty="0"/>
              <a:t> structure </a:t>
            </a:r>
            <a:br>
              <a:rPr lang="en-US" sz="1800" dirty="0"/>
            </a:br>
            <a:r>
              <a:rPr lang="en-US" sz="1800" dirty="0"/>
              <a:t>(with SNACS relations)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Ground and Linker edges </a:t>
            </a:r>
            <a:br>
              <a:rPr lang="en-US" sz="1800" dirty="0"/>
            </a:br>
            <a:r>
              <a:rPr lang="en-US" sz="1800" b="1" dirty="0"/>
              <a:t>identify discourse signals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but don’t disambiguate them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far not as elaborate as, e.g., DRG</a:t>
            </a:r>
            <a:br>
              <a:rPr lang="en-US" sz="2000" dirty="0"/>
            </a:br>
            <a:r>
              <a:rPr lang="en-US" sz="2000" dirty="0"/>
              <a:t>(and not aiming to be)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				</a:t>
            </a:r>
            <a:r>
              <a:rPr lang="en-US" dirty="0"/>
              <a:t>…yet!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A9D-12BA-43E0-B0E8-B2F62514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409C5-F79D-4783-975F-A6EB7AE4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23A938-5120-43AB-B365-C272EE4DF2EC}"/>
              </a:ext>
            </a:extLst>
          </p:cNvPr>
          <p:cNvGrpSpPr/>
          <p:nvPr/>
        </p:nvGrpSpPr>
        <p:grpSpPr>
          <a:xfrm>
            <a:off x="4898624" y="2212105"/>
            <a:ext cx="4033998" cy="1871113"/>
            <a:chOff x="4898624" y="2212105"/>
            <a:chExt cx="4033998" cy="18711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1ED5CE-8F05-4E27-9BEB-03603508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624" y="2212105"/>
              <a:ext cx="4033998" cy="1816035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5C769-919A-488A-AFCE-E63591CF9AAE}"/>
                </a:ext>
              </a:extLst>
            </p:cNvPr>
            <p:cNvSpPr/>
            <p:nvPr/>
          </p:nvSpPr>
          <p:spPr>
            <a:xfrm>
              <a:off x="7546927" y="3561976"/>
              <a:ext cx="1385695" cy="5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4B4B0-3843-4BEA-8C22-9F9B993E9354}"/>
              </a:ext>
            </a:extLst>
          </p:cNvPr>
          <p:cNvGrpSpPr/>
          <p:nvPr/>
        </p:nvGrpSpPr>
        <p:grpSpPr>
          <a:xfrm>
            <a:off x="5252252" y="4028140"/>
            <a:ext cx="3606522" cy="2210258"/>
            <a:chOff x="3924572" y="3230601"/>
            <a:chExt cx="3606522" cy="2210258"/>
          </a:xfrm>
          <a:solidFill>
            <a:schemeClr val="bg1"/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3D827-B344-4023-96C7-58F32A23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BDBDB"/>
                </a:clrFrom>
                <a:clrTo>
                  <a:srgbClr val="DBDBDB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24572" y="3293704"/>
              <a:ext cx="3606522" cy="2147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F9F65-3ABC-49B2-8828-AFB5C84828D8}"/>
                </a:ext>
              </a:extLst>
            </p:cNvPr>
            <p:cNvSpPr txBox="1"/>
            <p:nvPr/>
          </p:nvSpPr>
          <p:spPr>
            <a:xfrm>
              <a:off x="6159887" y="3230601"/>
              <a:ext cx="596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434FF58-505E-4C75-BDA4-9681CFCE22E6}"/>
              </a:ext>
            </a:extLst>
          </p:cNvPr>
          <p:cNvGrpSpPr/>
          <p:nvPr/>
        </p:nvGrpSpPr>
        <p:grpSpPr>
          <a:xfrm>
            <a:off x="367441" y="946119"/>
            <a:ext cx="7757304" cy="5307458"/>
            <a:chOff x="474863" y="662032"/>
            <a:chExt cx="7757304" cy="530745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735ACE-9DF7-4B69-BA7A-15B31238A7DB}"/>
                </a:ext>
              </a:extLst>
            </p:cNvPr>
            <p:cNvSpPr txBox="1"/>
            <p:nvPr/>
          </p:nvSpPr>
          <p:spPr>
            <a:xfrm>
              <a:off x="5522846" y="5384715"/>
              <a:ext cx="1036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Sentence;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Type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7EC25F-6A7B-4745-AC9F-CDCC0FC8F9AC}"/>
                </a:ext>
              </a:extLst>
            </p:cNvPr>
            <p:cNvSpPr txBox="1"/>
            <p:nvPr/>
          </p:nvSpPr>
          <p:spPr>
            <a:xfrm>
              <a:off x="1902312" y="5383459"/>
              <a:ext cx="1362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Token /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Type 0; Type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93C01A-B4EB-40C4-8BBC-7DFA408CE63D}"/>
                </a:ext>
              </a:extLst>
            </p:cNvPr>
            <p:cNvSpPr txBox="1"/>
            <p:nvPr/>
          </p:nvSpPr>
          <p:spPr>
            <a:xfrm>
              <a:off x="3891562" y="5382765"/>
              <a:ext cx="787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Syntax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51C89F-F340-4C41-A19C-8328EBF61EA2}"/>
                </a:ext>
              </a:extLst>
            </p:cNvPr>
            <p:cNvSpPr txBox="1"/>
            <p:nvPr/>
          </p:nvSpPr>
          <p:spPr>
            <a:xfrm>
              <a:off x="7195376" y="5384715"/>
              <a:ext cx="1036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Semantics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169817E9-22F2-4EEC-9E50-592F0FFB6D3A}"/>
                </a:ext>
              </a:extLst>
            </p:cNvPr>
            <p:cNvSpPr txBox="1"/>
            <p:nvPr/>
          </p:nvSpPr>
          <p:spPr>
            <a:xfrm rot="16200000">
              <a:off x="-50425" y="1187320"/>
              <a:ext cx="1352798" cy="3022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Many layers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AD90C9BA-237A-4DC4-98FE-5E1E661642C0}"/>
                </a:ext>
              </a:extLst>
            </p:cNvPr>
            <p:cNvSpPr txBox="1"/>
            <p:nvPr/>
          </p:nvSpPr>
          <p:spPr>
            <a:xfrm rot="16200000">
              <a:off x="244760" y="3938939"/>
              <a:ext cx="736301" cy="2679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Layer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7556DA-A180-45F1-B78B-AFEFF2A3F2AA}"/>
              </a:ext>
            </a:extLst>
          </p:cNvPr>
          <p:cNvGrpSpPr/>
          <p:nvPr/>
        </p:nvGrpSpPr>
        <p:grpSpPr>
          <a:xfrm>
            <a:off x="2789659" y="2208155"/>
            <a:ext cx="5389441" cy="3196420"/>
            <a:chOff x="2867901" y="1608872"/>
            <a:chExt cx="5389441" cy="3196420"/>
          </a:xfrm>
        </p:grpSpPr>
        <p:pic>
          <p:nvPicPr>
            <p:cNvPr id="9" name="Graphic 8" descr="Arrow: Clockwise curve">
              <a:extLst>
                <a:ext uri="{FF2B5EF4-FFF2-40B4-BE49-F238E27FC236}">
                  <a16:creationId xmlns:a16="http://schemas.microsoft.com/office/drawing/2014/main" id="{51577120-5468-4320-9765-684AFD8A6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929258" flipH="1">
              <a:off x="3964412" y="512361"/>
              <a:ext cx="3196420" cy="53894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EF9D12-94BC-4F98-8FF7-F7CD0894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0489" y="3859879"/>
              <a:ext cx="2322043" cy="832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38AF80-2339-478D-BC0B-79A76449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5006" y="3467818"/>
              <a:ext cx="1043621" cy="9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B157CB-D1BC-42E4-894B-F1BCE800915B}"/>
                </a:ext>
              </a:extLst>
            </p:cNvPr>
            <p:cNvGrpSpPr/>
            <p:nvPr/>
          </p:nvGrpSpPr>
          <p:grpSpPr>
            <a:xfrm>
              <a:off x="5285805" y="2728496"/>
              <a:ext cx="1398645" cy="1394330"/>
              <a:chOff x="4910986" y="1968902"/>
              <a:chExt cx="3970116" cy="418448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7BB253F-A981-4B98-AB61-3FCA86462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0986" y="1968902"/>
                <a:ext cx="1789890" cy="3210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F2E5C69-E090-4EA6-A7CC-EDBF1C6DD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0159" y="2344672"/>
                <a:ext cx="1738010" cy="32814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3C32177-C109-4B02-B8C9-A24C5C347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8437" y="3001628"/>
                <a:ext cx="1452665" cy="31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20C1B0-588E-4040-AB5B-9798FFC83EB1}"/>
              </a:ext>
            </a:extLst>
          </p:cNvPr>
          <p:cNvSpPr txBox="1"/>
          <p:nvPr/>
        </p:nvSpPr>
        <p:spPr>
          <a:xfrm>
            <a:off x="7009851" y="67926"/>
            <a:ext cx="171970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00B0F0"/>
                </a:solidFill>
              </a:rPr>
              <a:t>✘</a:t>
            </a:r>
            <a:endParaRPr lang="en-US" sz="13800" dirty="0">
              <a:solidFill>
                <a:srgbClr val="00B0F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B6BF-6193-444A-8464-543CD9C1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63EB-0FD6-4E8C-86E2-520341D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C673-1066-4427-A6C8-A381F79484F2}" type="slidenum">
              <a:rPr lang="en-US" smtClean="0"/>
              <a:t>26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EA79E-5A3A-4A01-84F9-D1AA631960EF}"/>
              </a:ext>
            </a:extLst>
          </p:cNvPr>
          <p:cNvGrpSpPr/>
          <p:nvPr/>
        </p:nvGrpSpPr>
        <p:grpSpPr>
          <a:xfrm>
            <a:off x="810150" y="3756855"/>
            <a:ext cx="2543143" cy="1200329"/>
            <a:chOff x="653598" y="3076022"/>
            <a:chExt cx="2543143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95EAE2-4E8F-485A-8624-9691DF6BD349}"/>
                </a:ext>
              </a:extLst>
            </p:cNvPr>
            <p:cNvSpPr txBox="1"/>
            <p:nvPr/>
          </p:nvSpPr>
          <p:spPr>
            <a:xfrm>
              <a:off x="1994502" y="3076022"/>
              <a:ext cx="12022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</a:rPr>
                <a:t>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A9774E-6E3A-400C-91AB-CFA96B0B7645}"/>
                </a:ext>
              </a:extLst>
            </p:cNvPr>
            <p:cNvSpPr txBox="1"/>
            <p:nvPr/>
          </p:nvSpPr>
          <p:spPr>
            <a:xfrm>
              <a:off x="653598" y="3301607"/>
              <a:ext cx="1576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B0F0"/>
                  </a:solidFill>
                </a:rPr>
                <a:t>Foundational</a:t>
              </a:r>
            </a:p>
            <a:p>
              <a:pPr algn="r"/>
              <a:r>
                <a:rPr lang="en-US" sz="2000" dirty="0">
                  <a:solidFill>
                    <a:srgbClr val="00B0F0"/>
                  </a:solidFill>
                </a:rPr>
                <a:t>Layer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BE9398-7FA8-4D70-88DB-8BB67D6A952C}"/>
              </a:ext>
            </a:extLst>
          </p:cNvPr>
          <p:cNvSpPr txBox="1"/>
          <p:nvPr/>
        </p:nvSpPr>
        <p:spPr>
          <a:xfrm>
            <a:off x="1437000" y="1878678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Topic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ffectLst/>
                <a:latin typeface="Freestyle Script" panose="030804020302050B0404" pitchFamily="66" charset="0"/>
              </a:rPr>
              <a:t>↝</a:t>
            </a:r>
            <a:r>
              <a:rPr lang="en-US" dirty="0" err="1">
                <a:solidFill>
                  <a:srgbClr val="E65CE6"/>
                </a:solidFill>
                <a:effectLst/>
                <a:latin typeface="Freestyle Script" panose="030804020302050B0404" pitchFamily="66" charset="0"/>
              </a:rPr>
              <a:t>Beneficiary</a:t>
            </a:r>
            <a:endParaRPr lang="en-US" sz="1400" dirty="0">
              <a:solidFill>
                <a:srgbClr val="E65CE6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A35C7-0B76-45E2-B146-60E97A21A9A7}"/>
              </a:ext>
            </a:extLst>
          </p:cNvPr>
          <p:cNvSpPr txBox="1"/>
          <p:nvPr/>
        </p:nvSpPr>
        <p:spPr>
          <a:xfrm>
            <a:off x="3701547" y="422899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9E65CD"/>
                </a:solidFill>
                <a:latin typeface="Freestyle Script" panose="030804020302050B0404" pitchFamily="66" charset="0"/>
              </a:rPr>
              <a:t>Recipient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ffectLst/>
                <a:latin typeface="Freestyle Script" panose="030804020302050B0404" pitchFamily="66" charset="0"/>
              </a:rPr>
              <a:t>↝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Freestyle Script" panose="030804020302050B0404" pitchFamily="66" charset="0"/>
              </a:rPr>
              <a:t>Theme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50615-B343-4F9A-A848-DC5086F636D2}"/>
              </a:ext>
            </a:extLst>
          </p:cNvPr>
          <p:cNvSpPr txBox="1"/>
          <p:nvPr/>
        </p:nvSpPr>
        <p:spPr>
          <a:xfrm>
            <a:off x="931364" y="400151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Originator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ffectLst/>
                <a:latin typeface="Freestyle Script" panose="030804020302050B0404" pitchFamily="66" charset="0"/>
              </a:rPr>
              <a:t>↝</a:t>
            </a:r>
            <a:r>
              <a:rPr lang="en-US" dirty="0" err="1">
                <a:solidFill>
                  <a:srgbClr val="F55959"/>
                </a:solidFill>
                <a:effectLst/>
                <a:latin typeface="Freestyle Script" panose="030804020302050B0404" pitchFamily="66" charset="0"/>
              </a:rPr>
              <a:t>Agent</a:t>
            </a:r>
            <a:endParaRPr lang="en-US" sz="1400" dirty="0">
              <a:solidFill>
                <a:srgbClr val="F55959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05A8C-0985-45D7-B22A-93B1DCBA041D}"/>
              </a:ext>
            </a:extLst>
          </p:cNvPr>
          <p:cNvSpPr txBox="1"/>
          <p:nvPr/>
        </p:nvSpPr>
        <p:spPr>
          <a:xfrm>
            <a:off x="3380759" y="1892201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Experiencer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ffectLst/>
                <a:latin typeface="Freestyle Script" panose="030804020302050B0404" pitchFamily="66" charset="0"/>
              </a:rPr>
              <a:t>↝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eestyle Script" panose="030804020302050B0404" pitchFamily="66" charset="0"/>
              </a:rPr>
              <a:t>Gestalt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FD220-E855-494E-B13A-3D4310DA16C8}"/>
              </a:ext>
            </a:extLst>
          </p:cNvPr>
          <p:cNvSpPr txBox="1"/>
          <p:nvPr/>
        </p:nvSpPr>
        <p:spPr>
          <a:xfrm>
            <a:off x="1366521" y="1236917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Deictic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DF54E-0468-423B-A41A-E1C44AC33AEA}"/>
              </a:ext>
            </a:extLst>
          </p:cNvPr>
          <p:cNvSpPr txBox="1"/>
          <p:nvPr/>
        </p:nvSpPr>
        <p:spPr>
          <a:xfrm>
            <a:off x="1395353" y="838305"/>
            <a:ext cx="45067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</a:t>
            </a:r>
            <a:r>
              <a:rPr lang="en-US" sz="2800" b="1" baseline="-25000" dirty="0">
                <a:solidFill>
                  <a:schemeClr val="bg1"/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 err="1"/>
              <a:t>Thank</a:t>
            </a:r>
            <a:r>
              <a:rPr lang="en-US" sz="2800" baseline="-25000" dirty="0" err="1">
                <a:solidFill>
                  <a:schemeClr val="bg1"/>
                </a:solidFill>
              </a:rPr>
              <a:t>P+G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/>
              <a:t>you</a:t>
            </a:r>
            <a:r>
              <a:rPr lang="en-US" sz="2800" baseline="-25000" dirty="0" err="1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1400" dirty="0"/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/>
              <a:t>for</a:t>
            </a:r>
            <a:r>
              <a:rPr lang="en-US" sz="2800" baseline="-25000" dirty="0" err="1">
                <a:solidFill>
                  <a:schemeClr val="bg1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 err="1"/>
              <a:t>your</a:t>
            </a:r>
            <a:r>
              <a:rPr lang="en-US" sz="2800" baseline="-25000" dirty="0" err="1">
                <a:solidFill>
                  <a:schemeClr val="bg1"/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 err="1"/>
              <a:t>attention</a:t>
            </a:r>
            <a:r>
              <a:rPr lang="en-US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/>
              <a:t> 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284234-286F-4206-BBC7-BCD50936537A}"/>
              </a:ext>
            </a:extLst>
          </p:cNvPr>
          <p:cNvSpPr txBox="1"/>
          <p:nvPr/>
        </p:nvSpPr>
        <p:spPr>
          <a:xfrm>
            <a:off x="1373140" y="822715"/>
            <a:ext cx="45432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IMP</a:t>
            </a:r>
            <a:r>
              <a:rPr lang="en-US" sz="2800" b="1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           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P+G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       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/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                 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sz="28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BD17B6-A96D-485B-9B0A-77239C2AF471}"/>
              </a:ext>
            </a:extLst>
          </p:cNvPr>
          <p:cNvGrpSpPr/>
          <p:nvPr/>
        </p:nvGrpSpPr>
        <p:grpSpPr>
          <a:xfrm>
            <a:off x="2877967" y="896515"/>
            <a:ext cx="1479834" cy="1070774"/>
            <a:chOff x="2877967" y="896515"/>
            <a:chExt cx="1479834" cy="107077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F202F5-9340-4597-A129-3218CCFFC2A6}"/>
                </a:ext>
              </a:extLst>
            </p:cNvPr>
            <p:cNvSpPr/>
            <p:nvPr/>
          </p:nvSpPr>
          <p:spPr>
            <a:xfrm>
              <a:off x="3583084" y="896515"/>
              <a:ext cx="774717" cy="43395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621BD5-0EE2-421E-92BE-21017E5AA1AB}"/>
                </a:ext>
              </a:extLst>
            </p:cNvPr>
            <p:cNvSpPr/>
            <p:nvPr/>
          </p:nvSpPr>
          <p:spPr>
            <a:xfrm>
              <a:off x="2877967" y="1533334"/>
              <a:ext cx="906022" cy="43395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F8874C-BCF0-46BA-8896-E1D4C1A46247}"/>
                </a:ext>
              </a:extLst>
            </p:cNvPr>
            <p:cNvCxnSpPr>
              <a:stCxn id="41" idx="0"/>
              <a:endCxn id="40" idx="2"/>
            </p:cNvCxnSpPr>
            <p:nvPr/>
          </p:nvCxnSpPr>
          <p:spPr>
            <a:xfrm flipV="1">
              <a:off x="3330978" y="1330470"/>
              <a:ext cx="639465" cy="20286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CDD90D-A728-4DD6-8A29-898702E6492A}"/>
              </a:ext>
            </a:extLst>
          </p:cNvPr>
          <p:cNvGrpSpPr/>
          <p:nvPr/>
        </p:nvGrpSpPr>
        <p:grpSpPr>
          <a:xfrm>
            <a:off x="1079630" y="899974"/>
            <a:ext cx="3477631" cy="2579978"/>
            <a:chOff x="1079630" y="899974"/>
            <a:chExt cx="3477631" cy="25799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89F093-4F4C-4D22-9435-4CB1FBDE88DE}"/>
                </a:ext>
              </a:extLst>
            </p:cNvPr>
            <p:cNvSpPr txBox="1"/>
            <p:nvPr/>
          </p:nvSpPr>
          <p:spPr>
            <a:xfrm>
              <a:off x="1079630" y="2556622"/>
              <a:ext cx="347763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Jakob Prange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jakob@cs.georgetown.edu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https://jakob.georgetown.domains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BF984D-F7B6-4337-ABFE-2DB738276393}"/>
                </a:ext>
              </a:extLst>
            </p:cNvPr>
            <p:cNvSpPr/>
            <p:nvPr/>
          </p:nvSpPr>
          <p:spPr>
            <a:xfrm>
              <a:off x="1426947" y="899974"/>
              <a:ext cx="774717" cy="43395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E1490C-C22D-49CC-B81B-4B4D658E57AA}"/>
                </a:ext>
              </a:extLst>
            </p:cNvPr>
            <p:cNvSpPr/>
            <p:nvPr/>
          </p:nvSpPr>
          <p:spPr>
            <a:xfrm>
              <a:off x="1098257" y="2522789"/>
              <a:ext cx="3402548" cy="94003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F8D383D9-20D2-4600-8946-7EBD74C43D92}"/>
                </a:ext>
              </a:extLst>
            </p:cNvPr>
            <p:cNvCxnSpPr>
              <a:stCxn id="42" idx="1"/>
              <a:endCxn id="43" idx="1"/>
            </p:cNvCxnSpPr>
            <p:nvPr/>
          </p:nvCxnSpPr>
          <p:spPr>
            <a:xfrm rot="10800000" flipV="1">
              <a:off x="1098257" y="1116952"/>
              <a:ext cx="328690" cy="1875856"/>
            </a:xfrm>
            <a:prstGeom prst="bentConnector3">
              <a:avLst>
                <a:gd name="adj1" fmla="val 169549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29DC581-4077-46D0-B922-680781E4FDFB}"/>
              </a:ext>
            </a:extLst>
          </p:cNvPr>
          <p:cNvSpPr txBox="1"/>
          <p:nvPr/>
        </p:nvSpPr>
        <p:spPr>
          <a:xfrm>
            <a:off x="4353167" y="5381682"/>
            <a:ext cx="4198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47B4EF9-6967-40C0-BA68-9B7A0CA81228}"/>
              </a:ext>
            </a:extLst>
          </p:cNvPr>
          <p:cNvGrpSpPr/>
          <p:nvPr/>
        </p:nvGrpSpPr>
        <p:grpSpPr>
          <a:xfrm>
            <a:off x="6985285" y="4399383"/>
            <a:ext cx="1185324" cy="1113104"/>
            <a:chOff x="7085721" y="4412527"/>
            <a:chExt cx="1185324" cy="1113104"/>
          </a:xfrm>
        </p:grpSpPr>
        <p:pic>
          <p:nvPicPr>
            <p:cNvPr id="73" name="Graphic 72" descr="Arrow: Rotate right">
              <a:extLst>
                <a:ext uri="{FF2B5EF4-FFF2-40B4-BE49-F238E27FC236}">
                  <a16:creationId xmlns:a16="http://schemas.microsoft.com/office/drawing/2014/main" id="{C6174DB4-31C9-4B0F-A83E-A310D17B1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9093" y="4611231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0C1D3E6-3B43-46B6-A9B9-72B2E851658A}"/>
                </a:ext>
              </a:extLst>
            </p:cNvPr>
            <p:cNvSpPr txBox="1"/>
            <p:nvPr/>
          </p:nvSpPr>
          <p:spPr>
            <a:xfrm>
              <a:off x="7085721" y="4412527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info!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889FFC-A46A-4FF3-98BA-162F90B388EE}"/>
              </a:ext>
            </a:extLst>
          </p:cNvPr>
          <p:cNvGrpSpPr/>
          <p:nvPr/>
        </p:nvGrpSpPr>
        <p:grpSpPr>
          <a:xfrm>
            <a:off x="704556" y="704130"/>
            <a:ext cx="8039364" cy="4962722"/>
            <a:chOff x="704556" y="704130"/>
            <a:chExt cx="8039364" cy="496272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7848D0-1EA9-4E20-A527-71C10B1EE47B}"/>
                </a:ext>
              </a:extLst>
            </p:cNvPr>
            <p:cNvCxnSpPr>
              <a:cxnSpLocks/>
            </p:cNvCxnSpPr>
            <p:nvPr/>
          </p:nvCxnSpPr>
          <p:spPr>
            <a:xfrm>
              <a:off x="735404" y="704130"/>
              <a:ext cx="0" cy="4939162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1D07A9-3113-4A61-B7A8-B0AA7C958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56" y="5661487"/>
              <a:ext cx="8039364" cy="5365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980FCF-05BE-40BD-A4C8-FDCE622E22A0}"/>
              </a:ext>
            </a:extLst>
          </p:cNvPr>
          <p:cNvSpPr txBox="1"/>
          <p:nvPr/>
        </p:nvSpPr>
        <p:spPr>
          <a:xfrm>
            <a:off x="3986313" y="578111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Anchoring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E2D501-22DA-40F3-AA6C-F05205914DA9}"/>
              </a:ext>
            </a:extLst>
          </p:cNvPr>
          <p:cNvSpPr txBox="1"/>
          <p:nvPr/>
        </p:nvSpPr>
        <p:spPr>
          <a:xfrm rot="16200000">
            <a:off x="-520527" y="293739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8523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5" grpId="0"/>
      <p:bldP spid="16" grpId="0"/>
      <p:bldP spid="8" grpId="0"/>
      <p:bldP spid="7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A648-9892-462D-910B-391AB527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UCCA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DCF8-4C36-46A1-A4F4-C304B5DD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Bird’s Eye View of UCCA ▫ </a:t>
            </a:r>
            <a:r>
              <a:rPr lang="en-US" sz="2000" dirty="0" err="1">
                <a:solidFill>
                  <a:srgbClr val="00B0F0"/>
                </a:solidFill>
              </a:rPr>
              <a:t>Omri</a:t>
            </a:r>
            <a:r>
              <a:rPr lang="en-US" sz="2000" dirty="0">
                <a:solidFill>
                  <a:srgbClr val="00B0F0"/>
                </a:solidFill>
              </a:rPr>
              <a:t> Abend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Annotation of English ▫ </a:t>
            </a:r>
            <a:r>
              <a:rPr lang="en-US" sz="2000" dirty="0">
                <a:solidFill>
                  <a:srgbClr val="00B0F0"/>
                </a:solidFill>
              </a:rPr>
              <a:t>Nathan Schneider</a:t>
            </a:r>
            <a:endParaRPr lang="en-US" sz="2000" b="1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Annotated Corpora &amp;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UCCAApp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▫ </a:t>
            </a:r>
            <a:r>
              <a:rPr lang="en-US" sz="2000" dirty="0" err="1">
                <a:solidFill>
                  <a:srgbClr val="00B0F0"/>
                </a:solidFill>
              </a:rPr>
              <a:t>Dotan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Dvir</a:t>
            </a:r>
            <a:endParaRPr lang="en-US" sz="20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Extension Layers &amp; Comparison to Other Formalisms ▫ </a:t>
            </a:r>
            <a:r>
              <a:rPr lang="en-US" sz="2000" b="1" dirty="0">
                <a:solidFill>
                  <a:srgbClr val="00B0F0"/>
                </a:solidFill>
              </a:rPr>
              <a:t>Jakob Prange</a:t>
            </a:r>
            <a:endParaRPr lang="en-US" sz="20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Parsing, Evaluation, &amp; Applications ▫ </a:t>
            </a:r>
            <a:r>
              <a:rPr lang="en-US" sz="2000" dirty="0">
                <a:solidFill>
                  <a:srgbClr val="00B0F0"/>
                </a:solidFill>
              </a:rPr>
              <a:t>Daniel </a:t>
            </a:r>
            <a:r>
              <a:rPr lang="en-US" sz="2000" dirty="0" err="1">
                <a:solidFill>
                  <a:srgbClr val="00B0F0"/>
                </a:solidFill>
              </a:rPr>
              <a:t>Hershcovich</a:t>
            </a:r>
            <a:endParaRPr lang="en-US" sz="20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Crosslinguistic Studies ▫ </a:t>
            </a:r>
            <a:r>
              <a:rPr lang="en-US" sz="2000" dirty="0" err="1">
                <a:solidFill>
                  <a:srgbClr val="00B0F0"/>
                </a:solidFill>
              </a:rPr>
              <a:t>Omri</a:t>
            </a:r>
            <a:r>
              <a:rPr lang="en-US" sz="2000" dirty="0">
                <a:solidFill>
                  <a:srgbClr val="00B0F0"/>
                </a:solidFill>
              </a:rPr>
              <a:t> Abend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/>
              <a:t>Thanks to my co-presenters and Georgetown students </a:t>
            </a:r>
            <a:br>
              <a:rPr lang="en-US" sz="2000" dirty="0"/>
            </a:br>
            <a:r>
              <a:rPr lang="en-US" sz="2000" dirty="0"/>
              <a:t>in the Advanced Semantic Representations course </a:t>
            </a:r>
            <a:br>
              <a:rPr lang="en-US" sz="2000" dirty="0"/>
            </a:br>
            <a:r>
              <a:rPr lang="en-US" sz="2000" dirty="0"/>
              <a:t>for feedback!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03A0D-5DCC-48C5-971E-3E2BE5EA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398B-561F-4643-9241-7B5FB707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74B41-90FD-46DE-8AD5-F5432ABE8A6E}"/>
              </a:ext>
            </a:extLst>
          </p:cNvPr>
          <p:cNvSpPr txBox="1"/>
          <p:nvPr/>
        </p:nvSpPr>
        <p:spPr>
          <a:xfrm>
            <a:off x="4353167" y="5381682"/>
            <a:ext cx="4198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A12B6-8708-426A-AC44-86B767719875}"/>
              </a:ext>
            </a:extLst>
          </p:cNvPr>
          <p:cNvGrpSpPr/>
          <p:nvPr/>
        </p:nvGrpSpPr>
        <p:grpSpPr>
          <a:xfrm>
            <a:off x="6985285" y="4399383"/>
            <a:ext cx="1185324" cy="1113104"/>
            <a:chOff x="7085721" y="4412527"/>
            <a:chExt cx="1185324" cy="1113104"/>
          </a:xfrm>
        </p:grpSpPr>
        <p:pic>
          <p:nvPicPr>
            <p:cNvPr id="8" name="Graphic 7" descr="Arrow: Rotate right">
              <a:extLst>
                <a:ext uri="{FF2B5EF4-FFF2-40B4-BE49-F238E27FC236}">
                  <a16:creationId xmlns:a16="http://schemas.microsoft.com/office/drawing/2014/main" id="{99CD634E-0B4B-4A96-8CD0-1B115A3BB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9093" y="461123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46AC6E-F960-4EBB-9B1F-1200191E5E06}"/>
                </a:ext>
              </a:extLst>
            </p:cNvPr>
            <p:cNvSpPr txBox="1"/>
            <p:nvPr/>
          </p:nvSpPr>
          <p:spPr>
            <a:xfrm>
              <a:off x="7085721" y="4412527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info!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1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uilding Brick Wall">
            <a:extLst>
              <a:ext uri="{FF2B5EF4-FFF2-40B4-BE49-F238E27FC236}">
                <a16:creationId xmlns:a16="http://schemas.microsoft.com/office/drawing/2014/main" id="{EA4CE155-D51B-4AFF-A16E-27707557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84599" y="1690689"/>
            <a:ext cx="5346701" cy="531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931-FF7C-473D-8B55-68F0C99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upon a solid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6821-93AA-424B-B561-15F7D74B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UCCA is designed as a </a:t>
            </a:r>
            <a:r>
              <a:rPr lang="en-US" sz="2400" b="1" dirty="0"/>
              <a:t>multi-layered</a:t>
            </a:r>
            <a:r>
              <a:rPr lang="en-US" sz="2400" dirty="0"/>
              <a:t> structure, </a:t>
            </a:r>
            <a:br>
              <a:rPr lang="en-US" sz="2400" dirty="0"/>
            </a:br>
            <a:r>
              <a:rPr lang="en-US" sz="2400" dirty="0"/>
              <a:t>which allows for its open-ended extension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foundational layer (FL)</a:t>
            </a:r>
            <a:r>
              <a:rPr lang="en-US" sz="2400" dirty="0"/>
              <a:t> has relatively flat structure, makes coarse distinctions</a:t>
            </a:r>
          </a:p>
          <a:p>
            <a:endParaRPr lang="en-US" sz="2400" dirty="0"/>
          </a:p>
          <a:p>
            <a:r>
              <a:rPr lang="en-US" sz="2400" dirty="0"/>
              <a:t>Additional layers can capture </a:t>
            </a:r>
            <a:br>
              <a:rPr lang="en-US" sz="2400" dirty="0"/>
            </a:br>
            <a:r>
              <a:rPr lang="en-US" sz="2400" dirty="0"/>
              <a:t>additional semantic phenomena by...</a:t>
            </a:r>
          </a:p>
          <a:p>
            <a:pPr lvl="1"/>
            <a:r>
              <a:rPr lang="en-US" sz="2000" b="1" dirty="0"/>
              <a:t>refining</a:t>
            </a:r>
            <a:r>
              <a:rPr lang="en-US" sz="2000" dirty="0"/>
              <a:t> existing categories</a:t>
            </a:r>
          </a:p>
          <a:p>
            <a:pPr lvl="1"/>
            <a:r>
              <a:rPr lang="en-US" sz="2000" dirty="0"/>
              <a:t>introducing </a:t>
            </a:r>
            <a:r>
              <a:rPr lang="en-US" sz="2000" b="1" dirty="0"/>
              <a:t>new distinctions</a:t>
            </a:r>
          </a:p>
          <a:p>
            <a:pPr lvl="1"/>
            <a:r>
              <a:rPr lang="en-US" sz="2000" dirty="0"/>
              <a:t>adding </a:t>
            </a:r>
            <a:r>
              <a:rPr lang="en-US" sz="2000" b="1" dirty="0"/>
              <a:t>deeper </a:t>
            </a:r>
            <a:r>
              <a:rPr lang="en-US" sz="2000" dirty="0"/>
              <a:t>/ more </a:t>
            </a:r>
            <a:r>
              <a:rPr lang="en-US" sz="2000" b="1" dirty="0"/>
              <a:t>complex</a:t>
            </a:r>
            <a:r>
              <a:rPr lang="en-US" sz="2000" dirty="0"/>
              <a:t>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8826-5988-40A1-9ED8-C11F9445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B36D-C7C0-4A72-9718-91336F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3</a:t>
            </a:fld>
            <a:endParaRPr lang="en-US"/>
          </a:p>
        </p:txBody>
      </p:sp>
      <p:pic>
        <p:nvPicPr>
          <p:cNvPr id="8" name="Graphic 7" descr="Bug under magnifying glass">
            <a:extLst>
              <a:ext uri="{FF2B5EF4-FFF2-40B4-BE49-F238E27FC236}">
                <a16:creationId xmlns:a16="http://schemas.microsoft.com/office/drawing/2014/main" id="{0C050E1D-0789-45C4-8B35-5421438AE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3549" y="4740782"/>
            <a:ext cx="914400" cy="914400"/>
          </a:xfrm>
          <a:prstGeom prst="rect">
            <a:avLst/>
          </a:prstGeom>
        </p:spPr>
      </p:pic>
      <p:pic>
        <p:nvPicPr>
          <p:cNvPr id="10" name="Graphic 9" descr="Thought">
            <a:extLst>
              <a:ext uri="{FF2B5EF4-FFF2-40B4-BE49-F238E27FC236}">
                <a16:creationId xmlns:a16="http://schemas.microsoft.com/office/drawing/2014/main" id="{5A9D8369-7575-4C7D-B17B-08562A863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7279" y="5016054"/>
            <a:ext cx="914400" cy="914400"/>
          </a:xfrm>
          <a:prstGeom prst="rect">
            <a:avLst/>
          </a:prstGeom>
        </p:spPr>
      </p:pic>
      <p:pic>
        <p:nvPicPr>
          <p:cNvPr id="16" name="Graphic 15" descr="Hierarchy">
            <a:extLst>
              <a:ext uri="{FF2B5EF4-FFF2-40B4-BE49-F238E27FC236}">
                <a16:creationId xmlns:a16="http://schemas.microsoft.com/office/drawing/2014/main" id="{C6013621-C170-4B61-8B15-2F1C8BF0E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1009" y="5291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dirty="0"/>
              <a:t>FL does not distinguish Participants’ roles</a:t>
            </a:r>
          </a:p>
          <a:p>
            <a:pPr lvl="1"/>
            <a:r>
              <a:rPr lang="en-US" dirty="0"/>
              <a:t>E.g., </a:t>
            </a:r>
            <a:r>
              <a:rPr lang="en-US" cap="small" dirty="0">
                <a:solidFill>
                  <a:srgbClr val="FF0000"/>
                </a:solidFill>
              </a:rPr>
              <a:t>Agent</a:t>
            </a:r>
            <a:r>
              <a:rPr lang="en-US" cap="small" dirty="0"/>
              <a:t>, </a:t>
            </a:r>
            <a:r>
              <a:rPr lang="en-US" cap="small" dirty="0">
                <a:solidFill>
                  <a:srgbClr val="00B0F0"/>
                </a:solidFill>
              </a:rPr>
              <a:t>Theme</a:t>
            </a:r>
            <a:r>
              <a:rPr lang="en-US" cap="small" dirty="0"/>
              <a:t>, </a:t>
            </a:r>
            <a:r>
              <a:rPr lang="en-US" cap="small" dirty="0">
                <a:solidFill>
                  <a:srgbClr val="7030A0"/>
                </a:solidFill>
              </a:rPr>
              <a:t>Circumstance</a:t>
            </a:r>
            <a:r>
              <a:rPr lang="en-US" dirty="0"/>
              <a:t>, </a:t>
            </a:r>
            <a:r>
              <a:rPr lang="en-US" cap="small" dirty="0"/>
              <a:t>Purpose, </a:t>
            </a: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Expressed by various linguistic markers: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 order	[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00B0F0"/>
                </a:solidFill>
              </a:rPr>
              <a:t>John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</a:t>
            </a:r>
            <a:r>
              <a:rPr lang="en-US" dirty="0" err="1">
                <a:solidFill>
                  <a:srgbClr val="FF0000"/>
                </a:solidFill>
              </a:rPr>
              <a:t>John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00B0F0"/>
                </a:solidFill>
              </a:rPr>
              <a:t>Mary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		[</a:t>
            </a:r>
            <a:r>
              <a:rPr lang="en-US" b="1" dirty="0">
                <a:solidFill>
                  <a:srgbClr val="FF0000"/>
                </a:solidFill>
              </a:rPr>
              <a:t>Er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[</a:t>
            </a:r>
            <a:r>
              <a:rPr lang="en-US" dirty="0">
                <a:solidFill>
                  <a:srgbClr val="00B0F0"/>
                </a:solidFill>
              </a:rPr>
              <a:t>de</a:t>
            </a: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 Fuchs]]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</a:t>
            </a:r>
            <a:r>
              <a:rPr lang="en-US" b="1" dirty="0" err="1">
                <a:solidFill>
                  <a:srgbClr val="00B0F0"/>
                </a:solidFill>
              </a:rPr>
              <a:t>Ihn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sah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de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Fuchs]]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Prepositions	[The conquest [</a:t>
            </a:r>
            <a:r>
              <a:rPr lang="en-US" b="1" dirty="0">
                <a:solidFill>
                  <a:srgbClr val="00B0F0"/>
                </a:solidFill>
              </a:rPr>
              <a:t>of</a:t>
            </a:r>
            <a:r>
              <a:rPr lang="en-US" dirty="0"/>
              <a:t> Britain] [</a:t>
            </a:r>
            <a:r>
              <a:rPr lang="en-US" b="1" dirty="0">
                <a:solidFill>
                  <a:srgbClr val="FF0000"/>
                </a:solidFill>
              </a:rPr>
              <a:t>by</a:t>
            </a:r>
            <a:r>
              <a:rPr lang="en-US" dirty="0"/>
              <a:t> the Romans]]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E816-4C27-4DDB-8686-7ED0FD7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8DA48-7E3E-4E16-8B40-6CE3C2F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1E0E6-70CD-4CD9-8F07-9BF4881897A2}"/>
              </a:ext>
            </a:extLst>
          </p:cNvPr>
          <p:cNvSpPr txBox="1"/>
          <p:nvPr/>
        </p:nvSpPr>
        <p:spPr>
          <a:xfrm>
            <a:off x="0" y="189094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[ </a:t>
            </a:r>
            <a:r>
              <a:rPr lang="en-US" sz="2400" dirty="0" err="1">
                <a:solidFill>
                  <a:srgbClr val="FF0000"/>
                </a:solidFill>
              </a:rPr>
              <a:t>Antoinette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[a sheep]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[for the princess]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baseline="-250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[in the desert]</a:t>
            </a:r>
            <a:r>
              <a:rPr lang="en-US" sz="2400" baseline="-250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 ]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90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D91F-61B7-42AF-B5E5-4CFA036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Several existing frameworks for role annotation:</a:t>
            </a:r>
            <a:br>
              <a:rPr lang="en-US" sz="2400" dirty="0"/>
            </a:br>
            <a:r>
              <a:rPr lang="en-US" sz="2400" dirty="0" err="1"/>
              <a:t>FrameNet</a:t>
            </a:r>
            <a:r>
              <a:rPr lang="en-US" sz="2400" dirty="0"/>
              <a:t>, </a:t>
            </a:r>
            <a:r>
              <a:rPr lang="en-US" sz="2400" dirty="0" err="1"/>
              <a:t>VerbNet</a:t>
            </a:r>
            <a:r>
              <a:rPr lang="en-US" sz="2400" dirty="0"/>
              <a:t>, </a:t>
            </a:r>
            <a:r>
              <a:rPr lang="en-US" sz="2400" dirty="0" err="1"/>
              <a:t>PropBank</a:t>
            </a:r>
            <a:endParaRPr lang="en-US" sz="2400" dirty="0"/>
          </a:p>
          <a:p>
            <a:endParaRPr lang="en-US" sz="1800" dirty="0"/>
          </a:p>
          <a:p>
            <a:r>
              <a:rPr lang="en-US" sz="2400" dirty="0"/>
              <a:t>We chose </a:t>
            </a:r>
            <a:r>
              <a:rPr lang="en-US" sz="2400" b="1" dirty="0"/>
              <a:t>SNACS</a:t>
            </a:r>
            <a:r>
              <a:rPr lang="en-US" sz="2400" dirty="0"/>
              <a:t> </a:t>
            </a:r>
            <a:r>
              <a:rPr lang="en-US" sz="1800" dirty="0"/>
              <a:t>(Schneider et al.)</a:t>
            </a:r>
            <a:br>
              <a:rPr lang="en-US" sz="1800" dirty="0"/>
            </a:br>
            <a:r>
              <a:rPr lang="en-US" sz="2400" dirty="0"/>
              <a:t>for its independence of any one </a:t>
            </a:r>
            <a:br>
              <a:rPr lang="en-US" sz="2400" dirty="0"/>
            </a:br>
            <a:r>
              <a:rPr lang="en-US" sz="2400" dirty="0"/>
              <a:t>language or lexicon</a:t>
            </a:r>
          </a:p>
          <a:p>
            <a:pPr lvl="1"/>
            <a:r>
              <a:rPr lang="en-US" sz="2000" dirty="0"/>
              <a:t>50 hierarchical categories </a:t>
            </a:r>
          </a:p>
          <a:p>
            <a:pPr lvl="1"/>
            <a:r>
              <a:rPr lang="en-US" sz="2000" dirty="0"/>
              <a:t>Designed to disambiguate </a:t>
            </a:r>
            <a:br>
              <a:rPr lang="en-US" sz="2000" dirty="0"/>
            </a:br>
            <a:r>
              <a:rPr lang="en-US" sz="2000" dirty="0"/>
              <a:t>prepositions and case</a:t>
            </a:r>
          </a:p>
          <a:p>
            <a:endParaRPr lang="en-US" sz="1800" dirty="0"/>
          </a:p>
          <a:p>
            <a:r>
              <a:rPr lang="en-US" sz="2400" dirty="0"/>
              <a:t>Idea: UCCA and SNACS are </a:t>
            </a:r>
            <a:br>
              <a:rPr lang="en-US" sz="2400" dirty="0"/>
            </a:br>
            <a:r>
              <a:rPr lang="en-US" sz="2400" b="1" dirty="0"/>
              <a:t>complementary</a:t>
            </a:r>
            <a:r>
              <a:rPr lang="en-US" sz="2400" dirty="0"/>
              <a:t> and </a:t>
            </a:r>
            <a:r>
              <a:rPr lang="en-US" sz="2400" b="1" dirty="0"/>
              <a:t>compatible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C583-FFF2-4174-90BD-E722E95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5FEB04-4BA1-4ACA-B573-520C7777ED2D}"/>
              </a:ext>
            </a:extLst>
          </p:cNvPr>
          <p:cNvGrpSpPr/>
          <p:nvPr/>
        </p:nvGrpSpPr>
        <p:grpSpPr>
          <a:xfrm>
            <a:off x="5037161" y="2332652"/>
            <a:ext cx="3801040" cy="4073135"/>
            <a:chOff x="5024965" y="2308386"/>
            <a:chExt cx="3970116" cy="418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970DA0-92ED-4FBB-B615-7B576F7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4965" y="2308386"/>
              <a:ext cx="1789889" cy="3210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23D03-EE6F-41A6-B15B-6BEB99B8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4138" y="2684158"/>
              <a:ext cx="1738009" cy="3281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F177BC-E9CE-4F41-AAEA-BC322DC7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417" y="3341112"/>
              <a:ext cx="1452664" cy="3151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0034-9996-4468-BF3A-F8C8B431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58E9-9D35-4FBA-9D2E-E5E41BE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B99-7366-4DDA-A9A3-E7E3E682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B6F2-83B2-4827-B9A1-95364A94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Shalev at al., DMR 2019: </a:t>
            </a:r>
            <a:br>
              <a:rPr lang="en-US" sz="2400" dirty="0"/>
            </a:br>
            <a:r>
              <a:rPr lang="en-US" sz="2400" dirty="0"/>
              <a:t>“Preparing SNACS for Subjects and Objects”</a:t>
            </a:r>
          </a:p>
          <a:p>
            <a:endParaRPr lang="en-US" sz="2400" dirty="0"/>
          </a:p>
          <a:p>
            <a:r>
              <a:rPr lang="en-US" sz="2400" dirty="0"/>
              <a:t>Refine all </a:t>
            </a:r>
            <a:r>
              <a:rPr lang="en-US" sz="2400" b="1" dirty="0"/>
              <a:t>Participant units</a:t>
            </a:r>
            <a:r>
              <a:rPr lang="en-US" sz="2400" dirty="0"/>
              <a:t> with a SNACS role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</a:t>
            </a:r>
            <a:r>
              <a:rPr lang="en-US" sz="2400" dirty="0" err="1"/>
              <a:t>Antoinette</a:t>
            </a:r>
            <a:r>
              <a:rPr lang="en-US" sz="2400" b="1" baseline="-25000" dirty="0" err="1">
                <a:solidFill>
                  <a:srgbClr val="FF0000"/>
                </a:solidFill>
              </a:rPr>
              <a:t>A</a:t>
            </a:r>
            <a:r>
              <a:rPr lang="en-US" sz="2400" baseline="-25000" dirty="0" err="1">
                <a:solidFill>
                  <a:srgbClr val="FF0000"/>
                </a:solidFill>
              </a:rPr>
              <a:t>:Originator</a:t>
            </a:r>
            <a:r>
              <a:rPr lang="en-US" sz="1800" baseline="-25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↝</a:t>
            </a:r>
            <a:r>
              <a:rPr lang="en-US" sz="1800" baseline="-25000" dirty="0" err="1">
                <a:solidFill>
                  <a:srgbClr val="FF0000"/>
                </a:solidFill>
              </a:rPr>
              <a:t>Agent</a:t>
            </a:r>
            <a:r>
              <a:rPr lang="en-US" sz="1800" baseline="-250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[a sheep]</a:t>
            </a:r>
            <a:r>
              <a:rPr lang="en-US" sz="2400" b="1" baseline="-25000" dirty="0" err="1">
                <a:solidFill>
                  <a:srgbClr val="00B0F0"/>
                </a:solidFill>
              </a:rPr>
              <a:t>A</a:t>
            </a:r>
            <a:r>
              <a:rPr lang="en-US" sz="2400" baseline="-25000" dirty="0" err="1">
                <a:solidFill>
                  <a:srgbClr val="00B0F0"/>
                </a:solidFill>
              </a:rPr>
              <a:t>:Topic</a:t>
            </a:r>
            <a:r>
              <a:rPr lang="en-US" sz="1800" baseline="-25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↝</a:t>
            </a:r>
            <a:r>
              <a:rPr lang="en-US" sz="1800" baseline="-25000" dirty="0" err="1">
                <a:solidFill>
                  <a:srgbClr val="00B0F0"/>
                </a:solidFill>
              </a:rPr>
              <a:t>Theme</a:t>
            </a:r>
            <a:r>
              <a:rPr lang="en-US" sz="2400" baseline="-250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Ensures full coverage of Participants</a:t>
            </a:r>
          </a:p>
          <a:p>
            <a:r>
              <a:rPr lang="en-US" sz="2400" dirty="0"/>
              <a:t>Shows that SNACS is applicable to subjects and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0A79-83EF-48A5-9593-ED85F1C3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24B3-4AAB-4C7A-A1EB-CBF1A18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6109456-C4A5-4FC4-B5B4-C58AE0223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51" y="0"/>
            <a:ext cx="1352853" cy="1514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496F9-F2E9-48F6-9891-233997CC561C}"/>
              </a:ext>
            </a:extLst>
          </p:cNvPr>
          <p:cNvSpPr txBox="1"/>
          <p:nvPr/>
        </p:nvSpPr>
        <p:spPr>
          <a:xfrm>
            <a:off x="7171251" y="1461571"/>
            <a:ext cx="13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 Shalev</a:t>
            </a:r>
          </a:p>
        </p:txBody>
      </p:sp>
    </p:spTree>
    <p:extLst>
      <p:ext uri="{BB962C8B-B14F-4D97-AF65-F5344CB8AC3E}">
        <p14:creationId xmlns:p14="http://schemas.microsoft.com/office/powerpoint/2010/main" val="33337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B477-27E6-487C-87A2-663AC61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EBB0-CEDF-4C65-82F3-4B0620D5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529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Prange et al., </a:t>
            </a:r>
            <a:r>
              <a:rPr lang="en-US" sz="2400" dirty="0" err="1"/>
              <a:t>CoNLL</a:t>
            </a:r>
            <a:r>
              <a:rPr lang="en-US" sz="2400" dirty="0"/>
              <a:t> 2019: </a:t>
            </a:r>
            <a:br>
              <a:rPr lang="en-US" sz="2400" dirty="0"/>
            </a:br>
            <a:r>
              <a:rPr lang="en-US" sz="2400" dirty="0"/>
              <a:t>“Made for each other”</a:t>
            </a:r>
          </a:p>
          <a:p>
            <a:r>
              <a:rPr lang="en-US" sz="2400" dirty="0">
                <a:effectLst/>
              </a:rPr>
              <a:t>Annotate all semantic roles </a:t>
            </a:r>
            <a:r>
              <a:rPr lang="en-US" sz="2400" b="1" dirty="0">
                <a:effectLst/>
              </a:rPr>
              <a:t>explicitly marked </a:t>
            </a:r>
            <a:br>
              <a:rPr lang="en-US" sz="2400" b="1" dirty="0">
                <a:effectLst/>
              </a:rPr>
            </a:br>
            <a:r>
              <a:rPr lang="en-US" sz="2400" dirty="0">
                <a:effectLst/>
              </a:rPr>
              <a:t>with a lexical item (preposition, possessive, …)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[ </a:t>
            </a:r>
            <a:r>
              <a:rPr lang="en-US" sz="2400" dirty="0" err="1"/>
              <a:t>She</a:t>
            </a:r>
            <a:r>
              <a:rPr lang="en-US" sz="2400" baseline="-25000" dirty="0" err="1"/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 err="1"/>
              <a:t>it</a:t>
            </a:r>
            <a:r>
              <a:rPr lang="en-US" sz="2400" baseline="-25000" dirty="0" err="1"/>
              <a:t>A</a:t>
            </a:r>
            <a:r>
              <a:rPr lang="en-US" sz="2400" dirty="0"/>
              <a:t> [</a:t>
            </a:r>
            <a:r>
              <a:rPr lang="en-US" sz="2400" b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the princess]</a:t>
            </a:r>
            <a:r>
              <a:rPr lang="en-US" sz="2400" baseline="-25000" dirty="0" err="1">
                <a:solidFill>
                  <a:srgbClr val="00B050"/>
                </a:solidFill>
              </a:rPr>
              <a:t>A:Beneficiary</a:t>
            </a:r>
            <a:r>
              <a:rPr lang="en-US" sz="2400" baseline="-25000" dirty="0"/>
              <a:t> 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7030A0"/>
                </a:solidFill>
              </a:rPr>
              <a:t>in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the desert]</a:t>
            </a:r>
            <a:r>
              <a:rPr lang="en-US" sz="2400" baseline="-25000" dirty="0" err="1">
                <a:solidFill>
                  <a:srgbClr val="7030A0"/>
                </a:solidFill>
              </a:rPr>
              <a:t>A:Locus</a:t>
            </a:r>
            <a:r>
              <a:rPr lang="en-US" sz="2400" dirty="0"/>
              <a:t> ]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SNACS-annotated corpus already existed</a:t>
            </a:r>
          </a:p>
          <a:p>
            <a:pPr lvl="1"/>
            <a:r>
              <a:rPr lang="en-US" sz="2000" dirty="0"/>
              <a:t>Automatic rule-based integration</a:t>
            </a:r>
          </a:p>
          <a:p>
            <a:r>
              <a:rPr lang="en-US" sz="2400" dirty="0"/>
              <a:t>Joint ML experiments show mutual benefit of SNACS and UCCA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71BC-C581-4CE8-9B12-E8EB0184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86A2-1442-44D7-BE0A-34AB9AE4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	</a:t>
            </a:r>
            <a:r>
              <a:rPr lang="en-US" dirty="0" err="1"/>
              <a:t>Antoinette</a:t>
            </a:r>
            <a:r>
              <a:rPr lang="en-US" b="1" baseline="-25000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:Originator</a:t>
            </a:r>
            <a:r>
              <a:rPr lang="en-US" sz="2000" baseline="-25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sz="2000" baseline="-25000" dirty="0" err="1">
                <a:solidFill>
                  <a:srgbClr val="FF0000"/>
                </a:solidFill>
              </a:rPr>
              <a:t>Agent</a:t>
            </a:r>
            <a:br>
              <a:rPr lang="en-US" dirty="0"/>
            </a:br>
            <a:r>
              <a:rPr lang="en-US" dirty="0"/>
              <a:t>  	</a:t>
            </a:r>
            <a:r>
              <a:rPr lang="en-US" dirty="0" err="1"/>
              <a:t>drew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	[a sheep]</a:t>
            </a:r>
            <a:r>
              <a:rPr lang="en-US" b="1" baseline="-25000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:Topic</a:t>
            </a:r>
            <a:r>
              <a:rPr lang="en-US" sz="2000" baseline="-250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sz="2000" baseline="-25000" dirty="0" err="1">
                <a:solidFill>
                  <a:srgbClr val="00B0F0"/>
                </a:solidFill>
                <a:effectLst/>
              </a:rPr>
              <a:t>Theme</a:t>
            </a:r>
            <a:br>
              <a:rPr lang="en-US" baseline="-25000" dirty="0">
                <a:solidFill>
                  <a:srgbClr val="00B0F0"/>
                </a:solidFill>
                <a:effectLst/>
              </a:rPr>
            </a:br>
            <a:br>
              <a:rPr lang="en-US" dirty="0"/>
            </a:br>
            <a:r>
              <a:rPr lang="en-US" dirty="0"/>
              <a:t>  	[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princess]</a:t>
            </a:r>
            <a:r>
              <a:rPr lang="en-US" b="1" baseline="-25000" dirty="0" err="1">
                <a:solidFill>
                  <a:srgbClr val="00B050"/>
                </a:solidFill>
              </a:rPr>
              <a:t>A</a:t>
            </a:r>
            <a:r>
              <a:rPr lang="en-US" baseline="-25000" dirty="0" err="1">
                <a:solidFill>
                  <a:srgbClr val="00B050"/>
                </a:solidFill>
              </a:rPr>
              <a:t>:Beneficiary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the desert]</a:t>
            </a:r>
            <a:r>
              <a:rPr lang="en-US" b="1" baseline="-25000" dirty="0" err="1">
                <a:solidFill>
                  <a:srgbClr val="7030A0"/>
                </a:solidFill>
              </a:rPr>
              <a:t>A</a:t>
            </a:r>
            <a:r>
              <a:rPr lang="en-US" baseline="-25000" dirty="0" err="1">
                <a:solidFill>
                  <a:srgbClr val="7030A0"/>
                </a:solidFill>
              </a:rPr>
              <a:t>:Locus</a:t>
            </a:r>
            <a:br>
              <a:rPr lang="en-US" baseline="-25000" dirty="0">
                <a:solidFill>
                  <a:srgbClr val="7030A0"/>
                </a:solidFill>
              </a:rPr>
            </a:br>
            <a:br>
              <a:rPr lang="en-US" baseline="-25000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chemeClr val="accent2"/>
                </a:solidFill>
              </a:rPr>
              <a:t>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night]</a:t>
            </a:r>
            <a:r>
              <a:rPr lang="en-US" baseline="-25000" dirty="0" err="1">
                <a:solidFill>
                  <a:schemeClr val="accent2"/>
                </a:solidFill>
              </a:rPr>
              <a:t>T:Time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]</a:t>
            </a:r>
            <a:r>
              <a:rPr lang="en-US" baseline="-25000" dirty="0"/>
              <a:t>H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since</a:t>
            </a:r>
            <a:r>
              <a:rPr lang="en-US" b="1" baseline="-25000" dirty="0" err="1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[she asked her]</a:t>
            </a:r>
            <a:r>
              <a:rPr lang="en-US" baseline="-25000" dirty="0" err="1">
                <a:solidFill>
                  <a:schemeClr val="accent1"/>
                </a:solidFill>
              </a:rPr>
              <a:t>H:Explanation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E757EF6-B0FF-4A6C-A029-777632F7CB03}"/>
              </a:ext>
            </a:extLst>
          </p:cNvPr>
          <p:cNvSpPr/>
          <p:nvPr/>
        </p:nvSpPr>
        <p:spPr>
          <a:xfrm>
            <a:off x="5469622" y="1825624"/>
            <a:ext cx="419450" cy="1325563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D21A36-BB9B-4BF6-B69A-8E7EB39B2B8D}"/>
              </a:ext>
            </a:extLst>
          </p:cNvPr>
          <p:cNvSpPr/>
          <p:nvPr/>
        </p:nvSpPr>
        <p:spPr>
          <a:xfrm>
            <a:off x="5479409" y="3336457"/>
            <a:ext cx="419450" cy="1000651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7567348-5025-49D5-8D06-5B79FA749B01}"/>
              </a:ext>
            </a:extLst>
          </p:cNvPr>
          <p:cNvSpPr/>
          <p:nvPr/>
        </p:nvSpPr>
        <p:spPr>
          <a:xfrm>
            <a:off x="5479409" y="4472044"/>
            <a:ext cx="419450" cy="1257637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7528-03AE-4568-9A31-31DBAAE966B1}"/>
              </a:ext>
            </a:extLst>
          </p:cNvPr>
          <p:cNvSpPr txBox="1"/>
          <p:nvPr/>
        </p:nvSpPr>
        <p:spPr>
          <a:xfrm>
            <a:off x="6140741" y="2257572"/>
            <a:ext cx="16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Shalev et 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DA984-81F5-4A7A-9E1F-530685F2F05C}"/>
              </a:ext>
            </a:extLst>
          </p:cNvPr>
          <p:cNvSpPr txBox="1"/>
          <p:nvPr/>
        </p:nvSpPr>
        <p:spPr>
          <a:xfrm>
            <a:off x="6140741" y="4870029"/>
            <a:ext cx="173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Prange et 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D4CDA-5018-4764-8B39-66854D7BBDF3}"/>
              </a:ext>
            </a:extLst>
          </p:cNvPr>
          <p:cNvSpPr txBox="1"/>
          <p:nvPr/>
        </p:nvSpPr>
        <p:spPr>
          <a:xfrm>
            <a:off x="6140741" y="3605949"/>
            <a:ext cx="214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covered in both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874AC9F-22DB-44B7-97D5-DAA01D9CB740}"/>
              </a:ext>
            </a:extLst>
          </p:cNvPr>
          <p:cNvSpPr/>
          <p:nvPr/>
        </p:nvSpPr>
        <p:spPr>
          <a:xfrm>
            <a:off x="1616146" y="5729681"/>
            <a:ext cx="2955854" cy="599813"/>
          </a:xfrm>
          <a:prstGeom prst="curvedUpArrow">
            <a:avLst>
              <a:gd name="adj1" fmla="val 11233"/>
              <a:gd name="adj2" fmla="val 35902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9879D21-BDF6-4B83-A0E3-09C6D2D3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EF5A50-2AF2-495E-B137-B25A87A6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193D-353E-49F2-BDB6-9900C9E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ACFD-56B5-4644-A521-380116E9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9905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Remember Remote Edges?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Reentrant edges indicating a </a:t>
            </a:r>
            <a:r>
              <a:rPr lang="en-US" sz="2600" dirty="0">
                <a:solidFill>
                  <a:srgbClr val="FF0000"/>
                </a:solidFill>
              </a:rPr>
              <a:t>unit</a:t>
            </a:r>
            <a:r>
              <a:rPr lang="en-US" sz="2600" dirty="0"/>
              <a:t> mentioned </a:t>
            </a:r>
            <a:r>
              <a:rPr lang="en-US" sz="2600" dirty="0">
                <a:solidFill>
                  <a:srgbClr val="00B050"/>
                </a:solidFill>
              </a:rPr>
              <a:t>in one place </a:t>
            </a:r>
            <a:r>
              <a:rPr lang="en-US" sz="2600" dirty="0"/>
              <a:t>also participates </a:t>
            </a:r>
            <a:r>
              <a:rPr lang="en-US" sz="2600" dirty="0">
                <a:solidFill>
                  <a:srgbClr val="00B0F0"/>
                </a:solidFill>
              </a:rPr>
              <a:t>elsewhere</a:t>
            </a:r>
            <a:r>
              <a:rPr lang="en-US" sz="2600" dirty="0"/>
              <a:t> (e.g., in another scene)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man</a:t>
            </a:r>
            <a:r>
              <a:rPr lang="en-US" baseline="-25000" dirty="0" err="1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who is </a:t>
            </a:r>
            <a:r>
              <a:rPr lang="en-US" dirty="0" err="1">
                <a:solidFill>
                  <a:srgbClr val="00B0F0"/>
                </a:solidFill>
              </a:rPr>
              <a:t>happy</a:t>
            </a:r>
            <a:r>
              <a:rPr lang="en-US" baseline="-25000" dirty="0" err="1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(man)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baseline="-25000" dirty="0"/>
              <a:t>E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/>
              <a:t> is </a:t>
            </a:r>
            <a:r>
              <a:rPr lang="en-US" dirty="0" err="1">
                <a:solidFill>
                  <a:srgbClr val="00B050"/>
                </a:solidFill>
              </a:rPr>
              <a:t>tall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 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000" dirty="0"/>
              <a:t>But </a:t>
            </a:r>
            <a:r>
              <a:rPr lang="en-US" sz="3000" b="1" dirty="0"/>
              <a:t>coreference</a:t>
            </a:r>
            <a:r>
              <a:rPr lang="en-US" sz="3000" dirty="0"/>
              <a:t> between explicit mentions </a:t>
            </a:r>
            <a:br>
              <a:rPr lang="en-US" sz="3000" dirty="0"/>
            </a:br>
            <a:r>
              <a:rPr lang="en-US" sz="3000" dirty="0"/>
              <a:t>is not encoded in FL!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[The man]</a:t>
            </a:r>
            <a:r>
              <a:rPr lang="en-US" dirty="0"/>
              <a:t> is happy ] [ </a:t>
            </a:r>
            <a:r>
              <a:rPr lang="en-US" b="1" dirty="0">
                <a:solidFill>
                  <a:srgbClr val="7030A0"/>
                </a:solidFill>
              </a:rPr>
              <a:t>He</a:t>
            </a:r>
            <a:r>
              <a:rPr lang="en-US" dirty="0"/>
              <a:t> is tall 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C9108-8213-42A7-A5F7-FAB4AEC7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1ADDF-E205-4063-B3F7-49EB8807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</TotalTime>
  <Words>1913</Words>
  <Application>Microsoft Office PowerPoint</Application>
  <PresentationFormat>On-screen Show (4:3)</PresentationFormat>
  <Paragraphs>299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Freestyle Script</vt:lpstr>
      <vt:lpstr>Office Theme</vt:lpstr>
      <vt:lpstr>UCCA E✘tensions</vt:lpstr>
      <vt:lpstr>Building upon a solid foundation</vt:lpstr>
      <vt:lpstr>Building upon a solid foundation</vt:lpstr>
      <vt:lpstr>Semantic Roles</vt:lpstr>
      <vt:lpstr>Semantic Roles</vt:lpstr>
      <vt:lpstr>Semantic Roles, Strategy A</vt:lpstr>
      <vt:lpstr>Semantic Roles, Strategy B</vt:lpstr>
      <vt:lpstr>Semantic Roles, Summary</vt:lpstr>
      <vt:lpstr>(Co-)reference</vt:lpstr>
      <vt:lpstr>(Co-)reference</vt:lpstr>
      <vt:lpstr>(Co-)reference</vt:lpstr>
      <vt:lpstr>(Co-)reference</vt:lpstr>
      <vt:lpstr>Implicit Arguments</vt:lpstr>
      <vt:lpstr>Implicit Arguments</vt:lpstr>
      <vt:lpstr>Future Work</vt:lpstr>
      <vt:lpstr>Future Work</vt:lpstr>
      <vt:lpstr>✘-Framework Comparison</vt:lpstr>
      <vt:lpstr>Dimensions for Comparison</vt:lpstr>
      <vt:lpstr>Dimensions for Comparison</vt:lpstr>
      <vt:lpstr>Dimensions for Comparison</vt:lpstr>
      <vt:lpstr>Dimensions for Comparison</vt:lpstr>
      <vt:lpstr>Versus other MRs: AMR (Banarescu et al.)</vt:lpstr>
      <vt:lpstr>Versus other MRs: MRP Shared Tasks</vt:lpstr>
      <vt:lpstr>Versus Syntactic Representations</vt:lpstr>
      <vt:lpstr>Versus Discourse Representations</vt:lpstr>
      <vt:lpstr>PowerPoint Presentation</vt:lpstr>
      <vt:lpstr>UCCA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UCCA Extensions &amp; Comparison</dc:title>
  <dc:creator>Jakob Prange</dc:creator>
  <cp:lastModifiedBy>Jakob Prange</cp:lastModifiedBy>
  <cp:revision>279</cp:revision>
  <cp:lastPrinted>2020-11-28T15:51:02Z</cp:lastPrinted>
  <dcterms:created xsi:type="dcterms:W3CDTF">2020-11-03T19:51:11Z</dcterms:created>
  <dcterms:modified xsi:type="dcterms:W3CDTF">2020-11-28T17:00:31Z</dcterms:modified>
</cp:coreProperties>
</file>