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1" r:id="rId6"/>
    <p:sldId id="262" r:id="rId7"/>
    <p:sldId id="265" r:id="rId8"/>
    <p:sldId id="259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454858128796047E-2"/>
          <c:y val="7.3374564469453729E-2"/>
          <c:w val="0.93151252339771518"/>
          <c:h val="0.8080770141618074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2A9-4E77-B006-565DCB4CF463}"/>
                </c:ext>
              </c:extLst>
            </c:dLbl>
            <c:dLbl>
              <c:idx val="1"/>
              <c:layout>
                <c:manualLayout>
                  <c:x val="-6.2141626934047553E-2"/>
                  <c:y val="-7.2059797346350082E-2"/>
                </c:manualLayout>
              </c:layout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42A9-4E77-B006-565DCB4CF46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2A9-4E77-B006-565DCB4CF46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A9-4E77-B006-565DCB4CF463}"/>
                </c:ext>
              </c:extLst>
            </c:dLbl>
            <c:dLbl>
              <c:idx val="4"/>
              <c:layout>
                <c:manualLayout>
                  <c:x val="-7.0220707679893302E-3"/>
                  <c:y val="-6.3180838126347574E-2"/>
                </c:manualLayout>
              </c:layout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42A9-4E77-B006-565DCB4CF463}"/>
                </c:ext>
              </c:extLst>
            </c:dLbl>
            <c:dLbl>
              <c:idx val="5"/>
              <c:layout>
                <c:manualLayout>
                  <c:x val="-0.16935419264341209"/>
                  <c:y val="0.1258857179785663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nb-NO" sz="1200" dirty="0" err="1"/>
                      <a:t>FrameNet</a:t>
                    </a:r>
                    <a:endParaRPr lang="nb-NO" sz="1200" dirty="0"/>
                  </a:p>
                  <a:p>
                    <a:pPr>
                      <a:defRPr sz="1200"/>
                    </a:pPr>
                    <a:r>
                      <a:rPr lang="nb-NO" sz="1200" dirty="0"/>
                      <a:t>[Baker et al., 1998]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656636048439835"/>
                      <c:h val="0.10891278238778133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4-42A9-4E77-B006-565DCB4CF463}"/>
                </c:ext>
              </c:extLst>
            </c:dLbl>
            <c:dLbl>
              <c:idx val="6"/>
              <c:layout>
                <c:manualLayout>
                  <c:x val="-3.118537233624688E-2"/>
                  <c:y val="7.782081578118112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52C0D03-42EA-4863-997F-373E3BDCCD89}" type="CELLRANGE">
                      <a:rPr lang="da-DK" sz="1200" smtClean="0"/>
                      <a:pPr>
                        <a:defRPr sz="1200"/>
                      </a:pPr>
                      <a:t>[CELLRANGE]</a:t>
                    </a:fld>
                    <a:endParaRPr lang="da-DK" sz="1200" dirty="0"/>
                  </a:p>
                  <a:p>
                    <a:pPr>
                      <a:defRPr sz="1200"/>
                    </a:pPr>
                    <a:r>
                      <a:rPr lang="da-DK" sz="1200" dirty="0"/>
                      <a:t>[O’Gorman et al., 2016]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771215953077282"/>
                      <c:h val="0.1070342956849862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42A9-4E77-B006-565DCB4CF463}"/>
                </c:ext>
              </c:extLst>
            </c:dLbl>
            <c:dLbl>
              <c:idx val="7"/>
              <c:layout>
                <c:manualLayout>
                  <c:x val="-3.4586316118518398E-3"/>
                  <c:y val="9.4486874084920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AF372BE-3366-43D9-ABBB-341186CDAA4F}" type="CELLRANGE">
                      <a:rPr lang="da-DK" sz="1200" smtClean="0"/>
                      <a:pPr>
                        <a:defRPr sz="1200"/>
                      </a:pPr>
                      <a:t>[CELLRANGE]</a:t>
                    </a:fld>
                    <a:endParaRPr lang="da-DK" sz="1200" dirty="0"/>
                  </a:p>
                  <a:p>
                    <a:pPr>
                      <a:defRPr sz="1200"/>
                    </a:pPr>
                    <a:r>
                      <a:rPr lang="da-DK" sz="1200" dirty="0"/>
                      <a:t>[Palmer et al.,</a:t>
                    </a:r>
                    <a:r>
                      <a:rPr lang="da-DK" sz="1200" baseline="0" dirty="0"/>
                      <a:t> </a:t>
                    </a:r>
                    <a:r>
                      <a:rPr lang="da-DK" sz="1200" dirty="0"/>
                      <a:t>2005]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878210875229043"/>
                      <c:h val="0.13914146225191795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2A9-4E77-B006-565DCB4CF463}"/>
                </c:ext>
              </c:extLst>
            </c:dLbl>
            <c:dLbl>
              <c:idx val="8"/>
              <c:layout>
                <c:manualLayout>
                  <c:x val="-0.24859679044614502"/>
                  <c:y val="7.85071196977863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92FCC35-2B3E-4C28-BD3C-727CB6500131}" type="CELLRANGE">
                      <a:rPr lang="en-US" smtClean="0"/>
                      <a:pPr>
                        <a:defRPr sz="1200"/>
                      </a:pPr>
                      <a:t>[CELLRANGE]</a:t>
                    </a:fld>
                    <a:r>
                      <a:rPr lang="en-US" dirty="0" err="1"/>
                      <a:t>ositional</a:t>
                    </a:r>
                    <a:r>
                      <a:rPr lang="en-US" dirty="0"/>
                      <a:t> Semantics</a:t>
                    </a:r>
                  </a:p>
                  <a:p>
                    <a:pPr>
                      <a:defRPr sz="1200"/>
                    </a:pPr>
                    <a:r>
                      <a:rPr lang="en-US" dirty="0"/>
                      <a:t>[White et al., 2016]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528417235904063"/>
                      <c:h val="0.1096225910371035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42A9-4E77-B006-565DCB4CF463}"/>
                </c:ext>
              </c:extLst>
            </c:dLbl>
            <c:dLbl>
              <c:idx val="9"/>
              <c:layout>
                <c:manualLayout>
                  <c:x val="-6.43015300729919E-2"/>
                  <c:y val="9.8482825300400922E-2"/>
                </c:manualLayout>
              </c:layout>
              <c:tx>
                <c:rich>
                  <a:bodyPr/>
                  <a:lstStyle/>
                  <a:p>
                    <a:fld id="{4E9B2B03-40F4-4BF1-B405-3337C5279706}" type="CELLRANGE">
                      <a:rPr lang="en-US" smtClean="0"/>
                      <a:pPr/>
                      <a:t>[CELLRANGE]</a:t>
                    </a:fld>
                    <a:endParaRPr lang="en-US" dirty="0"/>
                  </a:p>
                  <a:p>
                    <a:r>
                      <a:rPr lang="en-US" dirty="0"/>
                      <a:t>[</a:t>
                    </a:r>
                    <a:r>
                      <a:rPr lang="en-US" dirty="0" err="1"/>
                      <a:t>Banarescu</a:t>
                    </a:r>
                    <a:r>
                      <a:rPr lang="en-US" dirty="0"/>
                      <a:t> et al., 2013]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42A9-4E77-B006-565DCB4CF463}"/>
                </c:ext>
              </c:extLst>
            </c:dLbl>
            <c:dLbl>
              <c:idx val="10"/>
              <c:layout>
                <c:manualLayout>
                  <c:x val="-5.7411819110664723E-2"/>
                  <c:y val="8.999891905369764E-2"/>
                </c:manualLayout>
              </c:layout>
              <c:tx>
                <c:rich>
                  <a:bodyPr/>
                  <a:lstStyle/>
                  <a:p>
                    <a:fld id="{34FEFDA9-73DF-429D-A168-6701764421B9}" type="CELLRANGE">
                      <a:rPr lang="en-US" smtClean="0"/>
                      <a:pPr/>
                      <a:t>[CELLRANGE]</a:t>
                    </a:fld>
                    <a:endParaRPr lang="en-US" dirty="0"/>
                  </a:p>
                  <a:p>
                    <a:r>
                      <a:rPr lang="en-US" dirty="0"/>
                      <a:t>[O’Gorman et al., 2018]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42A9-4E77-B006-565DCB4CF463}"/>
                </c:ext>
              </c:extLst>
            </c:dLbl>
            <c:dLbl>
              <c:idx val="11"/>
              <c:layout>
                <c:manualLayout>
                  <c:x val="-5.8308501522983412E-2"/>
                  <c:y val="5.406721494329373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sz="1200" b="1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42A9-4E77-B006-565DCB4CF4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rgbClr val="A6A6A6"/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Sheet1!$A$2:$A$13</c:f>
              <c:numCache>
                <c:formatCode>General</c:formatCode>
                <c:ptCount val="12"/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Sheet1!$C$2:$C$13</c15:f>
                <c15:dlblRangeCache>
                  <c:ptCount val="12"/>
                  <c:pt idx="5">
                    <c:v>FrameNet</c:v>
                  </c:pt>
                  <c:pt idx="6">
                    <c:v>RED</c:v>
                  </c:pt>
                  <c:pt idx="7">
                    <c:v>PropBank</c:v>
                  </c:pt>
                  <c:pt idx="8">
                    <c:v>Decomp</c:v>
                  </c:pt>
                  <c:pt idx="9">
                    <c:v>AMR</c:v>
                  </c:pt>
                  <c:pt idx="10">
                    <c:v>Multi-sentence AMR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2A9-4E77-B006-565DCB4CF46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87815240"/>
        <c:axId val="487806056"/>
      </c:scatterChart>
      <c:valAx>
        <c:axId val="487815240"/>
        <c:scaling>
          <c:orientation val="minMax"/>
          <c:max val="4.5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Anchoring</a:t>
                </a:r>
              </a:p>
            </c:rich>
          </c:tx>
          <c:layout>
            <c:manualLayout>
              <c:xMode val="edge"/>
              <c:yMode val="edge"/>
              <c:x val="0.4839110023782725"/>
              <c:y val="0.951800391274462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487806056"/>
        <c:crosses val="autoZero"/>
        <c:crossBetween val="midCat"/>
        <c:majorUnit val="1"/>
      </c:valAx>
      <c:valAx>
        <c:axId val="487806056"/>
        <c:scaling>
          <c:orientation val="minMax"/>
          <c:max val="3.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8781524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D3468-CF7B-41E0-8539-5F85ABD6737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05173-3D4A-461B-A0B8-68CE89156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[INSERT Distribution and/or Example]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5173-3D4A-461B-A0B8-68CE891569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1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9BB3-1A2B-44BC-BA73-4FD6BC6B8D99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4F6D-B7BF-463F-80DF-BCD0BA8800A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5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49C8-4600-4197-B177-1E8D14654DB4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E30-5FD6-4A51-8412-49135E01F25F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2292-F416-4206-9831-37EA64D7A84B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6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FDF8-18AB-4D77-87FD-17D0FC192CB8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CFFD-E058-440B-BCBD-7879827CD8D7}" type="datetime1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4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FBE4-2D32-4542-B42E-A55E2B2B3129}" type="datetime1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4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9EF0-4547-47D6-8272-1C6315B3E2C8}" type="datetime1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8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57B-E72B-4B4A-A3A3-37D3A3EA5933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1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B60-4B21-4F35-AB32-AF7015862B13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D0FA-F5BD-4602-AAD8-5D8EE958A2E8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versalConceptualCognitiveAnnotation/tutori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versalConceptualCognitiveAnnotation/tutoria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rp.nlpl.e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0AE5-CF8A-42E9-9F8C-F5B8063EB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UCCA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✘</a:t>
            </a:r>
            <a:r>
              <a:rPr lang="en-US" dirty="0" err="1"/>
              <a:t>tensions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CF5CA-56E7-4846-B04C-A78B62999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133599"/>
          </a:xfrm>
        </p:spPr>
        <p:txBody>
          <a:bodyPr anchor="b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Jakob Prange ▫ COLING 2020 Tutorial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https://github.com/UniversalConceptualCognitiveAnnotation/tutorial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2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F3AC-C197-44CB-9DD4-2BF2BD918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✘</a:t>
            </a:r>
            <a:r>
              <a:rPr lang="en-US" sz="9600" dirty="0"/>
              <a:t>-</a:t>
            </a:r>
            <a:r>
              <a:rPr lang="en-US" dirty="0"/>
              <a:t>Framework Comparison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18F11FB-3E63-4387-8999-3ECE0D6B8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133599"/>
          </a:xfrm>
        </p:spPr>
        <p:txBody>
          <a:bodyPr anchor="b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Jakob Prange ▫ COLING 2020 Tutorial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https://github.com/UniversalConceptualCognitiveAnnotation/tutorial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0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117F-1294-4200-9387-89BC92EF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E80A-0E30-49C1-A075-4CE23A2F2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97905" cy="4530726"/>
          </a:xfrm>
        </p:spPr>
        <p:txBody>
          <a:bodyPr>
            <a:normAutofit/>
          </a:bodyPr>
          <a:lstStyle/>
          <a:p>
            <a:r>
              <a:rPr lang="en-US" sz="2000" dirty="0"/>
              <a:t>Koller et al., ACL 2019 Tutorial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Type 0</a:t>
            </a:r>
            <a:r>
              <a:rPr lang="en-US" sz="1800" dirty="0"/>
              <a:t>: </a:t>
            </a:r>
            <a:r>
              <a:rPr lang="en-US" sz="1800" dirty="0" err="1"/>
              <a:t>Bilexical</a:t>
            </a:r>
            <a:r>
              <a:rPr lang="en-US" sz="1800" dirty="0"/>
              <a:t> dependencies: PAS, DM, PSD, also CCG, UD (syntax)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Type 1</a:t>
            </a:r>
            <a:r>
              <a:rPr lang="en-US" sz="1800" dirty="0"/>
              <a:t>: Anchored: </a:t>
            </a:r>
            <a:r>
              <a:rPr lang="en-US" sz="1800" b="1" dirty="0">
                <a:solidFill>
                  <a:srgbClr val="FF0000"/>
                </a:solidFill>
              </a:rPr>
              <a:t>UCCA</a:t>
            </a:r>
            <a:r>
              <a:rPr lang="en-US" sz="1800" dirty="0"/>
              <a:t>, EDS, DMRS</a:t>
            </a:r>
            <a:endParaRPr lang="en-US" sz="1800" b="1" dirty="0"/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Type 2</a:t>
            </a:r>
            <a:r>
              <a:rPr lang="en-US" sz="1800" dirty="0"/>
              <a:t>: Unanchored: AMR</a:t>
            </a:r>
          </a:p>
          <a:p>
            <a:endParaRPr lang="en-US" sz="2000" dirty="0"/>
          </a:p>
          <a:p>
            <a:r>
              <a:rPr lang="en-US" sz="2000" dirty="0"/>
              <a:t>Prange et al., DMR 2019</a:t>
            </a:r>
          </a:p>
          <a:p>
            <a:pPr lvl="1"/>
            <a:r>
              <a:rPr lang="en-US" sz="1800" b="0" i="0" u="none" strike="noStrike" baseline="0" dirty="0">
                <a:solidFill>
                  <a:schemeClr val="accent1"/>
                </a:solidFill>
              </a:rPr>
              <a:t>Token-anchored</a:t>
            </a:r>
            <a:r>
              <a:rPr lang="en-US" sz="1800" b="0" i="0" u="none" strike="noStrike" baseline="0" dirty="0"/>
              <a:t>: </a:t>
            </a:r>
            <a:r>
              <a:rPr lang="en-US" sz="1800" b="1" i="0" u="none" strike="noStrike" baseline="0" dirty="0">
                <a:solidFill>
                  <a:srgbClr val="FF0000"/>
                </a:solidFill>
              </a:rPr>
              <a:t>UCCA Foundational Layer</a:t>
            </a:r>
            <a:r>
              <a:rPr lang="en-US" sz="1800" b="0" i="0" u="none" strike="noStrike" baseline="0" dirty="0"/>
              <a:t>, </a:t>
            </a:r>
            <a:r>
              <a:rPr lang="en-US" sz="1800" b="0" i="0" u="none" strike="noStrike" baseline="0" dirty="0" err="1"/>
              <a:t>FrameNet</a:t>
            </a:r>
            <a:endParaRPr lang="en-US" sz="1800" b="0" i="0" u="none" strike="noStrike" baseline="0" dirty="0"/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S</a:t>
            </a:r>
            <a:r>
              <a:rPr lang="en-US" sz="1800" b="0" i="0" u="none" strike="noStrike" baseline="0" dirty="0">
                <a:solidFill>
                  <a:srgbClr val="00B0F0"/>
                </a:solidFill>
              </a:rPr>
              <a:t>yntax-anchored</a:t>
            </a:r>
            <a:r>
              <a:rPr lang="en-US" sz="1800" b="0" i="0" u="none" strike="noStrike" baseline="0" dirty="0"/>
              <a:t>: </a:t>
            </a:r>
            <a:r>
              <a:rPr lang="en-US" sz="1800" b="0" i="0" u="none" strike="noStrike" baseline="0" dirty="0" err="1"/>
              <a:t>PropBank</a:t>
            </a:r>
            <a:r>
              <a:rPr lang="en-US" sz="1800" b="0" i="0" u="none" strike="noStrike" baseline="0" dirty="0"/>
              <a:t>, Prague </a:t>
            </a:r>
            <a:r>
              <a:rPr lang="en-US" sz="1800" b="0" i="0" u="none" strike="noStrike" baseline="0" dirty="0" err="1"/>
              <a:t>Tectogrammar</a:t>
            </a:r>
            <a:endParaRPr lang="en-US" sz="1800" b="0" i="0" u="none" strike="noStrike" baseline="0" dirty="0"/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S</a:t>
            </a:r>
            <a:r>
              <a:rPr lang="en-US" sz="1800" b="0" i="0" u="none" strike="noStrike" baseline="0" dirty="0">
                <a:solidFill>
                  <a:srgbClr val="92D050"/>
                </a:solidFill>
              </a:rPr>
              <a:t>entence-anchored</a:t>
            </a:r>
            <a:r>
              <a:rPr lang="en-US" sz="1800" b="0" i="0" u="none" strike="noStrike" baseline="0" dirty="0"/>
              <a:t>: AMR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S</a:t>
            </a:r>
            <a:r>
              <a:rPr lang="en-US" sz="1800" b="0" i="0" u="none" strike="noStrike" baseline="0" dirty="0">
                <a:solidFill>
                  <a:schemeClr val="accent2"/>
                </a:solidFill>
              </a:rPr>
              <a:t>emantics-anchored</a:t>
            </a:r>
            <a:r>
              <a:rPr lang="en-US" sz="1800" b="0" i="0" u="none" strike="noStrike" baseline="0" dirty="0"/>
              <a:t>: </a:t>
            </a:r>
            <a:r>
              <a:rPr lang="en-US" sz="1800" b="1" i="0" u="none" strike="noStrike" baseline="0" dirty="0">
                <a:solidFill>
                  <a:srgbClr val="FF0000"/>
                </a:solidFill>
              </a:rPr>
              <a:t>Additional UCCA Layers</a:t>
            </a:r>
            <a:r>
              <a:rPr lang="en-US" sz="1800" i="0" u="none" strike="noStrike" baseline="0" dirty="0"/>
              <a:t>, Multi-sentence AMR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C378C-2EC2-48F8-9D42-3A0397B9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4911B-56EC-4816-A102-8876D503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11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41E2938-3A09-4509-A0AF-ABFCC281D780}"/>
              </a:ext>
            </a:extLst>
          </p:cNvPr>
          <p:cNvSpPr/>
          <p:nvPr/>
        </p:nvSpPr>
        <p:spPr>
          <a:xfrm>
            <a:off x="792497" y="2197915"/>
            <a:ext cx="327696" cy="81141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E65B6D6-B70A-484F-B95C-17840F61BEEA}"/>
              </a:ext>
            </a:extLst>
          </p:cNvPr>
          <p:cNvSpPr/>
          <p:nvPr/>
        </p:nvSpPr>
        <p:spPr>
          <a:xfrm>
            <a:off x="792497" y="3915780"/>
            <a:ext cx="327696" cy="122604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8B3453-6613-4A5E-8C6B-7EAAF855525D}"/>
              </a:ext>
            </a:extLst>
          </p:cNvPr>
          <p:cNvSpPr/>
          <p:nvPr/>
        </p:nvSpPr>
        <p:spPr>
          <a:xfrm>
            <a:off x="1351152" y="5700671"/>
            <a:ext cx="3355596" cy="5207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Modularity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6B8160-DB8D-412C-A467-16DD6A282E87}"/>
              </a:ext>
            </a:extLst>
          </p:cNvPr>
          <p:cNvSpPr txBox="1"/>
          <p:nvPr/>
        </p:nvSpPr>
        <p:spPr>
          <a:xfrm>
            <a:off x="4812397" y="563787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“M</a:t>
            </a:r>
            <a:r>
              <a:rPr lang="en-US" b="0" i="0" u="none" strike="noStrike" baseline="0" dirty="0">
                <a:solidFill>
                  <a:srgbClr val="7030A0"/>
                </a:solidFill>
              </a:rPr>
              <a:t>assively multilayer corpora”</a:t>
            </a:r>
            <a:r>
              <a:rPr lang="en-US" b="0" i="0" u="none" strike="noStrike" baseline="0" dirty="0"/>
              <a:t>: </a:t>
            </a:r>
            <a:br>
              <a:rPr lang="en-US" b="0" i="0" u="none" strike="noStrike" baseline="0" dirty="0"/>
            </a:br>
            <a:r>
              <a:rPr lang="en-US" b="0" i="0" u="none" strike="noStrike" baseline="0" dirty="0" err="1"/>
              <a:t>OntoNotes</a:t>
            </a:r>
            <a:r>
              <a:rPr lang="en-US" dirty="0"/>
              <a:t>, GUM</a:t>
            </a:r>
            <a:endParaRPr lang="en-US" b="0" i="0" u="none" strike="noStrike" baseline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EDEDC3-F9B0-42FF-B57A-DABEA9644267}"/>
              </a:ext>
            </a:extLst>
          </p:cNvPr>
          <p:cNvSpPr txBox="1"/>
          <p:nvPr/>
        </p:nvSpPr>
        <p:spPr>
          <a:xfrm>
            <a:off x="3811910" y="5335546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28E19-0E52-46DF-A6F7-462232866901}"/>
              </a:ext>
            </a:extLst>
          </p:cNvPr>
          <p:cNvSpPr txBox="1"/>
          <p:nvPr/>
        </p:nvSpPr>
        <p:spPr>
          <a:xfrm>
            <a:off x="956345" y="2314732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65C1B3-B240-467F-8ACD-B3FC148C5872}"/>
              </a:ext>
            </a:extLst>
          </p:cNvPr>
          <p:cNvSpPr txBox="1"/>
          <p:nvPr/>
        </p:nvSpPr>
        <p:spPr>
          <a:xfrm>
            <a:off x="956345" y="3748869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CC56C-49AC-43CE-B16A-D0A4551B2385}"/>
              </a:ext>
            </a:extLst>
          </p:cNvPr>
          <p:cNvSpPr txBox="1"/>
          <p:nvPr/>
        </p:nvSpPr>
        <p:spPr>
          <a:xfrm>
            <a:off x="956345" y="4675687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225999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3" grpId="0" animBg="1"/>
      <p:bldP spid="14" grpId="0"/>
      <p:bldP spid="15" grpId="0"/>
      <p:bldP spid="17" grpId="0"/>
      <p:bldP spid="1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4FD8-C4E0-42E5-991C-2EA3CDB8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Versus other MRs: AMR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AD34E-59DF-43F0-8551-0FD6AD4CE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825625"/>
            <a:ext cx="8515351" cy="4351338"/>
          </a:xfrm>
        </p:spPr>
        <p:txBody>
          <a:bodyPr>
            <a:normAutofit/>
          </a:bodyPr>
          <a:lstStyle/>
          <a:p>
            <a:r>
              <a:rPr lang="en-US" dirty="0"/>
              <a:t>Both aim to capture </a:t>
            </a:r>
            <a:r>
              <a:rPr lang="en-US" b="1" dirty="0"/>
              <a:t>sentence-level semantic structure</a:t>
            </a:r>
          </a:p>
          <a:p>
            <a:r>
              <a:rPr lang="en-US" dirty="0"/>
              <a:t>Both are DAGs (</a:t>
            </a:r>
            <a:r>
              <a:rPr lang="en-US" b="1" dirty="0" err="1"/>
              <a:t>reentrancies</a:t>
            </a:r>
            <a:r>
              <a:rPr lang="en-US" dirty="0"/>
              <a:t> play an important role)</a:t>
            </a:r>
          </a:p>
          <a:p>
            <a:endParaRPr lang="en-US" dirty="0"/>
          </a:p>
          <a:p>
            <a:r>
              <a:rPr lang="en-US" dirty="0"/>
              <a:t>Modularity</a:t>
            </a:r>
          </a:p>
          <a:p>
            <a:pPr lvl="1"/>
            <a:r>
              <a:rPr lang="en-US" dirty="0"/>
              <a:t>AMR has much finer-grained categories</a:t>
            </a:r>
          </a:p>
          <a:p>
            <a:r>
              <a:rPr lang="en-US" dirty="0"/>
              <a:t>Anchoring</a:t>
            </a:r>
          </a:p>
          <a:p>
            <a:pPr lvl="1"/>
            <a:r>
              <a:rPr lang="en-US" dirty="0"/>
              <a:t>UCCA is annotated over tokens directly</a:t>
            </a:r>
          </a:p>
          <a:p>
            <a:r>
              <a:rPr lang="en-US" dirty="0"/>
              <a:t>Universality</a:t>
            </a:r>
          </a:p>
          <a:p>
            <a:pPr lvl="1"/>
            <a:r>
              <a:rPr lang="en-US" dirty="0"/>
              <a:t>UCCA is </a:t>
            </a:r>
            <a:r>
              <a:rPr lang="en-US" b="1" dirty="0"/>
              <a:t>lexicon-free</a:t>
            </a:r>
            <a:r>
              <a:rPr lang="en-US" dirty="0"/>
              <a:t> and designed for </a:t>
            </a:r>
            <a:r>
              <a:rPr lang="en-US" b="1" dirty="0"/>
              <a:t>cross-linguistic</a:t>
            </a:r>
            <a:r>
              <a:rPr lang="en-US" dirty="0"/>
              <a:t> stability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50AF0-FC16-4691-B393-AF9B5D77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DCBB3-A118-40D2-8F5B-4AD1282E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1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1586-59C6-4590-BC0C-51DCA6E6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47570" cy="1325563"/>
          </a:xfrm>
        </p:spPr>
        <p:txBody>
          <a:bodyPr/>
          <a:lstStyle/>
          <a:p>
            <a:r>
              <a:rPr lang="en-US" dirty="0"/>
              <a:t>Versus other MRs: MRP Shared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BB98-9CD3-441C-B542-F5582E62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95901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G</a:t>
            </a:r>
            <a:r>
              <a:rPr lang="en-US" sz="2400" b="0" i="0" u="none" strike="noStrike" baseline="0" dirty="0"/>
              <a:t>oals: </a:t>
            </a:r>
          </a:p>
          <a:p>
            <a:pPr lvl="1"/>
            <a:r>
              <a:rPr lang="en-US" sz="2000" dirty="0"/>
              <a:t>T</a:t>
            </a:r>
            <a:r>
              <a:rPr lang="en-US" sz="2000" b="0" i="0" u="none" strike="noStrike" baseline="0" dirty="0"/>
              <a:t>aking stock of the many recent advances in the field of MR </a:t>
            </a:r>
          </a:p>
          <a:p>
            <a:pPr lvl="1"/>
            <a:r>
              <a:rPr lang="en-US" sz="2000" dirty="0"/>
              <a:t>C</a:t>
            </a:r>
            <a:r>
              <a:rPr lang="en-US" sz="2000" b="0" i="0" u="none" strike="noStrike" baseline="0" dirty="0"/>
              <a:t>omparing state-of-the-art </a:t>
            </a:r>
            <a:r>
              <a:rPr lang="en-US" sz="2000" b="1" i="0" u="none" strike="noStrike" baseline="0" dirty="0"/>
              <a:t>parsers</a:t>
            </a:r>
            <a:r>
              <a:rPr lang="en-US" sz="2000" b="0" i="0" u="none" strike="noStrike" baseline="0" dirty="0"/>
              <a:t> in different frameworks</a:t>
            </a:r>
          </a:p>
          <a:p>
            <a:pPr lvl="1"/>
            <a:r>
              <a:rPr lang="en-US" sz="2000" dirty="0"/>
              <a:t>E</a:t>
            </a:r>
            <a:r>
              <a:rPr lang="en-US" sz="2000" b="0" i="0" u="none" strike="noStrike" baseline="0" dirty="0"/>
              <a:t>ncouraging </a:t>
            </a:r>
            <a:r>
              <a:rPr lang="en-US" sz="2000" b="1" i="0" u="none" strike="noStrike" baseline="0" dirty="0"/>
              <a:t>multitask learning (MTL)</a:t>
            </a:r>
            <a:r>
              <a:rPr lang="en-US" sz="2000" b="0" i="0" u="none" strike="noStrike" baseline="0" dirty="0"/>
              <a:t> approaches that tackle multiple related formulations of the semantic parsing task with a single system</a:t>
            </a:r>
            <a:endParaRPr lang="en-US" sz="2000" dirty="0">
              <a:effectLst/>
            </a:endParaRPr>
          </a:p>
          <a:p>
            <a:endParaRPr lang="en-US" dirty="0"/>
          </a:p>
          <a:p>
            <a:r>
              <a:rPr lang="en-US" sz="2400" dirty="0">
                <a:effectLst/>
              </a:rPr>
              <a:t>Featured UCCA, along with other Type 1, 2, and 0 approaches</a:t>
            </a:r>
          </a:p>
          <a:p>
            <a:endParaRPr lang="en-US" sz="2400" dirty="0"/>
          </a:p>
          <a:p>
            <a:r>
              <a:rPr lang="en-US" sz="2400" dirty="0"/>
              <a:t>Results: New theoretical insights, data, and </a:t>
            </a:r>
            <a:r>
              <a:rPr lang="en-US" sz="2400" dirty="0" err="1"/>
              <a:t>SotA</a:t>
            </a:r>
            <a:r>
              <a:rPr lang="en-US" sz="2400" dirty="0"/>
              <a:t> parsers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http://mrp.nlpl.eu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5DCF3-4D9B-4F31-B165-8910705E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D8B29-9BFA-4000-B83E-7E87A3A4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BB94-33CD-4F4C-99FB-23B98B75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Versus Syntactic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3B81-D681-4ED6-A5A1-471DD7AE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UCCA </a:t>
            </a:r>
            <a:r>
              <a:rPr lang="en-US" sz="2400" b="1" dirty="0"/>
              <a:t>abstracts</a:t>
            </a:r>
            <a:r>
              <a:rPr lang="en-US" sz="2400" dirty="0"/>
              <a:t> away from syntax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UCCA </a:t>
            </a:r>
            <a:r>
              <a:rPr lang="en-US" sz="2400" b="1" dirty="0"/>
              <a:t>predicates</a:t>
            </a:r>
            <a:r>
              <a:rPr lang="en-US" sz="2400" dirty="0"/>
              <a:t> ≠ syntactic predicates, both ways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Scene-evoking nouns, adjectives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Secondary verbs, light verbs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UCCA structures tend to be </a:t>
            </a:r>
            <a:r>
              <a:rPr lang="en-US" sz="2400" b="1" dirty="0"/>
              <a:t>flat </a:t>
            </a:r>
            <a:r>
              <a:rPr lang="en-US" sz="2400" dirty="0"/>
              <a:t>(vs. binary branching, e.g.)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9A364-70DC-4F9E-832A-2832BEBD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2DCA6-916F-438F-937B-9C878D02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9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016F-1642-40DF-A713-DB23D16B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Versus Discourse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8890-127C-40A4-B909-26C49467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0124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Discourse structure is not (currently) a primary focus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But some relevant features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Coreference Layer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Linker + Parallel Scene structure (with SNACS relations)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Ground edges identify, but don’t disambiguate discourse signals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By far not as elaborate as RST / DRT (DRG)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FAA9D-12BA-43E0-B0E8-B2F62514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409C5-F79D-4783-975F-A6EB7AE4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7273435-A91C-42AB-826B-25FD10ACD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519432"/>
              </p:ext>
            </p:extLst>
          </p:nvPr>
        </p:nvGraphicFramePr>
        <p:xfrm>
          <a:off x="200892" y="318782"/>
          <a:ext cx="8528662" cy="5746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20C1B0-588E-4040-AB5B-9798FFC83EB1}"/>
              </a:ext>
            </a:extLst>
          </p:cNvPr>
          <p:cNvSpPr txBox="1"/>
          <p:nvPr/>
        </p:nvSpPr>
        <p:spPr>
          <a:xfrm>
            <a:off x="6977861" y="303566"/>
            <a:ext cx="12022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B6BF-6193-444A-8464-543CD9C1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363EB-0FD6-4E8C-86E2-520341DA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C673-1066-4427-A6C8-A381F79484F2}" type="slidenum">
              <a:rPr lang="en-US" smtClean="0"/>
              <a:t>16</a:t>
            </a:fld>
            <a:endParaRPr lang="en-US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5185C5E1-6AAB-4D67-9CE3-3BC896F17109}"/>
              </a:ext>
            </a:extLst>
          </p:cNvPr>
          <p:cNvSpPr/>
          <p:nvPr/>
        </p:nvSpPr>
        <p:spPr>
          <a:xfrm>
            <a:off x="2251627" y="1177486"/>
            <a:ext cx="3941354" cy="427759"/>
          </a:xfrm>
          <a:prstGeom prst="flowChartTerminator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25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7DE115-DBA9-4600-A5A7-273DD07457A3}"/>
              </a:ext>
            </a:extLst>
          </p:cNvPr>
          <p:cNvSpPr/>
          <p:nvPr/>
        </p:nvSpPr>
        <p:spPr>
          <a:xfrm>
            <a:off x="4827290" y="1862987"/>
            <a:ext cx="1858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Prague</a:t>
            </a:r>
          </a:p>
          <a:p>
            <a:pPr algn="ctr"/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[B</a:t>
            </a:r>
            <a:r>
              <a:rPr lang="de-DE" sz="1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öhmov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ea typeface="Yu Mincho Light" panose="02020300000000000000" pitchFamily="18" charset="-128"/>
              </a:rPr>
              <a:t>á et al., 2003]</a:t>
            </a:r>
            <a:endParaRPr lang="en-US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105F16-6195-4E23-A605-A1419B4AC9E7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H="1" flipV="1">
            <a:off x="4222304" y="1605245"/>
            <a:ext cx="1534354" cy="257742"/>
          </a:xfrm>
          <a:prstGeom prst="line">
            <a:avLst/>
          </a:prstGeom>
          <a:ln w="952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07EC25F-6A7B-4745-AC9F-CDCC0FC8F9AC}"/>
              </a:ext>
            </a:extLst>
          </p:cNvPr>
          <p:cNvSpPr txBox="1"/>
          <p:nvPr/>
        </p:nvSpPr>
        <p:spPr>
          <a:xfrm>
            <a:off x="2038525" y="5456768"/>
            <a:ext cx="6907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Token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735ACE-9DF7-4B69-BA7A-15B31238A7DB}"/>
              </a:ext>
            </a:extLst>
          </p:cNvPr>
          <p:cNvSpPr txBox="1"/>
          <p:nvPr/>
        </p:nvSpPr>
        <p:spPr>
          <a:xfrm>
            <a:off x="5649234" y="5439765"/>
            <a:ext cx="10367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Sentence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93C01A-B4EB-40C4-8BBC-7DFA408CE63D}"/>
              </a:ext>
            </a:extLst>
          </p:cNvPr>
          <p:cNvSpPr txBox="1"/>
          <p:nvPr/>
        </p:nvSpPr>
        <p:spPr>
          <a:xfrm>
            <a:off x="3716015" y="5446829"/>
            <a:ext cx="7878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Syntax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51C89F-F340-4C41-A19C-8328EBF61EA2}"/>
              </a:ext>
            </a:extLst>
          </p:cNvPr>
          <p:cNvSpPr txBox="1"/>
          <p:nvPr/>
        </p:nvSpPr>
        <p:spPr>
          <a:xfrm>
            <a:off x="7276241" y="5439765"/>
            <a:ext cx="10367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Semantics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B70091C3-054C-8847-87C9-6CECE66AD1E8}"/>
              </a:ext>
            </a:extLst>
          </p:cNvPr>
          <p:cNvSpPr txBox="1"/>
          <p:nvPr/>
        </p:nvSpPr>
        <p:spPr>
          <a:xfrm rot="16200000">
            <a:off x="263572" y="2906325"/>
            <a:ext cx="512064" cy="218093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Modular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66A6AD08-EC0C-E446-BEE1-90B2FAABF1C4}"/>
              </a:ext>
            </a:extLst>
          </p:cNvPr>
          <p:cNvSpPr txBox="1"/>
          <p:nvPr/>
        </p:nvSpPr>
        <p:spPr>
          <a:xfrm rot="16200000">
            <a:off x="263572" y="3879813"/>
            <a:ext cx="512064" cy="218093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BBFB92-4B23-48A2-9D43-39424B5A7C63}"/>
              </a:ext>
            </a:extLst>
          </p:cNvPr>
          <p:cNvSpPr/>
          <p:nvPr/>
        </p:nvSpPr>
        <p:spPr>
          <a:xfrm>
            <a:off x="1974093" y="1923356"/>
            <a:ext cx="14817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OntoNotes</a:t>
            </a:r>
            <a:endParaRPr lang="en-US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Hovy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al., 2006]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64764B-0862-4DD7-B04C-CC58EBB57EC7}"/>
              </a:ext>
            </a:extLst>
          </p:cNvPr>
          <p:cNvSpPr/>
          <p:nvPr/>
        </p:nvSpPr>
        <p:spPr>
          <a:xfrm>
            <a:off x="3702085" y="1923356"/>
            <a:ext cx="120223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GUM</a:t>
            </a:r>
          </a:p>
          <a:p>
            <a:pPr algn="ctr"/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Zeldes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2017]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93A727-CC85-4202-8F45-159933C71697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4222304" y="1605245"/>
            <a:ext cx="80901" cy="318111"/>
          </a:xfrm>
          <a:prstGeom prst="line">
            <a:avLst/>
          </a:prstGeom>
          <a:ln w="952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898E14-6364-49A8-B7E8-65D1FFAFC755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2714954" y="1605245"/>
            <a:ext cx="1507350" cy="318111"/>
          </a:xfrm>
          <a:prstGeom prst="line">
            <a:avLst/>
          </a:prstGeom>
          <a:ln w="952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">
            <a:extLst>
              <a:ext uri="{FF2B5EF4-FFF2-40B4-BE49-F238E27FC236}">
                <a16:creationId xmlns:a16="http://schemas.microsoft.com/office/drawing/2014/main" id="{B0E6C914-C841-4C2B-93B8-0C265262F574}"/>
              </a:ext>
            </a:extLst>
          </p:cNvPr>
          <p:cNvSpPr txBox="1"/>
          <p:nvPr/>
        </p:nvSpPr>
        <p:spPr>
          <a:xfrm rot="16200000">
            <a:off x="60198" y="2743944"/>
            <a:ext cx="897233" cy="218093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Modular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169817E9-22F2-4EEC-9E50-592F0FFB6D3A}"/>
              </a:ext>
            </a:extLst>
          </p:cNvPr>
          <p:cNvSpPr txBox="1"/>
          <p:nvPr/>
        </p:nvSpPr>
        <p:spPr>
          <a:xfrm rot="16200000">
            <a:off x="-29392" y="1385787"/>
            <a:ext cx="1039993" cy="218093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Highly modular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AD90C9BA-237A-4DC4-98FE-5E1E661642C0}"/>
              </a:ext>
            </a:extLst>
          </p:cNvPr>
          <p:cNvSpPr txBox="1"/>
          <p:nvPr/>
        </p:nvSpPr>
        <p:spPr>
          <a:xfrm rot="16200000">
            <a:off x="238625" y="3957819"/>
            <a:ext cx="512064" cy="218093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Layer</a:t>
            </a:r>
          </a:p>
        </p:txBody>
      </p:sp>
    </p:spTree>
    <p:extLst>
      <p:ext uri="{BB962C8B-B14F-4D97-AF65-F5344CB8AC3E}">
        <p14:creationId xmlns:p14="http://schemas.microsoft.com/office/powerpoint/2010/main" val="345560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A931-FF7C-473D-8B55-68F0C999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upon a solid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6821-93AA-424B-B561-15F7D74B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UCCA is built as a </a:t>
            </a:r>
            <a:r>
              <a:rPr lang="en-US" sz="2400" b="1" dirty="0"/>
              <a:t>multi-layered</a:t>
            </a:r>
            <a:r>
              <a:rPr lang="en-US" sz="2400" dirty="0"/>
              <a:t> structure, </a:t>
            </a:r>
            <a:br>
              <a:rPr lang="en-US" sz="2400" dirty="0"/>
            </a:br>
            <a:r>
              <a:rPr lang="en-US" sz="2400" dirty="0"/>
              <a:t>which allows for its open-ended extension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i="1" dirty="0"/>
              <a:t>foundational layer (FL)</a:t>
            </a:r>
            <a:r>
              <a:rPr lang="en-US" sz="2400" dirty="0"/>
              <a:t> has relatively flat structure, makes coarse distinctions</a:t>
            </a:r>
          </a:p>
          <a:p>
            <a:endParaRPr lang="en-US" sz="2400" dirty="0"/>
          </a:p>
          <a:p>
            <a:r>
              <a:rPr lang="en-US" sz="2400" dirty="0"/>
              <a:t>Additional layers can capture additional semantic phenomena by...</a:t>
            </a:r>
          </a:p>
          <a:p>
            <a:pPr lvl="1"/>
            <a:r>
              <a:rPr lang="en-US" sz="2000" b="1" dirty="0"/>
              <a:t>refining</a:t>
            </a:r>
            <a:r>
              <a:rPr lang="en-US" sz="2000" dirty="0"/>
              <a:t> existing categories</a:t>
            </a:r>
          </a:p>
          <a:p>
            <a:pPr lvl="1"/>
            <a:r>
              <a:rPr lang="en-US" sz="2000" dirty="0"/>
              <a:t>introducing </a:t>
            </a:r>
            <a:r>
              <a:rPr lang="en-US" sz="2000" b="1" dirty="0"/>
              <a:t>new distinctions</a:t>
            </a:r>
          </a:p>
          <a:p>
            <a:pPr lvl="1"/>
            <a:r>
              <a:rPr lang="en-US" sz="2000" dirty="0"/>
              <a:t>adding deeper / more complex </a:t>
            </a:r>
            <a:r>
              <a:rPr lang="en-US" sz="2000" b="1" dirty="0"/>
              <a:t>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C8826-5988-40A1-9ED8-C11F9445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BB36D-C7C0-4A72-9718-91336FA6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F4DC-BB81-4BDF-8992-EC14394E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FEB-3088-4881-A4C9-BF16B4A0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46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[ </a:t>
            </a:r>
            <a:r>
              <a:rPr lang="en-US" sz="2400" dirty="0" err="1">
                <a:solidFill>
                  <a:srgbClr val="FF0000"/>
                </a:solidFill>
              </a:rPr>
              <a:t>Antoine</a:t>
            </a:r>
            <a:r>
              <a:rPr lang="en-US" sz="2400" baseline="-25000" dirty="0" err="1">
                <a:solidFill>
                  <a:srgbClr val="FF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 err="1"/>
              <a:t>drew</a:t>
            </a:r>
            <a:r>
              <a:rPr lang="en-US" sz="2400" baseline="-25000" dirty="0" err="1"/>
              <a:t>P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[a sheep]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[for the prince]</a:t>
            </a:r>
            <a:r>
              <a:rPr lang="en-US" sz="2400" baseline="-25000" dirty="0">
                <a:solidFill>
                  <a:srgbClr val="00B050"/>
                </a:solidFill>
              </a:rPr>
              <a:t>A</a:t>
            </a:r>
            <a:r>
              <a:rPr lang="en-US" sz="2400" baseline="-250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[in the desert]</a:t>
            </a:r>
            <a:r>
              <a:rPr lang="en-US" sz="2400" baseline="-25000" dirty="0">
                <a:solidFill>
                  <a:srgbClr val="7030A0"/>
                </a:solidFill>
              </a:rPr>
              <a:t>A</a:t>
            </a:r>
            <a:r>
              <a:rPr lang="en-US" sz="2400" dirty="0"/>
              <a:t> ]</a:t>
            </a:r>
            <a:endParaRPr lang="en-US" sz="2400" baseline="-25000" dirty="0"/>
          </a:p>
          <a:p>
            <a:endParaRPr lang="en-US" sz="2400" dirty="0"/>
          </a:p>
          <a:p>
            <a:r>
              <a:rPr lang="en-US" dirty="0"/>
              <a:t>FL does not distinguish Participants’ roles</a:t>
            </a:r>
          </a:p>
          <a:p>
            <a:pPr lvl="1"/>
            <a:r>
              <a:rPr lang="en-US" dirty="0"/>
              <a:t>E.g., </a:t>
            </a:r>
            <a:r>
              <a:rPr lang="en-US" cap="small" dirty="0"/>
              <a:t>Agent, Theme, Circumstance, Configuration</a:t>
            </a:r>
            <a:r>
              <a:rPr lang="en-US" dirty="0"/>
              <a:t>, …</a:t>
            </a:r>
          </a:p>
          <a:p>
            <a:pPr>
              <a:lnSpc>
                <a:spcPct val="150000"/>
              </a:lnSpc>
            </a:pPr>
            <a:r>
              <a:rPr lang="en-US" dirty="0"/>
              <a:t>Expressed by various linguistic markers: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Word order	[</a:t>
            </a:r>
            <a:r>
              <a:rPr lang="en-US" dirty="0" err="1">
                <a:solidFill>
                  <a:srgbClr val="00B0F0"/>
                </a:solidFill>
              </a:rPr>
              <a:t>Mary</a:t>
            </a:r>
            <a:r>
              <a:rPr lang="en-US" sz="2400" baseline="-25000" dirty="0" err="1">
                <a:solidFill>
                  <a:srgbClr val="00B0F0"/>
                </a:solidFill>
              </a:rPr>
              <a:t>A</a:t>
            </a:r>
            <a:r>
              <a:rPr lang="en-US" dirty="0"/>
              <a:t> saw </a:t>
            </a:r>
            <a:r>
              <a:rPr lang="en-US" dirty="0" err="1">
                <a:solidFill>
                  <a:srgbClr val="FF0000"/>
                </a:solidFill>
              </a:rPr>
              <a:t>John</a:t>
            </a:r>
            <a:r>
              <a:rPr lang="en-US" sz="2400" baseline="-25000" dirty="0" err="1">
                <a:solidFill>
                  <a:srgbClr val="FF0000"/>
                </a:solidFill>
              </a:rPr>
              <a:t>A</a:t>
            </a:r>
            <a:r>
              <a:rPr lang="en-US" dirty="0"/>
              <a:t>]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</a:t>
            </a:r>
            <a:r>
              <a:rPr lang="en-US" dirty="0"/>
              <a:t> [</a:t>
            </a:r>
            <a:r>
              <a:rPr lang="en-US" dirty="0" err="1">
                <a:solidFill>
                  <a:srgbClr val="FF0000"/>
                </a:solidFill>
              </a:rPr>
              <a:t>John</a:t>
            </a:r>
            <a:r>
              <a:rPr lang="en-US" sz="2400" baseline="-25000" dirty="0" err="1">
                <a:solidFill>
                  <a:srgbClr val="FF0000"/>
                </a:solidFill>
              </a:rPr>
              <a:t>A</a:t>
            </a:r>
            <a:r>
              <a:rPr lang="en-US" dirty="0"/>
              <a:t> saw </a:t>
            </a:r>
            <a:r>
              <a:rPr lang="en-US" dirty="0" err="1">
                <a:solidFill>
                  <a:srgbClr val="00B0F0"/>
                </a:solidFill>
              </a:rPr>
              <a:t>Mary</a:t>
            </a:r>
            <a:r>
              <a:rPr lang="en-US" sz="2400" baseline="-25000" dirty="0" err="1">
                <a:solidFill>
                  <a:srgbClr val="00B0F0"/>
                </a:solidFill>
              </a:rPr>
              <a:t>A</a:t>
            </a:r>
            <a:r>
              <a:rPr lang="en-US" dirty="0"/>
              <a:t>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Case		[</a:t>
            </a:r>
            <a:r>
              <a:rPr lang="en-US" b="1" dirty="0">
                <a:solidFill>
                  <a:srgbClr val="00B0F0"/>
                </a:solidFill>
              </a:rPr>
              <a:t>Er</a:t>
            </a:r>
            <a:r>
              <a:rPr lang="en-US" dirty="0"/>
              <a:t> </a:t>
            </a:r>
            <a:r>
              <a:rPr lang="en-US" dirty="0" err="1"/>
              <a:t>sah</a:t>
            </a:r>
            <a:r>
              <a:rPr lang="en-US" dirty="0"/>
              <a:t> [</a:t>
            </a:r>
            <a:r>
              <a:rPr lang="en-US" dirty="0">
                <a:solidFill>
                  <a:srgbClr val="FF0000"/>
                </a:solidFill>
              </a:rPr>
              <a:t>de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 Fuchs]]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</a:t>
            </a:r>
            <a:r>
              <a:rPr lang="en-US" dirty="0"/>
              <a:t> [[</a:t>
            </a:r>
            <a:r>
              <a:rPr lang="en-US" dirty="0">
                <a:solidFill>
                  <a:srgbClr val="FF0000"/>
                </a:solidFill>
              </a:rPr>
              <a:t>De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 Fuchs] </a:t>
            </a:r>
            <a:r>
              <a:rPr lang="en-US" dirty="0" err="1"/>
              <a:t>sah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ihn</a:t>
            </a:r>
            <a:r>
              <a:rPr lang="en-US" dirty="0"/>
              <a:t>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Prepositions	[The conquest [</a:t>
            </a:r>
            <a:r>
              <a:rPr lang="en-US" b="1" dirty="0">
                <a:solidFill>
                  <a:srgbClr val="FF0000"/>
                </a:solidFill>
              </a:rPr>
              <a:t>of</a:t>
            </a:r>
            <a:r>
              <a:rPr lang="en-US" dirty="0"/>
              <a:t> Britain] [</a:t>
            </a:r>
            <a:r>
              <a:rPr lang="en-US" b="1" dirty="0">
                <a:solidFill>
                  <a:srgbClr val="00B0F0"/>
                </a:solidFill>
              </a:rPr>
              <a:t>by</a:t>
            </a:r>
            <a:r>
              <a:rPr lang="en-US" dirty="0"/>
              <a:t> the Romans]]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2E816-4C27-4DDB-8686-7ED0FD79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8DA48-7E3E-4E16-8B40-6CE3C2FF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0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D91F-61B7-42AF-B5E5-4CFA0367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Several existing frameworks for role annotation:</a:t>
            </a:r>
            <a:br>
              <a:rPr lang="en-US" sz="2400" dirty="0"/>
            </a:br>
            <a:r>
              <a:rPr lang="en-US" sz="2400" dirty="0" err="1"/>
              <a:t>FrameNet</a:t>
            </a:r>
            <a:r>
              <a:rPr lang="en-US" sz="2400" dirty="0"/>
              <a:t>, </a:t>
            </a:r>
            <a:r>
              <a:rPr lang="en-US" sz="2400" dirty="0" err="1"/>
              <a:t>VerbNet</a:t>
            </a:r>
            <a:r>
              <a:rPr lang="en-US" sz="2400" dirty="0"/>
              <a:t>, </a:t>
            </a:r>
            <a:r>
              <a:rPr lang="en-US" sz="2400" dirty="0" err="1"/>
              <a:t>PropBank</a:t>
            </a:r>
            <a:endParaRPr lang="en-US" sz="2400" dirty="0"/>
          </a:p>
          <a:p>
            <a:endParaRPr lang="en-US" sz="1800" dirty="0"/>
          </a:p>
          <a:p>
            <a:r>
              <a:rPr lang="en-US" sz="2400" dirty="0"/>
              <a:t>We chose </a:t>
            </a:r>
            <a:r>
              <a:rPr lang="en-US" sz="2400" b="1" dirty="0"/>
              <a:t>SNACS</a:t>
            </a:r>
            <a:r>
              <a:rPr lang="en-US" sz="2400" dirty="0"/>
              <a:t> </a:t>
            </a:r>
            <a:r>
              <a:rPr lang="en-US" sz="1800" dirty="0"/>
              <a:t>(Schneider et al.)</a:t>
            </a:r>
            <a:br>
              <a:rPr lang="en-US" sz="1800" dirty="0"/>
            </a:br>
            <a:r>
              <a:rPr lang="en-US" sz="2400" dirty="0"/>
              <a:t>for its independence of any one </a:t>
            </a:r>
            <a:br>
              <a:rPr lang="en-US" sz="2400" dirty="0"/>
            </a:br>
            <a:r>
              <a:rPr lang="en-US" sz="2400" dirty="0"/>
              <a:t>language or lexicon</a:t>
            </a:r>
          </a:p>
          <a:p>
            <a:pPr lvl="1"/>
            <a:r>
              <a:rPr lang="en-US" sz="2000" dirty="0"/>
              <a:t>50 hierarchical categories </a:t>
            </a:r>
          </a:p>
          <a:p>
            <a:pPr lvl="1"/>
            <a:r>
              <a:rPr lang="en-US" sz="2000" dirty="0"/>
              <a:t>Designed to disambiguate </a:t>
            </a:r>
            <a:br>
              <a:rPr lang="en-US" sz="2000" dirty="0"/>
            </a:br>
            <a:r>
              <a:rPr lang="en-US" sz="2000" dirty="0"/>
              <a:t>prepositions and case</a:t>
            </a:r>
          </a:p>
          <a:p>
            <a:endParaRPr lang="en-US" sz="1800" dirty="0"/>
          </a:p>
          <a:p>
            <a:r>
              <a:rPr lang="en-US" sz="2400" dirty="0"/>
              <a:t>Idea: UCCA and SNACS are </a:t>
            </a:r>
            <a:br>
              <a:rPr lang="en-US" sz="2400" dirty="0"/>
            </a:br>
            <a:r>
              <a:rPr lang="en-US" sz="2400" b="1" dirty="0"/>
              <a:t>complementary</a:t>
            </a:r>
            <a:r>
              <a:rPr lang="en-US" sz="2400" dirty="0"/>
              <a:t> and </a:t>
            </a:r>
            <a:r>
              <a:rPr lang="en-US" sz="2400" b="1" dirty="0"/>
              <a:t>compatible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6C583-FFF2-4174-90BD-E722E950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5FEB04-4BA1-4ACA-B573-520C7777ED2D}"/>
              </a:ext>
            </a:extLst>
          </p:cNvPr>
          <p:cNvGrpSpPr/>
          <p:nvPr/>
        </p:nvGrpSpPr>
        <p:grpSpPr>
          <a:xfrm>
            <a:off x="5024965" y="2308386"/>
            <a:ext cx="3970116" cy="4184488"/>
            <a:chOff x="5024965" y="2308386"/>
            <a:chExt cx="3970116" cy="41844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970DA0-92ED-4FBB-B615-7B576F769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4965" y="2308386"/>
              <a:ext cx="1789889" cy="32101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23D03-EE6F-41A6-B15B-6BEB99B8B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4138" y="2684158"/>
              <a:ext cx="1738009" cy="32814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F177BC-E9CE-4F41-AAEA-BC322DC7C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2417" y="3341112"/>
              <a:ext cx="1452664" cy="3151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70034-9996-4468-BF3A-F8C8B431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D58E9-9D35-4FBA-9D2E-E5E41BE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7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AB99-7366-4DDA-A9A3-E7E3E682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Roles, strategy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B6F2-83B2-4827-B9A1-95364A94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6368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Shalev at al., DMR 2019: </a:t>
            </a:r>
            <a:br>
              <a:rPr lang="en-US" sz="2400" dirty="0"/>
            </a:br>
            <a:r>
              <a:rPr lang="en-US" sz="2400" dirty="0"/>
              <a:t>“Preparing SNACS for Subjects and Objects”</a:t>
            </a:r>
          </a:p>
          <a:p>
            <a:r>
              <a:rPr lang="en-US" sz="2400" dirty="0"/>
              <a:t>(Manually) refine all </a:t>
            </a:r>
            <a:r>
              <a:rPr lang="en-US" sz="2400" b="1" dirty="0"/>
              <a:t>Participant units</a:t>
            </a:r>
            <a:r>
              <a:rPr lang="en-US" sz="2400" dirty="0"/>
              <a:t> with a SNACS role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[ </a:t>
            </a:r>
            <a:r>
              <a:rPr lang="en-US" sz="2400" dirty="0" err="1"/>
              <a:t>Antoine</a:t>
            </a:r>
            <a:r>
              <a:rPr lang="en-US" sz="2400" b="1" baseline="-25000" dirty="0" err="1">
                <a:solidFill>
                  <a:srgbClr val="FF0000"/>
                </a:solidFill>
              </a:rPr>
              <a:t>A</a:t>
            </a:r>
            <a:r>
              <a:rPr lang="en-US" sz="2400" baseline="-25000" dirty="0" err="1">
                <a:solidFill>
                  <a:srgbClr val="FF0000"/>
                </a:solidFill>
              </a:rPr>
              <a:t>:Originator</a:t>
            </a:r>
            <a:r>
              <a:rPr lang="en-US" sz="2400" baseline="-25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↝</a:t>
            </a:r>
            <a:r>
              <a:rPr lang="en-US" sz="2400" baseline="-25000" dirty="0" err="1">
                <a:solidFill>
                  <a:srgbClr val="FF0000"/>
                </a:solidFill>
              </a:rPr>
              <a:t>Agent</a:t>
            </a:r>
            <a:r>
              <a:rPr lang="en-US" sz="2400" baseline="-250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drew</a:t>
            </a:r>
            <a:r>
              <a:rPr lang="en-US" sz="2400" baseline="-25000" dirty="0" err="1"/>
              <a:t>P</a:t>
            </a:r>
            <a:r>
              <a:rPr lang="en-US" sz="2400" dirty="0"/>
              <a:t> [a sheep]</a:t>
            </a:r>
            <a:r>
              <a:rPr lang="en-US" sz="2400" b="1" baseline="-25000" dirty="0" err="1">
                <a:solidFill>
                  <a:srgbClr val="00B0F0"/>
                </a:solidFill>
              </a:rPr>
              <a:t>A</a:t>
            </a:r>
            <a:r>
              <a:rPr lang="en-US" sz="2400" baseline="-25000" dirty="0" err="1">
                <a:solidFill>
                  <a:srgbClr val="00B0F0"/>
                </a:solidFill>
              </a:rPr>
              <a:t>:Topic</a:t>
            </a:r>
            <a:r>
              <a:rPr lang="en-US" sz="2400" baseline="-25000" dirty="0" err="1">
                <a:solidFill>
                  <a:srgbClr val="00B0F0"/>
                </a:solidFill>
                <a:latin typeface="Courier New" panose="02070309020205020404" pitchFamily="49" charset="0"/>
              </a:rPr>
              <a:t>↝</a:t>
            </a:r>
            <a:r>
              <a:rPr lang="en-US" sz="2400" baseline="-25000" dirty="0" err="1">
                <a:solidFill>
                  <a:srgbClr val="00B0F0"/>
                </a:solidFill>
              </a:rPr>
              <a:t>Theme</a:t>
            </a:r>
            <a:r>
              <a:rPr lang="en-US" sz="2400" baseline="-250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]</a:t>
            </a:r>
          </a:p>
          <a:p>
            <a:endParaRPr lang="en-US" sz="2400" dirty="0"/>
          </a:p>
          <a:p>
            <a:r>
              <a:rPr lang="en-US" sz="2400" dirty="0"/>
              <a:t>Ensures full coverage of Participants</a:t>
            </a:r>
          </a:p>
          <a:p>
            <a:r>
              <a:rPr lang="en-US" sz="2400" dirty="0"/>
              <a:t>But SNACS also includes temporal and causal categories, </a:t>
            </a:r>
            <a:br>
              <a:rPr lang="en-US" sz="2400" dirty="0"/>
            </a:br>
            <a:r>
              <a:rPr lang="en-US" sz="2400" dirty="0"/>
              <a:t>which are T, D, or inter-scene relations in UCCA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E0A79-83EF-48A5-9593-ED85F1C3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124B3-4AAB-4C7A-A1EB-CBF1A180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B477-27E6-487C-87A2-663AC613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Roles, strategy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EBB0-CEDF-4C65-82F3-4B0620D5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5529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Prange et al., </a:t>
            </a:r>
            <a:r>
              <a:rPr lang="en-US" sz="2400" dirty="0" err="1"/>
              <a:t>CoNLL</a:t>
            </a:r>
            <a:r>
              <a:rPr lang="en-US" sz="2400" dirty="0"/>
              <a:t> 2019: </a:t>
            </a:r>
            <a:br>
              <a:rPr lang="en-US" sz="2400" dirty="0"/>
            </a:br>
            <a:r>
              <a:rPr lang="en-US" sz="2400" dirty="0"/>
              <a:t>“Made for each other”</a:t>
            </a:r>
          </a:p>
          <a:p>
            <a:r>
              <a:rPr lang="en-US" sz="2400" dirty="0">
                <a:effectLst/>
              </a:rPr>
              <a:t>Annotate all semantic roles </a:t>
            </a:r>
            <a:r>
              <a:rPr lang="en-US" sz="2400" b="1" dirty="0">
                <a:effectLst/>
              </a:rPr>
              <a:t>explicitly marked </a:t>
            </a:r>
            <a:br>
              <a:rPr lang="en-US" sz="2400" b="1" dirty="0">
                <a:effectLst/>
              </a:rPr>
            </a:br>
            <a:r>
              <a:rPr lang="en-US" sz="2400" dirty="0">
                <a:effectLst/>
              </a:rPr>
              <a:t>with a lexical item (preposition, possessive, …)</a:t>
            </a:r>
            <a:endParaRPr lang="en-US" sz="2400" dirty="0"/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[ </a:t>
            </a:r>
            <a:r>
              <a:rPr lang="en-US" sz="2400" dirty="0" err="1"/>
              <a:t>He</a:t>
            </a:r>
            <a:r>
              <a:rPr lang="en-US" sz="2400" baseline="-25000" dirty="0" err="1"/>
              <a:t>A</a:t>
            </a:r>
            <a:r>
              <a:rPr lang="en-US" sz="2400" dirty="0"/>
              <a:t> </a:t>
            </a:r>
            <a:r>
              <a:rPr lang="en-US" sz="2400" dirty="0" err="1"/>
              <a:t>drew</a:t>
            </a:r>
            <a:r>
              <a:rPr lang="en-US" sz="2400" baseline="-25000" dirty="0" err="1"/>
              <a:t>P</a:t>
            </a:r>
            <a:r>
              <a:rPr lang="en-US" sz="2400" dirty="0"/>
              <a:t> </a:t>
            </a:r>
            <a:r>
              <a:rPr lang="en-US" sz="2400" dirty="0" err="1"/>
              <a:t>it</a:t>
            </a:r>
            <a:r>
              <a:rPr lang="en-US" sz="2400" baseline="-25000" dirty="0" err="1"/>
              <a:t>A</a:t>
            </a:r>
            <a:r>
              <a:rPr lang="en-US" sz="2400" dirty="0"/>
              <a:t> [</a:t>
            </a:r>
            <a:r>
              <a:rPr lang="en-US" sz="2400" b="1" dirty="0">
                <a:solidFill>
                  <a:srgbClr val="00B050"/>
                </a:solidFill>
              </a:rPr>
              <a:t>for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the prince]</a:t>
            </a:r>
            <a:r>
              <a:rPr lang="en-US" sz="2400" baseline="-25000" dirty="0" err="1">
                <a:solidFill>
                  <a:srgbClr val="00B050"/>
                </a:solidFill>
              </a:rPr>
              <a:t>A:Beneficiary</a:t>
            </a:r>
            <a:r>
              <a:rPr lang="en-US" sz="2400" baseline="-25000" dirty="0"/>
              <a:t> 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7030A0"/>
                </a:solidFill>
              </a:rPr>
              <a:t>in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the desert]</a:t>
            </a:r>
            <a:r>
              <a:rPr lang="en-US" sz="2400" baseline="-25000" dirty="0" err="1">
                <a:solidFill>
                  <a:srgbClr val="7030A0"/>
                </a:solidFill>
              </a:rPr>
              <a:t>A:Locus</a:t>
            </a:r>
            <a:r>
              <a:rPr lang="en-US" sz="2400" dirty="0"/>
              <a:t> ]</a:t>
            </a:r>
            <a:endParaRPr lang="en-US" sz="2400" baseline="-250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SNACS-annotated corpus already existed</a:t>
            </a:r>
          </a:p>
          <a:p>
            <a:pPr lvl="1"/>
            <a:r>
              <a:rPr lang="en-US" sz="2000" dirty="0"/>
              <a:t>Automatic rule-based integration</a:t>
            </a:r>
          </a:p>
          <a:p>
            <a:r>
              <a:rPr lang="en-US" sz="2400" dirty="0"/>
              <a:t>Joint ML experiments show mutual benefit of SNACS and UCCA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771BC-C581-4CE8-9B12-E8EB0184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286A2-1442-44D7-BE0A-34AB9AE4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F4DC-BB81-4BDF-8992-EC14394E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FEB-3088-4881-A4C9-BF16B4A0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46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	</a:t>
            </a:r>
            <a:r>
              <a:rPr lang="en-US" dirty="0" err="1"/>
              <a:t>Antoine</a:t>
            </a:r>
            <a:r>
              <a:rPr lang="en-US" b="1" baseline="-25000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:Originator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↝</a:t>
            </a:r>
            <a:r>
              <a:rPr lang="en-US" baseline="-25000" dirty="0" err="1">
                <a:solidFill>
                  <a:srgbClr val="FF0000"/>
                </a:solidFill>
              </a:rPr>
              <a:t>Agent</a:t>
            </a:r>
            <a:br>
              <a:rPr lang="en-US" dirty="0"/>
            </a:br>
            <a:r>
              <a:rPr lang="en-US" dirty="0"/>
              <a:t>  	</a:t>
            </a:r>
            <a:r>
              <a:rPr lang="en-US" dirty="0" err="1"/>
              <a:t>drew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	[a sheep]</a:t>
            </a:r>
            <a:r>
              <a:rPr lang="en-US" b="1" baseline="-25000" dirty="0" err="1">
                <a:solidFill>
                  <a:srgbClr val="00B0F0"/>
                </a:solidFill>
              </a:rPr>
              <a:t>A</a:t>
            </a:r>
            <a:r>
              <a:rPr lang="en-US" baseline="-25000" dirty="0" err="1">
                <a:solidFill>
                  <a:srgbClr val="00B0F0"/>
                </a:solidFill>
              </a:rPr>
              <a:t>:Topic</a:t>
            </a:r>
            <a:r>
              <a:rPr lang="en-US" baseline="-250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↝</a:t>
            </a:r>
            <a:r>
              <a:rPr lang="en-US" baseline="-25000" dirty="0" err="1">
                <a:solidFill>
                  <a:srgbClr val="00B0F0"/>
                </a:solidFill>
                <a:effectLst/>
              </a:rPr>
              <a:t>Theme</a:t>
            </a:r>
            <a:br>
              <a:rPr lang="en-US" baseline="-25000" dirty="0">
                <a:solidFill>
                  <a:srgbClr val="00B0F0"/>
                </a:solidFill>
                <a:effectLst/>
              </a:rPr>
            </a:br>
            <a:br>
              <a:rPr lang="en-US" dirty="0"/>
            </a:br>
            <a:r>
              <a:rPr lang="en-US" dirty="0"/>
              <a:t>  	[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the prince]</a:t>
            </a:r>
            <a:r>
              <a:rPr lang="en-US" b="1" baseline="-25000" dirty="0" err="1">
                <a:solidFill>
                  <a:srgbClr val="00B050"/>
                </a:solidFill>
              </a:rPr>
              <a:t>A</a:t>
            </a:r>
            <a:r>
              <a:rPr lang="en-US" baseline="-25000" dirty="0" err="1">
                <a:solidFill>
                  <a:srgbClr val="00B050"/>
                </a:solidFill>
              </a:rPr>
              <a:t>:Beneficiary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	</a:t>
            </a:r>
            <a:r>
              <a:rPr lang="en-US" dirty="0"/>
              <a:t>[</a:t>
            </a:r>
            <a:r>
              <a:rPr lang="en-US" b="1" dirty="0">
                <a:solidFill>
                  <a:srgbClr val="7030A0"/>
                </a:solidFill>
              </a:rPr>
              <a:t>in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the desert]</a:t>
            </a:r>
            <a:r>
              <a:rPr lang="en-US" b="1" baseline="-25000" dirty="0" err="1">
                <a:solidFill>
                  <a:srgbClr val="7030A0"/>
                </a:solidFill>
              </a:rPr>
              <a:t>A</a:t>
            </a:r>
            <a:r>
              <a:rPr lang="en-US" baseline="-25000" dirty="0" err="1">
                <a:solidFill>
                  <a:srgbClr val="7030A0"/>
                </a:solidFill>
              </a:rPr>
              <a:t>:Locus</a:t>
            </a:r>
            <a:br>
              <a:rPr lang="en-US" baseline="-25000" dirty="0">
                <a:solidFill>
                  <a:srgbClr val="7030A0"/>
                </a:solidFill>
              </a:rPr>
            </a:br>
            <a:br>
              <a:rPr lang="en-US" baseline="-25000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	</a:t>
            </a:r>
            <a:r>
              <a:rPr lang="en-US" dirty="0"/>
              <a:t>[</a:t>
            </a:r>
            <a:r>
              <a:rPr lang="en-US" b="1" dirty="0">
                <a:solidFill>
                  <a:schemeClr val="accent2"/>
                </a:solidFill>
              </a:rPr>
              <a:t>at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night]</a:t>
            </a:r>
            <a:r>
              <a:rPr lang="en-US" baseline="-25000" dirty="0" err="1">
                <a:solidFill>
                  <a:schemeClr val="accent2"/>
                </a:solidFill>
              </a:rPr>
              <a:t>T:Time</a:t>
            </a:r>
            <a:br>
              <a:rPr lang="en-US" dirty="0">
                <a:solidFill>
                  <a:srgbClr val="7030A0"/>
                </a:solidFill>
              </a:rPr>
            </a:b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]</a:t>
            </a:r>
            <a:r>
              <a:rPr lang="en-US" baseline="-25000" dirty="0"/>
              <a:t>H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</a:rPr>
              <a:t>since</a:t>
            </a:r>
            <a:r>
              <a:rPr lang="en-US" b="1" baseline="-25000" dirty="0" err="1">
                <a:solidFill>
                  <a:schemeClr val="accent1"/>
                </a:solidFill>
              </a:rPr>
              <a:t>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[he asked]</a:t>
            </a:r>
            <a:r>
              <a:rPr lang="en-US" baseline="-25000" dirty="0" err="1">
                <a:solidFill>
                  <a:schemeClr val="accent1"/>
                </a:solidFill>
              </a:rPr>
              <a:t>H:Explanation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E757EF6-B0FF-4A6C-A029-777632F7CB03}"/>
              </a:ext>
            </a:extLst>
          </p:cNvPr>
          <p:cNvSpPr/>
          <p:nvPr/>
        </p:nvSpPr>
        <p:spPr>
          <a:xfrm>
            <a:off x="5469622" y="1825624"/>
            <a:ext cx="419450" cy="1325563"/>
          </a:xfrm>
          <a:prstGeom prst="rightBrace">
            <a:avLst>
              <a:gd name="adj1" fmla="val 52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DD21A36-BB9B-4BF6-B69A-8E7EB39B2B8D}"/>
              </a:ext>
            </a:extLst>
          </p:cNvPr>
          <p:cNvSpPr/>
          <p:nvPr/>
        </p:nvSpPr>
        <p:spPr>
          <a:xfrm>
            <a:off x="5479409" y="3336457"/>
            <a:ext cx="419450" cy="1000651"/>
          </a:xfrm>
          <a:prstGeom prst="rightBrace">
            <a:avLst>
              <a:gd name="adj1" fmla="val 52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7567348-5025-49D5-8D06-5B79FA749B01}"/>
              </a:ext>
            </a:extLst>
          </p:cNvPr>
          <p:cNvSpPr/>
          <p:nvPr/>
        </p:nvSpPr>
        <p:spPr>
          <a:xfrm>
            <a:off x="5479409" y="4472044"/>
            <a:ext cx="419450" cy="1257637"/>
          </a:xfrm>
          <a:prstGeom prst="rightBrace">
            <a:avLst>
              <a:gd name="adj1" fmla="val 52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77528-03AE-4568-9A31-31DBAAE966B1}"/>
              </a:ext>
            </a:extLst>
          </p:cNvPr>
          <p:cNvSpPr txBox="1"/>
          <p:nvPr/>
        </p:nvSpPr>
        <p:spPr>
          <a:xfrm>
            <a:off x="6140741" y="2257572"/>
            <a:ext cx="168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Shalev et al.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DDA984-81F5-4A7A-9E1F-530685F2F05C}"/>
              </a:ext>
            </a:extLst>
          </p:cNvPr>
          <p:cNvSpPr txBox="1"/>
          <p:nvPr/>
        </p:nvSpPr>
        <p:spPr>
          <a:xfrm>
            <a:off x="6140741" y="4870029"/>
            <a:ext cx="1737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Prange et al.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D4CDA-5018-4764-8B39-66854D7BBDF3}"/>
              </a:ext>
            </a:extLst>
          </p:cNvPr>
          <p:cNvSpPr txBox="1"/>
          <p:nvPr/>
        </p:nvSpPr>
        <p:spPr>
          <a:xfrm>
            <a:off x="6140741" y="3605949"/>
            <a:ext cx="214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covered in both</a:t>
            </a: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5874AC9F-22DB-44B7-97D5-DAA01D9CB740}"/>
              </a:ext>
            </a:extLst>
          </p:cNvPr>
          <p:cNvSpPr/>
          <p:nvPr/>
        </p:nvSpPr>
        <p:spPr>
          <a:xfrm>
            <a:off x="1871182" y="5729681"/>
            <a:ext cx="2365696" cy="599813"/>
          </a:xfrm>
          <a:prstGeom prst="curvedUpArrow">
            <a:avLst>
              <a:gd name="adj1" fmla="val 11233"/>
              <a:gd name="adj2" fmla="val 35902"/>
              <a:gd name="adj3" fmla="val 25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9879D21-BDF6-4B83-A0E3-09C6D2D3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EEF5A50-2AF2-495E-B137-B25A87A6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2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193D-353E-49F2-BDB6-9900C9E8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(Co-)reference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ACFD-56B5-4644-A521-380116E9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03622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Remember Remote Edges and Implicit Units?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[ [The </a:t>
            </a:r>
            <a:r>
              <a:rPr lang="en-US" dirty="0">
                <a:solidFill>
                  <a:srgbClr val="FF0000"/>
                </a:solidFill>
              </a:rPr>
              <a:t>man</a:t>
            </a:r>
            <a:r>
              <a:rPr lang="en-US" dirty="0"/>
              <a:t> [</a:t>
            </a:r>
            <a:r>
              <a:rPr lang="en-US" dirty="0">
                <a:solidFill>
                  <a:srgbClr val="FF0000"/>
                </a:solidFill>
              </a:rPr>
              <a:t>who</a:t>
            </a:r>
            <a:r>
              <a:rPr lang="en-US" dirty="0"/>
              <a:t> is happy </a:t>
            </a:r>
            <a:r>
              <a:rPr lang="en-US" b="1" dirty="0">
                <a:solidFill>
                  <a:srgbClr val="FF0000"/>
                </a:solidFill>
              </a:rPr>
              <a:t>(man)</a:t>
            </a:r>
            <a:r>
              <a:rPr lang="en-US" dirty="0"/>
              <a:t>]] is tall 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[ </a:t>
            </a:r>
            <a:r>
              <a:rPr lang="en-US" b="1" dirty="0">
                <a:solidFill>
                  <a:srgbClr val="00B0F0"/>
                </a:solidFill>
              </a:rPr>
              <a:t>(IMP)</a:t>
            </a:r>
            <a:r>
              <a:rPr lang="en-US" b="1" dirty="0"/>
              <a:t> </a:t>
            </a:r>
            <a:r>
              <a:rPr lang="en-US" dirty="0"/>
              <a:t>Come [in </a:t>
            </a:r>
            <a:r>
              <a:rPr lang="en-US" b="1" dirty="0">
                <a:solidFill>
                  <a:srgbClr val="92D050"/>
                </a:solidFill>
              </a:rPr>
              <a:t>(IMP)</a:t>
            </a:r>
            <a:r>
              <a:rPr lang="en-US" dirty="0"/>
              <a:t>] ! ] [ </a:t>
            </a:r>
            <a:r>
              <a:rPr lang="en-US" b="1" dirty="0">
                <a:solidFill>
                  <a:srgbClr val="00B0F0"/>
                </a:solidFill>
              </a:rPr>
              <a:t>(IMP)</a:t>
            </a:r>
            <a:r>
              <a:rPr lang="en-US" dirty="0"/>
              <a:t> [Take a seat] ! 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00B0F0"/>
                </a:solidFill>
              </a:rPr>
              <a:t>You</a:t>
            </a:r>
            <a:r>
              <a:rPr lang="en-US" dirty="0"/>
              <a:t> may enter </a:t>
            </a:r>
            <a:r>
              <a:rPr lang="en-US" dirty="0">
                <a:solidFill>
                  <a:srgbClr val="92D050"/>
                </a:solidFill>
              </a:rPr>
              <a:t>[the room]</a:t>
            </a:r>
            <a:r>
              <a:rPr lang="en-US" dirty="0"/>
              <a:t> ] and [ </a:t>
            </a:r>
            <a:r>
              <a:rPr lang="en-US" b="1" dirty="0">
                <a:solidFill>
                  <a:srgbClr val="00B0F0"/>
                </a:solidFill>
              </a:rPr>
              <a:t>(you)</a:t>
            </a:r>
            <a:r>
              <a:rPr lang="en-US" dirty="0"/>
              <a:t> sit ]</a:t>
            </a:r>
          </a:p>
          <a:p>
            <a:endParaRPr lang="en-US" dirty="0"/>
          </a:p>
          <a:p>
            <a:pPr>
              <a:lnSpc>
                <a:spcPct val="160000"/>
              </a:lnSpc>
            </a:pPr>
            <a:r>
              <a:rPr lang="en-US" sz="3300" dirty="0"/>
              <a:t>But </a:t>
            </a:r>
            <a:r>
              <a:rPr lang="en-US" sz="3300" b="1" dirty="0"/>
              <a:t>coreference</a:t>
            </a:r>
            <a:r>
              <a:rPr lang="en-US" sz="3300" dirty="0"/>
              <a:t> between explicit mentions </a:t>
            </a:r>
            <a:br>
              <a:rPr lang="en-US" sz="3300" dirty="0"/>
            </a:br>
            <a:r>
              <a:rPr lang="en-US" sz="3300" dirty="0"/>
              <a:t>is not encoded!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[The man]</a:t>
            </a:r>
            <a:r>
              <a:rPr lang="en-US" dirty="0"/>
              <a:t> is happy ] [ </a:t>
            </a:r>
            <a:r>
              <a:rPr lang="en-US" dirty="0">
                <a:solidFill>
                  <a:srgbClr val="FF0000"/>
                </a:solidFill>
              </a:rPr>
              <a:t>He</a:t>
            </a:r>
            <a:r>
              <a:rPr lang="en-US" dirty="0"/>
              <a:t> is tall 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C9108-8213-42A7-A5F7-FAB4AEC7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1ADDF-E205-4063-B3F7-49EB8807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470E-8E79-4BC0-8C58-FCCAC9F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(Co-)reference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0273-1463-4019-AD28-3114FC7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Prange et al., DMR 2019:</a:t>
            </a:r>
            <a:br>
              <a:rPr lang="en-US" dirty="0"/>
            </a:br>
            <a:r>
              <a:rPr lang="en-US" dirty="0"/>
              <a:t>“Semantically Constrained Multilayer Annotation“</a:t>
            </a:r>
          </a:p>
          <a:p>
            <a:pPr>
              <a:lnSpc>
                <a:spcPct val="160000"/>
              </a:lnSpc>
            </a:pPr>
            <a:r>
              <a:rPr lang="en-US" dirty="0"/>
              <a:t>Add coreference annotation for Participants </a:t>
            </a:r>
            <a:r>
              <a:rPr lang="en-US" b="1" dirty="0"/>
              <a:t>and Scenes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/>
              <a:t>[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Did</a:t>
            </a:r>
            <a:r>
              <a:rPr lang="en-US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[anyone else]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have</a:t>
            </a:r>
            <a:r>
              <a:rPr lang="en-US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[these fears]</a:t>
            </a:r>
            <a:r>
              <a:rPr lang="en-US" b="1" baseline="-25000" dirty="0">
                <a:solidFill>
                  <a:srgbClr val="00B0F0"/>
                </a:solidFill>
              </a:rPr>
              <a:t>S</a:t>
            </a:r>
            <a:r>
              <a:rPr lang="en-US" dirty="0"/>
              <a:t> ? ]</a:t>
            </a:r>
            <a:br>
              <a:rPr lang="en-US" dirty="0"/>
            </a:br>
            <a:r>
              <a:rPr lang="en-US" dirty="0"/>
              <a:t>[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How</a:t>
            </a:r>
            <a:r>
              <a:rPr lang="en-US" baseline="-25000" dirty="0" err="1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did</a:t>
            </a:r>
            <a:r>
              <a:rPr lang="en-US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you</a:t>
            </a:r>
            <a:r>
              <a:rPr lang="en-US" baseline="-25000" dirty="0" err="1">
                <a:solidFill>
                  <a:srgbClr val="FF0000"/>
                </a:solidFill>
              </a:rPr>
              <a:t>A</a:t>
            </a:r>
            <a:r>
              <a:rPr lang="en-US" dirty="0"/>
              <a:t> </a:t>
            </a:r>
            <a:r>
              <a:rPr lang="en-US" dirty="0" err="1"/>
              <a:t>get_over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them</a:t>
            </a:r>
            <a:r>
              <a:rPr lang="en-US" baseline="-25000" dirty="0" err="1">
                <a:solidFill>
                  <a:srgbClr val="00B0F0"/>
                </a:solidFill>
              </a:rPr>
              <a:t>A</a:t>
            </a:r>
            <a:r>
              <a:rPr lang="en-US" dirty="0"/>
              <a:t> ? ]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Certain cases of </a:t>
            </a:r>
            <a:r>
              <a:rPr lang="en-US" dirty="0">
                <a:effectLst/>
              </a:rPr>
              <a:t>Time, Elaborator, Relator, Quantity, and Adverbial units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C6DEE-B3A8-44D6-9346-EF14106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45692-91A5-447C-807D-68CE8625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1109</Words>
  <Application>Microsoft Office PowerPoint</Application>
  <PresentationFormat>On-screen Show (4:3)</PresentationFormat>
  <Paragraphs>184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UCCA E✘tensions</vt:lpstr>
      <vt:lpstr>Building upon a solid foundation</vt:lpstr>
      <vt:lpstr>Semantic Roles</vt:lpstr>
      <vt:lpstr>Semantic Roles</vt:lpstr>
      <vt:lpstr>Semantic Roles, strategy 1</vt:lpstr>
      <vt:lpstr>Semantic Roles, strategy 2</vt:lpstr>
      <vt:lpstr>Semantic Roles</vt:lpstr>
      <vt:lpstr>(Co-)reference</vt:lpstr>
      <vt:lpstr>(Co-)reference</vt:lpstr>
      <vt:lpstr>✘-Framework Comparison</vt:lpstr>
      <vt:lpstr>Dimensions for Comparison</vt:lpstr>
      <vt:lpstr>Versus other MRs: AMR</vt:lpstr>
      <vt:lpstr>Versus other MRs: MRP Shared Task</vt:lpstr>
      <vt:lpstr>Versus Syntactic Representations</vt:lpstr>
      <vt:lpstr>Versus Discourse Representations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UCCA Extensions</dc:title>
  <dc:creator>Jakob Prange</dc:creator>
  <cp:lastModifiedBy>Jakob Prange</cp:lastModifiedBy>
  <cp:revision>39</cp:revision>
  <dcterms:created xsi:type="dcterms:W3CDTF">2020-11-03T19:51:11Z</dcterms:created>
  <dcterms:modified xsi:type="dcterms:W3CDTF">2020-11-04T15:58:41Z</dcterms:modified>
</cp:coreProperties>
</file>