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59902206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59902206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b9bf54e17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b9bf54e1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59902206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59902206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b9bf54e1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b9bf54e1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b9bf54e17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b9bf54e17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b9bf54e17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b9bf54e17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b9bf54e17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b9bf54e17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9bf54e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9bf54e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b9bf54e1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b9bf54e1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59902206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59902206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b9bf54e1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b9bf54e1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b9bf54e17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b9bf54e17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59902206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59902206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59902206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59902206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59902206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59902206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3.png"/><Relationship Id="rId5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Alksnis UD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issues</a:t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</a:t>
            </a:r>
            <a:r>
              <a:rPr lang="en"/>
              <a:t>o be” + Gen.</a:t>
            </a:r>
            <a:endParaRPr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925" y="1152475"/>
            <a:ext cx="5572125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 txBox="1"/>
          <p:nvPr/>
        </p:nvSpPr>
        <p:spPr>
          <a:xfrm>
            <a:off x="1611325" y="3545375"/>
            <a:ext cx="72789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at work              (there) are     colleagues.Gen         ,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Negation + Gen.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013" y="1841500"/>
            <a:ext cx="4981575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4"/>
          <p:cNvSpPr txBox="1"/>
          <p:nvPr/>
        </p:nvSpPr>
        <p:spPr>
          <a:xfrm>
            <a:off x="646775" y="4019325"/>
            <a:ext cx="654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(there) are no             obvious.pl.G                  diseases.G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ore/less/several + Gen.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8359" y="1660500"/>
            <a:ext cx="5307816" cy="240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000" y="2655350"/>
            <a:ext cx="356235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5"/>
          <p:cNvSpPr txBox="1"/>
          <p:nvPr/>
        </p:nvSpPr>
        <p:spPr>
          <a:xfrm>
            <a:off x="3873575" y="3780250"/>
            <a:ext cx="52704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ecause   (there) are          several        income.pl.G    sources.G</a:t>
            </a:r>
            <a:endParaRPr/>
          </a:p>
        </p:txBody>
      </p:sp>
      <p:sp>
        <p:nvSpPr>
          <p:cNvPr id="164" name="Google Shape;164;p25"/>
          <p:cNvSpPr txBox="1"/>
          <p:nvPr/>
        </p:nvSpPr>
        <p:spPr>
          <a:xfrm>
            <a:off x="172775" y="4485900"/>
            <a:ext cx="35556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need      very          much      effort.pl.G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vv</a:t>
            </a:r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-308877"/>
            <a:ext cx="5428325" cy="244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1330" y="2794750"/>
            <a:ext cx="2910978" cy="211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250" y="2571749"/>
            <a:ext cx="4198418" cy="211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6"/>
          <p:cNvSpPr txBox="1"/>
          <p:nvPr/>
        </p:nvSpPr>
        <p:spPr>
          <a:xfrm>
            <a:off x="6123850" y="4703625"/>
            <a:ext cx="31158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 </a:t>
            </a:r>
            <a:r>
              <a:rPr i="1" lang="en" sz="1800"/>
              <a:t>96 people.N died</a:t>
            </a:r>
            <a:endParaRPr i="1" sz="1800"/>
          </a:p>
        </p:txBody>
      </p:sp>
      <p:sp>
        <p:nvSpPr>
          <p:cNvPr id="175" name="Google Shape;175;p26"/>
          <p:cNvSpPr txBox="1"/>
          <p:nvPr/>
        </p:nvSpPr>
        <p:spPr>
          <a:xfrm>
            <a:off x="429750" y="4775025"/>
            <a:ext cx="42840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gathered       more than          2300           litas.pl.G</a:t>
            </a:r>
            <a:endParaRPr/>
          </a:p>
        </p:txBody>
      </p:sp>
      <p:sp>
        <p:nvSpPr>
          <p:cNvPr id="176" name="Google Shape;176;p26"/>
          <p:cNvSpPr txBox="1"/>
          <p:nvPr/>
        </p:nvSpPr>
        <p:spPr>
          <a:xfrm>
            <a:off x="832625" y="2069150"/>
            <a:ext cx="54282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1523 out of 2200 passengers.G died</a:t>
            </a:r>
            <a:endParaRPr i="1"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600" y="1637425"/>
            <a:ext cx="7932337" cy="412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198600" y="335750"/>
            <a:ext cx="8746800" cy="21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No relation Vocative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MWE are not separated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All abbreviations are marked as X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AUX relation (to be+ passive participles)</a:t>
            </a:r>
            <a:endParaRPr/>
          </a:p>
        </p:txBody>
      </p:sp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8326" y="1999456"/>
            <a:ext cx="2948481" cy="23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8"/>
          <p:cNvSpPr txBox="1"/>
          <p:nvPr/>
        </p:nvSpPr>
        <p:spPr>
          <a:xfrm>
            <a:off x="2958325" y="4419725"/>
            <a:ext cx="39885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will be        dedicated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Pred_Adj        acl          </a:t>
            </a:r>
            <a:r>
              <a:rPr lang="en" strike="sngStrike"/>
              <a:t>acl</a:t>
            </a:r>
            <a:r>
              <a:rPr lang="en"/>
              <a:t> advcl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1907525" y="677325"/>
            <a:ext cx="688800" cy="18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238125" y="4206725"/>
            <a:ext cx="89559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If         conclusions    will be      negative     ,          I              will take      responsibility</a:t>
            </a:r>
            <a:endParaRPr sz="180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8950" y="-1558462"/>
            <a:ext cx="2780200" cy="466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125" y="1960688"/>
            <a:ext cx="8667750" cy="21621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/>
          <p:nvPr/>
        </p:nvSpPr>
        <p:spPr>
          <a:xfrm>
            <a:off x="3188000" y="677325"/>
            <a:ext cx="688800" cy="18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Pred_Obj        acl </a:t>
            </a:r>
            <a:r>
              <a:rPr b="1" lang="en"/>
              <a:t>        </a:t>
            </a:r>
            <a:r>
              <a:rPr lang="en" strike="sngStrike"/>
              <a:t>acl</a:t>
            </a:r>
            <a:r>
              <a:rPr lang="en"/>
              <a:t> ccomp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1947200" y="706800"/>
            <a:ext cx="592800" cy="21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47275"/>
            <a:ext cx="5598025" cy="25026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362600" y="4525750"/>
            <a:ext cx="58149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thinks                           that                 businessmen            are worried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7495" y="1152475"/>
            <a:ext cx="2663434" cy="35427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/>
          <p:nvPr/>
        </p:nvSpPr>
        <p:spPr>
          <a:xfrm>
            <a:off x="3237075" y="719850"/>
            <a:ext cx="688800" cy="18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Pred_Subj          </a:t>
            </a:r>
            <a:r>
              <a:rPr lang="en" strike="sngStrike"/>
              <a:t>acl</a:t>
            </a:r>
            <a:r>
              <a:rPr lang="en"/>
              <a:t> csubj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774025"/>
            <a:ext cx="4539050" cy="17948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255150" y="4673475"/>
            <a:ext cx="43914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(it’s) good   ,   that    we meet each other</a:t>
            </a:r>
            <a:endParaRPr sz="1800"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1850" y="425825"/>
            <a:ext cx="2199850" cy="41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/>
          <p:nvPr/>
        </p:nvSpPr>
        <p:spPr>
          <a:xfrm>
            <a:off x="2275675" y="625625"/>
            <a:ext cx="611100" cy="21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PredN         </a:t>
            </a:r>
            <a:r>
              <a:rPr lang="en" strike="sngStrike"/>
              <a:t>csubj</a:t>
            </a:r>
            <a:r>
              <a:rPr lang="en"/>
              <a:t> xcomp/aux 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1505175" y="670925"/>
            <a:ext cx="611100" cy="232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12" y="2484850"/>
            <a:ext cx="5125775" cy="24044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372150" y="4568875"/>
            <a:ext cx="50049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head          becomes             clear</a:t>
            </a:r>
            <a:endParaRPr sz="2400"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8950" y="319855"/>
            <a:ext cx="2738475" cy="19880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5878950" y="2364750"/>
            <a:ext cx="32082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has not been          done</a:t>
            </a:r>
            <a:endParaRPr sz="1800"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2488" y="2999475"/>
            <a:ext cx="2611379" cy="156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5976125" y="4579450"/>
            <a:ext cx="26412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become           shallower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Ellipsis(omitted “to be”): _ExD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311700" y="4351150"/>
            <a:ext cx="81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width         (is)         insufficient</a:t>
            </a:r>
            <a:endParaRPr sz="2400"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5" y="2041275"/>
            <a:ext cx="4340950" cy="23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7700" y="1542450"/>
            <a:ext cx="251460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244550" y="136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coordinations</a:t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7100" y="896850"/>
            <a:ext cx="4180650" cy="408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coordination</a:t>
            </a:r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6300" y="2065675"/>
            <a:ext cx="9143999" cy="209548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 txBox="1"/>
          <p:nvPr/>
        </p:nvSpPr>
        <p:spPr>
          <a:xfrm>
            <a:off x="79800" y="4216875"/>
            <a:ext cx="89844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Tunnels have a beginning, they should have an end too,         they should broaden out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Instrumentalis as iobj?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2600" y="1853275"/>
            <a:ext cx="4363350" cy="235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/>
          <p:nvPr/>
        </p:nvSpPr>
        <p:spPr>
          <a:xfrm>
            <a:off x="1799550" y="4257150"/>
            <a:ext cx="45123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turn            (with a)  licked.I                  finger.I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