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Josefin Slab"/>
      <p:regular r:id="rId13"/>
      <p:bold r:id="rId14"/>
      <p:italic r:id="rId15"/>
      <p:boldItalic r:id="rId16"/>
    </p:embeddedFont>
    <p:embeddedFont>
      <p:font typeface="Anton"/>
      <p:regular r:id="rId17"/>
    </p:embeddedFont>
    <p:embeddedFont>
      <p:font typeface="Staatliches"/>
      <p:regular r:id="rId18"/>
    </p:embeddedFont>
    <p:embeddedFont>
      <p:font typeface="Anaheim"/>
      <p:regular r:id="rId19"/>
    </p:embeddedFont>
    <p:embeddedFont>
      <p:font typeface="Abel"/>
      <p:regular r:id="rId20"/>
    </p:embeddedFont>
    <p:embeddedFont>
      <p:font typeface="Josefin Sans"/>
      <p:regular r:id="rId21"/>
      <p:bold r:id="rId22"/>
      <p:italic r:id="rId23"/>
      <p:boldItalic r:id="rId24"/>
    </p:embeddedFont>
    <p:embeddedFont>
      <p:font typeface="Unica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  <p:guide pos="12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bel-regular.fntdata"/><Relationship Id="rId22" Type="http://schemas.openxmlformats.org/officeDocument/2006/relationships/font" Target="fonts/JosefinSans-bold.fntdata"/><Relationship Id="rId21" Type="http://schemas.openxmlformats.org/officeDocument/2006/relationships/font" Target="fonts/JosefinSans-regular.fntdata"/><Relationship Id="rId24" Type="http://schemas.openxmlformats.org/officeDocument/2006/relationships/font" Target="fonts/JosefinSans-boldItalic.fntdata"/><Relationship Id="rId23" Type="http://schemas.openxmlformats.org/officeDocument/2006/relationships/font" Target="fonts/Josefi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Unica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JosefinSlab-regular.fntdata"/><Relationship Id="rId12" Type="http://schemas.openxmlformats.org/officeDocument/2006/relationships/slide" Target="slides/slide7.xml"/><Relationship Id="rId15" Type="http://schemas.openxmlformats.org/officeDocument/2006/relationships/font" Target="fonts/JosefinSlab-italic.fntdata"/><Relationship Id="rId14" Type="http://schemas.openxmlformats.org/officeDocument/2006/relationships/font" Target="fonts/JosefinSlab-bold.fntdata"/><Relationship Id="rId17" Type="http://schemas.openxmlformats.org/officeDocument/2006/relationships/font" Target="fonts/Anton-regular.fntdata"/><Relationship Id="rId16" Type="http://schemas.openxmlformats.org/officeDocument/2006/relationships/font" Target="fonts/JosefinSlab-boldItalic.fntdata"/><Relationship Id="rId19" Type="http://schemas.openxmlformats.org/officeDocument/2006/relationships/font" Target="fonts/Anaheim-regular.fntdata"/><Relationship Id="rId18" Type="http://schemas.openxmlformats.org/officeDocument/2006/relationships/font" Target="fonts/Staatliche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627eba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627eba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41fa5759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41fa5759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41fa5759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41fa5759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41fa5759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41fa5759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2"/>
          <p:cNvGrpSpPr/>
          <p:nvPr/>
        </p:nvGrpSpPr>
        <p:grpSpPr>
          <a:xfrm>
            <a:off x="5758510" y="1184559"/>
            <a:ext cx="1911833" cy="1575913"/>
            <a:chOff x="4741999" y="986350"/>
            <a:chExt cx="3029365" cy="2547136"/>
          </a:xfrm>
        </p:grpSpPr>
        <p:sp>
          <p:nvSpPr>
            <p:cNvPr id="133" name="Google Shape;133;p22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/>
          <p:nvPr/>
        </p:nvSpPr>
        <p:spPr>
          <a:xfrm>
            <a:off x="6402595" y="1347605"/>
            <a:ext cx="783473" cy="215423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22"/>
          <p:cNvGrpSpPr/>
          <p:nvPr/>
        </p:nvGrpSpPr>
        <p:grpSpPr>
          <a:xfrm>
            <a:off x="4863551" y="2159872"/>
            <a:ext cx="812212" cy="242219"/>
            <a:chOff x="3551493" y="2562740"/>
            <a:chExt cx="1286978" cy="391497"/>
          </a:xfrm>
        </p:grpSpPr>
        <p:sp>
          <p:nvSpPr>
            <p:cNvPr id="150" name="Google Shape;150;p22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2"/>
          <p:cNvSpPr txBox="1"/>
          <p:nvPr>
            <p:ph type="ctrTitle"/>
          </p:nvPr>
        </p:nvSpPr>
        <p:spPr>
          <a:xfrm>
            <a:off x="991150" y="890899"/>
            <a:ext cx="3248400" cy="23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AInanda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AI Based Text classifier</a:t>
            </a:r>
            <a:endParaRPr sz="4500"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6260785" y="2950030"/>
            <a:ext cx="128167" cy="255067"/>
            <a:chOff x="7764635" y="2404362"/>
            <a:chExt cx="353565" cy="717489"/>
          </a:xfrm>
        </p:grpSpPr>
        <p:sp>
          <p:nvSpPr>
            <p:cNvPr id="158" name="Google Shape;158;p22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2"/>
          <p:cNvSpPr/>
          <p:nvPr/>
        </p:nvSpPr>
        <p:spPr>
          <a:xfrm>
            <a:off x="5511452" y="1083875"/>
            <a:ext cx="150426" cy="374167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5422902" y="1296582"/>
            <a:ext cx="91036" cy="226091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6561558" y="1726582"/>
            <a:ext cx="13567" cy="1319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7107032" y="1929896"/>
            <a:ext cx="13595" cy="13328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7105205" y="2446787"/>
            <a:ext cx="15422" cy="14468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7285405" y="2414973"/>
            <a:ext cx="15394" cy="14604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5108797" y="1609718"/>
            <a:ext cx="816999" cy="364769"/>
            <a:chOff x="3940094" y="1807838"/>
            <a:chExt cx="1294564" cy="589573"/>
          </a:xfrm>
        </p:grpSpPr>
        <p:grpSp>
          <p:nvGrpSpPr>
            <p:cNvPr id="167" name="Google Shape;167;p22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168" name="Google Shape;168;p22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2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" name="Google Shape;170;p22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2"/>
          <p:cNvGrpSpPr/>
          <p:nvPr/>
        </p:nvGrpSpPr>
        <p:grpSpPr>
          <a:xfrm>
            <a:off x="6531193" y="1394144"/>
            <a:ext cx="571781" cy="84553"/>
            <a:chOff x="5966342" y="1378202"/>
            <a:chExt cx="906007" cy="136663"/>
          </a:xfrm>
        </p:grpSpPr>
        <p:sp>
          <p:nvSpPr>
            <p:cNvPr id="177" name="Google Shape;177;p22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22"/>
          <p:cNvGrpSpPr/>
          <p:nvPr/>
        </p:nvGrpSpPr>
        <p:grpSpPr>
          <a:xfrm>
            <a:off x="7697557" y="2250261"/>
            <a:ext cx="313538" cy="292394"/>
            <a:chOff x="7814487" y="2708836"/>
            <a:chExt cx="496812" cy="472595"/>
          </a:xfrm>
        </p:grpSpPr>
        <p:sp>
          <p:nvSpPr>
            <p:cNvPr id="182" name="Google Shape;182;p22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22"/>
          <p:cNvGrpSpPr/>
          <p:nvPr/>
        </p:nvGrpSpPr>
        <p:grpSpPr>
          <a:xfrm>
            <a:off x="7506728" y="1426993"/>
            <a:ext cx="700350" cy="620449"/>
            <a:chOff x="7739700" y="1512500"/>
            <a:chExt cx="1109728" cy="1002828"/>
          </a:xfrm>
        </p:grpSpPr>
        <p:sp>
          <p:nvSpPr>
            <p:cNvPr id="185" name="Google Shape;185;p22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" name="Google Shape;186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187" name="Google Shape;187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3" name="Google Shape;203;p22"/>
          <p:cNvGrpSpPr/>
          <p:nvPr/>
        </p:nvGrpSpPr>
        <p:grpSpPr>
          <a:xfrm>
            <a:off x="5392241" y="2468031"/>
            <a:ext cx="996710" cy="415329"/>
            <a:chOff x="4161633" y="3060816"/>
            <a:chExt cx="1579322" cy="671293"/>
          </a:xfrm>
        </p:grpSpPr>
        <p:sp>
          <p:nvSpPr>
            <p:cNvPr id="204" name="Google Shape;204;p22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2"/>
          <p:cNvSpPr/>
          <p:nvPr/>
        </p:nvSpPr>
        <p:spPr>
          <a:xfrm rot="-5400000">
            <a:off x="7199132" y="1795894"/>
            <a:ext cx="42600" cy="9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6279078" y="1916702"/>
            <a:ext cx="13567" cy="1319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7432967" y="1726582"/>
            <a:ext cx="13567" cy="1319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5350475" y="2517890"/>
            <a:ext cx="996762" cy="39850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6716722" y="1727791"/>
            <a:ext cx="783473" cy="215423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365" y="2357736"/>
            <a:ext cx="700350" cy="68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175" y="3712408"/>
            <a:ext cx="653875" cy="67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/>
          <p:nvPr>
            <p:ph idx="1" type="subTitle"/>
          </p:nvPr>
        </p:nvSpPr>
        <p:spPr>
          <a:xfrm>
            <a:off x="1747525" y="3582050"/>
            <a:ext cx="69081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taatliches"/>
                <a:ea typeface="Staatliches"/>
                <a:cs typeface="Staatliches"/>
                <a:sym typeface="Staatliches"/>
              </a:rPr>
              <a:t>AInanda</a:t>
            </a:r>
            <a:r>
              <a:rPr lang="en" sz="1900"/>
              <a:t> </a:t>
            </a:r>
            <a:r>
              <a:rPr lang="en" sz="1500">
                <a:solidFill>
                  <a:srgbClr val="1D1C1D"/>
                </a:solidFill>
                <a:highlight>
                  <a:srgbClr val="F8F8F8"/>
                </a:highlight>
              </a:rPr>
              <a:t>the Goddess of Happiness is gonna evaluate your text for you. </a:t>
            </a:r>
            <a:endParaRPr sz="15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D1C1D"/>
                </a:solidFill>
                <a:highlight>
                  <a:srgbClr val="F8F8F8"/>
                </a:highlight>
              </a:rPr>
              <a:t>Analysing news articles, tweets and text to attribute emojis according to their context, to find out how happy it is. Sentiment analysis of different text data.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/>
          <p:nvPr/>
        </p:nvSpPr>
        <p:spPr>
          <a:xfrm>
            <a:off x="956975" y="3780850"/>
            <a:ext cx="7088700" cy="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1264398" y="2481436"/>
            <a:ext cx="886962" cy="1213571"/>
          </a:xfrm>
          <a:custGeom>
            <a:rect b="b" l="l" r="r" t="t"/>
            <a:pathLst>
              <a:path extrusionOk="0" h="3648" w="281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3168938" y="2465135"/>
            <a:ext cx="898641" cy="1229872"/>
          </a:xfrm>
          <a:custGeom>
            <a:rect b="b" l="l" r="r" t="t"/>
            <a:pathLst>
              <a:path extrusionOk="0" h="3697" w="2847">
                <a:moveTo>
                  <a:pt x="1402" y="290"/>
                </a:moveTo>
                <a:cubicBezTo>
                  <a:pt x="1667" y="290"/>
                  <a:pt x="1936" y="387"/>
                  <a:pt x="2157" y="604"/>
                </a:cubicBezTo>
                <a:cubicBezTo>
                  <a:pt x="2847" y="1294"/>
                  <a:pt x="2354" y="2465"/>
                  <a:pt x="1393" y="2465"/>
                </a:cubicBezTo>
                <a:cubicBezTo>
                  <a:pt x="789" y="2465"/>
                  <a:pt x="296" y="1984"/>
                  <a:pt x="296" y="1393"/>
                </a:cubicBezTo>
                <a:cubicBezTo>
                  <a:pt x="296" y="730"/>
                  <a:pt x="838" y="290"/>
                  <a:pt x="1402" y="290"/>
                </a:cubicBezTo>
                <a:close/>
                <a:moveTo>
                  <a:pt x="1380" y="0"/>
                </a:moveTo>
                <a:cubicBezTo>
                  <a:pt x="617" y="0"/>
                  <a:pt x="1" y="641"/>
                  <a:pt x="25" y="1405"/>
                </a:cubicBezTo>
                <a:cubicBezTo>
                  <a:pt x="25" y="2452"/>
                  <a:pt x="1220" y="3561"/>
                  <a:pt x="1368" y="3697"/>
                </a:cubicBezTo>
                <a:lnTo>
                  <a:pt x="1405" y="3697"/>
                </a:lnTo>
                <a:cubicBezTo>
                  <a:pt x="1565" y="3549"/>
                  <a:pt x="2748" y="2502"/>
                  <a:pt x="2748" y="1405"/>
                </a:cubicBezTo>
                <a:cubicBezTo>
                  <a:pt x="2773" y="641"/>
                  <a:pt x="2157" y="0"/>
                  <a:pt x="13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5085156" y="2481436"/>
            <a:ext cx="889803" cy="1213571"/>
          </a:xfrm>
          <a:custGeom>
            <a:rect b="b" l="l" r="r" t="t"/>
            <a:pathLst>
              <a:path extrusionOk="0" h="3648" w="2819">
                <a:moveTo>
                  <a:pt x="1370" y="245"/>
                </a:moveTo>
                <a:cubicBezTo>
                  <a:pt x="1637" y="245"/>
                  <a:pt x="1910" y="345"/>
                  <a:pt x="2132" y="567"/>
                </a:cubicBezTo>
                <a:cubicBezTo>
                  <a:pt x="2819" y="1242"/>
                  <a:pt x="2335" y="2416"/>
                  <a:pt x="1371" y="2416"/>
                </a:cubicBezTo>
                <a:cubicBezTo>
                  <a:pt x="1366" y="2416"/>
                  <a:pt x="1361" y="2416"/>
                  <a:pt x="1356" y="2416"/>
                </a:cubicBezTo>
                <a:cubicBezTo>
                  <a:pt x="765" y="2416"/>
                  <a:pt x="284" y="1935"/>
                  <a:pt x="272" y="1344"/>
                </a:cubicBezTo>
                <a:cubicBezTo>
                  <a:pt x="272" y="684"/>
                  <a:pt x="809" y="245"/>
                  <a:pt x="1370" y="245"/>
                </a:cubicBezTo>
                <a:close/>
                <a:moveTo>
                  <a:pt x="1369" y="1"/>
                </a:moveTo>
                <a:cubicBezTo>
                  <a:pt x="617" y="1"/>
                  <a:pt x="1" y="604"/>
                  <a:pt x="1" y="1356"/>
                </a:cubicBezTo>
                <a:cubicBezTo>
                  <a:pt x="1" y="2391"/>
                  <a:pt x="1196" y="3512"/>
                  <a:pt x="1344" y="3648"/>
                </a:cubicBezTo>
                <a:lnTo>
                  <a:pt x="1381" y="3648"/>
                </a:lnTo>
                <a:cubicBezTo>
                  <a:pt x="1541" y="3512"/>
                  <a:pt x="2724" y="2453"/>
                  <a:pt x="2724" y="1356"/>
                </a:cubicBezTo>
                <a:cubicBezTo>
                  <a:pt x="2724" y="604"/>
                  <a:pt x="2108" y="1"/>
                  <a:pt x="13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6992536" y="2481436"/>
            <a:ext cx="887278" cy="1213571"/>
          </a:xfrm>
          <a:custGeom>
            <a:rect b="b" l="l" r="r" t="t"/>
            <a:pathLst>
              <a:path extrusionOk="0" h="3648" w="2811">
                <a:moveTo>
                  <a:pt x="1366" y="241"/>
                </a:moveTo>
                <a:cubicBezTo>
                  <a:pt x="1630" y="241"/>
                  <a:pt x="1900" y="338"/>
                  <a:pt x="2120" y="555"/>
                </a:cubicBezTo>
                <a:cubicBezTo>
                  <a:pt x="2810" y="1245"/>
                  <a:pt x="2330" y="2416"/>
                  <a:pt x="1356" y="2416"/>
                </a:cubicBezTo>
                <a:cubicBezTo>
                  <a:pt x="765" y="2416"/>
                  <a:pt x="272" y="1935"/>
                  <a:pt x="272" y="1344"/>
                </a:cubicBezTo>
                <a:cubicBezTo>
                  <a:pt x="264" y="681"/>
                  <a:pt x="803" y="241"/>
                  <a:pt x="1366" y="241"/>
                </a:cubicBezTo>
                <a:close/>
                <a:moveTo>
                  <a:pt x="1356" y="1"/>
                </a:moveTo>
                <a:cubicBezTo>
                  <a:pt x="605" y="1"/>
                  <a:pt x="1" y="604"/>
                  <a:pt x="1" y="1356"/>
                </a:cubicBezTo>
                <a:cubicBezTo>
                  <a:pt x="1" y="2391"/>
                  <a:pt x="1184" y="3512"/>
                  <a:pt x="1344" y="3648"/>
                </a:cubicBezTo>
                <a:lnTo>
                  <a:pt x="1369" y="3648"/>
                </a:lnTo>
                <a:cubicBezTo>
                  <a:pt x="1529" y="3512"/>
                  <a:pt x="2712" y="2453"/>
                  <a:pt x="2712" y="1356"/>
                </a:cubicBezTo>
                <a:cubicBezTo>
                  <a:pt x="2712" y="604"/>
                  <a:pt x="2108" y="1"/>
                  <a:pt x="13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1598817" y="3698342"/>
            <a:ext cx="218111" cy="226879"/>
          </a:xfrm>
          <a:custGeom>
            <a:rect b="b" l="l" r="r" t="t"/>
            <a:pathLst>
              <a:path extrusionOk="0" h="682" w="691">
                <a:moveTo>
                  <a:pt x="344" y="163"/>
                </a:moveTo>
                <a:cubicBezTo>
                  <a:pt x="432" y="163"/>
                  <a:pt x="515" y="242"/>
                  <a:pt x="506" y="346"/>
                </a:cubicBezTo>
                <a:cubicBezTo>
                  <a:pt x="506" y="432"/>
                  <a:pt x="432" y="506"/>
                  <a:pt x="346" y="506"/>
                </a:cubicBezTo>
                <a:cubicBezTo>
                  <a:pt x="186" y="494"/>
                  <a:pt x="112" y="309"/>
                  <a:pt x="235" y="210"/>
                </a:cubicBezTo>
                <a:cubicBezTo>
                  <a:pt x="268" y="177"/>
                  <a:pt x="307" y="163"/>
                  <a:pt x="344" y="163"/>
                </a:cubicBezTo>
                <a:close/>
                <a:moveTo>
                  <a:pt x="321" y="1"/>
                </a:moveTo>
                <a:cubicBezTo>
                  <a:pt x="173" y="1"/>
                  <a:pt x="38" y="112"/>
                  <a:pt x="13" y="259"/>
                </a:cubicBezTo>
                <a:cubicBezTo>
                  <a:pt x="1" y="284"/>
                  <a:pt x="1" y="309"/>
                  <a:pt x="1" y="333"/>
                </a:cubicBezTo>
                <a:cubicBezTo>
                  <a:pt x="1" y="370"/>
                  <a:pt x="1" y="407"/>
                  <a:pt x="13" y="432"/>
                </a:cubicBezTo>
                <a:cubicBezTo>
                  <a:pt x="56" y="598"/>
                  <a:pt x="198" y="681"/>
                  <a:pt x="340" y="681"/>
                </a:cubicBezTo>
                <a:cubicBezTo>
                  <a:pt x="481" y="681"/>
                  <a:pt x="623" y="598"/>
                  <a:pt x="666" y="432"/>
                </a:cubicBezTo>
                <a:cubicBezTo>
                  <a:pt x="678" y="407"/>
                  <a:pt x="691" y="370"/>
                  <a:pt x="691" y="333"/>
                </a:cubicBezTo>
                <a:cubicBezTo>
                  <a:pt x="691" y="309"/>
                  <a:pt x="678" y="284"/>
                  <a:pt x="678" y="259"/>
                </a:cubicBezTo>
                <a:cubicBezTo>
                  <a:pt x="642" y="112"/>
                  <a:pt x="506" y="1"/>
                  <a:pt x="358" y="1"/>
                </a:cubicBezTo>
                <a:close/>
              </a:path>
            </a:pathLst>
          </a:custGeom>
          <a:solidFill>
            <a:srgbClr val="BAC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3503227" y="3694692"/>
            <a:ext cx="218111" cy="226879"/>
          </a:xfrm>
          <a:custGeom>
            <a:rect b="b" l="l" r="r" t="t"/>
            <a:pathLst>
              <a:path extrusionOk="0" h="682" w="691">
                <a:moveTo>
                  <a:pt x="342" y="160"/>
                </a:moveTo>
                <a:cubicBezTo>
                  <a:pt x="436" y="160"/>
                  <a:pt x="527" y="235"/>
                  <a:pt x="518" y="346"/>
                </a:cubicBezTo>
                <a:cubicBezTo>
                  <a:pt x="506" y="432"/>
                  <a:pt x="444" y="494"/>
                  <a:pt x="358" y="506"/>
                </a:cubicBezTo>
                <a:cubicBezTo>
                  <a:pt x="353" y="506"/>
                  <a:pt x="349" y="506"/>
                  <a:pt x="344" y="506"/>
                </a:cubicBezTo>
                <a:cubicBezTo>
                  <a:pt x="193" y="506"/>
                  <a:pt x="115" y="318"/>
                  <a:pt x="223" y="210"/>
                </a:cubicBezTo>
                <a:cubicBezTo>
                  <a:pt x="257" y="176"/>
                  <a:pt x="300" y="160"/>
                  <a:pt x="342" y="160"/>
                </a:cubicBezTo>
                <a:close/>
                <a:moveTo>
                  <a:pt x="321" y="1"/>
                </a:moveTo>
                <a:cubicBezTo>
                  <a:pt x="173" y="1"/>
                  <a:pt x="50" y="112"/>
                  <a:pt x="13" y="259"/>
                </a:cubicBezTo>
                <a:cubicBezTo>
                  <a:pt x="13" y="284"/>
                  <a:pt x="1" y="309"/>
                  <a:pt x="1" y="333"/>
                </a:cubicBezTo>
                <a:cubicBezTo>
                  <a:pt x="1" y="370"/>
                  <a:pt x="13" y="395"/>
                  <a:pt x="25" y="432"/>
                </a:cubicBezTo>
                <a:cubicBezTo>
                  <a:pt x="69" y="598"/>
                  <a:pt x="210" y="681"/>
                  <a:pt x="352" y="681"/>
                </a:cubicBezTo>
                <a:cubicBezTo>
                  <a:pt x="494" y="681"/>
                  <a:pt x="635" y="598"/>
                  <a:pt x="678" y="432"/>
                </a:cubicBezTo>
                <a:cubicBezTo>
                  <a:pt x="691" y="395"/>
                  <a:pt x="691" y="370"/>
                  <a:pt x="691" y="333"/>
                </a:cubicBezTo>
                <a:cubicBezTo>
                  <a:pt x="691" y="309"/>
                  <a:pt x="691" y="284"/>
                  <a:pt x="678" y="259"/>
                </a:cubicBezTo>
                <a:cubicBezTo>
                  <a:pt x="642" y="99"/>
                  <a:pt x="506" y="1"/>
                  <a:pt x="358" y="1"/>
                </a:cubicBezTo>
                <a:close/>
              </a:path>
            </a:pathLst>
          </a:custGeom>
          <a:solidFill>
            <a:srgbClr val="BAC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5420998" y="3694692"/>
            <a:ext cx="218111" cy="226879"/>
          </a:xfrm>
          <a:custGeom>
            <a:rect b="b" l="l" r="r" t="t"/>
            <a:pathLst>
              <a:path extrusionOk="0" h="682" w="691">
                <a:moveTo>
                  <a:pt x="334" y="163"/>
                </a:moveTo>
                <a:cubicBezTo>
                  <a:pt x="426" y="163"/>
                  <a:pt x="514" y="242"/>
                  <a:pt x="506" y="346"/>
                </a:cubicBezTo>
                <a:cubicBezTo>
                  <a:pt x="506" y="432"/>
                  <a:pt x="432" y="506"/>
                  <a:pt x="346" y="506"/>
                </a:cubicBezTo>
                <a:cubicBezTo>
                  <a:pt x="185" y="494"/>
                  <a:pt x="111" y="309"/>
                  <a:pt x="222" y="210"/>
                </a:cubicBezTo>
                <a:cubicBezTo>
                  <a:pt x="255" y="177"/>
                  <a:pt x="295" y="163"/>
                  <a:pt x="334" y="163"/>
                </a:cubicBezTo>
                <a:close/>
                <a:moveTo>
                  <a:pt x="321" y="1"/>
                </a:moveTo>
                <a:cubicBezTo>
                  <a:pt x="173" y="1"/>
                  <a:pt x="37" y="112"/>
                  <a:pt x="13" y="259"/>
                </a:cubicBezTo>
                <a:cubicBezTo>
                  <a:pt x="1" y="284"/>
                  <a:pt x="1" y="309"/>
                  <a:pt x="1" y="333"/>
                </a:cubicBezTo>
                <a:cubicBezTo>
                  <a:pt x="1" y="370"/>
                  <a:pt x="1" y="407"/>
                  <a:pt x="13" y="432"/>
                </a:cubicBezTo>
                <a:cubicBezTo>
                  <a:pt x="56" y="598"/>
                  <a:pt x="198" y="681"/>
                  <a:pt x="339" y="681"/>
                </a:cubicBezTo>
                <a:cubicBezTo>
                  <a:pt x="481" y="681"/>
                  <a:pt x="623" y="598"/>
                  <a:pt x="666" y="432"/>
                </a:cubicBezTo>
                <a:cubicBezTo>
                  <a:pt x="678" y="407"/>
                  <a:pt x="678" y="370"/>
                  <a:pt x="691" y="333"/>
                </a:cubicBezTo>
                <a:cubicBezTo>
                  <a:pt x="678" y="309"/>
                  <a:pt x="678" y="284"/>
                  <a:pt x="678" y="259"/>
                </a:cubicBezTo>
                <a:cubicBezTo>
                  <a:pt x="641" y="112"/>
                  <a:pt x="506" y="1"/>
                  <a:pt x="358" y="1"/>
                </a:cubicBezTo>
                <a:close/>
              </a:path>
            </a:pathLst>
          </a:custGeom>
          <a:solidFill>
            <a:srgbClr val="BAC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7327120" y="3694692"/>
            <a:ext cx="218111" cy="226879"/>
          </a:xfrm>
          <a:custGeom>
            <a:rect b="b" l="l" r="r" t="t"/>
            <a:pathLst>
              <a:path extrusionOk="0" h="682" w="691">
                <a:moveTo>
                  <a:pt x="340" y="165"/>
                </a:moveTo>
                <a:cubicBezTo>
                  <a:pt x="431" y="165"/>
                  <a:pt x="518" y="232"/>
                  <a:pt x="518" y="333"/>
                </a:cubicBezTo>
                <a:cubicBezTo>
                  <a:pt x="518" y="420"/>
                  <a:pt x="444" y="506"/>
                  <a:pt x="345" y="506"/>
                </a:cubicBezTo>
                <a:cubicBezTo>
                  <a:pt x="197" y="494"/>
                  <a:pt x="123" y="321"/>
                  <a:pt x="222" y="210"/>
                </a:cubicBezTo>
                <a:cubicBezTo>
                  <a:pt x="257" y="179"/>
                  <a:pt x="299" y="165"/>
                  <a:pt x="340" y="165"/>
                </a:cubicBezTo>
                <a:close/>
                <a:moveTo>
                  <a:pt x="333" y="1"/>
                </a:moveTo>
                <a:cubicBezTo>
                  <a:pt x="173" y="1"/>
                  <a:pt x="49" y="112"/>
                  <a:pt x="13" y="259"/>
                </a:cubicBezTo>
                <a:cubicBezTo>
                  <a:pt x="0" y="284"/>
                  <a:pt x="0" y="309"/>
                  <a:pt x="0" y="333"/>
                </a:cubicBezTo>
                <a:cubicBezTo>
                  <a:pt x="0" y="370"/>
                  <a:pt x="0" y="407"/>
                  <a:pt x="13" y="432"/>
                </a:cubicBezTo>
                <a:cubicBezTo>
                  <a:pt x="62" y="598"/>
                  <a:pt x="204" y="681"/>
                  <a:pt x="345" y="681"/>
                </a:cubicBezTo>
                <a:cubicBezTo>
                  <a:pt x="487" y="681"/>
                  <a:pt x="629" y="598"/>
                  <a:pt x="678" y="432"/>
                </a:cubicBezTo>
                <a:cubicBezTo>
                  <a:pt x="690" y="407"/>
                  <a:pt x="690" y="370"/>
                  <a:pt x="690" y="333"/>
                </a:cubicBezTo>
                <a:cubicBezTo>
                  <a:pt x="690" y="309"/>
                  <a:pt x="690" y="284"/>
                  <a:pt x="678" y="259"/>
                </a:cubicBezTo>
                <a:cubicBezTo>
                  <a:pt x="641" y="112"/>
                  <a:pt x="518" y="1"/>
                  <a:pt x="358" y="1"/>
                </a:cubicBezTo>
                <a:close/>
              </a:path>
            </a:pathLst>
          </a:custGeom>
          <a:solidFill>
            <a:srgbClr val="BAC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 txBox="1"/>
          <p:nvPr>
            <p:ph type="ctrTitle"/>
          </p:nvPr>
        </p:nvSpPr>
        <p:spPr>
          <a:xfrm>
            <a:off x="1461580" y="2416575"/>
            <a:ext cx="492600" cy="9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1</a:t>
            </a:r>
            <a:endParaRPr sz="4500"/>
          </a:p>
        </p:txBody>
      </p:sp>
      <p:sp>
        <p:nvSpPr>
          <p:cNvPr id="234" name="Google Shape;234;p23"/>
          <p:cNvSpPr txBox="1"/>
          <p:nvPr>
            <p:ph type="ctrTitle"/>
          </p:nvPr>
        </p:nvSpPr>
        <p:spPr>
          <a:xfrm>
            <a:off x="3371948" y="2416575"/>
            <a:ext cx="492600" cy="9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2</a:t>
            </a:r>
            <a:endParaRPr sz="4500"/>
          </a:p>
        </p:txBody>
      </p:sp>
      <p:sp>
        <p:nvSpPr>
          <p:cNvPr id="235" name="Google Shape;235;p23"/>
          <p:cNvSpPr txBox="1"/>
          <p:nvPr>
            <p:ph type="ctrTitle"/>
          </p:nvPr>
        </p:nvSpPr>
        <p:spPr>
          <a:xfrm>
            <a:off x="5283752" y="2416575"/>
            <a:ext cx="492600" cy="9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3</a:t>
            </a:r>
            <a:endParaRPr sz="4500"/>
          </a:p>
        </p:txBody>
      </p:sp>
      <p:sp>
        <p:nvSpPr>
          <p:cNvPr id="236" name="Google Shape;236;p23"/>
          <p:cNvSpPr txBox="1"/>
          <p:nvPr>
            <p:ph type="ctrTitle"/>
          </p:nvPr>
        </p:nvSpPr>
        <p:spPr>
          <a:xfrm>
            <a:off x="7195543" y="2416575"/>
            <a:ext cx="492600" cy="9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4</a:t>
            </a:r>
            <a:endParaRPr sz="4500"/>
          </a:p>
        </p:txBody>
      </p:sp>
      <p:sp>
        <p:nvSpPr>
          <p:cNvPr id="237" name="Google Shape;237;p23"/>
          <p:cNvSpPr txBox="1"/>
          <p:nvPr>
            <p:ph idx="1" type="subTitle"/>
          </p:nvPr>
        </p:nvSpPr>
        <p:spPr>
          <a:xfrm flipH="1">
            <a:off x="956975" y="1812075"/>
            <a:ext cx="1501800" cy="5835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Problem statement</a:t>
            </a:r>
            <a:endParaRPr sz="1400"/>
          </a:p>
        </p:txBody>
      </p:sp>
      <p:sp>
        <p:nvSpPr>
          <p:cNvPr id="238" name="Google Shape;238;p23"/>
          <p:cNvSpPr txBox="1"/>
          <p:nvPr>
            <p:ph idx="1" type="subTitle"/>
          </p:nvPr>
        </p:nvSpPr>
        <p:spPr>
          <a:xfrm flipH="1">
            <a:off x="2811800" y="1828700"/>
            <a:ext cx="1501800" cy="5835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Our solution</a:t>
            </a:r>
            <a:endParaRPr sz="1400"/>
          </a:p>
        </p:txBody>
      </p:sp>
      <p:sp>
        <p:nvSpPr>
          <p:cNvPr id="239" name="Google Shape;239;p23"/>
          <p:cNvSpPr txBox="1"/>
          <p:nvPr>
            <p:ph idx="1" type="subTitle"/>
          </p:nvPr>
        </p:nvSpPr>
        <p:spPr>
          <a:xfrm flipH="1">
            <a:off x="4777013" y="1844350"/>
            <a:ext cx="1501800" cy="5835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Practical use</a:t>
            </a:r>
            <a:endParaRPr sz="1400"/>
          </a:p>
        </p:txBody>
      </p:sp>
      <p:sp>
        <p:nvSpPr>
          <p:cNvPr id="240" name="Google Shape;240;p23"/>
          <p:cNvSpPr txBox="1"/>
          <p:nvPr>
            <p:ph idx="1" type="subTitle"/>
          </p:nvPr>
        </p:nvSpPr>
        <p:spPr>
          <a:xfrm flipH="1">
            <a:off x="6540500" y="1687375"/>
            <a:ext cx="1802700" cy="5835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Value propositions &amp; call to action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idx="8" type="ctrTitle"/>
          </p:nvPr>
        </p:nvSpPr>
        <p:spPr>
          <a:xfrm>
            <a:off x="3630475" y="3302625"/>
            <a:ext cx="40995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Empathy &amp; emotional intelligence are increasingly important </a:t>
            </a:r>
            <a:endParaRPr sz="2400"/>
          </a:p>
        </p:txBody>
      </p:sp>
      <p:sp>
        <p:nvSpPr>
          <p:cNvPr id="246" name="Google Shape;246;p24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problem statement</a:t>
            </a:r>
            <a:endParaRPr/>
          </a:p>
        </p:txBody>
      </p:sp>
      <p:sp>
        <p:nvSpPr>
          <p:cNvPr id="247" name="Google Shape;247;p24"/>
          <p:cNvSpPr txBox="1"/>
          <p:nvPr>
            <p:ph idx="8" type="ctrTitle"/>
          </p:nvPr>
        </p:nvSpPr>
        <p:spPr>
          <a:xfrm>
            <a:off x="3630475" y="1599325"/>
            <a:ext cx="44265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Negative news are overwhelming</a:t>
            </a:r>
            <a:endParaRPr sz="2400"/>
          </a:p>
        </p:txBody>
      </p:sp>
      <p:sp>
        <p:nvSpPr>
          <p:cNvPr id="248" name="Google Shape;248;p24"/>
          <p:cNvSpPr txBox="1"/>
          <p:nvPr>
            <p:ph idx="4294967295" type="subTitle"/>
          </p:nvPr>
        </p:nvSpPr>
        <p:spPr>
          <a:xfrm>
            <a:off x="3630475" y="2002200"/>
            <a:ext cx="45834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Especially in these difficult times during COVID-19, negative news are everywhere which leads to bad mood and even mental health problems like depression</a:t>
            </a:r>
            <a:endParaRPr/>
          </a:p>
        </p:txBody>
      </p:sp>
      <p:sp>
        <p:nvSpPr>
          <p:cNvPr id="249" name="Google Shape;249;p24"/>
          <p:cNvSpPr txBox="1"/>
          <p:nvPr>
            <p:ph idx="4294967295" type="subTitle"/>
          </p:nvPr>
        </p:nvSpPr>
        <p:spPr>
          <a:xfrm>
            <a:off x="3630475" y="3873600"/>
            <a:ext cx="4426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communicating virtually (vs. in person), it is oftentimes difficult to “read between the lines” and judge the sentiment of a message</a:t>
            </a:r>
            <a:endParaRPr/>
          </a:p>
        </p:txBody>
      </p:sp>
      <p:pic>
        <p:nvPicPr>
          <p:cNvPr id="250" name="Google Shape;250;p24"/>
          <p:cNvPicPr preferRelativeResize="0"/>
          <p:nvPr/>
        </p:nvPicPr>
        <p:blipFill rotWithShape="1">
          <a:blip r:embed="rId3">
            <a:alphaModFix/>
          </a:blip>
          <a:srcRect b="8231" l="1145" r="47705" t="0"/>
          <a:stretch/>
        </p:blipFill>
        <p:spPr>
          <a:xfrm>
            <a:off x="-70250" y="0"/>
            <a:ext cx="3353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/>
          <p:nvPr/>
        </p:nvSpPr>
        <p:spPr>
          <a:xfrm>
            <a:off x="4502675" y="1574050"/>
            <a:ext cx="726000" cy="693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 txBox="1"/>
          <p:nvPr>
            <p:ph type="ctrTitle"/>
          </p:nvPr>
        </p:nvSpPr>
        <p:spPr>
          <a:xfrm>
            <a:off x="1414313" y="1882750"/>
            <a:ext cx="25389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solution</a:t>
            </a:r>
            <a:endParaRPr/>
          </a:p>
        </p:txBody>
      </p:sp>
      <p:sp>
        <p:nvSpPr>
          <p:cNvPr id="257" name="Google Shape;257;p25"/>
          <p:cNvSpPr txBox="1"/>
          <p:nvPr>
            <p:ph idx="1" type="subTitle"/>
          </p:nvPr>
        </p:nvSpPr>
        <p:spPr>
          <a:xfrm>
            <a:off x="641125" y="2477900"/>
            <a:ext cx="37797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en" sz="1300"/>
              <a:t>Website where you can paste your text (e.g. message you received, post you are writing) and an emoji shows you the underlying sentiment of the text</a:t>
            </a:r>
            <a:endParaRPr sz="1300"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en" sz="1300"/>
              <a:t>Add-in for social media platforms to categorize posts/ comments and give users the option to filter by emoji</a:t>
            </a:r>
            <a:endParaRPr sz="1300"/>
          </a:p>
        </p:txBody>
      </p:sp>
      <p:sp>
        <p:nvSpPr>
          <p:cNvPr id="258" name="Google Shape;258;p25"/>
          <p:cNvSpPr txBox="1"/>
          <p:nvPr>
            <p:ph idx="2" type="ctrTitle"/>
          </p:nvPr>
        </p:nvSpPr>
        <p:spPr>
          <a:xfrm>
            <a:off x="5330615" y="1882750"/>
            <a:ext cx="25389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solution</a:t>
            </a:r>
            <a:endParaRPr/>
          </a:p>
        </p:txBody>
      </p:sp>
      <p:sp>
        <p:nvSpPr>
          <p:cNvPr id="259" name="Google Shape;259;p25"/>
          <p:cNvSpPr txBox="1"/>
          <p:nvPr>
            <p:ph idx="3" type="subTitle"/>
          </p:nvPr>
        </p:nvSpPr>
        <p:spPr>
          <a:xfrm>
            <a:off x="4502675" y="2477900"/>
            <a:ext cx="37797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Input: Text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Output: Emoji displaying sentiment/ content category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en" sz="1300"/>
              <a:t>Develop new model with labeled input text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en" sz="1300"/>
              <a:t>Use existing models and transfer learning</a:t>
            </a:r>
            <a:endParaRPr sz="1300"/>
          </a:p>
        </p:txBody>
      </p:sp>
      <p:sp>
        <p:nvSpPr>
          <p:cNvPr id="260" name="Google Shape;260;p25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our solution</a:t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641125" y="1574050"/>
            <a:ext cx="726000" cy="693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25"/>
          <p:cNvGrpSpPr/>
          <p:nvPr/>
        </p:nvGrpSpPr>
        <p:grpSpPr>
          <a:xfrm>
            <a:off x="4561227" y="1699161"/>
            <a:ext cx="608880" cy="568491"/>
            <a:chOff x="6069423" y="2891892"/>
            <a:chExt cx="362321" cy="364231"/>
          </a:xfrm>
        </p:grpSpPr>
        <p:sp>
          <p:nvSpPr>
            <p:cNvPr id="263" name="Google Shape;263;p25"/>
            <p:cNvSpPr/>
            <p:nvPr/>
          </p:nvSpPr>
          <p:spPr>
            <a:xfrm>
              <a:off x="6069423" y="2891892"/>
              <a:ext cx="278958" cy="278958"/>
            </a:xfrm>
            <a:custGeom>
              <a:rect b="b" l="l" r="r" t="t"/>
              <a:pathLst>
                <a:path extrusionOk="0" h="8764" w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6161507" y="2967679"/>
              <a:ext cx="111851" cy="97432"/>
            </a:xfrm>
            <a:custGeom>
              <a:rect b="b" l="l" r="r" t="t"/>
              <a:pathLst>
                <a:path extrusionOk="0" h="3061" w="3514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6144828" y="3007848"/>
              <a:ext cx="105389" cy="88742"/>
            </a:xfrm>
            <a:custGeom>
              <a:rect b="b" l="l" r="r" t="t"/>
              <a:pathLst>
                <a:path extrusionOk="0" h="2788" w="3311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6245633" y="3069248"/>
              <a:ext cx="186110" cy="186874"/>
            </a:xfrm>
            <a:custGeom>
              <a:rect b="b" l="l" r="r" t="t"/>
              <a:pathLst>
                <a:path extrusionOk="0" h="5871" w="5847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6305888" y="3129884"/>
              <a:ext cx="64488" cy="64456"/>
            </a:xfrm>
            <a:custGeom>
              <a:rect b="b" l="l" r="r" t="t"/>
              <a:pathLst>
                <a:path extrusionOk="0" h="2025" w="2026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6173634" y="2997631"/>
              <a:ext cx="70153" cy="70153"/>
            </a:xfrm>
            <a:custGeom>
              <a:rect b="b" l="l" r="r" t="t"/>
              <a:pathLst>
                <a:path extrusionOk="0" h="2204" w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25"/>
          <p:cNvGrpSpPr/>
          <p:nvPr/>
        </p:nvGrpSpPr>
        <p:grpSpPr>
          <a:xfrm>
            <a:off x="761203" y="1742811"/>
            <a:ext cx="485837" cy="481193"/>
            <a:chOff x="3716358" y="1544655"/>
            <a:chExt cx="361971" cy="314958"/>
          </a:xfrm>
        </p:grpSpPr>
        <p:sp>
          <p:nvSpPr>
            <p:cNvPr id="270" name="Google Shape;270;p25"/>
            <p:cNvSpPr/>
            <p:nvPr/>
          </p:nvSpPr>
          <p:spPr>
            <a:xfrm>
              <a:off x="3767509" y="1646957"/>
              <a:ext cx="231213" cy="10663"/>
            </a:xfrm>
            <a:custGeom>
              <a:rect b="b" l="l" r="r" t="t"/>
              <a:pathLst>
                <a:path extrusionOk="0" h="335" w="7264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7509" y="1618532"/>
              <a:ext cx="152020" cy="10663"/>
            </a:xfrm>
            <a:custGeom>
              <a:rect b="b" l="l" r="r" t="t"/>
              <a:pathLst>
                <a:path extrusionOk="0" h="335" w="4776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3931624" y="1618532"/>
              <a:ext cx="67098" cy="10663"/>
            </a:xfrm>
            <a:custGeom>
              <a:rect b="b" l="l" r="r" t="t"/>
              <a:pathLst>
                <a:path extrusionOk="0" h="335" w="2108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767509" y="1590108"/>
              <a:ext cx="39087" cy="10663"/>
            </a:xfrm>
            <a:custGeom>
              <a:rect b="b" l="l" r="r" t="t"/>
              <a:pathLst>
                <a:path extrusionOk="0" h="335" w="1228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3818309" y="1590108"/>
              <a:ext cx="180412" cy="10663"/>
            </a:xfrm>
            <a:custGeom>
              <a:rect b="b" l="l" r="r" t="t"/>
              <a:pathLst>
                <a:path extrusionOk="0" h="335" w="5668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" name="Google Shape;275;p25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276" name="Google Shape;276;p25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rect b="b" l="l" r="r" t="t"/>
                <a:pathLst>
                  <a:path extrusionOk="0" h="335" w="2656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5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rect b="b" l="l" r="r" t="t"/>
                <a:pathLst>
                  <a:path extrusionOk="0" h="335" w="3882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5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rect b="b" l="l" r="r" t="t"/>
                <a:pathLst>
                  <a:path extrusionOk="0" h="335" w="549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5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rect b="b" l="l" r="r" t="t"/>
                <a:pathLst>
                  <a:path extrusionOk="0" h="335" w="1394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rect b="b" l="l" r="r" t="t"/>
                <a:pathLst>
                  <a:path extrusionOk="0" h="9895" w="11372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practical use</a:t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583825" y="2739175"/>
            <a:ext cx="3734400" cy="19287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666950" y="2636700"/>
            <a:ext cx="37344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 txBox="1"/>
          <p:nvPr>
            <p:ph idx="4294967295" type="subTitle"/>
          </p:nvPr>
        </p:nvSpPr>
        <p:spPr>
          <a:xfrm>
            <a:off x="739861" y="2927713"/>
            <a:ext cx="18279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Help to u</a:t>
            </a:r>
            <a:r>
              <a:rPr lang="en"/>
              <a:t>nderstand comments or messages from others better and be able to understand feelings or sentiments</a:t>
            </a:r>
            <a:endParaRPr/>
          </a:p>
        </p:txBody>
      </p:sp>
      <p:sp>
        <p:nvSpPr>
          <p:cNvPr id="289" name="Google Shape;289;p26"/>
          <p:cNvSpPr txBox="1"/>
          <p:nvPr>
            <p:ph idx="4294967295" type="ctrTitle"/>
          </p:nvPr>
        </p:nvSpPr>
        <p:spPr>
          <a:xfrm>
            <a:off x="1224200" y="1466925"/>
            <a:ext cx="2628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Individuals</a:t>
            </a:r>
            <a:endParaRPr/>
          </a:p>
        </p:txBody>
      </p:sp>
      <p:cxnSp>
        <p:nvCxnSpPr>
          <p:cNvPr id="290" name="Google Shape;290;p26"/>
          <p:cNvCxnSpPr>
            <a:endCxn id="287" idx="0"/>
          </p:cNvCxnSpPr>
          <p:nvPr/>
        </p:nvCxnSpPr>
        <p:spPr>
          <a:xfrm flipH="1">
            <a:off x="2534150" y="2196300"/>
            <a:ext cx="8700" cy="4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6"/>
          <p:cNvSpPr/>
          <p:nvPr/>
        </p:nvSpPr>
        <p:spPr>
          <a:xfrm>
            <a:off x="4840775" y="2739175"/>
            <a:ext cx="3734400" cy="19287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4923900" y="2636700"/>
            <a:ext cx="37344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 txBox="1"/>
          <p:nvPr>
            <p:ph idx="4294967295" type="subTitle"/>
          </p:nvPr>
        </p:nvSpPr>
        <p:spPr>
          <a:xfrm>
            <a:off x="4996811" y="2927713"/>
            <a:ext cx="18279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Help their users to</a:t>
            </a:r>
            <a:r>
              <a:rPr lang="en"/>
              <a:t> find posts, news articles or comments they want to read</a:t>
            </a:r>
            <a:endParaRPr/>
          </a:p>
        </p:txBody>
      </p:sp>
      <p:cxnSp>
        <p:nvCxnSpPr>
          <p:cNvPr id="294" name="Google Shape;294;p26"/>
          <p:cNvCxnSpPr>
            <a:endCxn id="292" idx="0"/>
          </p:cNvCxnSpPr>
          <p:nvPr/>
        </p:nvCxnSpPr>
        <p:spPr>
          <a:xfrm flipH="1">
            <a:off x="6791100" y="2196300"/>
            <a:ext cx="8700" cy="4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6"/>
          <p:cNvSpPr txBox="1"/>
          <p:nvPr>
            <p:ph idx="4294967295" type="subTitle"/>
          </p:nvPr>
        </p:nvSpPr>
        <p:spPr>
          <a:xfrm>
            <a:off x="2580336" y="2868013"/>
            <a:ext cx="18279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</a:t>
            </a:r>
            <a:r>
              <a:rPr lang="en"/>
              <a:t>lp to understand own messages better and the feeling one evokes with own text/ messages online (not able to use facial expressions, tone of voice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 txBox="1"/>
          <p:nvPr>
            <p:ph idx="4294967295" type="subTitle"/>
          </p:nvPr>
        </p:nvSpPr>
        <p:spPr>
          <a:xfrm>
            <a:off x="6791111" y="2868013"/>
            <a:ext cx="18279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Help their users to check the sentiment of a post before people post it (steer them towards positive posts/ awareness for what they post)</a:t>
            </a:r>
            <a:endParaRPr/>
          </a:p>
        </p:txBody>
      </p:sp>
      <p:sp>
        <p:nvSpPr>
          <p:cNvPr id="297" name="Google Shape;297;p26"/>
          <p:cNvSpPr txBox="1"/>
          <p:nvPr>
            <p:ph idx="4294967295" type="ctrTitle"/>
          </p:nvPr>
        </p:nvSpPr>
        <p:spPr>
          <a:xfrm>
            <a:off x="5476800" y="1170950"/>
            <a:ext cx="2628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social media companies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>
            <p:ph idx="1" type="subTitle"/>
          </p:nvPr>
        </p:nvSpPr>
        <p:spPr>
          <a:xfrm>
            <a:off x="846263" y="1257135"/>
            <a:ext cx="25230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Understand others and their feelings better</a:t>
            </a:r>
            <a:endParaRPr sz="1200"/>
          </a:p>
        </p:txBody>
      </p:sp>
      <p:sp>
        <p:nvSpPr>
          <p:cNvPr id="303" name="Google Shape;303;p27"/>
          <p:cNvSpPr txBox="1"/>
          <p:nvPr>
            <p:ph idx="6" type="ctrTitle"/>
          </p:nvPr>
        </p:nvSpPr>
        <p:spPr>
          <a:xfrm>
            <a:off x="4628025" y="457300"/>
            <a:ext cx="3747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value propositions &amp; call to action</a:t>
            </a:r>
            <a:endParaRPr/>
          </a:p>
        </p:txBody>
      </p:sp>
      <p:sp>
        <p:nvSpPr>
          <p:cNvPr id="304" name="Google Shape;304;p27"/>
          <p:cNvSpPr txBox="1"/>
          <p:nvPr>
            <p:ph type="ctrTitle"/>
          </p:nvPr>
        </p:nvSpPr>
        <p:spPr>
          <a:xfrm>
            <a:off x="1107263" y="457300"/>
            <a:ext cx="2001000" cy="7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understand</a:t>
            </a:r>
            <a:endParaRPr sz="3000"/>
          </a:p>
        </p:txBody>
      </p:sp>
      <p:sp>
        <p:nvSpPr>
          <p:cNvPr id="305" name="Google Shape;305;p27"/>
          <p:cNvSpPr txBox="1"/>
          <p:nvPr>
            <p:ph idx="2" type="ctrTitle"/>
          </p:nvPr>
        </p:nvSpPr>
        <p:spPr>
          <a:xfrm>
            <a:off x="1393013" y="1897670"/>
            <a:ext cx="1429500" cy="7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control</a:t>
            </a:r>
            <a:endParaRPr sz="3000"/>
          </a:p>
        </p:txBody>
      </p:sp>
      <p:sp>
        <p:nvSpPr>
          <p:cNvPr id="306" name="Google Shape;306;p27"/>
          <p:cNvSpPr txBox="1"/>
          <p:nvPr>
            <p:ph idx="3" type="subTitle"/>
          </p:nvPr>
        </p:nvSpPr>
        <p:spPr>
          <a:xfrm>
            <a:off x="846263" y="2697505"/>
            <a:ext cx="2523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aware of the sentiment you evokes with your messages you send online</a:t>
            </a:r>
            <a:endParaRPr/>
          </a:p>
        </p:txBody>
      </p:sp>
      <p:sp>
        <p:nvSpPr>
          <p:cNvPr id="307" name="Google Shape;307;p27"/>
          <p:cNvSpPr txBox="1"/>
          <p:nvPr>
            <p:ph idx="4" type="ctrTitle"/>
          </p:nvPr>
        </p:nvSpPr>
        <p:spPr>
          <a:xfrm>
            <a:off x="1393013" y="3247440"/>
            <a:ext cx="1429500" cy="7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search</a:t>
            </a:r>
            <a:endParaRPr sz="3000"/>
          </a:p>
        </p:txBody>
      </p:sp>
      <p:sp>
        <p:nvSpPr>
          <p:cNvPr id="308" name="Google Shape;308;p27"/>
          <p:cNvSpPr txBox="1"/>
          <p:nvPr>
            <p:ph idx="5" type="subTitle"/>
          </p:nvPr>
        </p:nvSpPr>
        <p:spPr>
          <a:xfrm>
            <a:off x="762563" y="4047275"/>
            <a:ext cx="26904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social media (or other websites) for/ find posts in one or the other category (e.g. happy posts)</a:t>
            </a:r>
            <a:endParaRPr/>
          </a:p>
        </p:txBody>
      </p:sp>
      <p:sp>
        <p:nvSpPr>
          <p:cNvPr id="309" name="Google Shape;309;p27"/>
          <p:cNvSpPr txBox="1"/>
          <p:nvPr>
            <p:ph idx="2" type="ctrTitle"/>
          </p:nvPr>
        </p:nvSpPr>
        <p:spPr>
          <a:xfrm>
            <a:off x="5018650" y="1919400"/>
            <a:ext cx="3518700" cy="24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make virtual communication  a </a:t>
            </a:r>
            <a:r>
              <a:rPr lang="en" sz="3000">
                <a:solidFill>
                  <a:schemeClr val="lt2"/>
                </a:solidFill>
              </a:rPr>
              <a:t>happier</a:t>
            </a:r>
            <a:r>
              <a:rPr lang="en" sz="3000"/>
              <a:t> place with more </a:t>
            </a:r>
            <a:r>
              <a:rPr lang="en" sz="3000">
                <a:solidFill>
                  <a:schemeClr val="lt2"/>
                </a:solidFill>
              </a:rPr>
              <a:t>awareness for people’s feelings</a:t>
            </a:r>
            <a:r>
              <a:rPr lang="en" sz="3000"/>
              <a:t> - together with </a:t>
            </a:r>
            <a:r>
              <a:rPr lang="en" sz="3000"/>
              <a:t>AInanda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Questions &amp; Answers</a:t>
            </a:r>
            <a:endParaRPr sz="1500"/>
          </a:p>
        </p:txBody>
      </p:sp>
      <p:sp>
        <p:nvSpPr>
          <p:cNvPr id="315" name="Google Shape;315;p28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 you for your feedback!</a:t>
            </a:r>
            <a:endParaRPr/>
          </a:p>
        </p:txBody>
      </p:sp>
      <p:grpSp>
        <p:nvGrpSpPr>
          <p:cNvPr id="316" name="Google Shape;316;p28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317" name="Google Shape;317;p28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8"/>
          <p:cNvSpPr/>
          <p:nvPr/>
        </p:nvSpPr>
        <p:spPr>
          <a:xfrm flipH="1">
            <a:off x="7815668" y="490624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327" name="Google Shape;327;p28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8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333" name="Google Shape;333;p28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334" name="Google Shape;334;p28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335" name="Google Shape;335;p28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rect b="b" l="l" r="r" t="t"/>
                  <a:pathLst>
                    <a:path extrusionOk="0" h="2611" w="5973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28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rect b="b" l="l" r="r" t="t"/>
                  <a:pathLst>
                    <a:path extrusionOk="0" h="389" w="852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28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rect b="b" l="l" r="r" t="t"/>
                  <a:pathLst>
                    <a:path extrusionOk="0" h="76" w="14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28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rect b="b" l="l" r="r" t="t"/>
                  <a:pathLst>
                    <a:path extrusionOk="0" h="63" w="308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28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rect b="b" l="l" r="r" t="t"/>
                  <a:pathLst>
                    <a:path extrusionOk="0" h="575" w="5389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28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rect b="b" l="l" r="r" t="t"/>
                  <a:pathLst>
                    <a:path extrusionOk="0" h="121" w="5436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28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rect b="b" l="l" r="r" t="t"/>
                  <a:pathLst>
                    <a:path extrusionOk="0" h="507" w="326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8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rect b="b" l="l" r="r" t="t"/>
                  <a:pathLst>
                    <a:path extrusionOk="0" h="272" w="183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8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rect b="b" l="l" r="r" t="t"/>
                  <a:pathLst>
                    <a:path extrusionOk="0" h="187" w="213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8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rect b="b" l="l" r="r" t="t"/>
                  <a:pathLst>
                    <a:path extrusionOk="0" h="38" w="336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8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rect b="b" l="l" r="r" t="t"/>
                  <a:pathLst>
                    <a:path extrusionOk="0" h="56" w="388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8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rect b="b" l="l" r="r" t="t"/>
                  <a:pathLst>
                    <a:path extrusionOk="0" h="350" w="608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8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rect b="b" l="l" r="r" t="t"/>
                  <a:pathLst>
                    <a:path extrusionOk="0" h="396" w="312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8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rect b="b" l="l" r="r" t="t"/>
                  <a:pathLst>
                    <a:path extrusionOk="0" h="910" w="1156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8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rect b="b" l="l" r="r" t="t"/>
                  <a:pathLst>
                    <a:path extrusionOk="0" h="1315" w="4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28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rect b="b" l="l" r="r" t="t"/>
                  <a:pathLst>
                    <a:path extrusionOk="0" h="51" w="937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28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rect b="b" l="l" r="r" t="t"/>
                  <a:pathLst>
                    <a:path extrusionOk="0" h="185" w="109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8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rect b="b" l="l" r="r" t="t"/>
                  <a:pathLst>
                    <a:path extrusionOk="0" h="126" w="137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8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8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rect b="b" l="l" r="r" t="t"/>
                  <a:pathLst>
                    <a:path extrusionOk="0" h="51" w="105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8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rect b="b" l="l" r="r" t="t"/>
                  <a:pathLst>
                    <a:path extrusionOk="0" h="382" w="11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8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rect b="b" l="l" r="r" t="t"/>
                  <a:pathLst>
                    <a:path extrusionOk="0" h="478" w="2873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8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8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rect b="b" l="l" r="r" t="t"/>
                  <a:pathLst>
                    <a:path extrusionOk="0" h="44" w="9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8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rect b="b" l="l" r="r" t="t"/>
                  <a:pathLst>
                    <a:path extrusionOk="0" h="231" w="327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8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rect b="b" l="l" r="r" t="t"/>
                  <a:pathLst>
                    <a:path extrusionOk="0" h="227" w="34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8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rect b="b" l="l" r="r" t="t"/>
                  <a:pathLst>
                    <a:path extrusionOk="0" h="2610" w="5984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8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rect b="b" l="l" r="r" t="t"/>
                  <a:pathLst>
                    <a:path extrusionOk="0" h="396" w="8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8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rect b="b" l="l" r="r" t="t"/>
                  <a:pathLst>
                    <a:path extrusionOk="0" h="51" w="3077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8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rect b="b" l="l" r="r" t="t"/>
                  <a:pathLst>
                    <a:path extrusionOk="0" h="586" w="5388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8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rect b="b" l="l" r="r" t="t"/>
                  <a:pathLst>
                    <a:path extrusionOk="0" h="141" w="5432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8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rect b="b" l="l" r="r" t="t"/>
                  <a:pathLst>
                    <a:path extrusionOk="0" h="508" w="327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8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rect b="b" l="l" r="r" t="t"/>
                  <a:pathLst>
                    <a:path extrusionOk="0" h="271" w="181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8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rect b="b" l="l" r="r" t="t"/>
                  <a:pathLst>
                    <a:path extrusionOk="0" h="186" w="213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8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rect b="b" l="l" r="r" t="t"/>
                  <a:pathLst>
                    <a:path extrusionOk="0" h="40" w="334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8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rect b="b" l="l" r="r" t="t"/>
                  <a:pathLst>
                    <a:path extrusionOk="0" h="56" w="385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8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rect b="b" l="l" r="r" t="t"/>
                  <a:pathLst>
                    <a:path extrusionOk="0" h="354" w="604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8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rect b="b" l="l" r="r" t="t"/>
                  <a:pathLst>
                    <a:path extrusionOk="0" h="396" w="317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8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rect b="b" l="l" r="r" t="t"/>
                  <a:pathLst>
                    <a:path extrusionOk="0" h="910" w="116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8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rect b="b" l="l" r="r" t="t"/>
                  <a:pathLst>
                    <a:path extrusionOk="0" h="1318" w="44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8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rect b="b" l="l" r="r" t="t"/>
                  <a:pathLst>
                    <a:path extrusionOk="0" h="55" w="941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28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rect b="b" l="l" r="r" t="t"/>
                  <a:pathLst>
                    <a:path extrusionOk="0" h="181" w="109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8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rect b="b" l="l" r="r" t="t"/>
                  <a:pathLst>
                    <a:path extrusionOk="0" h="123" w="138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8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8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rect b="b" l="l" r="r" t="t"/>
                  <a:pathLst>
                    <a:path extrusionOk="0" h="52" w="105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8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rect b="b" l="l" r="r" t="t"/>
                  <a:pathLst>
                    <a:path extrusionOk="0" h="389" w="11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8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rect b="b" l="l" r="r" t="t"/>
                  <a:pathLst>
                    <a:path extrusionOk="0" h="497" w="2875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8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8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rect b="b" l="l" r="r" t="t"/>
                  <a:pathLst>
                    <a:path extrusionOk="0" h="41" w="8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8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rect b="b" l="l" r="r" t="t"/>
                  <a:pathLst>
                    <a:path extrusionOk="0" h="234" w="328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8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rect b="b" l="l" r="r" t="t"/>
                  <a:pathLst>
                    <a:path extrusionOk="0" h="228" w="33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6" name="Google Shape;386;p28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rect b="b" l="l" r="r" t="t"/>
                <a:pathLst>
                  <a:path extrusionOk="0" h="11636" w="10967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8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rect b="b" l="l" r="r" t="t"/>
                <a:pathLst>
                  <a:path extrusionOk="0" h="10275" w="5246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8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rect b="b" l="l" r="r" t="t"/>
                <a:pathLst>
                  <a:path extrusionOk="0" h="413" w="457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8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rect b="b" l="l" r="r" t="t"/>
                <a:pathLst>
                  <a:path extrusionOk="0" h="230" w="733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8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rect b="b" l="l" r="r" t="t"/>
                <a:pathLst>
                  <a:path extrusionOk="0" h="412" w="471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8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rect b="b" l="l" r="r" t="t"/>
                <a:pathLst>
                  <a:path extrusionOk="0" h="228" w="738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8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rect b="b" l="l" r="r" t="t"/>
                <a:pathLst>
                  <a:path extrusionOk="0" h="4300" w="5274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8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rect b="b" l="l" r="r" t="t"/>
                <a:pathLst>
                  <a:path extrusionOk="0" h="1081" w="1802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8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rect b="b" l="l" r="r" t="t"/>
                <a:pathLst>
                  <a:path extrusionOk="0" h="114" w="741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8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rect b="b" l="l" r="r" t="t"/>
                <a:pathLst>
                  <a:path extrusionOk="0" h="183" w="728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8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rect b="b" l="l" r="r" t="t"/>
                <a:pathLst>
                  <a:path extrusionOk="0" h="309" w="877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8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rect b="b" l="l" r="r" t="t"/>
                <a:pathLst>
                  <a:path extrusionOk="0" h="1604" w="1662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8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rect b="b" l="l" r="r" t="t"/>
                <a:pathLst>
                  <a:path extrusionOk="0" h="1629" w="989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8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rect b="b" l="l" r="r" t="t"/>
                <a:pathLst>
                  <a:path extrusionOk="0" h="912" w="453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8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rect b="b" l="l" r="r" t="t"/>
                <a:pathLst>
                  <a:path extrusionOk="0" h="16369" w="19727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rect b="b" l="l" r="r" t="t"/>
                <a:pathLst>
                  <a:path extrusionOk="0" h="5690" w="126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8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rect b="b" l="l" r="r" t="t"/>
                <a:pathLst>
                  <a:path extrusionOk="0" h="5960" w="74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rect b="b" l="l" r="r" t="t"/>
                <a:pathLst>
                  <a:path extrusionOk="0" h="873" w="1871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rect b="b" l="l" r="r" t="t"/>
                <a:pathLst>
                  <a:path extrusionOk="0" h="1014" w="1411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rect b="b" l="l" r="r" t="t"/>
                <a:pathLst>
                  <a:path extrusionOk="0" h="2708" w="31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rect b="b" l="l" r="r" t="t"/>
                <a:pathLst>
                  <a:path extrusionOk="0" h="816" w="3225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rect b="b" l="l" r="r" t="t"/>
                <a:pathLst>
                  <a:path extrusionOk="0" h="1232" w="294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rect b="b" l="l" r="r" t="t"/>
                <a:pathLst>
                  <a:path extrusionOk="0" h="2281" w="1595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rect b="b" l="l" r="r" t="t"/>
                <a:pathLst>
                  <a:path extrusionOk="0" h="1775" w="1821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rect b="b" l="l" r="r" t="t"/>
                <a:pathLst>
                  <a:path extrusionOk="0" h="825" w="873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8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rect b="b" l="l" r="r" t="t"/>
                <a:pathLst>
                  <a:path extrusionOk="0" h="825" w="874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8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8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rect b="b" l="l" r="r" t="t"/>
                <a:pathLst>
                  <a:path extrusionOk="0" h="464" w="489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8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rect b="b" l="l" r="r" t="t"/>
                <a:pathLst>
                  <a:path extrusionOk="0" h="463" w="49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8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rect b="b" l="l" r="r" t="t"/>
                <a:pathLst>
                  <a:path extrusionOk="0" h="462" w="492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rect b="b" l="l" r="r" t="t"/>
                <a:pathLst>
                  <a:path extrusionOk="0" h="462" w="49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8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8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rect b="b" l="l" r="r" t="t"/>
                <a:pathLst>
                  <a:path extrusionOk="0" h="34907" w="12244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rect b="b" l="l" r="r" t="t"/>
                <a:pathLst>
                  <a:path extrusionOk="0" h="34509" w="102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rect b="b" l="l" r="r" t="t"/>
                <a:pathLst>
                  <a:path extrusionOk="0" h="34214" w="186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rect b="b" l="l" r="r" t="t"/>
                <a:pathLst>
                  <a:path extrusionOk="0" h="3775" w="547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rect b="b" l="l" r="r" t="t"/>
                <a:pathLst>
                  <a:path extrusionOk="0" h="509" w="528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rect b="b" l="l" r="r" t="t"/>
                <a:pathLst>
                  <a:path extrusionOk="0" h="5889" w="13819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8" name="Google Shape;428;p28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