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Bunlar da bir çoğunuz bildiği ama hatırlatmakta fayda gördüğüm adresler. Meetup’a üye olun derim ben, oradan duyuracağım çoğunlukla. Twitter’dan da paylaşacağım sonrasında. Bana mail atabilirsiniz, yardımcı olmaya çalışırım. Ayrıca toplanacak yer öneriniz, eğitim öneriniz varsa da yine bu adreslerden ulaşabilirsiniz.</a:t>
            </a:r>
          </a:p>
          <a:p>
            <a:pPr/>
            <a:r>
              <a:t>Geldiğiniz için tekrar teşekkür ederim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Bunlar da bir çoğunuz bildiği ama hatırlatmakta fayda gördüğüm adresler. Meetup’a üye olun derim ben, oradan duyuracağım çoğunlukla. Twitter’dan da paylaşacağım sonrasında. Bana mail atabilirsiniz, yardımcı olmaya çalışırım. Ayrıca toplanacak yer öneriniz, eğitim öneriniz varsa da yine bu adreslerden ulaşabilirsiniz.</a:t>
            </a:r>
          </a:p>
          <a:p>
            <a:pPr/>
            <a:r>
              <a:t>Geldiğiniz için tekrar teşekkür ederim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azel@rladies.org" TargetMode="Externa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rladies.org" TargetMode="External"/><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r-project.org/" TargetMode="External"/><Relationship Id="rId3" Type="http://schemas.openxmlformats.org/officeDocument/2006/relationships/hyperlink" Target="http://www.rstudio.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datacamp.com" TargetMode="External"/><Relationship Id="rId3" Type="http://schemas.openxmlformats.org/officeDocument/2006/relationships/hyperlink" Target="http://tryr.codeschool.com" TargetMode="External"/><Relationship Id="rId4" Type="http://schemas.openxmlformats.org/officeDocument/2006/relationships/hyperlink" Target="https://www.edx.or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511300" y="1638300"/>
            <a:ext cx="10464800" cy="3302000"/>
          </a:xfrm>
          <a:prstGeom prst="rect">
            <a:avLst/>
          </a:prstGeom>
        </p:spPr>
        <p:txBody>
          <a:bodyPr/>
          <a:lstStyle>
            <a:lvl1pPr>
              <a:defRPr>
                <a:solidFill>
                  <a:schemeClr val="accent1">
                    <a:hueOff val="47394"/>
                    <a:satOff val="-25753"/>
                    <a:lumOff val="-7544"/>
                  </a:schemeClr>
                </a:solidFill>
              </a:defRPr>
            </a:lvl1pPr>
          </a:lstStyle>
          <a:p>
            <a:pPr/>
            <a:r>
              <a:t>-Ladies Istanbul</a:t>
            </a:r>
          </a:p>
        </p:txBody>
      </p:sp>
      <p:sp>
        <p:nvSpPr>
          <p:cNvPr id="120" name="Shape 120"/>
          <p:cNvSpPr/>
          <p:nvPr>
            <p:ph type="subTitle" sz="quarter" idx="1"/>
          </p:nvPr>
        </p:nvSpPr>
        <p:spPr>
          <a:xfrm>
            <a:off x="1270000" y="5029200"/>
            <a:ext cx="10464800" cy="1513434"/>
          </a:xfrm>
          <a:prstGeom prst="rect">
            <a:avLst/>
          </a:prstGeom>
        </p:spPr>
        <p:txBody>
          <a:bodyPr/>
          <a:lstStyle/>
          <a:p>
            <a:pPr>
              <a:lnSpc>
                <a:spcPct val="120000"/>
              </a:lnSpc>
              <a:defRPr sz="3500">
                <a:solidFill>
                  <a:srgbClr val="53585F"/>
                </a:solidFill>
              </a:defRPr>
            </a:pPr>
            <a:r>
              <a:t>Launch Meetup</a:t>
            </a:r>
          </a:p>
          <a:p>
            <a:pPr>
              <a:lnSpc>
                <a:spcPct val="120000"/>
              </a:lnSpc>
              <a:defRPr sz="3000">
                <a:solidFill>
                  <a:srgbClr val="A6AAA9"/>
                </a:solidFill>
              </a:defRPr>
            </a:pPr>
            <a:r>
              <a:t>October 1 - @BrokoliLabs</a:t>
            </a:r>
          </a:p>
        </p:txBody>
      </p:sp>
      <p:sp>
        <p:nvSpPr>
          <p:cNvPr id="121" name="Shape 121"/>
          <p:cNvSpPr/>
          <p:nvPr/>
        </p:nvSpPr>
        <p:spPr>
          <a:xfrm>
            <a:off x="1270000" y="7137400"/>
            <a:ext cx="10464800" cy="7858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3500">
                <a:solidFill>
                  <a:srgbClr val="53585F"/>
                </a:solidFill>
                <a:hlinkClick r:id="rId2" invalidUrl="" action="" tgtFrame="" tooltip="" history="1" highlightClick="0" endSnd="0"/>
              </a:defRPr>
            </a:lvl1pPr>
          </a:lstStyle>
          <a:p>
            <a:pPr/>
            <a:r>
              <a:rPr>
                <a:hlinkClick r:id="rId2" invalidUrl="" action="" tgtFrame="" tooltip="" history="1" highlightClick="0" endSnd="0"/>
              </a:rPr>
              <a:t>hazel@rladies.org</a:t>
            </a:r>
          </a:p>
        </p:txBody>
      </p:sp>
      <p:pic>
        <p:nvPicPr>
          <p:cNvPr id="122" name="RStudio.png"/>
          <p:cNvPicPr>
            <a:picLocks noChangeAspect="1"/>
          </p:cNvPicPr>
          <p:nvPr/>
        </p:nvPicPr>
        <p:blipFill>
          <a:blip r:embed="rId3">
            <a:extLst/>
          </a:blip>
          <a:stretch>
            <a:fillRect/>
          </a:stretch>
        </p:blipFill>
        <p:spPr>
          <a:xfrm>
            <a:off x="1323860" y="3442543"/>
            <a:ext cx="1797006" cy="141300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3"/>
          </p:nvPr>
        </p:nvSpPr>
        <p:spPr>
          <a:xfrm>
            <a:off x="1270000" y="6362700"/>
            <a:ext cx="10464800" cy="711200"/>
          </a:xfrm>
          <a:prstGeom prst="rect">
            <a:avLst/>
          </a:prstGeom>
        </p:spPr>
        <p:txBody>
          <a:bodyPr/>
          <a:lstStyle>
            <a:lvl1pPr>
              <a:defRPr sz="4000"/>
            </a:lvl1pPr>
          </a:lstStyle>
          <a:p>
            <a:pPr/>
            <a:r>
              <a:t>Thank you for joining us!</a:t>
            </a:r>
          </a:p>
        </p:txBody>
      </p:sp>
      <p:sp>
        <p:nvSpPr>
          <p:cNvPr id="158" name="Shape 158"/>
          <p:cNvSpPr/>
          <p:nvPr>
            <p:ph type="body" idx="14"/>
          </p:nvPr>
        </p:nvSpPr>
        <p:spPr>
          <a:xfrm>
            <a:off x="1270000" y="3705859"/>
            <a:ext cx="10464800" cy="1808482"/>
          </a:xfrm>
          <a:prstGeom prst="rect">
            <a:avLst/>
          </a:prstGeom>
        </p:spPr>
        <p:txBody>
          <a:bodyPr/>
          <a:lstStyle/>
          <a:p>
            <a:pPr>
              <a:defRPr sz="3500">
                <a:solidFill>
                  <a:srgbClr val="53585F"/>
                </a:solidFill>
              </a:defRPr>
            </a:pPr>
            <a:r>
              <a:t>@rladiesistanbul</a:t>
            </a:r>
          </a:p>
          <a:p>
            <a:pPr>
              <a:lnSpc>
                <a:spcPct val="120000"/>
              </a:lnSpc>
              <a:defRPr sz="3500">
                <a:solidFill>
                  <a:srgbClr val="53585F"/>
                </a:solidFill>
              </a:defRPr>
            </a:pPr>
            <a:r>
              <a:t>R-Ladies Istanbul</a:t>
            </a:r>
          </a:p>
          <a:p>
            <a:pPr>
              <a:defRPr sz="3500">
                <a:solidFill>
                  <a:srgbClr val="53585F"/>
                </a:solidFill>
              </a:defRPr>
            </a:pPr>
            <a:r>
              <a:rPr>
                <a:hlinkClick r:id="rId2" invalidUrl="" action="" tgtFrame="" tooltip="" history="1" highlightClick="0" endSnd="0"/>
              </a:rPr>
              <a:t>https://rladies.org</a:t>
            </a:r>
          </a:p>
        </p:txBody>
      </p:sp>
      <p:pic>
        <p:nvPicPr>
          <p:cNvPr id="159" name="Twitter_logo-Update-Hints.gif"/>
          <p:cNvPicPr>
            <a:picLocks noChangeAspect="1"/>
          </p:cNvPicPr>
          <p:nvPr/>
        </p:nvPicPr>
        <p:blipFill>
          <a:blip r:embed="rId3">
            <a:extLst/>
          </a:blip>
          <a:stretch>
            <a:fillRect/>
          </a:stretch>
        </p:blipFill>
        <p:spPr>
          <a:xfrm>
            <a:off x="4432406" y="3850913"/>
            <a:ext cx="383128" cy="366808"/>
          </a:xfrm>
          <a:prstGeom prst="rect">
            <a:avLst/>
          </a:prstGeom>
          <a:ln w="12700">
            <a:miter lim="400000"/>
          </a:ln>
        </p:spPr>
      </p:pic>
      <p:pic>
        <p:nvPicPr>
          <p:cNvPr id="160" name="RStudio.png"/>
          <p:cNvPicPr>
            <a:picLocks noChangeAspect="1"/>
          </p:cNvPicPr>
          <p:nvPr/>
        </p:nvPicPr>
        <p:blipFill>
          <a:blip r:embed="rId4">
            <a:extLst/>
          </a:blip>
          <a:stretch>
            <a:fillRect/>
          </a:stretch>
        </p:blipFill>
        <p:spPr>
          <a:xfrm>
            <a:off x="4169913" y="5002479"/>
            <a:ext cx="552514" cy="434448"/>
          </a:xfrm>
          <a:prstGeom prst="rect">
            <a:avLst/>
          </a:prstGeom>
          <a:ln w="12700">
            <a:miter lim="400000"/>
          </a:ln>
        </p:spPr>
      </p:pic>
      <p:pic>
        <p:nvPicPr>
          <p:cNvPr id="161" name="m_swarm_630.png"/>
          <p:cNvPicPr>
            <a:picLocks noChangeAspect="1"/>
          </p:cNvPicPr>
          <p:nvPr/>
        </p:nvPicPr>
        <p:blipFill>
          <a:blip r:embed="rId5">
            <a:extLst/>
          </a:blip>
          <a:stretch>
            <a:fillRect/>
          </a:stretch>
        </p:blipFill>
        <p:spPr>
          <a:xfrm>
            <a:off x="4169913" y="4333843"/>
            <a:ext cx="552514" cy="55251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idx="4294967295"/>
          </p:nvPr>
        </p:nvSpPr>
        <p:spPr>
          <a:xfrm>
            <a:off x="952500" y="444500"/>
            <a:ext cx="11099800" cy="1651348"/>
          </a:xfrm>
          <a:prstGeom prst="rect">
            <a:avLst/>
          </a:prstGeom>
        </p:spPr>
        <p:txBody>
          <a:bodyPr/>
          <a:lstStyle>
            <a:lvl1pPr>
              <a:defRPr>
                <a:solidFill>
                  <a:schemeClr val="accent1">
                    <a:hueOff val="47394"/>
                    <a:satOff val="-25753"/>
                    <a:lumOff val="-7544"/>
                  </a:schemeClr>
                </a:solidFill>
              </a:defRPr>
            </a:lvl1pPr>
          </a:lstStyle>
          <a:p>
            <a:pPr/>
            <a:r>
              <a:t>Thank you Gabriella!</a:t>
            </a:r>
          </a:p>
        </p:txBody>
      </p:sp>
      <p:pic>
        <p:nvPicPr>
          <p:cNvPr id="125" name="Screen Shot 2016-10-29 at 13.33.02.png"/>
          <p:cNvPicPr>
            <a:picLocks noChangeAspect="1"/>
          </p:cNvPicPr>
          <p:nvPr/>
        </p:nvPicPr>
        <p:blipFill>
          <a:blip r:embed="rId3">
            <a:extLst/>
          </a:blip>
          <a:stretch>
            <a:fillRect/>
          </a:stretch>
        </p:blipFill>
        <p:spPr>
          <a:xfrm>
            <a:off x="718194" y="3252737"/>
            <a:ext cx="3911601" cy="3886201"/>
          </a:xfrm>
          <a:prstGeom prst="rect">
            <a:avLst/>
          </a:prstGeom>
          <a:ln w="12700">
            <a:miter lim="400000"/>
          </a:ln>
        </p:spPr>
      </p:pic>
      <p:sp>
        <p:nvSpPr>
          <p:cNvPr id="126" name="Shape 126"/>
          <p:cNvSpPr/>
          <p:nvPr>
            <p:ph type="body" sz="quarter" idx="4294967295"/>
          </p:nvPr>
        </p:nvSpPr>
        <p:spPr>
          <a:xfrm>
            <a:off x="6516687" y="3031008"/>
            <a:ext cx="4834633" cy="4990059"/>
          </a:xfrm>
          <a:prstGeom prst="rect">
            <a:avLst/>
          </a:prstGeom>
        </p:spPr>
        <p:txBody>
          <a:bodyPr anchor="t"/>
          <a:lstStyle/>
          <a:p>
            <a:pPr marL="432152" indent="-432152">
              <a:lnSpc>
                <a:spcPct val="120000"/>
              </a:lnSpc>
              <a:spcBef>
                <a:spcPts val="0"/>
              </a:spcBef>
              <a:defRPr sz="3500">
                <a:solidFill>
                  <a:srgbClr val="53585F"/>
                </a:solidFill>
              </a:defRPr>
            </a:pPr>
            <a:r>
              <a:t>Gabriela de Queiroz founded R-Ladies in SF, in October 2012. </a:t>
            </a:r>
          </a:p>
          <a:p>
            <a:pPr marL="432152" indent="-432152">
              <a:lnSpc>
                <a:spcPct val="120000"/>
              </a:lnSpc>
              <a:spcBef>
                <a:spcPts val="0"/>
              </a:spcBef>
              <a:defRPr sz="3500">
                <a:solidFill>
                  <a:srgbClr val="53585F"/>
                </a:solidFill>
              </a:defRPr>
            </a:pPr>
            <a:r>
              <a:t>R-Ladies have recently celebrated their 4th anniversary!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idx="4294967295"/>
          </p:nvPr>
        </p:nvSpPr>
        <p:spPr>
          <a:xfrm>
            <a:off x="952500" y="444500"/>
            <a:ext cx="11099800" cy="1651348"/>
          </a:xfrm>
          <a:prstGeom prst="rect">
            <a:avLst/>
          </a:prstGeom>
        </p:spPr>
        <p:txBody>
          <a:bodyPr/>
          <a:lstStyle>
            <a:lvl1pPr>
              <a:defRPr>
                <a:solidFill>
                  <a:schemeClr val="accent1">
                    <a:hueOff val="47394"/>
                    <a:satOff val="-25753"/>
                    <a:lumOff val="-7544"/>
                  </a:schemeClr>
                </a:solidFill>
              </a:defRPr>
            </a:lvl1pPr>
          </a:lstStyle>
          <a:p>
            <a:pPr/>
            <a:r>
              <a:t>R Ladies Goals</a:t>
            </a:r>
          </a:p>
        </p:txBody>
      </p:sp>
      <p:sp>
        <p:nvSpPr>
          <p:cNvPr id="131" name="Shape 131"/>
          <p:cNvSpPr/>
          <p:nvPr>
            <p:ph type="body" sz="half" idx="4294967295"/>
          </p:nvPr>
        </p:nvSpPr>
        <p:spPr>
          <a:xfrm>
            <a:off x="1653480" y="3031008"/>
            <a:ext cx="9697840" cy="4990059"/>
          </a:xfrm>
          <a:prstGeom prst="rect">
            <a:avLst/>
          </a:prstGeom>
        </p:spPr>
        <p:txBody>
          <a:bodyPr anchor="t"/>
          <a:lstStyle/>
          <a:p>
            <a:pPr marL="432152" indent="-432152">
              <a:lnSpc>
                <a:spcPct val="120000"/>
              </a:lnSpc>
              <a:spcBef>
                <a:spcPts val="0"/>
              </a:spcBef>
              <a:defRPr sz="3500">
                <a:solidFill>
                  <a:srgbClr val="53585F"/>
                </a:solidFill>
              </a:defRPr>
            </a:pPr>
            <a:r>
              <a:t>Increase diversity in R Community</a:t>
            </a:r>
          </a:p>
          <a:p>
            <a:pPr marL="432152" indent="-432152">
              <a:lnSpc>
                <a:spcPct val="120000"/>
              </a:lnSpc>
              <a:spcBef>
                <a:spcPts val="0"/>
              </a:spcBef>
              <a:defRPr sz="3500">
                <a:solidFill>
                  <a:srgbClr val="53585F"/>
                </a:solidFill>
              </a:defRPr>
            </a:pPr>
            <a:r>
              <a:t>Encourage women to write R codes and develop more packages</a:t>
            </a:r>
          </a:p>
          <a:p>
            <a:pPr marL="432152" indent="-432152">
              <a:lnSpc>
                <a:spcPct val="120000"/>
              </a:lnSpc>
              <a:spcBef>
                <a:spcPts val="0"/>
              </a:spcBef>
              <a:defRPr sz="3500">
                <a:solidFill>
                  <a:srgbClr val="53585F"/>
                </a:solidFill>
              </a:defRPr>
            </a:pPr>
            <a:r>
              <a:t>Providing mentorship, collaborative learning and support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a:defRPr>
                <a:solidFill>
                  <a:schemeClr val="accent1">
                    <a:hueOff val="47394"/>
                    <a:satOff val="-25753"/>
                    <a:lumOff val="-7544"/>
                  </a:schemeClr>
                </a:solidFill>
              </a:defRPr>
            </a:lvl1pPr>
          </a:lstStyle>
          <a:p>
            <a:pPr/>
            <a:r>
              <a:t>R &amp; RStudio</a:t>
            </a:r>
          </a:p>
        </p:txBody>
      </p:sp>
      <p:sp>
        <p:nvSpPr>
          <p:cNvPr id="136" name="Shape 136"/>
          <p:cNvSpPr/>
          <p:nvPr>
            <p:ph type="body" idx="1"/>
          </p:nvPr>
        </p:nvSpPr>
        <p:spPr>
          <a:xfrm>
            <a:off x="952500" y="2336800"/>
            <a:ext cx="11099800" cy="7138293"/>
          </a:xfrm>
          <a:prstGeom prst="rect">
            <a:avLst/>
          </a:prstGeom>
        </p:spPr>
        <p:txBody>
          <a:bodyPr/>
          <a:lstStyle/>
          <a:p>
            <a:pPr/>
            <a:r>
              <a:t>R, </a:t>
            </a:r>
            <a:r>
              <a:rPr>
                <a:solidFill>
                  <a:srgbClr val="53585F"/>
                </a:solidFill>
              </a:rPr>
              <a:t>software for statistical computing</a:t>
            </a:r>
            <a:endParaRPr>
              <a:solidFill>
                <a:srgbClr val="53585F"/>
              </a:solidFill>
            </a:endParaRPr>
          </a:p>
          <a:p>
            <a:pPr/>
            <a:r>
              <a:t>RStudio,</a:t>
            </a:r>
            <a:r>
              <a:rPr>
                <a:solidFill>
                  <a:srgbClr val="53585F"/>
                </a:solidFill>
              </a:rPr>
              <a:t> integrated development environment for R programming language</a:t>
            </a:r>
            <a:endParaRPr>
              <a:solidFill>
                <a:srgbClr val="53585F"/>
              </a:solidFill>
            </a:endParaRPr>
          </a:p>
          <a:p>
            <a:pPr/>
            <a:r>
              <a:t>Both are</a:t>
            </a:r>
            <a:r>
              <a:rPr>
                <a:solidFill>
                  <a:srgbClr val="53585F"/>
                </a:solidFill>
              </a:rPr>
              <a:t> Free &amp; Open-Source</a:t>
            </a:r>
            <a:endParaRPr>
              <a:solidFill>
                <a:srgbClr val="53585F"/>
              </a:solidFill>
            </a:endParaRPr>
          </a:p>
          <a:p>
            <a:pPr/>
            <a:r>
              <a:t>Works on </a:t>
            </a:r>
            <a:r>
              <a:rPr>
                <a:solidFill>
                  <a:srgbClr val="53585F"/>
                </a:solidFill>
              </a:rPr>
              <a:t>Linux, MacOS, Windows</a:t>
            </a:r>
            <a:endParaRPr>
              <a:solidFill>
                <a:srgbClr val="53585F"/>
              </a:solidFill>
            </a:endParaRPr>
          </a:p>
          <a:p>
            <a:pPr/>
            <a:r>
              <a:t>R has</a:t>
            </a:r>
            <a:r>
              <a:rPr>
                <a:solidFill>
                  <a:srgbClr val="53585F"/>
                </a:solidFill>
              </a:rPr>
              <a:t> object oriented programming facilities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defTabSz="543305">
              <a:defRPr sz="7440">
                <a:solidFill>
                  <a:schemeClr val="accent1">
                    <a:hueOff val="47394"/>
                    <a:satOff val="-25753"/>
                    <a:lumOff val="-7544"/>
                  </a:schemeClr>
                </a:solidFill>
              </a:defRPr>
            </a:lvl1pPr>
          </a:lstStyle>
          <a:p>
            <a:pPr/>
            <a:r>
              <a:t>Downloading R &amp; RStudio</a:t>
            </a:r>
          </a:p>
        </p:txBody>
      </p:sp>
      <p:sp>
        <p:nvSpPr>
          <p:cNvPr id="139" name="Shape 139"/>
          <p:cNvSpPr/>
          <p:nvPr>
            <p:ph type="body" sz="half" idx="1"/>
          </p:nvPr>
        </p:nvSpPr>
        <p:spPr>
          <a:xfrm>
            <a:off x="952500" y="2648024"/>
            <a:ext cx="11099800" cy="4457552"/>
          </a:xfrm>
          <a:prstGeom prst="rect">
            <a:avLst/>
          </a:prstGeom>
        </p:spPr>
        <p:txBody>
          <a:bodyPr/>
          <a:lstStyle/>
          <a:p>
            <a:pPr/>
            <a:r>
              <a:t>For R:  </a:t>
            </a:r>
            <a:r>
              <a:rPr u="sng">
                <a:solidFill>
                  <a:srgbClr val="53585F"/>
                </a:solidFill>
                <a:hlinkClick r:id="rId2" invalidUrl="" action="" tgtFrame="" tooltip="" history="1" highlightClick="0" endSnd="0"/>
              </a:rPr>
              <a:t>http://www.r-project.org/</a:t>
            </a:r>
          </a:p>
          <a:p>
            <a:pPr/>
            <a:r>
              <a:t>For RStudio: </a:t>
            </a:r>
            <a:r>
              <a:rPr u="sng">
                <a:solidFill>
                  <a:srgbClr val="53585F"/>
                </a:solidFill>
                <a:hlinkClick r:id="rId3" invalidUrl="" action="" tgtFrame="" tooltip="" history="1" highlightClick="0" endSnd="0"/>
              </a:rPr>
              <a:t>http://www.rstudio.com/</a:t>
            </a:r>
            <a:r>
              <a:rPr u="sng">
                <a:solidFill>
                  <a:srgbClr val="53585F"/>
                </a:solidFill>
              </a:rP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Screen Shot 2016-09-24 at 18.44.49.png"/>
          <p:cNvPicPr>
            <a:picLocks noChangeAspect="1"/>
          </p:cNvPicPr>
          <p:nvPr/>
        </p:nvPicPr>
        <p:blipFill>
          <a:blip r:embed="rId2">
            <a:extLst/>
          </a:blip>
          <a:stretch>
            <a:fillRect/>
          </a:stretch>
        </p:blipFill>
        <p:spPr>
          <a:xfrm>
            <a:off x="-625412" y="1645133"/>
            <a:ext cx="14255624" cy="8171953"/>
          </a:xfrm>
          <a:prstGeom prst="rect">
            <a:avLst/>
          </a:prstGeom>
          <a:ln w="12700">
            <a:miter lim="400000"/>
          </a:ln>
        </p:spPr>
      </p:pic>
      <p:sp>
        <p:nvSpPr>
          <p:cNvPr id="142" name="Shape 142"/>
          <p:cNvSpPr/>
          <p:nvPr/>
        </p:nvSpPr>
        <p:spPr>
          <a:xfrm>
            <a:off x="4255566" y="6140450"/>
            <a:ext cx="179174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Helvetica"/>
                <a:ea typeface="Helvetica"/>
                <a:cs typeface="Helvetica"/>
                <a:sym typeface="Helvetica"/>
              </a:defRPr>
            </a:lvl1pPr>
          </a:lstStyle>
          <a:p>
            <a:pPr/>
            <a:r>
              <a:t>Console</a:t>
            </a:r>
          </a:p>
        </p:txBody>
      </p:sp>
      <p:sp>
        <p:nvSpPr>
          <p:cNvPr id="143" name="Shape 143"/>
          <p:cNvSpPr/>
          <p:nvPr/>
        </p:nvSpPr>
        <p:spPr>
          <a:xfrm>
            <a:off x="4133875" y="3270250"/>
            <a:ext cx="2035125"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FFFFF"/>
                </a:solidFill>
                <a:latin typeface="Helvetica"/>
                <a:ea typeface="Helvetica"/>
                <a:cs typeface="Helvetica"/>
                <a:sym typeface="Helvetica"/>
              </a:defRPr>
            </a:lvl1pPr>
          </a:lstStyle>
          <a:p>
            <a:pPr/>
            <a:r>
              <a:t>Editor</a:t>
            </a:r>
          </a:p>
        </p:txBody>
      </p:sp>
      <p:sp>
        <p:nvSpPr>
          <p:cNvPr id="144" name="Shape 144"/>
          <p:cNvSpPr/>
          <p:nvPr/>
        </p:nvSpPr>
        <p:spPr>
          <a:xfrm>
            <a:off x="10288959" y="2857500"/>
            <a:ext cx="2382441"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solidFill>
                  <a:schemeClr val="accent1">
                    <a:hueOff val="273562"/>
                    <a:satOff val="2937"/>
                    <a:lumOff val="-22233"/>
                  </a:schemeClr>
                </a:solidFill>
                <a:latin typeface="Helvetica"/>
                <a:ea typeface="Helvetica"/>
                <a:cs typeface="Helvetica"/>
                <a:sym typeface="Helvetica"/>
              </a:defRPr>
            </a:pPr>
            <a:r>
              <a:t>Environment &amp; </a:t>
            </a:r>
          </a:p>
          <a:p>
            <a:pPr>
              <a:defRPr sz="3000">
                <a:solidFill>
                  <a:schemeClr val="accent1">
                    <a:hueOff val="273562"/>
                    <a:satOff val="2937"/>
                    <a:lumOff val="-22233"/>
                  </a:schemeClr>
                </a:solidFill>
                <a:latin typeface="Helvetica"/>
                <a:ea typeface="Helvetica"/>
                <a:cs typeface="Helvetica"/>
                <a:sym typeface="Helvetica"/>
              </a:defRPr>
            </a:pPr>
            <a:r>
              <a:t>History</a:t>
            </a:r>
          </a:p>
        </p:txBody>
      </p:sp>
      <p:sp>
        <p:nvSpPr>
          <p:cNvPr id="145" name="Shape 145"/>
          <p:cNvSpPr/>
          <p:nvPr/>
        </p:nvSpPr>
        <p:spPr>
          <a:xfrm>
            <a:off x="9841979" y="5956300"/>
            <a:ext cx="2880221"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chemeClr val="accent1">
                    <a:hueOff val="273562"/>
                    <a:satOff val="2937"/>
                    <a:lumOff val="-22233"/>
                  </a:schemeClr>
                </a:solidFill>
                <a:latin typeface="Helvetica"/>
                <a:ea typeface="Helvetica"/>
                <a:cs typeface="Helvetica"/>
                <a:sym typeface="Helvetica"/>
              </a:defRPr>
            </a:lvl1pPr>
          </a:lstStyle>
          <a:p>
            <a:pPr/>
            <a:r>
              <a:t>Files, Plots, Packages, Help, Viewer</a:t>
            </a:r>
          </a:p>
        </p:txBody>
      </p:sp>
      <p:sp>
        <p:nvSpPr>
          <p:cNvPr id="146" name="Shape 146"/>
          <p:cNvSpPr/>
          <p:nvPr>
            <p:ph type="title" idx="4294967295"/>
          </p:nvPr>
        </p:nvSpPr>
        <p:spPr>
          <a:xfrm>
            <a:off x="952500" y="-215900"/>
            <a:ext cx="11099800" cy="2159000"/>
          </a:xfrm>
          <a:prstGeom prst="rect">
            <a:avLst/>
          </a:prstGeom>
        </p:spPr>
        <p:txBody>
          <a:bodyPr/>
          <a:lstStyle>
            <a:lvl1pPr>
              <a:defRPr>
                <a:solidFill>
                  <a:schemeClr val="accent1">
                    <a:hueOff val="47394"/>
                    <a:satOff val="-25753"/>
                    <a:lumOff val="-7544"/>
                  </a:schemeClr>
                </a:solidFill>
              </a:defRPr>
            </a:lvl1pPr>
          </a:lstStyle>
          <a:p>
            <a:pPr/>
            <a:r>
              <a:t>RStudio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body" idx="1"/>
          </p:nvPr>
        </p:nvSpPr>
        <p:spPr>
          <a:prstGeom prst="rect">
            <a:avLst/>
          </a:prstGeom>
        </p:spPr>
        <p:txBody>
          <a:bodyPr/>
          <a:lstStyle/>
          <a:p>
            <a:pPr/>
            <a:r>
              <a:t>Data manipulation: </a:t>
            </a:r>
            <a:r>
              <a:rPr>
                <a:solidFill>
                  <a:srgbClr val="53585F"/>
                </a:solidFill>
              </a:rPr>
              <a:t>dplyr, plyr, tidyr, stringr, lubridate</a:t>
            </a:r>
            <a:endParaRPr>
              <a:solidFill>
                <a:srgbClr val="53585F"/>
              </a:solidFill>
            </a:endParaRPr>
          </a:p>
          <a:p>
            <a:pPr/>
            <a:r>
              <a:t>Data visualisation: </a:t>
            </a:r>
            <a:r>
              <a:rPr>
                <a:solidFill>
                  <a:srgbClr val="53585F"/>
                </a:solidFill>
              </a:rPr>
              <a:t>ggplot2, ggvis, rgl, shiny</a:t>
            </a:r>
            <a:endParaRPr>
              <a:solidFill>
                <a:srgbClr val="53585F"/>
              </a:solidFill>
            </a:endParaRPr>
          </a:p>
          <a:p>
            <a:pPr/>
            <a:r>
              <a:t>Data reading/importing: </a:t>
            </a:r>
            <a:r>
              <a:rPr>
                <a:solidFill>
                  <a:srgbClr val="53585F"/>
                </a:solidFill>
              </a:rPr>
              <a:t>XLConnect, xlsx, data.table, SQLite</a:t>
            </a:r>
            <a:endParaRPr>
              <a:solidFill>
                <a:srgbClr val="53585F"/>
              </a:solidFill>
            </a:endParaRPr>
          </a:p>
          <a:p>
            <a:pPr/>
            <a:r>
              <a:t>Data modelling: </a:t>
            </a:r>
            <a:r>
              <a:rPr>
                <a:solidFill>
                  <a:srgbClr val="53585F"/>
                </a:solidFill>
              </a:rPr>
              <a:t>randomForest, car, caret, survival</a:t>
            </a:r>
          </a:p>
        </p:txBody>
      </p:sp>
      <p:sp>
        <p:nvSpPr>
          <p:cNvPr id="149" name="Shape 149"/>
          <p:cNvSpPr/>
          <p:nvPr>
            <p:ph type="title"/>
          </p:nvPr>
        </p:nvSpPr>
        <p:spPr>
          <a:prstGeom prst="rect">
            <a:avLst/>
          </a:prstGeom>
        </p:spPr>
        <p:txBody>
          <a:bodyPr/>
          <a:lstStyle>
            <a:lvl1pPr>
              <a:defRPr>
                <a:solidFill>
                  <a:schemeClr val="accent1">
                    <a:hueOff val="47394"/>
                    <a:satOff val="-25753"/>
                    <a:lumOff val="-7544"/>
                  </a:schemeClr>
                </a:solidFill>
              </a:defRPr>
            </a:lvl1pPr>
          </a:lstStyle>
          <a:p>
            <a:pPr/>
            <a:r>
              <a:t>Packages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a:solidFill>
                  <a:schemeClr val="accent1">
                    <a:hueOff val="47394"/>
                    <a:satOff val="-25753"/>
                    <a:lumOff val="-7544"/>
                  </a:schemeClr>
                </a:solidFill>
              </a:defRPr>
            </a:lvl1pPr>
          </a:lstStyle>
          <a:p>
            <a:pPr/>
            <a:r>
              <a:t>Agenda</a:t>
            </a:r>
          </a:p>
        </p:txBody>
      </p:sp>
      <p:sp>
        <p:nvSpPr>
          <p:cNvPr id="152" name="Shape 152"/>
          <p:cNvSpPr/>
          <p:nvPr>
            <p:ph type="body" idx="1"/>
          </p:nvPr>
        </p:nvSpPr>
        <p:spPr>
          <a:prstGeom prst="rect">
            <a:avLst/>
          </a:prstGeom>
        </p:spPr>
        <p:txBody>
          <a:bodyPr/>
          <a:lstStyle/>
          <a:p>
            <a:pPr/>
            <a:r>
              <a:t>Introduction to R (beginners &amp; pre-beginners)</a:t>
            </a:r>
          </a:p>
          <a:p>
            <a:pPr/>
            <a:r>
              <a:t>Tutorials on Packages</a:t>
            </a:r>
          </a:p>
          <a:p>
            <a:pPr/>
            <a:r>
              <a:t>Lighting Talks about what you do by using R </a:t>
            </a:r>
          </a:p>
          <a:p>
            <a:pPr/>
            <a:r>
              <a:t>Hands-on data analysis (Kaggle competition etc.)</a:t>
            </a:r>
          </a:p>
          <a:p>
            <a:pPr/>
            <a:r>
              <a:t>Github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a:solidFill>
                  <a:schemeClr val="accent1">
                    <a:hueOff val="47394"/>
                    <a:satOff val="-25753"/>
                    <a:lumOff val="-7544"/>
                  </a:schemeClr>
                </a:solidFill>
              </a:defRPr>
            </a:lvl1pPr>
          </a:lstStyle>
          <a:p>
            <a:pPr/>
            <a:r>
              <a:t>Sources </a:t>
            </a:r>
          </a:p>
        </p:txBody>
      </p:sp>
      <p:sp>
        <p:nvSpPr>
          <p:cNvPr id="155" name="Shape 155"/>
          <p:cNvSpPr/>
          <p:nvPr>
            <p:ph type="body" idx="1"/>
          </p:nvPr>
        </p:nvSpPr>
        <p:spPr>
          <a:prstGeom prst="rect">
            <a:avLst/>
          </a:prstGeom>
        </p:spPr>
        <p:txBody>
          <a:bodyPr/>
          <a:lstStyle/>
          <a:p>
            <a:pPr/>
            <a:r>
              <a:t>https://</a:t>
            </a:r>
            <a:r>
              <a:rPr>
                <a:hlinkClick r:id="rId2" invalidUrl="" action="" tgtFrame="" tooltip="" history="1" highlightClick="0" endSnd="0"/>
              </a:rPr>
              <a:t>www.datacamp.com</a:t>
            </a:r>
          </a:p>
          <a:p>
            <a:pPr/>
            <a:r>
              <a:rPr>
                <a:hlinkClick r:id="rId3" invalidUrl="" action="" tgtFrame="" tooltip="" history="1" highlightClick="0" endSnd="0"/>
              </a:rPr>
              <a:t>http://tryr.codeschool.com</a:t>
            </a:r>
          </a:p>
          <a:p>
            <a:pPr/>
            <a:r>
              <a:rPr>
                <a:hlinkClick r:id="rId4" invalidUrl="" action="" tgtFrame="" tooltip="" history="1" highlightClick="0" endSnd="0"/>
              </a:rPr>
              <a:t>https://www.edx.org</a:t>
            </a:r>
          </a:p>
          <a:p>
            <a:pPr/>
            <a:r>
              <a:t>https://www.coursera.org</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