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6" r:id="rId2"/>
    <p:sldId id="258" r:id="rId3"/>
    <p:sldId id="257" r:id="rId4"/>
    <p:sldId id="264" r:id="rId5"/>
    <p:sldId id="265" r:id="rId6"/>
    <p:sldId id="263" r:id="rId7"/>
    <p:sldId id="259" r:id="rId8"/>
    <p:sldId id="260" r:id="rId9"/>
    <p:sldId id="266" r:id="rId10"/>
    <p:sldId id="267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9562F-22C8-46F8-879C-2A1CF0C98133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6C948-F1A9-40A9-B1DA-100C58965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8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6C948-F1A9-40A9-B1DA-100C589652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2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6C948-F1A9-40A9-B1DA-100C589652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2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6C948-F1A9-40A9-B1DA-100C589652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5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6C948-F1A9-40A9-B1DA-100C589652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0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6C948-F1A9-40A9-B1DA-100C589652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959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6C948-F1A9-40A9-B1DA-100C589652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0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41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5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909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22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6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7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5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3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1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3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9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0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0B346-95C7-E944-F594-52513EECC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18797"/>
            <a:ext cx="7451197" cy="1646302"/>
          </a:xfrm>
        </p:spPr>
        <p:txBody>
          <a:bodyPr/>
          <a:lstStyle/>
          <a:p>
            <a:pPr algn="ctr"/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Process Health Data with </a:t>
            </a:r>
            <a:r>
              <a:rPr lang="en-US" altLang="zh-CN" sz="6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zh-CN" altLang="en-US" sz="6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6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0E5DB-2676-9D60-377F-9A535818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6000" dirty="0"/>
              <a:t>Just ggplot2</a:t>
            </a:r>
            <a:endParaRPr lang="zh-CN" altLang="en-US" sz="6000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1E133C3-B956-FCB9-F3F4-F32E0800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489" y="1520447"/>
            <a:ext cx="4732457" cy="257628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6EC7B93-9D7F-8B83-C993-0C7C7CAF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299" y="4206854"/>
            <a:ext cx="4883401" cy="265443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C79A9CD-543E-D023-92AF-9B819B48D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3" y="1640292"/>
            <a:ext cx="4578761" cy="249320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DD276DBD-7D42-DFFB-4647-8B89AB3A8974}"/>
              </a:ext>
            </a:extLst>
          </p:cNvPr>
          <p:cNvSpPr txBox="1"/>
          <p:nvPr/>
        </p:nvSpPr>
        <p:spPr>
          <a:xfrm>
            <a:off x="1243173" y="4387065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Stripchart</a:t>
            </a:r>
            <a:endParaRPr lang="en-US" altLang="zh-CN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BC5AAB-6809-5F3A-D097-8ABCDE75BBE4}"/>
              </a:ext>
            </a:extLst>
          </p:cNvPr>
          <p:cNvSpPr txBox="1"/>
          <p:nvPr/>
        </p:nvSpPr>
        <p:spPr>
          <a:xfrm>
            <a:off x="5324989" y="342900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Boxplot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BE65740-F75F-FA63-33C6-E4D8035F3E53}"/>
              </a:ext>
            </a:extLst>
          </p:cNvPr>
          <p:cNvSpPr txBox="1"/>
          <p:nvPr/>
        </p:nvSpPr>
        <p:spPr>
          <a:xfrm>
            <a:off x="9274002" y="4387065"/>
            <a:ext cx="160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Violin plot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79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78D0E-9964-2F25-A042-C974681C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More…</a:t>
            </a:r>
            <a:endParaRPr lang="zh-CN" altLang="en-US" sz="6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BA5ED8-ADA8-1CB9-3D9F-4DF981AB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7213"/>
            <a:ext cx="4921503" cy="2660787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1BDB0A-B383-65AF-68F9-C9FFE321F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5248" y="1542777"/>
            <a:ext cx="4921503" cy="2654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C8B802-6D31-1A25-4E7E-6DC0C73AF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293" y="4190796"/>
            <a:ext cx="4997707" cy="26544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204826-2290-9CDB-4144-2E131B6AC7A2}"/>
              </a:ext>
            </a:extLst>
          </p:cNvPr>
          <p:cNvSpPr txBox="1"/>
          <p:nvPr/>
        </p:nvSpPr>
        <p:spPr>
          <a:xfrm>
            <a:off x="1367453" y="3308277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Histogram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B1B5C0-647E-4C7B-0640-150BD108DDFB}"/>
              </a:ext>
            </a:extLst>
          </p:cNvPr>
          <p:cNvSpPr txBox="1"/>
          <p:nvPr/>
        </p:nvSpPr>
        <p:spPr>
          <a:xfrm>
            <a:off x="4921503" y="4393649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Scatter plot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CB7266-999B-E86F-E9D0-A90B36FA10E6}"/>
              </a:ext>
            </a:extLst>
          </p:cNvPr>
          <p:cNvSpPr txBox="1"/>
          <p:nvPr/>
        </p:nvSpPr>
        <p:spPr>
          <a:xfrm>
            <a:off x="8667865" y="3308278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Density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36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841DE-47C4-1B96-D0D2-BB9D026D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581091" cy="1320800"/>
          </a:xfrm>
        </p:spPr>
        <p:txBody>
          <a:bodyPr>
            <a:noAutofit/>
          </a:bodyPr>
          <a:lstStyle/>
          <a:p>
            <a:r>
              <a:rPr lang="en-US" altLang="zh-CN" sz="6000" dirty="0"/>
              <a:t>Hypothesis tests</a:t>
            </a:r>
            <a:br>
              <a:rPr lang="en-US" altLang="zh-CN" sz="6000" dirty="0"/>
            </a:br>
            <a:r>
              <a:rPr lang="en-US" altLang="zh-CN" sz="6000" dirty="0"/>
              <a:t>Regression and Correlation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29BFA-4952-A5AE-C595-67CF2A8E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560638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Can also easily done by previous subset of interest</a:t>
            </a:r>
          </a:p>
          <a:p>
            <a:pPr marL="0" indent="0">
              <a:buNone/>
            </a:pPr>
            <a:r>
              <a:rPr lang="en-US" altLang="zh-CN" sz="2400" dirty="0"/>
              <a:t>number is large: z test(</a:t>
            </a:r>
            <a:r>
              <a:rPr lang="en-US" altLang="zh-CN" sz="2400" dirty="0" err="1"/>
              <a:t>sd</a:t>
            </a:r>
            <a:r>
              <a:rPr lang="en-US" altLang="zh-CN" sz="2400" dirty="0"/>
              <a:t> given), small: t test(</a:t>
            </a:r>
            <a:r>
              <a:rPr lang="en-US" altLang="zh-CN" sz="2400" dirty="0" err="1"/>
              <a:t>sd</a:t>
            </a:r>
            <a:r>
              <a:rPr lang="en-US" altLang="zh-CN" sz="2400" dirty="0"/>
              <a:t> not given)</a:t>
            </a:r>
          </a:p>
          <a:p>
            <a:r>
              <a:rPr lang="en-US" altLang="zh-CN" sz="2400" dirty="0"/>
              <a:t>If we guess that during this period, the mean value of walking speed is more than 4.7, with alpha 0.05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p value is 0.0026, so reject H0, mean &gt; 4.7</a:t>
            </a:r>
          </a:p>
          <a:p>
            <a:r>
              <a:rPr lang="en-US" altLang="zh-CN" sz="2400" dirty="0"/>
              <a:t>And the relationship between time and walking speed is: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almost a horizontal line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weak association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D14B56-24B9-57B9-9EE8-5F6A30A7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5346834"/>
            <a:ext cx="5319713" cy="15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5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F2C4A-10CB-1A0E-0A3E-AA002E02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5,Summary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20B4D-CC82-C057-4303-91E543E9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Shortcomings:</a:t>
            </a:r>
          </a:p>
          <a:p>
            <a:pPr marL="0" indent="0">
              <a:buNone/>
            </a:pPr>
            <a:r>
              <a:rPr lang="en-US" altLang="zh-CN" sz="2800" dirty="0"/>
              <a:t>1, More try-catch should be used to reduce errors</a:t>
            </a:r>
          </a:p>
          <a:p>
            <a:pPr marL="0" indent="0">
              <a:buNone/>
            </a:pPr>
            <a:r>
              <a:rPr lang="en-US" altLang="zh-CN" sz="2800" dirty="0"/>
              <a:t>2, Still lack of flexibility and user choices</a:t>
            </a:r>
          </a:p>
          <a:p>
            <a:r>
              <a:rPr lang="en-US" altLang="zh-CN" sz="2800" dirty="0"/>
              <a:t>Fulfill the goal of </a:t>
            </a:r>
            <a:r>
              <a:rPr lang="en-US" altLang="zh-CN" sz="2800" dirty="0">
                <a:solidFill>
                  <a:srgbClr val="00B0F0"/>
                </a:solidFill>
              </a:rPr>
              <a:t>simplify</a:t>
            </a:r>
            <a:r>
              <a:rPr lang="en-US" altLang="zh-CN" sz="2800" dirty="0"/>
              <a:t> process of health data</a:t>
            </a:r>
          </a:p>
          <a:p>
            <a:pPr marL="0" indent="0">
              <a:buNone/>
            </a:pPr>
            <a:r>
              <a:rPr lang="en-US" altLang="zh-CN" sz="2800" dirty="0"/>
              <a:t>Data with similar type also can be processed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Data can be </a:t>
            </a:r>
            <a:r>
              <a:rPr lang="en-US" altLang="zh-CN" sz="2800" dirty="0">
                <a:solidFill>
                  <a:srgbClr val="00B0F0"/>
                </a:solidFill>
              </a:rPr>
              <a:t>interesting with R and statistics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5976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EDD7C-8C64-22C5-BC28-702C768D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1,Why?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8F72E-7464-847B-B34F-9048ED7D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What is </a:t>
            </a:r>
            <a:r>
              <a:rPr lang="en-US" altLang="zh-CN" sz="2400" b="1" dirty="0">
                <a:solidFill>
                  <a:srgbClr val="FF0000"/>
                </a:solidFill>
              </a:rPr>
              <a:t>health data</a:t>
            </a:r>
            <a:r>
              <a:rPr lang="en-US" altLang="zh-CN" sz="2400" dirty="0"/>
              <a:t>?</a:t>
            </a:r>
          </a:p>
          <a:p>
            <a:pPr marL="0" indent="0">
              <a:buNone/>
            </a:pPr>
            <a:r>
              <a:rPr lang="en-US" altLang="zh-CN" sz="2400" dirty="0"/>
              <a:t>devices attract data everyday</a:t>
            </a:r>
          </a:p>
          <a:p>
            <a:r>
              <a:rPr lang="en-US" altLang="zh-CN" sz="2400" dirty="0"/>
              <a:t>Why we need to analyze data with </a:t>
            </a:r>
            <a:r>
              <a:rPr lang="en-US" altLang="zh-CN" sz="2400" b="1" dirty="0">
                <a:solidFill>
                  <a:srgbClr val="FF0000"/>
                </a:solidFill>
              </a:rPr>
              <a:t>time</a:t>
            </a:r>
            <a:r>
              <a:rPr lang="en-US" altLang="zh-CN" sz="2400" dirty="0"/>
              <a:t>?</a:t>
            </a:r>
          </a:p>
          <a:p>
            <a:pPr marL="0" indent="0">
              <a:buNone/>
            </a:pPr>
            <a:r>
              <a:rPr lang="en-US" altLang="zh-CN" sz="2400" dirty="0"/>
              <a:t>life is dynamic, not static, so do we</a:t>
            </a:r>
          </a:p>
          <a:p>
            <a:pPr marL="0" indent="0">
              <a:buNone/>
            </a:pPr>
            <a:r>
              <a:rPr lang="en-US" altLang="zh-CN" sz="2400" dirty="0"/>
              <a:t>reflect our health condition, have a sense of achievement</a:t>
            </a:r>
          </a:p>
          <a:p>
            <a:r>
              <a:rPr lang="en-US" altLang="zh-CN" sz="2400" dirty="0"/>
              <a:t>How to </a:t>
            </a:r>
            <a:r>
              <a:rPr lang="en-US" altLang="zh-CN" sz="2400" b="1" dirty="0">
                <a:solidFill>
                  <a:srgbClr val="FF0000"/>
                </a:solidFill>
              </a:rPr>
              <a:t>simplify the process with R</a:t>
            </a:r>
            <a:r>
              <a:rPr lang="en-US" altLang="zh-CN" sz="2400" dirty="0"/>
              <a:t>?</a:t>
            </a:r>
          </a:p>
          <a:p>
            <a:pPr marL="0" indent="0">
              <a:buNone/>
            </a:pPr>
            <a:r>
              <a:rPr lang="en-US" altLang="zh-CN" sz="2400" dirty="0"/>
              <a:t>find the common ground between data</a:t>
            </a:r>
          </a:p>
          <a:p>
            <a:pPr marL="0" indent="0">
              <a:buNone/>
            </a:pPr>
            <a:r>
              <a:rPr lang="en-US" altLang="zh-CN" sz="2400" dirty="0"/>
              <a:t>no more coding, easy to get started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3774D1-552A-CE86-9AA9-9D4FB93E2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43" y="0"/>
            <a:ext cx="4178157" cy="36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7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6ABB6C-B98B-9794-73F5-DA9081CC6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7" t="1" b="-2444"/>
          <a:stretch/>
        </p:blipFill>
        <p:spPr>
          <a:xfrm>
            <a:off x="8863242" y="4251901"/>
            <a:ext cx="3328758" cy="26797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DE072F-B274-2016-5C1A-45C96B39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Time?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C67ED-C43B-B926-46C1-F9C746D4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Can be a specific </a:t>
            </a:r>
            <a:r>
              <a:rPr lang="en-US" altLang="zh-CN" sz="2400" b="1" dirty="0">
                <a:solidFill>
                  <a:srgbClr val="FF0000"/>
                </a:solidFill>
              </a:rPr>
              <a:t>time point</a:t>
            </a:r>
          </a:p>
          <a:p>
            <a:r>
              <a:rPr lang="en-US" altLang="zh-CN" sz="2400" dirty="0"/>
              <a:t>Or, a </a:t>
            </a:r>
            <a:r>
              <a:rPr lang="en-US" altLang="zh-CN" sz="2400" b="1" dirty="0">
                <a:solidFill>
                  <a:srgbClr val="FF0000"/>
                </a:solidFill>
              </a:rPr>
              <a:t>time period </a:t>
            </a:r>
            <a:r>
              <a:rPr lang="en-US" altLang="zh-CN" sz="2400" dirty="0"/>
              <a:t>with start and end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What we want is: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Input</a:t>
            </a:r>
            <a:r>
              <a:rPr lang="en-US" altLang="zh-CN" sz="2400" dirty="0"/>
              <a:t> only time data and your demand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Output</a:t>
            </a:r>
            <a:r>
              <a:rPr lang="en-US" altLang="zh-CN" sz="2400" dirty="0"/>
              <a:t> related graphs and statistical results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727B8A-A9F9-251E-6A1D-199DD63B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493" y="0"/>
            <a:ext cx="5390508" cy="37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15522-84D9-3452-DC16-8F8D20D3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2,Time core code(</a:t>
            </a:r>
            <a:r>
              <a:rPr lang="en-US" altLang="zh-CN" sz="6000" dirty="0">
                <a:solidFill>
                  <a:srgbClr val="00B0F0"/>
                </a:solidFill>
              </a:rPr>
              <a:t>point</a:t>
            </a:r>
            <a:r>
              <a:rPr lang="en-US" altLang="zh-CN" sz="6000" dirty="0"/>
              <a:t>)</a:t>
            </a:r>
            <a:endParaRPr lang="zh-CN" altLang="en-US" sz="6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6BBFB6-51D9-9656-B087-653E7846D710}"/>
              </a:ext>
            </a:extLst>
          </p:cNvPr>
          <p:cNvSpPr txBox="1"/>
          <p:nvPr/>
        </p:nvSpPr>
        <p:spPr>
          <a:xfrm>
            <a:off x="451991" y="1860550"/>
            <a:ext cx="6894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 we have </a:t>
            </a:r>
            <a:r>
              <a:rPr lang="en-US" altLang="zh-CN" sz="2400" dirty="0">
                <a:solidFill>
                  <a:srgbClr val="00B0F0"/>
                </a:solidFill>
              </a:rPr>
              <a:t>duplicated</a:t>
            </a:r>
            <a:r>
              <a:rPr lang="en-US" altLang="zh-CN" sz="2400" dirty="0"/>
              <a:t> time data in the same day</a:t>
            </a:r>
          </a:p>
          <a:p>
            <a:r>
              <a:rPr lang="en-US" altLang="zh-CN" sz="2400" dirty="0"/>
              <a:t>We can do simple comparisons to get useful info</a:t>
            </a:r>
            <a:endParaRPr lang="zh-CN" altLang="en-US" sz="2400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B2C06AA-11D6-377F-3684-DD0FB6999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91" y="2949371"/>
            <a:ext cx="1811469" cy="1745705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2E0565-8C84-9AFC-CAB4-ED1A938FF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1" y="4947445"/>
            <a:ext cx="4826131" cy="17566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E58F276-9CFA-2D4E-F57B-89CC507D5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223" y="3111341"/>
            <a:ext cx="6347503" cy="2563249"/>
          </a:xfrm>
          <a:prstGeom prst="rect">
            <a:avLst/>
          </a:prstGeom>
        </p:spPr>
      </p:pic>
      <p:sp>
        <p:nvSpPr>
          <p:cNvPr id="18" name="箭头: 右弧形 17">
            <a:extLst>
              <a:ext uri="{FF2B5EF4-FFF2-40B4-BE49-F238E27FC236}">
                <a16:creationId xmlns:a16="http://schemas.microsoft.com/office/drawing/2014/main" id="{C7E7E91E-C99F-08A3-2E66-16E158CAF095}"/>
              </a:ext>
            </a:extLst>
          </p:cNvPr>
          <p:cNvSpPr/>
          <p:nvPr/>
        </p:nvSpPr>
        <p:spPr>
          <a:xfrm rot="19242214">
            <a:off x="2743200" y="3698697"/>
            <a:ext cx="719191" cy="11507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2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0B1A4-3BCA-C3C9-816F-F1EC86C3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Continue…</a:t>
            </a:r>
            <a:endParaRPr lang="zh-CN" altLang="en-US" sz="6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6A5C8E-CE59-6D7B-CFED-015F54259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309183"/>
            <a:ext cx="5081079" cy="328059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0A0FCE-FFCF-664D-D88C-00FF5A67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952" y="0"/>
            <a:ext cx="3387047" cy="22061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2F75C5-9299-34B0-E7E3-99A4356A4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751" y="2206122"/>
            <a:ext cx="3404724" cy="22061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EAACD3-A0B8-BBF2-355B-DDA56223D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382" y="4417594"/>
            <a:ext cx="3404724" cy="22007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2E23AD-76A5-EE02-E5D3-406EBD671C7D}"/>
              </a:ext>
            </a:extLst>
          </p:cNvPr>
          <p:cNvSpPr txBox="1"/>
          <p:nvPr/>
        </p:nvSpPr>
        <p:spPr>
          <a:xfrm>
            <a:off x="677334" y="1789002"/>
            <a:ext cx="7645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First use </a:t>
            </a:r>
            <a:r>
              <a:rPr lang="en-US" altLang="zh-CN" sz="2400" dirty="0" err="1">
                <a:solidFill>
                  <a:srgbClr val="00B0F0"/>
                </a:solidFill>
              </a:rPr>
              <a:t>sleeptime</a:t>
            </a:r>
            <a:r>
              <a:rPr lang="en-US" altLang="zh-CN" sz="2400" dirty="0">
                <a:solidFill>
                  <a:srgbClr val="00B0F0"/>
                </a:solidFill>
              </a:rPr>
              <a:t>()</a:t>
            </a:r>
            <a:r>
              <a:rPr lang="en-US" altLang="zh-CN" sz="2400" dirty="0"/>
              <a:t> to get a </a:t>
            </a:r>
            <a:r>
              <a:rPr lang="en-US" altLang="zh-CN" sz="2400" dirty="0" err="1"/>
              <a:t>dataframe</a:t>
            </a:r>
            <a:endParaRPr lang="en-US" altLang="zh-CN" sz="2400" dirty="0"/>
          </a:p>
          <a:p>
            <a:r>
              <a:rPr lang="en-US" altLang="zh-CN" sz="2400" dirty="0"/>
              <a:t>Then use </a:t>
            </a:r>
            <a:r>
              <a:rPr lang="en-US" altLang="zh-CN" sz="2400" dirty="0">
                <a:solidFill>
                  <a:srgbClr val="00B0F0"/>
                </a:solidFill>
              </a:rPr>
              <a:t>overall(</a:t>
            </a:r>
            <a:r>
              <a:rPr lang="en-US" altLang="zh-CN" sz="2400" dirty="0" err="1">
                <a:solidFill>
                  <a:srgbClr val="00B0F0"/>
                </a:solidFill>
              </a:rPr>
              <a:t>df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  <a:r>
              <a:rPr lang="en-US" altLang="zh-CN" sz="2400" dirty="0"/>
              <a:t> to see the trend</a:t>
            </a:r>
          </a:p>
          <a:p>
            <a:r>
              <a:rPr lang="en-US" altLang="zh-CN" sz="2400" dirty="0"/>
              <a:t>Finally use </a:t>
            </a:r>
            <a:r>
              <a:rPr lang="en-US" altLang="zh-CN" sz="2400" dirty="0">
                <a:solidFill>
                  <a:srgbClr val="00B0F0"/>
                </a:solidFill>
              </a:rPr>
              <a:t>specific(</a:t>
            </a:r>
            <a:r>
              <a:rPr lang="en-US" altLang="zh-CN" sz="2400" dirty="0" err="1">
                <a:solidFill>
                  <a:srgbClr val="00B0F0"/>
                </a:solidFill>
              </a:rPr>
              <a:t>df</a:t>
            </a:r>
            <a:r>
              <a:rPr lang="en-US" altLang="zh-CN" sz="2400" dirty="0">
                <a:solidFill>
                  <a:srgbClr val="00B0F0"/>
                </a:solidFill>
              </a:rPr>
              <a:t>, num)</a:t>
            </a:r>
            <a:r>
              <a:rPr lang="en-US" altLang="zh-CN" sz="2400" dirty="0"/>
              <a:t> to see each specific year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261251-CCE6-E6D5-7F4E-A55B7E0C7836}"/>
              </a:ext>
            </a:extLst>
          </p:cNvPr>
          <p:cNvSpPr txBox="1"/>
          <p:nvPr/>
        </p:nvSpPr>
        <p:spPr>
          <a:xfrm>
            <a:off x="8614087" y="-9169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2020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C39F1E-B234-2C45-36EB-376762058BD3}"/>
              </a:ext>
            </a:extLst>
          </p:cNvPr>
          <p:cNvSpPr txBox="1"/>
          <p:nvPr/>
        </p:nvSpPr>
        <p:spPr>
          <a:xfrm>
            <a:off x="7011119" y="200802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2021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74AB23-C097-50C3-5CA3-9F2206AF44E9}"/>
              </a:ext>
            </a:extLst>
          </p:cNvPr>
          <p:cNvSpPr txBox="1"/>
          <p:nvPr/>
        </p:nvSpPr>
        <p:spPr>
          <a:xfrm>
            <a:off x="5255135" y="4206348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2022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326DB2-07B7-3CF3-B98C-B09390955705}"/>
              </a:ext>
            </a:extLst>
          </p:cNvPr>
          <p:cNvSpPr txBox="1"/>
          <p:nvPr/>
        </p:nvSpPr>
        <p:spPr>
          <a:xfrm>
            <a:off x="3918182" y="6156701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Overall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1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D2713-8A50-A035-FB6C-0B696A2F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3,Time core code(</a:t>
            </a:r>
            <a:r>
              <a:rPr lang="en-US" altLang="zh-CN" sz="6000" dirty="0">
                <a:solidFill>
                  <a:srgbClr val="00B0F0"/>
                </a:solidFill>
              </a:rPr>
              <a:t>period</a:t>
            </a:r>
            <a:r>
              <a:rPr lang="en-US" altLang="zh-CN" sz="6000" dirty="0"/>
              <a:t>)</a:t>
            </a:r>
            <a:endParaRPr lang="zh-CN" altLang="en-US" sz="6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56B81E-D14F-43DF-AB0B-E915BDCB4517}"/>
              </a:ext>
            </a:extLst>
          </p:cNvPr>
          <p:cNvSpPr txBox="1"/>
          <p:nvPr/>
        </p:nvSpPr>
        <p:spPr>
          <a:xfrm>
            <a:off x="1181528" y="1699567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How to process time data?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0D3864-97AB-702C-BD27-1085F718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28" y="2299732"/>
            <a:ext cx="3911801" cy="3359323"/>
          </a:xfrm>
          <a:prstGeom prst="rect">
            <a:avLst/>
          </a:prstGeom>
        </p:spPr>
      </p:pic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E30021FD-3DA0-4CBA-859A-5D5B0F5EB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1263" y="2299732"/>
            <a:ext cx="4800847" cy="3543482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BD216BF-C3A6-45FB-4157-CB4C22DF4EE8}"/>
              </a:ext>
            </a:extLst>
          </p:cNvPr>
          <p:cNvSpPr txBox="1"/>
          <p:nvPr/>
        </p:nvSpPr>
        <p:spPr>
          <a:xfrm>
            <a:off x="5411263" y="169956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B0F0"/>
                </a:solidFill>
              </a:rPr>
              <a:t>df</a:t>
            </a:r>
            <a:r>
              <a:rPr lang="en-US" altLang="zh-CN" sz="2400" dirty="0">
                <a:solidFill>
                  <a:srgbClr val="00B0F0"/>
                </a:solidFill>
              </a:rPr>
              <a:t> &lt;- preprocess()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1BF2568-6734-47A5-D958-F64BF2EE2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377" y="5659055"/>
            <a:ext cx="4370623" cy="11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2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46533-7694-5019-26AC-060FC17D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Continue…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F5152-9B80-6814-D47D-7F5FEB67E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Basic information: </a:t>
            </a:r>
          </a:p>
          <a:p>
            <a:pPr marL="0" indent="0">
              <a:buNone/>
            </a:pPr>
            <a:r>
              <a:rPr lang="en-US" altLang="zh-CN" sz="2400" dirty="0"/>
              <a:t>-&gt; using </a:t>
            </a:r>
            <a:r>
              <a:rPr lang="en-US" altLang="zh-CN" sz="2400" dirty="0" err="1">
                <a:solidFill>
                  <a:srgbClr val="00B0F0"/>
                </a:solidFill>
              </a:rPr>
              <a:t>basicinfo_y</a:t>
            </a:r>
            <a:r>
              <a:rPr lang="en-US" altLang="zh-CN" sz="2400" dirty="0">
                <a:solidFill>
                  <a:srgbClr val="00B0F0"/>
                </a:solidFill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</a:rPr>
              <a:t>df</a:t>
            </a:r>
            <a:r>
              <a:rPr lang="en-US" altLang="zh-CN" sz="2400" dirty="0">
                <a:solidFill>
                  <a:srgbClr val="00B0F0"/>
                </a:solidFill>
              </a:rPr>
              <a:t>) </a:t>
            </a:r>
            <a:r>
              <a:rPr lang="en-US" altLang="zh-CN" sz="2400" dirty="0">
                <a:solidFill>
                  <a:schemeClr val="tx1"/>
                </a:solidFill>
              </a:rPr>
              <a:t>and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basicinfo_m</a:t>
            </a:r>
            <a:r>
              <a:rPr lang="en-US" altLang="zh-CN" sz="2400" dirty="0">
                <a:solidFill>
                  <a:srgbClr val="00B0F0"/>
                </a:solidFill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</a:rPr>
              <a:t>df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-&gt; better than just summary()</a:t>
            </a:r>
          </a:p>
          <a:p>
            <a:r>
              <a:rPr lang="en-US" altLang="zh-CN" sz="2400" dirty="0"/>
              <a:t>Subset our data:</a:t>
            </a:r>
          </a:p>
          <a:p>
            <a:pPr marL="0" indent="0">
              <a:buNone/>
            </a:pPr>
            <a:r>
              <a:rPr lang="en-US" altLang="zh-CN" sz="2400" dirty="0"/>
              <a:t>-&gt; using </a:t>
            </a:r>
            <a:r>
              <a:rPr lang="en-US" altLang="zh-CN" sz="2400" dirty="0">
                <a:solidFill>
                  <a:srgbClr val="00B0F0"/>
                </a:solidFill>
              </a:rPr>
              <a:t>sub &lt;- </a:t>
            </a:r>
            <a:r>
              <a:rPr lang="en-US" altLang="zh-CN" sz="2400" dirty="0" err="1">
                <a:solidFill>
                  <a:srgbClr val="00B0F0"/>
                </a:solidFill>
              </a:rPr>
              <a:t>newsubset</a:t>
            </a:r>
            <a:r>
              <a:rPr lang="en-US" altLang="zh-CN" sz="2400" dirty="0">
                <a:solidFill>
                  <a:srgbClr val="00B0F0"/>
                </a:solidFill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</a:rPr>
              <a:t>df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/>
              <a:t>-&gt; you need to type in start time and end time (</a:t>
            </a:r>
            <a:r>
              <a:rPr lang="en-US" altLang="zh-CN" sz="2400" dirty="0" err="1"/>
              <a:t>yyyy</a:t>
            </a:r>
            <a:r>
              <a:rPr lang="en-US" altLang="zh-CN" sz="2400" dirty="0"/>
              <a:t>-mm-dd)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20F16-CE3E-4807-6894-54239AF39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637" y="-1"/>
            <a:ext cx="5010364" cy="4531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137753-BEC6-7BF9-2153-D9E5B2FF8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944" y="5171693"/>
            <a:ext cx="5143928" cy="16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6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AF78F-E2B0-1A2D-F7AB-13AAE692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4,Practical time!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77A26-E240-ED40-18A6-1F2556F5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/>
          </a:p>
          <a:p>
            <a:r>
              <a:rPr lang="en-US" altLang="zh-CN" sz="2400" dirty="0"/>
              <a:t>What we have learnt before:</a:t>
            </a:r>
          </a:p>
          <a:p>
            <a:pPr marL="0" indent="0">
              <a:buNone/>
            </a:pPr>
            <a:r>
              <a:rPr lang="en-US" altLang="zh-CN" sz="2400" dirty="0"/>
              <a:t>-&gt; Descriptive graphs</a:t>
            </a:r>
          </a:p>
          <a:p>
            <a:pPr marL="0" indent="0">
              <a:buNone/>
            </a:pPr>
            <a:r>
              <a:rPr lang="en-US" altLang="zh-CN" sz="2400" dirty="0"/>
              <a:t>-&gt; Hypothesis tests (z/f/t test)</a:t>
            </a:r>
          </a:p>
          <a:p>
            <a:pPr marL="0" indent="0">
              <a:buNone/>
            </a:pPr>
            <a:r>
              <a:rPr lang="en-US" altLang="zh-CN" sz="2400" dirty="0"/>
              <a:t>-&gt; Regression and Correlation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/>
              <a:t>Now it’s time to use health data to create something new!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476726-0B0C-2DE8-353D-95632BFA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730" y="0"/>
            <a:ext cx="4332270" cy="21905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CDBD24-0A39-B81D-811B-F7088EEFA970}"/>
              </a:ext>
            </a:extLst>
          </p:cNvPr>
          <p:cNvSpPr txBox="1"/>
          <p:nvPr/>
        </p:nvSpPr>
        <p:spPr>
          <a:xfrm>
            <a:off x="5777052" y="3282755"/>
            <a:ext cx="364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With our functions above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箭头: 圆角右 6">
            <a:extLst>
              <a:ext uri="{FF2B5EF4-FFF2-40B4-BE49-F238E27FC236}">
                <a16:creationId xmlns:a16="http://schemas.microsoft.com/office/drawing/2014/main" id="{FB5B4170-4CD4-1915-892C-4E0DC9D6ED1C}"/>
              </a:ext>
            </a:extLst>
          </p:cNvPr>
          <p:cNvSpPr/>
          <p:nvPr/>
        </p:nvSpPr>
        <p:spPr>
          <a:xfrm rot="20160278">
            <a:off x="6589947" y="1997148"/>
            <a:ext cx="924674" cy="7932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3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25399-C64C-3F2F-A18A-1D1E9947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Examples: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20E2C-85AF-B72E-D38D-D7C6A2B1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If you are interested in </a:t>
            </a:r>
            <a:r>
              <a:rPr lang="en-US" altLang="zh-CN" sz="2400" dirty="0" err="1">
                <a:solidFill>
                  <a:srgbClr val="00B0F0"/>
                </a:solidFill>
              </a:rPr>
              <a:t>WalkingSpeed</a:t>
            </a:r>
            <a:r>
              <a:rPr lang="en-US" altLang="zh-CN" sz="2400" dirty="0"/>
              <a:t> from </a:t>
            </a:r>
            <a:r>
              <a:rPr lang="en-US" altLang="zh-CN" sz="2400" dirty="0">
                <a:solidFill>
                  <a:srgbClr val="00B0F0"/>
                </a:solidFill>
              </a:rPr>
              <a:t>2021-04-20</a:t>
            </a:r>
            <a:r>
              <a:rPr lang="en-US" altLang="zh-CN" sz="2400" dirty="0"/>
              <a:t> to </a:t>
            </a:r>
            <a:r>
              <a:rPr lang="en-US" altLang="zh-CN" sz="2400" dirty="0">
                <a:solidFill>
                  <a:srgbClr val="00B0F0"/>
                </a:solidFill>
              </a:rPr>
              <a:t>2022-01-01</a:t>
            </a:r>
          </a:p>
          <a:p>
            <a:pPr marL="0" indent="0">
              <a:buNone/>
            </a:pPr>
            <a:r>
              <a:rPr lang="en-US" altLang="zh-CN" sz="2400" dirty="0"/>
              <a:t>-&gt; You can just do like this to get a overview:</a:t>
            </a:r>
          </a:p>
          <a:p>
            <a:pPr marL="0" indent="0">
              <a:buNone/>
            </a:pPr>
            <a:r>
              <a:rPr lang="en-US" altLang="zh-CN" sz="2400" dirty="0"/>
              <a:t>-&gt; Then you get not only statistical info</a:t>
            </a:r>
          </a:p>
          <a:p>
            <a:pPr marL="0" indent="0">
              <a:buNone/>
            </a:pPr>
            <a:r>
              <a:rPr lang="en-US" altLang="zh-CN" sz="2400" dirty="0"/>
              <a:t>    but also a subset of interest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What about graphs?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75D752-9B79-D1DA-91FF-9C147051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157" y="0"/>
            <a:ext cx="2824843" cy="26778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15F9CD-1073-CC25-38C1-EC16D6F86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956" y="3212913"/>
            <a:ext cx="4750044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9566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650</TotalTime>
  <Words>478</Words>
  <Application>Microsoft Office PowerPoint</Application>
  <PresentationFormat>宽屏</PresentationFormat>
  <Paragraphs>85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Trebuchet MS</vt:lpstr>
      <vt:lpstr>Wingdings 3</vt:lpstr>
      <vt:lpstr>平面</vt:lpstr>
      <vt:lpstr>Process Health Data with Time</vt:lpstr>
      <vt:lpstr>1,Why?</vt:lpstr>
      <vt:lpstr>Time?</vt:lpstr>
      <vt:lpstr>2,Time core code(point)</vt:lpstr>
      <vt:lpstr>Continue…</vt:lpstr>
      <vt:lpstr>3,Time core code(period)</vt:lpstr>
      <vt:lpstr>Continue…</vt:lpstr>
      <vt:lpstr>4,Practical time!</vt:lpstr>
      <vt:lpstr>Examples:</vt:lpstr>
      <vt:lpstr>Just ggplot2</vt:lpstr>
      <vt:lpstr>More…</vt:lpstr>
      <vt:lpstr>Hypothesis tests Regression and Correlation</vt:lpstr>
      <vt:lpstr>5,Summary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health data with time</dc:title>
  <dc:creator>田 宇轩</dc:creator>
  <cp:lastModifiedBy>田 宇轩</cp:lastModifiedBy>
  <cp:revision>20</cp:revision>
  <dcterms:created xsi:type="dcterms:W3CDTF">2022-11-23T09:31:01Z</dcterms:created>
  <dcterms:modified xsi:type="dcterms:W3CDTF">2022-11-27T15:56:34Z</dcterms:modified>
</cp:coreProperties>
</file>