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7" r:id="rId3"/>
    <p:sldId id="258" r:id="rId4"/>
    <p:sldId id="259" r:id="rId5"/>
    <p:sldId id="260" r:id="rId6"/>
    <p:sldId id="261" r:id="rId7"/>
    <p:sldId id="269" r:id="rId8"/>
    <p:sldId id="263" r:id="rId9"/>
    <p:sldId id="262" r:id="rId10"/>
    <p:sldId id="264" r:id="rId11"/>
    <p:sldId id="265" r:id="rId12"/>
    <p:sldId id="267" r:id="rId13"/>
    <p:sldId id="268" r:id="rId14"/>
    <p:sldId id="270" r:id="rId15"/>
    <p:sldId id="276"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3" r:id="rId47"/>
    <p:sldId id="304" r:id="rId48"/>
    <p:sldId id="305" r:id="rId49"/>
    <p:sldId id="306" r:id="rId50"/>
    <p:sldId id="307" r:id="rId51"/>
    <p:sldId id="308" r:id="rId52"/>
    <p:sldId id="309" r:id="rId53"/>
    <p:sldId id="310" r:id="rId54"/>
    <p:sldId id="311" r:id="rId55"/>
    <p:sldId id="312"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ADE4"/>
    <a:srgbClr val="58B6C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41" autoAdjust="0"/>
    <p:restoredTop sz="94660"/>
  </p:normalViewPr>
  <p:slideViewPr>
    <p:cSldViewPr snapToGrid="0">
      <p:cViewPr>
        <p:scale>
          <a:sx n="50" d="100"/>
          <a:sy n="50" d="100"/>
        </p:scale>
        <p:origin x="1128" y="6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25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9700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221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3086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9/12/2023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436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0903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9/12/2023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40008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9/12/2023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6674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9/12/2023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33334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7888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9/12/2023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504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9/12/2023</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59429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a:t>
            </a:r>
            <a:r>
              <a:rPr lang="en-US" dirty="0" err="1" smtClean="0"/>
              <a:t>IoT</a:t>
            </a:r>
            <a:endParaRPr lang="en-IN" dirty="0"/>
          </a:p>
        </p:txBody>
      </p:sp>
      <p:sp>
        <p:nvSpPr>
          <p:cNvPr id="3" name="Subtitle 2"/>
          <p:cNvSpPr>
            <a:spLocks noGrp="1"/>
          </p:cNvSpPr>
          <p:nvPr>
            <p:ph type="subTitle" idx="1"/>
          </p:nvPr>
        </p:nvSpPr>
        <p:spPr/>
        <p:txBody>
          <a:bodyPr/>
          <a:lstStyle/>
          <a:p>
            <a:r>
              <a:rPr lang="en-US" dirty="0" smtClean="0"/>
              <a:t>By Rahul </a:t>
            </a:r>
            <a:r>
              <a:rPr lang="en-US" dirty="0" err="1" smtClean="0"/>
              <a:t>Shrivastava</a:t>
            </a:r>
            <a:endParaRPr lang="en-IN" dirty="0"/>
          </a:p>
        </p:txBody>
      </p:sp>
      <p:pic>
        <p:nvPicPr>
          <p:cNvPr id="1026"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2540" y="0"/>
            <a:ext cx="170946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173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75220"/>
          <a:stretch/>
        </p:blipFill>
        <p:spPr>
          <a:xfrm>
            <a:off x="2550413" y="5332097"/>
            <a:ext cx="6667500" cy="1525903"/>
          </a:xfrm>
          <a:prstGeom prst="rect">
            <a:avLst/>
          </a:prstGeom>
        </p:spPr>
      </p:pic>
      <p:sp>
        <p:nvSpPr>
          <p:cNvPr id="2" name="Title 1"/>
          <p:cNvSpPr>
            <a:spLocks noGrp="1"/>
          </p:cNvSpPr>
          <p:nvPr>
            <p:ph type="title"/>
          </p:nvPr>
        </p:nvSpPr>
        <p:spPr/>
        <p:txBody>
          <a:bodyPr/>
          <a:lstStyle/>
          <a:p>
            <a:r>
              <a:rPr lang="en-IN" dirty="0">
                <a:solidFill>
                  <a:srgbClr val="1CADE4"/>
                </a:solidFill>
              </a:rPr>
              <a:t>IOT architectural </a:t>
            </a:r>
            <a:r>
              <a:rPr lang="en-IN" dirty="0" smtClean="0">
                <a:solidFill>
                  <a:srgbClr val="1CADE4"/>
                </a:solidFill>
              </a:rPr>
              <a:t>view</a:t>
            </a:r>
            <a:r>
              <a:rPr lang="en-IN" dirty="0">
                <a:solidFill>
                  <a:srgbClr val="1CADE4"/>
                </a:solidFill>
              </a:rPr>
              <a:t/>
            </a:r>
            <a:br>
              <a:rPr lang="en-IN" dirty="0">
                <a:solidFill>
                  <a:srgbClr val="1CADE4"/>
                </a:solidFill>
              </a:rPr>
            </a:br>
            <a:r>
              <a:rPr lang="en-IN" sz="3200" i="1" dirty="0">
                <a:solidFill>
                  <a:srgbClr val="1CADE4"/>
                </a:solidFill>
              </a:rPr>
              <a:t>Smart device / sensor </a:t>
            </a:r>
            <a:r>
              <a:rPr lang="en-IN" sz="3200" i="1" dirty="0" smtClean="0">
                <a:solidFill>
                  <a:srgbClr val="1CADE4"/>
                </a:solidFill>
              </a:rPr>
              <a:t>layer</a:t>
            </a:r>
            <a:endParaRPr lang="en-IN" i="1" dirty="0">
              <a:solidFill>
                <a:srgbClr val="1CADE4"/>
              </a:solidFill>
            </a:endParaRPr>
          </a:p>
        </p:txBody>
      </p:sp>
      <p:sp>
        <p:nvSpPr>
          <p:cNvPr id="3" name="Content Placeholder 2"/>
          <p:cNvSpPr>
            <a:spLocks noGrp="1"/>
          </p:cNvSpPr>
          <p:nvPr>
            <p:ph idx="1"/>
          </p:nvPr>
        </p:nvSpPr>
        <p:spPr>
          <a:xfrm>
            <a:off x="1024128" y="2286000"/>
            <a:ext cx="9720071" cy="4023360"/>
          </a:xfrm>
        </p:spPr>
        <p:txBody>
          <a:bodyPr>
            <a:normAutofit/>
          </a:bodyPr>
          <a:lstStyle/>
          <a:p>
            <a:r>
              <a:rPr lang="en-US" b="1" dirty="0"/>
              <a:t>Smart device / sensor layer: </a:t>
            </a:r>
            <a:r>
              <a:rPr lang="en-US" dirty="0"/>
              <a:t>The lowest layer is made up of smart objects integrated with sensors. The sensors enable the interconnection of the physical and digital worlds allowing real-time information to be collected and processed. There are various types of sensors for different purposes. The sensors have the capacity to take measurements such as temperature, air quality, speed, humidity, pressure, flow, movement and electricity etc. In some cases, they may also have a degree of memory, enabling them to record a certain number of measurements. A sensor can measure the physical property and convert it into signal that can be understood by an instrument. Sensors are grouped according to their unique purpose such as environmental sensors, body sensors, home appliance sensors and vehicle telemetric sensors, </a:t>
            </a:r>
            <a:r>
              <a:rPr lang="en-US" dirty="0" err="1"/>
              <a:t>etc</a:t>
            </a:r>
            <a:endParaRPr lang="en-IN" dirty="0"/>
          </a:p>
        </p:txBody>
      </p:sp>
      <p:pic>
        <p:nvPicPr>
          <p:cNvPr id="5" name="Picture 2" descr="File:SISTec Logo.pn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288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1CADE4"/>
                </a:solidFill>
              </a:rPr>
              <a:t>IOT architectural </a:t>
            </a:r>
            <a:r>
              <a:rPr lang="en-IN" dirty="0" smtClean="0">
                <a:solidFill>
                  <a:srgbClr val="1CADE4"/>
                </a:solidFill>
              </a:rPr>
              <a:t>view</a:t>
            </a:r>
            <a:r>
              <a:rPr lang="en-IN" dirty="0">
                <a:solidFill>
                  <a:srgbClr val="1CADE4"/>
                </a:solidFill>
              </a:rPr>
              <a:t/>
            </a:r>
            <a:br>
              <a:rPr lang="en-IN" dirty="0">
                <a:solidFill>
                  <a:srgbClr val="1CADE4"/>
                </a:solidFill>
              </a:rPr>
            </a:br>
            <a:r>
              <a:rPr lang="en-IN" sz="3200" i="1" dirty="0" smtClean="0">
                <a:solidFill>
                  <a:srgbClr val="1CADE4"/>
                </a:solidFill>
              </a:rPr>
              <a:t>Network  / Communication Layer</a:t>
            </a:r>
            <a:endParaRPr lang="en-IN" i="1" dirty="0">
              <a:solidFill>
                <a:srgbClr val="1CADE4"/>
              </a:solidFill>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55079" b="25434"/>
          <a:stretch/>
        </p:blipFill>
        <p:spPr>
          <a:xfrm>
            <a:off x="1722171" y="5359940"/>
            <a:ext cx="8323981" cy="1498060"/>
          </a:xfrm>
          <a:prstGeom prst="rect">
            <a:avLst/>
          </a:prstGeom>
        </p:spPr>
      </p:pic>
      <p:sp>
        <p:nvSpPr>
          <p:cNvPr id="6" name="Content Placeholder 2"/>
          <p:cNvSpPr>
            <a:spLocks noGrp="1"/>
          </p:cNvSpPr>
          <p:nvPr>
            <p:ph idx="1"/>
          </p:nvPr>
        </p:nvSpPr>
        <p:spPr>
          <a:xfrm>
            <a:off x="1024127" y="2084832"/>
            <a:ext cx="9720071" cy="4023360"/>
          </a:xfrm>
        </p:spPr>
        <p:txBody>
          <a:bodyPr>
            <a:normAutofit/>
          </a:bodyPr>
          <a:lstStyle/>
          <a:p>
            <a:r>
              <a:rPr lang="en-IN" b="1" dirty="0"/>
              <a:t>Network  / Communication Layer: </a:t>
            </a:r>
            <a:r>
              <a:rPr lang="en-US" dirty="0" smtClean="0"/>
              <a:t>Massive </a:t>
            </a:r>
            <a:r>
              <a:rPr lang="en-US" dirty="0"/>
              <a:t>volume of data will be produced by these tiny sensors and this requires a robust and high performance wired or wireless network infrastructure as a transport medium. Current networks, often tied with very different protocols, have been used to support machine-to-machine (M2M) networks and their applications. With demand needed to serve  a wider range of </a:t>
            </a:r>
            <a:r>
              <a:rPr lang="en-US" dirty="0" err="1"/>
              <a:t>IoT</a:t>
            </a:r>
            <a:r>
              <a:rPr lang="en-US" dirty="0"/>
              <a:t> services and applications such as high speed transactional services, context- aware applications, </a:t>
            </a:r>
            <a:r>
              <a:rPr lang="en-US" dirty="0" err="1"/>
              <a:t>etc</a:t>
            </a:r>
            <a:r>
              <a:rPr lang="en-US" dirty="0"/>
              <a:t>, multiple networks with various technologies and access protocols are needed to work with each other in a heterogeneous configuration. These networks can be in the form of a private, public or hybrid models and are built to support the communication requirements for latency, bandwidth or security. Various gateways (microcontroller, microprocessor) &amp; gateway networks (WI-FI, GSM, GPRS).</a:t>
            </a:r>
            <a:endParaRPr lang="en-IN" dirty="0"/>
          </a:p>
        </p:txBody>
      </p:sp>
      <p:pic>
        <p:nvPicPr>
          <p:cNvPr id="7" name="Picture 2" descr="File:SISTec Logo.pn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0427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1CADE4"/>
                </a:solidFill>
              </a:rPr>
              <a:t>IOT architectural </a:t>
            </a:r>
            <a:r>
              <a:rPr lang="en-IN" dirty="0" smtClean="0">
                <a:solidFill>
                  <a:srgbClr val="1CADE4"/>
                </a:solidFill>
              </a:rPr>
              <a:t>view</a:t>
            </a:r>
            <a:r>
              <a:rPr lang="en-IN" dirty="0">
                <a:solidFill>
                  <a:srgbClr val="1CADE4"/>
                </a:solidFill>
              </a:rPr>
              <a:t/>
            </a:r>
            <a:br>
              <a:rPr lang="en-IN" dirty="0">
                <a:solidFill>
                  <a:srgbClr val="1CADE4"/>
                </a:solidFill>
              </a:rPr>
            </a:br>
            <a:r>
              <a:rPr lang="en-IN" sz="3200" i="1" dirty="0">
                <a:solidFill>
                  <a:srgbClr val="1CADE4"/>
                </a:solidFill>
              </a:rPr>
              <a:t>Management Service </a:t>
            </a:r>
            <a:r>
              <a:rPr lang="en-IN" sz="3200" i="1" dirty="0" smtClean="0">
                <a:solidFill>
                  <a:srgbClr val="1CADE4"/>
                </a:solidFill>
              </a:rPr>
              <a:t>Layer</a:t>
            </a:r>
            <a:endParaRPr lang="en-IN" i="1" dirty="0">
              <a:solidFill>
                <a:srgbClr val="1CADE4"/>
              </a:solidFill>
            </a:endParaRPr>
          </a:p>
        </p:txBody>
      </p:sp>
      <p:sp>
        <p:nvSpPr>
          <p:cNvPr id="6" name="Content Placeholder 2"/>
          <p:cNvSpPr>
            <a:spLocks noGrp="1"/>
          </p:cNvSpPr>
          <p:nvPr>
            <p:ph idx="1"/>
          </p:nvPr>
        </p:nvSpPr>
        <p:spPr>
          <a:xfrm>
            <a:off x="1024127" y="2084832"/>
            <a:ext cx="9720071" cy="4023360"/>
          </a:xfrm>
        </p:spPr>
        <p:txBody>
          <a:bodyPr>
            <a:normAutofit/>
          </a:bodyPr>
          <a:lstStyle/>
          <a:p>
            <a:r>
              <a:rPr lang="en-US" b="1" dirty="0"/>
              <a:t>Management Service </a:t>
            </a:r>
            <a:r>
              <a:rPr lang="en-US" b="1" dirty="0" smtClean="0"/>
              <a:t>Layer: </a:t>
            </a:r>
            <a:r>
              <a:rPr lang="en-US" dirty="0" smtClean="0"/>
              <a:t>The </a:t>
            </a:r>
            <a:r>
              <a:rPr lang="en-US" dirty="0"/>
              <a:t>management service renders the processing of information possible through analytics, security controls, process modeling and management of devices. One of the important features of the management service layer is the business and process rule engines. </a:t>
            </a:r>
            <a:r>
              <a:rPr lang="en-US" dirty="0" err="1"/>
              <a:t>IoT</a:t>
            </a:r>
            <a:r>
              <a:rPr lang="en-US" dirty="0"/>
              <a:t> brings connection and interaction of objects and systems together providing information in the form of events or contextual data such as temperature of goods, current location and traffic data. Some of these events require filtering or routing to post-processing systems such as capturing of periodic sensory data, while others require response to the immediate situations such as reacting to emergencies on patient’s health conditions. The rule engines support the formulation of decision logics and trigger interactive and automated processes to enable a more responsive </a:t>
            </a:r>
            <a:r>
              <a:rPr lang="en-US" dirty="0" err="1"/>
              <a:t>IoT</a:t>
            </a:r>
            <a:r>
              <a:rPr lang="en-US" dirty="0"/>
              <a:t> system.</a:t>
            </a:r>
            <a:endParaRPr lang="en-IN"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25216" b="45174"/>
          <a:stretch/>
        </p:blipFill>
        <p:spPr>
          <a:xfrm>
            <a:off x="5698066" y="5206675"/>
            <a:ext cx="5698067" cy="1558192"/>
          </a:xfrm>
          <a:prstGeom prst="rect">
            <a:avLst/>
          </a:prstGeom>
        </p:spPr>
      </p:pic>
      <p:pic>
        <p:nvPicPr>
          <p:cNvPr id="5" name="Picture 2" descr="File:SISTec Logo.pn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462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1CADE4"/>
                </a:solidFill>
              </a:rPr>
              <a:t>IOT architectural </a:t>
            </a:r>
            <a:r>
              <a:rPr lang="en-IN" dirty="0" smtClean="0">
                <a:solidFill>
                  <a:srgbClr val="1CADE4"/>
                </a:solidFill>
              </a:rPr>
              <a:t>view</a:t>
            </a:r>
            <a:r>
              <a:rPr lang="en-IN" dirty="0">
                <a:solidFill>
                  <a:srgbClr val="1CADE4"/>
                </a:solidFill>
              </a:rPr>
              <a:t/>
            </a:r>
            <a:br>
              <a:rPr lang="en-IN" dirty="0">
                <a:solidFill>
                  <a:srgbClr val="1CADE4"/>
                </a:solidFill>
              </a:rPr>
            </a:br>
            <a:r>
              <a:rPr lang="en-IN" sz="3200" i="1" dirty="0">
                <a:solidFill>
                  <a:srgbClr val="1CADE4"/>
                </a:solidFill>
              </a:rPr>
              <a:t>Application Layer</a:t>
            </a:r>
            <a:endParaRPr lang="en-IN" i="1" dirty="0">
              <a:solidFill>
                <a:srgbClr val="1CADE4"/>
              </a:solidFill>
            </a:endParaRPr>
          </a:p>
        </p:txBody>
      </p:sp>
      <p:sp>
        <p:nvSpPr>
          <p:cNvPr id="6" name="Content Placeholder 2"/>
          <p:cNvSpPr>
            <a:spLocks noGrp="1"/>
          </p:cNvSpPr>
          <p:nvPr>
            <p:ph idx="1"/>
          </p:nvPr>
        </p:nvSpPr>
        <p:spPr>
          <a:xfrm>
            <a:off x="1024127" y="2084832"/>
            <a:ext cx="9720071" cy="1394968"/>
          </a:xfrm>
        </p:spPr>
        <p:txBody>
          <a:bodyPr>
            <a:normAutofit/>
          </a:bodyPr>
          <a:lstStyle/>
          <a:p>
            <a:r>
              <a:rPr lang="en-US" b="1" dirty="0"/>
              <a:t>Application Layer-</a:t>
            </a:r>
            <a:r>
              <a:rPr lang="en-US" dirty="0"/>
              <a:t>The </a:t>
            </a:r>
            <a:r>
              <a:rPr lang="en-US" dirty="0" err="1"/>
              <a:t>IoT</a:t>
            </a:r>
            <a:r>
              <a:rPr lang="en-US" dirty="0"/>
              <a:t> application covers “smart” environments/spaces in domains such as: Transportation, Building, City, Lifestyle, Retail, Agriculture, Factory, Supply chain, Emergency, Healthcare, User interaction, Culture and tourism, Environment and Energy.</a:t>
            </a:r>
            <a:endParaRPr lang="en-IN"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4425" b="74672"/>
          <a:stretch/>
        </p:blipFill>
        <p:spPr>
          <a:xfrm>
            <a:off x="197719" y="3716528"/>
            <a:ext cx="11371981" cy="1145124"/>
          </a:xfrm>
          <a:prstGeom prst="rect">
            <a:avLst/>
          </a:prstGeom>
        </p:spPr>
      </p:pic>
      <p:pic>
        <p:nvPicPr>
          <p:cNvPr id="7" name="Picture 2" descr="File:SISTec Logo.pn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2154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1CADE4"/>
                </a:solidFill>
              </a:rPr>
              <a:t>IOT conceptual FRAMEWORK</a:t>
            </a:r>
            <a:endParaRPr lang="en-IN" dirty="0">
              <a:solidFill>
                <a:srgbClr val="1CADE4"/>
              </a:solidFill>
            </a:endParaRPr>
          </a:p>
        </p:txBody>
      </p:sp>
      <p:sp>
        <p:nvSpPr>
          <p:cNvPr id="3" name="Text Placeholder 2"/>
          <p:cNvSpPr>
            <a:spLocks noGrp="1"/>
          </p:cNvSpPr>
          <p:nvPr>
            <p:ph type="body" idx="1"/>
          </p:nvPr>
        </p:nvSpPr>
        <p:spPr/>
        <p:txBody>
          <a:bodyPr/>
          <a:lstStyle/>
          <a:p>
            <a:endParaRPr lang="en-IN"/>
          </a:p>
        </p:txBody>
      </p:sp>
      <p:pic>
        <p:nvPicPr>
          <p:cNvPr id="5"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2540" y="0"/>
            <a:ext cx="170946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921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d3tvd1u91rr79.cloudfront.net/1c8e6852c72f2d9a6aaaf874b1879a8a/html/bg3.png?Policy=eyJTdGF0ZW1lbnQiOlt7IlJlc291cmNlIjoiaHR0cHM6XC9cL2QzdHZkMXU5MXJyNzkuY2xvdWRmcm9udC5uZXRcLzFjOGU2ODUyYzcyZjJkOWE2YWFhZjg3NGIxODc5YThhXC9odG1sXC8qIiwiQ29uZGl0aW9uIjp7IkRhdGVMZXNzVGhhbiI6eyJBV1M6RXBvY2hUaW1lIjoxNjk0MTUxMDAyfX19XX0_&amp;Signature=aLMvADwQgjRlsF1Dkk6ALllk~m~tGJfDexrgpTkP6dTyddNPCY5arcyHKN6t0fgnoMY5PZiVopXjZzE1dTHUtrl6KNi9EFSWI3ShVbTVsWao7XYg9fWA3ZhJmf4AFOpYrlXonu5k1roHahpPCQ8yPA9bDRl8PolhSnLZgxUXcAluohOloLdemjPDHM6wWVJd24Wc1klPB5yOM5DGI-XaNP~6MsaHbciGX-kjajhWP3bKrRdjHdU7tQScZMlh63z2h3H9ditm10Rq0GFBkc9LAgNkdKp7Ku14~oX7ySNlHP9~J8ycFpeh14Uyec8ESqFVGqivxdXk5putuLGC1-c8jA__&amp;Key-Pair-Id=APKAJ535ZH3ZAIIOADHQ"/>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t="7391" b="11381"/>
          <a:stretch/>
        </p:blipFill>
        <p:spPr bwMode="auto">
          <a:xfrm>
            <a:off x="2567538" y="-7212"/>
            <a:ext cx="5978894" cy="686521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txBox="1">
            <a:spLocks/>
          </p:cNvSpPr>
          <p:nvPr/>
        </p:nvSpPr>
        <p:spPr>
          <a:xfrm rot="16200000">
            <a:off x="-3470870" y="979852"/>
            <a:ext cx="9720072" cy="149961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dirty="0" smtClean="0">
                <a:solidFill>
                  <a:srgbClr val="1CADE4"/>
                </a:solidFill>
              </a:rPr>
              <a:t>IOT conceptual FRAMEWORK</a:t>
            </a:r>
            <a:endParaRPr lang="en-IN" i="1" dirty="0">
              <a:solidFill>
                <a:srgbClr val="1CADE4"/>
              </a:solidFill>
            </a:endParaRPr>
          </a:p>
        </p:txBody>
      </p:sp>
      <p:pic>
        <p:nvPicPr>
          <p:cNvPr id="4" name="Picture 2" descr="File:SISTec Logo.png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7050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CADE4"/>
                </a:solidFill>
              </a:rPr>
              <a:t>IOT conceptual FRAMEWORK</a:t>
            </a:r>
            <a:endParaRPr lang="en-IN" i="1" dirty="0">
              <a:solidFill>
                <a:srgbClr val="1CADE4"/>
              </a:solidFill>
            </a:endParaRPr>
          </a:p>
        </p:txBody>
      </p:sp>
      <p:sp>
        <p:nvSpPr>
          <p:cNvPr id="6" name="Content Placeholder 2"/>
          <p:cNvSpPr>
            <a:spLocks noGrp="1"/>
          </p:cNvSpPr>
          <p:nvPr>
            <p:ph idx="1"/>
          </p:nvPr>
        </p:nvSpPr>
        <p:spPr>
          <a:xfrm>
            <a:off x="1024127" y="2084832"/>
            <a:ext cx="9720071" cy="4023360"/>
          </a:xfrm>
        </p:spPr>
        <p:txBody>
          <a:bodyPr>
            <a:normAutofit/>
          </a:bodyPr>
          <a:lstStyle/>
          <a:p>
            <a:pPr marL="355600" indent="-268288">
              <a:buFont typeface="Wingdings" panose="05000000000000000000" pitchFamily="2" charset="2"/>
              <a:buChar char="§"/>
            </a:pPr>
            <a:r>
              <a:rPr lang="en-US" dirty="0"/>
              <a:t>The main tasks of this framework are to analyze and determine the smart </a:t>
            </a:r>
            <a:r>
              <a:rPr lang="en-US" dirty="0" smtClean="0"/>
              <a:t> activities </a:t>
            </a:r>
            <a:r>
              <a:rPr lang="en-US" dirty="0"/>
              <a:t>of these intelligent devices through maintaining a dynamic </a:t>
            </a:r>
            <a:r>
              <a:rPr lang="en-US" dirty="0" smtClean="0"/>
              <a:t>interconnection </a:t>
            </a:r>
            <a:r>
              <a:rPr lang="en-US" dirty="0"/>
              <a:t>among those devices</a:t>
            </a:r>
            <a:r>
              <a:rPr lang="en-US" dirty="0" smtClean="0"/>
              <a:t>.</a:t>
            </a:r>
          </a:p>
          <a:p>
            <a:pPr marL="355600" indent="-268288">
              <a:buFont typeface="Wingdings" panose="05000000000000000000" pitchFamily="2" charset="2"/>
              <a:buChar char="§"/>
            </a:pPr>
            <a:r>
              <a:rPr lang="en-US" dirty="0"/>
              <a:t>This model is capable of logical division of physical devices placement, </a:t>
            </a:r>
            <a:r>
              <a:rPr lang="en-US" dirty="0" smtClean="0"/>
              <a:t>creation </a:t>
            </a:r>
            <a:r>
              <a:rPr lang="en-US" dirty="0"/>
              <a:t>of virtual links among different domains, networks and collaborate </a:t>
            </a:r>
            <a:r>
              <a:rPr lang="en-US" dirty="0" smtClean="0"/>
              <a:t>among </a:t>
            </a:r>
            <a:r>
              <a:rPr lang="en-US" dirty="0"/>
              <a:t>multiple application without any central coordination system. IaaS can </a:t>
            </a:r>
            <a:r>
              <a:rPr lang="en-US" dirty="0" smtClean="0"/>
              <a:t>afford </a:t>
            </a:r>
            <a:r>
              <a:rPr lang="en-US" dirty="0"/>
              <a:t>standard functionalities to accommodate and provides access to cloud </a:t>
            </a:r>
            <a:r>
              <a:rPr lang="en-US" dirty="0" smtClean="0"/>
              <a:t>infrastructure.</a:t>
            </a:r>
          </a:p>
          <a:p>
            <a:pPr marL="355600" indent="-268288">
              <a:buFont typeface="Wingdings" panose="05000000000000000000" pitchFamily="2" charset="2"/>
              <a:buChar char="§"/>
            </a:pPr>
            <a:r>
              <a:rPr lang="en-US" dirty="0"/>
              <a:t>Total infrastructure system can be categorized into 4 layers</a:t>
            </a:r>
          </a:p>
          <a:p>
            <a:endParaRPr lang="en-US" dirty="0"/>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175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88745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CADE4"/>
                </a:solidFill>
              </a:rPr>
              <a:t>IOT conceptual </a:t>
            </a:r>
            <a:r>
              <a:rPr lang="en-US" dirty="0" smtClean="0">
                <a:solidFill>
                  <a:srgbClr val="1CADE4"/>
                </a:solidFill>
              </a:rPr>
              <a:t>FRAMEWORK</a:t>
            </a:r>
            <a:br>
              <a:rPr lang="en-US" dirty="0" smtClean="0">
                <a:solidFill>
                  <a:srgbClr val="1CADE4"/>
                </a:solidFill>
              </a:rPr>
            </a:br>
            <a:r>
              <a:rPr lang="en-IN" sz="3200" i="1" dirty="0" smtClean="0">
                <a:solidFill>
                  <a:srgbClr val="1CADE4"/>
                </a:solidFill>
              </a:rPr>
              <a:t>1. Connectivity Layer</a:t>
            </a:r>
            <a:endParaRPr lang="en-IN" sz="3200" i="1" dirty="0">
              <a:solidFill>
                <a:srgbClr val="1CADE4"/>
              </a:solidFill>
            </a:endParaRPr>
          </a:p>
        </p:txBody>
      </p:sp>
      <p:sp>
        <p:nvSpPr>
          <p:cNvPr id="6" name="Content Placeholder 2"/>
          <p:cNvSpPr>
            <a:spLocks noGrp="1"/>
          </p:cNvSpPr>
          <p:nvPr>
            <p:ph idx="1"/>
          </p:nvPr>
        </p:nvSpPr>
        <p:spPr>
          <a:xfrm>
            <a:off x="1024127" y="2084832"/>
            <a:ext cx="9720071" cy="4023360"/>
          </a:xfrm>
        </p:spPr>
        <p:txBody>
          <a:bodyPr>
            <a:normAutofit lnSpcReduction="10000"/>
          </a:bodyPr>
          <a:lstStyle/>
          <a:p>
            <a:pPr marL="269875" indent="-269875">
              <a:buFont typeface="Wingdings" panose="05000000000000000000" pitchFamily="2" charset="2"/>
              <a:buChar char="§"/>
            </a:pPr>
            <a:r>
              <a:rPr lang="en-US" dirty="0"/>
              <a:t>This layer includes all the physical devices involved in the framework and </a:t>
            </a:r>
            <a:r>
              <a:rPr lang="en-US" dirty="0" smtClean="0"/>
              <a:t>the interconnection </a:t>
            </a:r>
            <a:r>
              <a:rPr lang="en-US" dirty="0"/>
              <a:t>among them. </a:t>
            </a:r>
            <a:endParaRPr lang="en-US" dirty="0" smtClean="0"/>
          </a:p>
          <a:p>
            <a:pPr marL="269875" indent="-269875">
              <a:buFont typeface="Wingdings" panose="05000000000000000000" pitchFamily="2" charset="2"/>
              <a:buChar char="§"/>
            </a:pPr>
            <a:r>
              <a:rPr lang="en-US" dirty="0"/>
              <a:t>Future internet largely depends on the unification of these common objects </a:t>
            </a:r>
            <a:r>
              <a:rPr lang="en-US" dirty="0" smtClean="0"/>
              <a:t>found everywhere </a:t>
            </a:r>
            <a:r>
              <a:rPr lang="en-US" dirty="0"/>
              <a:t>near us and these should be distinctly identifiable and controllable</a:t>
            </a:r>
            <a:r>
              <a:rPr lang="en-US" dirty="0" smtClean="0"/>
              <a:t>.</a:t>
            </a:r>
          </a:p>
          <a:p>
            <a:pPr marL="269875" indent="-269875">
              <a:buFont typeface="Wingdings" panose="05000000000000000000" pitchFamily="2" charset="2"/>
              <a:buChar char="§"/>
            </a:pPr>
            <a:r>
              <a:rPr lang="en-US" dirty="0"/>
              <a:t>This layer also involves assigning of low range networking devices like </a:t>
            </a:r>
            <a:r>
              <a:rPr lang="en-US" dirty="0" smtClean="0"/>
              <a:t>sensors, actuators</a:t>
            </a:r>
            <a:r>
              <a:rPr lang="en-US" dirty="0"/>
              <a:t>, RFID tags </a:t>
            </a:r>
            <a:r>
              <a:rPr lang="en-US" dirty="0" err="1"/>
              <a:t>etc</a:t>
            </a:r>
            <a:r>
              <a:rPr lang="en-US" dirty="0"/>
              <a:t> and resource management checks the availability of </a:t>
            </a:r>
            <a:r>
              <a:rPr lang="en-US" dirty="0" smtClean="0"/>
              <a:t>physical </a:t>
            </a:r>
            <a:r>
              <a:rPr lang="en-US" dirty="0"/>
              <a:t>resources of all the devices and networks involved in the underlying </a:t>
            </a:r>
            <a:r>
              <a:rPr lang="en-US" dirty="0" smtClean="0"/>
              <a:t>infrastructure.</a:t>
            </a:r>
          </a:p>
          <a:p>
            <a:pPr marL="269875" indent="-269875">
              <a:buFont typeface="Wingdings" panose="05000000000000000000" pitchFamily="2" charset="2"/>
              <a:buChar char="§"/>
            </a:pPr>
            <a:r>
              <a:rPr lang="en-US" dirty="0"/>
              <a:t>These devices contain very limited resources and resource management ensures </a:t>
            </a:r>
            <a:r>
              <a:rPr lang="en-US" dirty="0" smtClean="0"/>
              <a:t>the </a:t>
            </a:r>
            <a:r>
              <a:rPr lang="en-US" dirty="0"/>
              <a:t>maximum utilization with little overhead. It also allows sharing and distribution </a:t>
            </a:r>
            <a:r>
              <a:rPr lang="en-US" dirty="0" smtClean="0"/>
              <a:t>of </a:t>
            </a:r>
            <a:r>
              <a:rPr lang="en-US" dirty="0"/>
              <a:t>information among multiple networks or single network divided into multiple </a:t>
            </a:r>
            <a:r>
              <a:rPr lang="en-US" dirty="0" smtClean="0"/>
              <a:t>domains</a:t>
            </a:r>
            <a:r>
              <a:rPr lang="en-US" dirty="0"/>
              <a:t>.</a:t>
            </a:r>
          </a:p>
          <a:p>
            <a:endParaRPr lang="en-US" dirty="0"/>
          </a:p>
          <a:p>
            <a:endParaRPr lang="en-US" dirty="0"/>
          </a:p>
          <a:p>
            <a:endParaRPr lang="en-US" dirty="0"/>
          </a:p>
        </p:txBody>
      </p:sp>
      <p:pic>
        <p:nvPicPr>
          <p:cNvPr id="4" name="Picture 2" descr="https://d3tvd1u91rr79.cloudfront.net/1c8e6852c72f2d9a6aaaf874b1879a8a/html/bg3.png?Policy=eyJTdGF0ZW1lbnQiOlt7IlJlc291cmNlIjoiaHR0cHM6XC9cL2QzdHZkMXU5MXJyNzkuY2xvdWRmcm9udC5uZXRcLzFjOGU2ODUyYzcyZjJkOWE2YWFhZjg3NGIxODc5YThhXC9odG1sXC8qIiwiQ29uZGl0aW9uIjp7IkRhdGVMZXNzVGhhbiI6eyJBV1M6RXBvY2hUaW1lIjoxNjk0MTUxMDAyfX19XX0_&amp;Signature=aLMvADwQgjRlsF1Dkk6ALllk~m~tGJfDexrgpTkP6dTyddNPCY5arcyHKN6t0fgnoMY5PZiVopXjZzE1dTHUtrl6KNi9EFSWI3ShVbTVsWao7XYg9fWA3ZhJmf4AFOpYrlXonu5k1roHahpPCQ8yPA9bDRl8PolhSnLZgxUXcAluohOloLdemjPDHM6wWVJd24Wc1klPB5yOM5DGI-XaNP~6MsaHbciGX-kjajhWP3bKrRdjHdU7tQScZMlh63z2h3H9ditm10Rq0GFBkc9LAgNkdKp7Ku14~oX7ySNlHP9~J8ycFpeh14Uyec8ESqFVGqivxdXk5putuLGC1-c8jA__&amp;Key-Pair-Id=APKAJ535ZH3ZAIIOADHQ"/>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t="70924" b="11381"/>
          <a:stretch/>
        </p:blipFill>
        <p:spPr bwMode="auto">
          <a:xfrm>
            <a:off x="7238998" y="585216"/>
            <a:ext cx="4708723" cy="1177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7070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CADE4"/>
                </a:solidFill>
              </a:rPr>
              <a:t>IOT conceptual </a:t>
            </a:r>
            <a:r>
              <a:rPr lang="en-US" dirty="0" smtClean="0">
                <a:solidFill>
                  <a:srgbClr val="1CADE4"/>
                </a:solidFill>
              </a:rPr>
              <a:t>FRAMEWORK</a:t>
            </a:r>
            <a:br>
              <a:rPr lang="en-US" dirty="0" smtClean="0">
                <a:solidFill>
                  <a:srgbClr val="1CADE4"/>
                </a:solidFill>
              </a:rPr>
            </a:br>
            <a:r>
              <a:rPr lang="en-IN" sz="3200" i="1" dirty="0">
                <a:solidFill>
                  <a:srgbClr val="1CADE4"/>
                </a:solidFill>
              </a:rPr>
              <a:t>2</a:t>
            </a:r>
            <a:r>
              <a:rPr lang="en-IN" sz="3200" i="1" dirty="0" smtClean="0">
                <a:solidFill>
                  <a:srgbClr val="1CADE4"/>
                </a:solidFill>
              </a:rPr>
              <a:t>. ACCESS Layer</a:t>
            </a:r>
            <a:endParaRPr lang="en-IN" sz="3200" i="1" dirty="0">
              <a:solidFill>
                <a:srgbClr val="1CADE4"/>
              </a:solidFill>
            </a:endParaRPr>
          </a:p>
        </p:txBody>
      </p:sp>
      <p:sp>
        <p:nvSpPr>
          <p:cNvPr id="6" name="Content Placeholder 2"/>
          <p:cNvSpPr>
            <a:spLocks noGrp="1"/>
          </p:cNvSpPr>
          <p:nvPr>
            <p:ph idx="1"/>
          </p:nvPr>
        </p:nvSpPr>
        <p:spPr>
          <a:xfrm>
            <a:off x="1024127" y="2084832"/>
            <a:ext cx="10622441" cy="4441096"/>
          </a:xfrm>
        </p:spPr>
        <p:txBody>
          <a:bodyPr>
            <a:normAutofit/>
          </a:bodyPr>
          <a:lstStyle/>
          <a:p>
            <a:pPr marL="269875" indent="-269875">
              <a:buFont typeface="Wingdings" panose="05000000000000000000" pitchFamily="2" charset="2"/>
              <a:buChar char="§"/>
            </a:pPr>
            <a:r>
              <a:rPr lang="en-US" dirty="0"/>
              <a:t>Context Data will be reached to internet via </a:t>
            </a:r>
            <a:r>
              <a:rPr lang="en-US" dirty="0" err="1"/>
              <a:t>IoT</a:t>
            </a:r>
            <a:r>
              <a:rPr lang="en-US" dirty="0"/>
              <a:t> Gateway as captured by short </a:t>
            </a:r>
            <a:r>
              <a:rPr lang="en-US" dirty="0" smtClean="0"/>
              <a:t>range </a:t>
            </a:r>
            <a:r>
              <a:rPr lang="en-US" dirty="0"/>
              <a:t>devices in form of raw data</a:t>
            </a:r>
            <a:r>
              <a:rPr lang="en-US" dirty="0" smtClean="0"/>
              <a:t>.</a:t>
            </a:r>
          </a:p>
          <a:p>
            <a:pPr marL="269875" indent="-269875">
              <a:buFont typeface="Wingdings" panose="05000000000000000000" pitchFamily="2" charset="2"/>
              <a:buChar char="§"/>
            </a:pPr>
            <a:r>
              <a:rPr lang="en-US" dirty="0"/>
              <a:t>Access layer comprises topology definition, network initiation, creation of </a:t>
            </a:r>
            <a:r>
              <a:rPr lang="en-US" dirty="0" smtClean="0"/>
              <a:t>domains </a:t>
            </a:r>
            <a:r>
              <a:rPr lang="en-US" dirty="0"/>
              <a:t>etc</a:t>
            </a:r>
            <a:r>
              <a:rPr lang="en-US" dirty="0" smtClean="0"/>
              <a:t>.</a:t>
            </a:r>
          </a:p>
          <a:p>
            <a:pPr marL="269875" indent="-269875">
              <a:buFont typeface="Wingdings" panose="05000000000000000000" pitchFamily="2" charset="2"/>
              <a:buChar char="§"/>
            </a:pPr>
            <a:r>
              <a:rPr lang="en-US" dirty="0"/>
              <a:t>This layer also includes connection setup, intra-inter domain </a:t>
            </a:r>
            <a:r>
              <a:rPr lang="en-US" dirty="0" smtClean="0"/>
              <a:t>communication</a:t>
            </a:r>
            <a:r>
              <a:rPr lang="en-US" dirty="0"/>
              <a:t>, scheduling, packet transmissions between flow-sensors and </a:t>
            </a:r>
            <a:r>
              <a:rPr lang="en-US" dirty="0" err="1" smtClean="0"/>
              <a:t>IoT</a:t>
            </a:r>
            <a:r>
              <a:rPr lang="en-US" dirty="0" smtClean="0"/>
              <a:t> </a:t>
            </a:r>
            <a:r>
              <a:rPr lang="en-US" dirty="0"/>
              <a:t>gateway</a:t>
            </a:r>
            <a:r>
              <a:rPr lang="en-US" dirty="0" smtClean="0"/>
              <a:t>.</a:t>
            </a:r>
          </a:p>
          <a:p>
            <a:pPr marL="269875" indent="-269875">
              <a:buFont typeface="Wingdings" panose="05000000000000000000" pitchFamily="2" charset="2"/>
              <a:buChar char="§"/>
            </a:pPr>
            <a:r>
              <a:rPr lang="en-US" dirty="0"/>
              <a:t>Feature management contains a feature filter which accepts only acceptable </a:t>
            </a:r>
            <a:r>
              <a:rPr lang="en-US" dirty="0" smtClean="0"/>
              <a:t>context </a:t>
            </a:r>
            <a:r>
              <a:rPr lang="en-US" dirty="0"/>
              <a:t>data and redundant data are </a:t>
            </a:r>
            <a:r>
              <a:rPr lang="en-US" dirty="0" smtClean="0"/>
              <a:t>rejected</a:t>
            </a:r>
          </a:p>
          <a:p>
            <a:pPr marL="269875" indent="-269875">
              <a:buFont typeface="Wingdings" panose="05000000000000000000" pitchFamily="2" charset="2"/>
              <a:buChar char="§"/>
            </a:pPr>
            <a:r>
              <a:rPr lang="en-US" dirty="0"/>
              <a:t>Large number of sensor maintains lots of features but only a small subset of </a:t>
            </a:r>
            <a:r>
              <a:rPr lang="en-US" dirty="0" smtClean="0"/>
              <a:t>features </a:t>
            </a:r>
            <a:r>
              <a:rPr lang="en-US" dirty="0"/>
              <a:t>is useful generate a context data</a:t>
            </a:r>
            <a:r>
              <a:rPr lang="en-US" dirty="0" smtClean="0"/>
              <a:t>.</a:t>
            </a:r>
          </a:p>
          <a:p>
            <a:pPr marL="269875" indent="-269875">
              <a:buFont typeface="Wingdings" panose="05000000000000000000" pitchFamily="2" charset="2"/>
              <a:buChar char="§"/>
            </a:pPr>
            <a:r>
              <a:rPr lang="en-US" dirty="0"/>
              <a:t>Feature filter helps to reduce irrelevant data transmission, increases the data </a:t>
            </a:r>
            <a:r>
              <a:rPr lang="en-US" dirty="0" smtClean="0"/>
              <a:t>o </a:t>
            </a:r>
            <a:r>
              <a:rPr lang="en-US" dirty="0"/>
              <a:t>transfer rate of useful data and reduce energy and CPU consumption too</a:t>
            </a:r>
          </a:p>
          <a:p>
            <a:endParaRPr lang="en-US" dirty="0" smtClean="0"/>
          </a:p>
          <a:p>
            <a:endParaRPr lang="en-US" dirty="0"/>
          </a:p>
          <a:p>
            <a:endParaRPr lang="en-US" dirty="0"/>
          </a:p>
        </p:txBody>
      </p:sp>
      <p:pic>
        <p:nvPicPr>
          <p:cNvPr id="4" name="Picture 2" descr="https://d3tvd1u91rr79.cloudfront.net/1c8e6852c72f2d9a6aaaf874b1879a8a/html/bg3.png?Policy=eyJTdGF0ZW1lbnQiOlt7IlJlc291cmNlIjoiaHR0cHM6XC9cL2QzdHZkMXU5MXJyNzkuY2xvdWRmcm9udC5uZXRcLzFjOGU2ODUyYzcyZjJkOWE2YWFhZjg3NGIxODc5YThhXC9odG1sXC8qIiwiQ29uZGl0aW9uIjp7IkRhdGVMZXNzVGhhbiI6eyJBV1M6RXBvY2hUaW1lIjoxNjk0MTUxMDAyfX19XX0_&amp;Signature=aLMvADwQgjRlsF1Dkk6ALllk~m~tGJfDexrgpTkP6dTyddNPCY5arcyHKN6t0fgnoMY5PZiVopXjZzE1dTHUtrl6KNi9EFSWI3ShVbTVsWao7XYg9fWA3ZhJmf4AFOpYrlXonu5k1roHahpPCQ8yPA9bDRl8PolhSnLZgxUXcAluohOloLdemjPDHM6wWVJd24Wc1klPB5yOM5DGI-XaNP~6MsaHbciGX-kjajhWP3bKrRdjHdU7tQScZMlh63z2h3H9ditm10Rq0GFBkc9LAgNkdKp7Ku14~oX7ySNlHP9~J8ycFpeh14Uyec8ESqFVGqivxdXk5putuLGC1-c8jA__&amp;Key-Pair-Id=APKAJ535ZH3ZAIIOADHQ"/>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t="39962" b="29402"/>
          <a:stretch/>
        </p:blipFill>
        <p:spPr bwMode="auto">
          <a:xfrm>
            <a:off x="7267072" y="105879"/>
            <a:ext cx="4569741" cy="197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4365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CADE4"/>
                </a:solidFill>
              </a:rPr>
              <a:t>IOT conceptual </a:t>
            </a:r>
            <a:r>
              <a:rPr lang="en-US" dirty="0" smtClean="0">
                <a:solidFill>
                  <a:srgbClr val="1CADE4"/>
                </a:solidFill>
              </a:rPr>
              <a:t>FRAMEWORK</a:t>
            </a:r>
            <a:br>
              <a:rPr lang="en-US" dirty="0" smtClean="0">
                <a:solidFill>
                  <a:srgbClr val="1CADE4"/>
                </a:solidFill>
              </a:rPr>
            </a:br>
            <a:r>
              <a:rPr lang="en-IN" sz="3200" i="1" dirty="0" smtClean="0">
                <a:solidFill>
                  <a:srgbClr val="1CADE4"/>
                </a:solidFill>
              </a:rPr>
              <a:t>3. Abstraction Layer</a:t>
            </a:r>
            <a:endParaRPr lang="en-IN" sz="3200" i="1" dirty="0">
              <a:solidFill>
                <a:srgbClr val="1CADE4"/>
              </a:solidFill>
            </a:endParaRPr>
          </a:p>
        </p:txBody>
      </p:sp>
      <p:sp>
        <p:nvSpPr>
          <p:cNvPr id="6" name="Content Placeholder 2"/>
          <p:cNvSpPr>
            <a:spLocks noGrp="1"/>
          </p:cNvSpPr>
          <p:nvPr>
            <p:ph idx="1"/>
          </p:nvPr>
        </p:nvSpPr>
        <p:spPr>
          <a:xfrm>
            <a:off x="1024127" y="2084832"/>
            <a:ext cx="10622441" cy="4441096"/>
          </a:xfrm>
        </p:spPr>
        <p:txBody>
          <a:bodyPr>
            <a:normAutofit/>
          </a:bodyPr>
          <a:lstStyle/>
          <a:p>
            <a:pPr marL="269875" indent="-269875">
              <a:buFont typeface="Wingdings" panose="05000000000000000000" pitchFamily="2" charset="2"/>
              <a:buChar char="§"/>
            </a:pPr>
            <a:r>
              <a:rPr lang="en-US" dirty="0"/>
              <a:t>One of the most important characteristics of Open Flow is to add virtual layers </a:t>
            </a:r>
            <a:r>
              <a:rPr lang="en-US" dirty="0" smtClean="0"/>
              <a:t>with </a:t>
            </a:r>
            <a:r>
              <a:rPr lang="en-US" dirty="0"/>
              <a:t>the preset layers, leaving the established infrastructure unchanged</a:t>
            </a:r>
            <a:r>
              <a:rPr lang="en-US" dirty="0" smtClean="0"/>
              <a:t>.</a:t>
            </a:r>
          </a:p>
          <a:p>
            <a:pPr marL="269875" indent="-269875">
              <a:buFont typeface="Wingdings" panose="05000000000000000000" pitchFamily="2" charset="2"/>
              <a:buChar char="§"/>
            </a:pPr>
            <a:r>
              <a:rPr lang="en-US" dirty="0"/>
              <a:t>A virtual link can be created among different networks and a common platform </a:t>
            </a:r>
            <a:r>
              <a:rPr lang="en-US" dirty="0" smtClean="0"/>
              <a:t>can </a:t>
            </a:r>
            <a:r>
              <a:rPr lang="en-US" dirty="0"/>
              <a:t>be developed for various communication systems. </a:t>
            </a:r>
            <a:endParaRPr lang="en-US" dirty="0" smtClean="0"/>
          </a:p>
          <a:p>
            <a:pPr marL="269875" indent="-269875">
              <a:buFont typeface="Wingdings" panose="05000000000000000000" pitchFamily="2" charset="2"/>
              <a:buChar char="§"/>
            </a:pPr>
            <a:r>
              <a:rPr lang="en-US" dirty="0"/>
              <a:t>The system is fully a centralized system from physical layer viewpoint but a </a:t>
            </a:r>
            <a:r>
              <a:rPr lang="en-US" dirty="0" smtClean="0"/>
              <a:t>distribution </a:t>
            </a:r>
            <a:r>
              <a:rPr lang="en-US" dirty="0"/>
              <a:t>of service (flow visor could be utilized) could be maintained. </a:t>
            </a:r>
            <a:endParaRPr lang="en-US" dirty="0" smtClean="0"/>
          </a:p>
          <a:p>
            <a:pPr marL="269875" indent="-269875">
              <a:buFont typeface="Wingdings" panose="05000000000000000000" pitchFamily="2" charset="2"/>
              <a:buChar char="§"/>
            </a:pPr>
            <a:r>
              <a:rPr lang="en-US" dirty="0"/>
              <a:t>One central system can monitor, control all sorts of traffics. It can help to achieve </a:t>
            </a:r>
            <a:r>
              <a:rPr lang="en-US" dirty="0" smtClean="0"/>
              <a:t>better </a:t>
            </a:r>
            <a:r>
              <a:rPr lang="en-US" dirty="0"/>
              <a:t>band-width, reliability, robust routing, etc. which will lead to a better </a:t>
            </a:r>
            <a:r>
              <a:rPr lang="en-US" dirty="0" smtClean="0"/>
              <a:t>Quality </a:t>
            </a:r>
            <a:r>
              <a:rPr lang="en-US" dirty="0"/>
              <a:t>of Services (</a:t>
            </a:r>
            <a:r>
              <a:rPr lang="en-US" dirty="0" err="1"/>
              <a:t>QoS</a:t>
            </a:r>
            <a:r>
              <a:rPr lang="en-US" dirty="0" smtClean="0"/>
              <a:t>).</a:t>
            </a:r>
            <a:endParaRPr lang="en-US" dirty="0"/>
          </a:p>
          <a:p>
            <a:endParaRPr lang="en-US" dirty="0"/>
          </a:p>
        </p:txBody>
      </p:sp>
      <p:pic>
        <p:nvPicPr>
          <p:cNvPr id="4" name="Picture 2" descr="https://d3tvd1u91rr79.cloudfront.net/1c8e6852c72f2d9a6aaaf874b1879a8a/html/bg3.png?Policy=eyJTdGF0ZW1lbnQiOlt7IlJlc291cmNlIjoiaHR0cHM6XC9cL2QzdHZkMXU5MXJyNzkuY2xvdWRmcm9udC5uZXRcLzFjOGU2ODUyYzcyZjJkOWE2YWFhZjg3NGIxODc5YThhXC9odG1sXC8qIiwiQ29uZGl0aW9uIjp7IkRhdGVMZXNzVGhhbiI6eyJBV1M6RXBvY2hUaW1lIjoxNjk0MTUxMDAyfX19XX0_&amp;Signature=aLMvADwQgjRlsF1Dkk6ALllk~m~tGJfDexrgpTkP6dTyddNPCY5arcyHKN6t0fgnoMY5PZiVopXjZzE1dTHUtrl6KNi9EFSWI3ShVbTVsWao7XYg9fWA3ZhJmf4AFOpYrlXonu5k1roHahpPCQ8yPA9bDRl8PolhSnLZgxUXcAluohOloLdemjPDHM6wWVJd24Wc1klPB5yOM5DGI-XaNP~6MsaHbciGX-kjajhWP3bKrRdjHdU7tQScZMlh63z2h3H9ditm10Rq0GFBkc9LAgNkdKp7Ku14~oX7ySNlHP9~J8ycFpeh14Uyec8ESqFVGqivxdXk5putuLGC1-c8jA__&amp;Key-Pair-Id=APKAJ535ZH3ZAIIOADHQ"/>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t="22652" b="54343"/>
          <a:stretch/>
        </p:blipFill>
        <p:spPr bwMode="auto">
          <a:xfrm>
            <a:off x="6805079" y="0"/>
            <a:ext cx="5386922" cy="1751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536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1CADE4"/>
                </a:solidFill>
              </a:rPr>
              <a:t>Definition of </a:t>
            </a:r>
            <a:r>
              <a:rPr lang="en-US" dirty="0" err="1" smtClean="0">
                <a:solidFill>
                  <a:srgbClr val="1CADE4"/>
                </a:solidFill>
              </a:rPr>
              <a:t>IoT</a:t>
            </a:r>
            <a:endParaRPr lang="en-IN" dirty="0">
              <a:solidFill>
                <a:srgbClr val="1CADE4"/>
              </a:solidFill>
            </a:endParaRPr>
          </a:p>
        </p:txBody>
      </p:sp>
      <p:sp>
        <p:nvSpPr>
          <p:cNvPr id="3" name="Content Placeholder 2"/>
          <p:cNvSpPr>
            <a:spLocks noGrp="1"/>
          </p:cNvSpPr>
          <p:nvPr>
            <p:ph sz="half" idx="1"/>
          </p:nvPr>
        </p:nvSpPr>
        <p:spPr/>
        <p:txBody>
          <a:bodyPr>
            <a:normAutofit fontScale="92500" lnSpcReduction="10000"/>
          </a:bodyPr>
          <a:lstStyle/>
          <a:p>
            <a:pPr algn="just">
              <a:lnSpc>
                <a:spcPct val="150000"/>
              </a:lnSpc>
            </a:pPr>
            <a:r>
              <a:rPr lang="en-US" sz="2400" dirty="0">
                <a:cs typeface="Times New Roman" panose="02020603050405020304" pitchFamily="18" charset="0"/>
              </a:rPr>
              <a:t>An internetwork of physical objects (Things) embedded with sensors, computers, connectivity &amp; actuators that enables these objects to acquire data, transform it into knowledge, make intelligent decision and generate physical actions to manipulate the environment.</a:t>
            </a:r>
          </a:p>
          <a:p>
            <a:pPr>
              <a:lnSpc>
                <a:spcPct val="150000"/>
              </a:lnSpc>
            </a:pPr>
            <a:endParaRPr lang="en-IN" dirty="0">
              <a:cs typeface="Times New Roman" panose="02020603050405020304" pitchFamily="18" charset="0"/>
            </a:endParaRPr>
          </a:p>
        </p:txBody>
      </p:sp>
      <p:grpSp>
        <p:nvGrpSpPr>
          <p:cNvPr id="10" name="Group 9"/>
          <p:cNvGrpSpPr/>
          <p:nvPr/>
        </p:nvGrpSpPr>
        <p:grpSpPr>
          <a:xfrm>
            <a:off x="5989320" y="1655546"/>
            <a:ext cx="5936381" cy="4149466"/>
            <a:chOff x="841248" y="2026920"/>
            <a:chExt cx="8434413" cy="3014663"/>
          </a:xfrm>
        </p:grpSpPr>
        <p:sp>
          <p:nvSpPr>
            <p:cNvPr id="11" name="Cloud Callout 10"/>
            <p:cNvSpPr/>
            <p:nvPr/>
          </p:nvSpPr>
          <p:spPr>
            <a:xfrm>
              <a:off x="3733800" y="2026920"/>
              <a:ext cx="3422146" cy="1162050"/>
            </a:xfrm>
            <a:prstGeom prst="cloudCallout">
              <a:avLst>
                <a:gd name="adj1" fmla="val -27053"/>
                <a:gd name="adj2" fmla="val 5000"/>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Cloud</a:t>
              </a:r>
              <a:endParaRPr lang="en-US" dirty="0"/>
            </a:p>
          </p:txBody>
        </p:sp>
        <p:sp>
          <p:nvSpPr>
            <p:cNvPr id="12" name="Rectangle 11"/>
            <p:cNvSpPr/>
            <p:nvPr/>
          </p:nvSpPr>
          <p:spPr>
            <a:xfrm>
              <a:off x="841248" y="3654743"/>
              <a:ext cx="2892552"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Connectivity</a:t>
              </a:r>
              <a:endParaRPr lang="en-US" dirty="0"/>
            </a:p>
          </p:txBody>
        </p:sp>
        <p:sp>
          <p:nvSpPr>
            <p:cNvPr id="13" name="Rectangle 12"/>
            <p:cNvSpPr/>
            <p:nvPr/>
          </p:nvSpPr>
          <p:spPr>
            <a:xfrm>
              <a:off x="841248" y="4119563"/>
              <a:ext cx="2892552"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Microcontroller</a:t>
              </a:r>
              <a:endParaRPr lang="en-US" dirty="0"/>
            </a:p>
          </p:txBody>
        </p:sp>
        <p:sp>
          <p:nvSpPr>
            <p:cNvPr id="14" name="Rectangle 13"/>
            <p:cNvSpPr/>
            <p:nvPr/>
          </p:nvSpPr>
          <p:spPr>
            <a:xfrm>
              <a:off x="841248" y="4584383"/>
              <a:ext cx="2892552"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Sensor(S)</a:t>
              </a:r>
              <a:endParaRPr lang="en-US" dirty="0"/>
            </a:p>
          </p:txBody>
        </p:sp>
        <p:sp>
          <p:nvSpPr>
            <p:cNvPr id="15" name="Rectangle 14"/>
            <p:cNvSpPr/>
            <p:nvPr/>
          </p:nvSpPr>
          <p:spPr>
            <a:xfrm>
              <a:off x="6494524" y="3654743"/>
              <a:ext cx="2781137"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Connectivity</a:t>
              </a:r>
              <a:endParaRPr lang="en-US" dirty="0"/>
            </a:p>
          </p:txBody>
        </p:sp>
        <p:sp>
          <p:nvSpPr>
            <p:cNvPr id="16" name="Rectangle 15"/>
            <p:cNvSpPr/>
            <p:nvPr/>
          </p:nvSpPr>
          <p:spPr>
            <a:xfrm>
              <a:off x="6494524" y="4119563"/>
              <a:ext cx="2781137"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Microcontroller</a:t>
              </a:r>
              <a:endParaRPr lang="en-US" dirty="0"/>
            </a:p>
          </p:txBody>
        </p:sp>
        <p:sp>
          <p:nvSpPr>
            <p:cNvPr id="17" name="Rectangle 16"/>
            <p:cNvSpPr/>
            <p:nvPr/>
          </p:nvSpPr>
          <p:spPr>
            <a:xfrm>
              <a:off x="6494524" y="4584383"/>
              <a:ext cx="2781137" cy="4572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Actuator(S)</a:t>
              </a:r>
              <a:endParaRPr lang="en-US" dirty="0"/>
            </a:p>
          </p:txBody>
        </p:sp>
      </p:grpSp>
      <p:pic>
        <p:nvPicPr>
          <p:cNvPr id="18"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4438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CADE4"/>
                </a:solidFill>
              </a:rPr>
              <a:t>IOT conceptual </a:t>
            </a:r>
            <a:r>
              <a:rPr lang="en-US" dirty="0" smtClean="0">
                <a:solidFill>
                  <a:srgbClr val="1CADE4"/>
                </a:solidFill>
              </a:rPr>
              <a:t>FRAMEWORK</a:t>
            </a:r>
            <a:br>
              <a:rPr lang="en-US" dirty="0" smtClean="0">
                <a:solidFill>
                  <a:srgbClr val="1CADE4"/>
                </a:solidFill>
              </a:rPr>
            </a:br>
            <a:r>
              <a:rPr lang="en-IN" sz="3200" i="1" dirty="0" smtClean="0">
                <a:solidFill>
                  <a:srgbClr val="1CADE4"/>
                </a:solidFill>
              </a:rPr>
              <a:t>4. Service Layer</a:t>
            </a:r>
            <a:endParaRPr lang="en-IN" sz="3200" i="1" dirty="0">
              <a:solidFill>
                <a:srgbClr val="1CADE4"/>
              </a:solidFill>
            </a:endParaRPr>
          </a:p>
        </p:txBody>
      </p:sp>
      <p:sp>
        <p:nvSpPr>
          <p:cNvPr id="6" name="Content Placeholder 2"/>
          <p:cNvSpPr>
            <a:spLocks noGrp="1"/>
          </p:cNvSpPr>
          <p:nvPr>
            <p:ph idx="1"/>
          </p:nvPr>
        </p:nvSpPr>
        <p:spPr>
          <a:xfrm>
            <a:off x="1024127" y="2084832"/>
            <a:ext cx="10622441" cy="4441096"/>
          </a:xfrm>
        </p:spPr>
        <p:txBody>
          <a:bodyPr>
            <a:normAutofit/>
          </a:bodyPr>
          <a:lstStyle/>
          <a:p>
            <a:pPr marL="269875" indent="-269875">
              <a:buFont typeface="Wingdings" panose="05000000000000000000" pitchFamily="2" charset="2"/>
              <a:buChar char="§"/>
            </a:pPr>
            <a:r>
              <a:rPr lang="en-US" dirty="0"/>
              <a:t>It is not only responsible for storing data but also to provide security along </a:t>
            </a:r>
            <a:r>
              <a:rPr lang="en-US" dirty="0" smtClean="0"/>
              <a:t>with </a:t>
            </a:r>
            <a:r>
              <a:rPr lang="en-US" dirty="0"/>
              <a:t>it. It also allows accessing data </a:t>
            </a:r>
            <a:r>
              <a:rPr lang="en-US" dirty="0" smtClean="0"/>
              <a:t>effectively.</a:t>
            </a:r>
          </a:p>
          <a:p>
            <a:pPr marL="269875" indent="-269875">
              <a:buFont typeface="Wingdings" panose="05000000000000000000" pitchFamily="2" charset="2"/>
              <a:buChar char="§"/>
            </a:pPr>
            <a:r>
              <a:rPr lang="en-US" dirty="0"/>
              <a:t>integrating data to enhance service intelligence, analysis based on the </a:t>
            </a:r>
            <a:r>
              <a:rPr lang="en-US" dirty="0" smtClean="0"/>
              <a:t>services </a:t>
            </a:r>
            <a:r>
              <a:rPr lang="en-US" dirty="0"/>
              <a:t>required and most importantly increases the storage efficiency</a:t>
            </a:r>
            <a:r>
              <a:rPr lang="en-US" dirty="0" smtClean="0"/>
              <a:t>.</a:t>
            </a:r>
          </a:p>
          <a:p>
            <a:pPr marL="269875" indent="-269875">
              <a:buFont typeface="Wingdings" panose="05000000000000000000" pitchFamily="2" charset="2"/>
              <a:buChar char="§"/>
            </a:pPr>
            <a:r>
              <a:rPr lang="en-US" dirty="0"/>
              <a:t>Storage and management layer involves data storage &amp; system supervision, </a:t>
            </a:r>
            <a:r>
              <a:rPr lang="en-US" dirty="0" smtClean="0"/>
              <a:t>software </a:t>
            </a:r>
            <a:r>
              <a:rPr lang="en-US" dirty="0"/>
              <a:t>services and business management &amp; operations. </a:t>
            </a:r>
          </a:p>
          <a:p>
            <a:pPr marL="269875" indent="-269875">
              <a:buFont typeface="Wingdings" panose="05000000000000000000" pitchFamily="2" charset="2"/>
              <a:buChar char="§"/>
            </a:pPr>
            <a:r>
              <a:rPr lang="en-US" dirty="0"/>
              <a:t>Though they are included in one layer, the business support system resides </a:t>
            </a:r>
            <a:r>
              <a:rPr lang="en-US" dirty="0" smtClean="0"/>
              <a:t>slightly </a:t>
            </a:r>
            <a:r>
              <a:rPr lang="en-US" dirty="0"/>
              <a:t>above of cloud computing service whereas Open-Flow is placed </a:t>
            </a:r>
            <a:r>
              <a:rPr lang="en-US" dirty="0" smtClean="0"/>
              <a:t>below </a:t>
            </a:r>
            <a:r>
              <a:rPr lang="en-US" dirty="0"/>
              <a:t>of it as presented to include virtualizations and monitor </a:t>
            </a:r>
            <a:r>
              <a:rPr lang="en-US" dirty="0" smtClean="0"/>
              <a:t>management.</a:t>
            </a:r>
          </a:p>
          <a:p>
            <a:pPr marL="269875" indent="-269875">
              <a:buFont typeface="Wingdings" panose="05000000000000000000" pitchFamily="2" charset="2"/>
              <a:buChar char="§"/>
            </a:pPr>
            <a:r>
              <a:rPr lang="en-US" dirty="0"/>
              <a:t>Service management combines the required services with organizational </a:t>
            </a:r>
            <a:r>
              <a:rPr lang="en-US" dirty="0" smtClean="0"/>
              <a:t>solutions </a:t>
            </a:r>
            <a:r>
              <a:rPr lang="en-US" dirty="0"/>
              <a:t>and thus new generation user service becomes simplified. </a:t>
            </a:r>
          </a:p>
          <a:p>
            <a:endParaRPr lang="en-US" dirty="0"/>
          </a:p>
          <a:p>
            <a:endParaRPr lang="en-US" dirty="0"/>
          </a:p>
          <a:p>
            <a:endParaRPr lang="en-US" dirty="0"/>
          </a:p>
          <a:p>
            <a:endParaRPr lang="en-US" dirty="0"/>
          </a:p>
        </p:txBody>
      </p:sp>
      <p:pic>
        <p:nvPicPr>
          <p:cNvPr id="4" name="Picture 2" descr="https://d3tvd1u91rr79.cloudfront.net/1c8e6852c72f2d9a6aaaf874b1879a8a/html/bg3.png?Policy=eyJTdGF0ZW1lbnQiOlt7IlJlc291cmNlIjoiaHR0cHM6XC9cL2QzdHZkMXU5MXJyNzkuY2xvdWRmcm9udC5uZXRcLzFjOGU2ODUyYzcyZjJkOWE2YWFhZjg3NGIxODc5YThhXC9odG1sXC8qIiwiQ29uZGl0aW9uIjp7IkRhdGVMZXNzVGhhbiI6eyJBV1M6RXBvY2hUaW1lIjoxNjk0MTUxMDAyfX19XX0_&amp;Signature=aLMvADwQgjRlsF1Dkk6ALllk~m~tGJfDexrgpTkP6dTyddNPCY5arcyHKN6t0fgnoMY5PZiVopXjZzE1dTHUtrl6KNi9EFSWI3ShVbTVsWao7XYg9fWA3ZhJmf4AFOpYrlXonu5k1roHahpPCQ8yPA9bDRl8PolhSnLZgxUXcAluohOloLdemjPDHM6wWVJd24Wc1klPB5yOM5DGI-XaNP~6MsaHbciGX-kjajhWP3bKrRdjHdU7tQScZMlh63z2h3H9ditm10Rq0GFBkc9LAgNkdKp7Ku14~oX7ySNlHP9~J8ycFpeh14Uyec8ESqFVGqivxdXk5putuLGC1-c8jA__&amp;Key-Pair-Id=APKAJ535ZH3ZAIIOADHQ"/>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t="7391" b="76096"/>
          <a:stretch/>
        </p:blipFill>
        <p:spPr bwMode="auto">
          <a:xfrm>
            <a:off x="6213106" y="0"/>
            <a:ext cx="5978894" cy="139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8386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d3tvd1u91rr79.cloudfront.net/1c8e6852c72f2d9a6aaaf874b1879a8a/html/bg3.png?Policy=eyJTdGF0ZW1lbnQiOlt7IlJlc291cmNlIjoiaHR0cHM6XC9cL2QzdHZkMXU5MXJyNzkuY2xvdWRmcm9udC5uZXRcLzFjOGU2ODUyYzcyZjJkOWE2YWFhZjg3NGIxODc5YThhXC9odG1sXC8qIiwiQ29uZGl0aW9uIjp7IkRhdGVMZXNzVGhhbiI6eyJBV1M6RXBvY2hUaW1lIjoxNjk0MTUxMDAyfX19XX0_&amp;Signature=aLMvADwQgjRlsF1Dkk6ALllk~m~tGJfDexrgpTkP6dTyddNPCY5arcyHKN6t0fgnoMY5PZiVopXjZzE1dTHUtrl6KNi9EFSWI3ShVbTVsWao7XYg9fWA3ZhJmf4AFOpYrlXonu5k1roHahpPCQ8yPA9bDRl8PolhSnLZgxUXcAluohOloLdemjPDHM6wWVJd24Wc1klPB5yOM5DGI-XaNP~6MsaHbciGX-kjajhWP3bKrRdjHdU7tQScZMlh63z2h3H9ditm10Rq0GFBkc9LAgNkdKp7Ku14~oX7ySNlHP9~J8ycFpeh14Uyec8ESqFVGqivxdXk5putuLGC1-c8jA__&amp;Key-Pair-Id=APKAJ535ZH3ZAIIOADHQ"/>
          <p:cNvPicPr>
            <a:picLocks noChangeAspect="1" noChangeArrowheads="1"/>
          </p:cNvPicPr>
          <p:nvPr/>
        </p:nvPicPr>
        <p:blipFill rotWithShape="1">
          <a:blip r:embed="rId2">
            <a:extLst>
              <a:ext uri="{BEBA8EAE-BF5A-486C-A8C5-ECC9F3942E4B}">
                <a14:imgProps xmlns:a14="http://schemas.microsoft.com/office/drawing/2010/main">
                  <a14:imgLayer r:embed="rId3">
                    <a14:imgEffect>
                      <a14:colorTemperature colorTemp="4700"/>
                    </a14:imgEffect>
                    <a14:imgEffect>
                      <a14:brightnessContrast bright="20000" contrast="-40000"/>
                    </a14:imgEffect>
                  </a14:imgLayer>
                </a14:imgProps>
              </a:ext>
              <a:ext uri="{28A0092B-C50C-407E-A947-70E740481C1C}">
                <a14:useLocalDpi xmlns:a14="http://schemas.microsoft.com/office/drawing/2010/main" val="0"/>
              </a:ext>
            </a:extLst>
          </a:blip>
          <a:srcRect t="7391" b="11381"/>
          <a:stretch/>
        </p:blipFill>
        <p:spPr bwMode="auto">
          <a:xfrm>
            <a:off x="3241306" y="0"/>
            <a:ext cx="5978894" cy="686521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ile:SISTec Logo.png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596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1CADE4"/>
                </a:solidFill>
              </a:rPr>
              <a:t>Physical Design of IOT</a:t>
            </a:r>
            <a:endParaRPr lang="en-IN" dirty="0">
              <a:solidFill>
                <a:srgbClr val="1CADE4"/>
              </a:solidFill>
            </a:endParaRPr>
          </a:p>
        </p:txBody>
      </p:sp>
      <p:sp>
        <p:nvSpPr>
          <p:cNvPr id="3" name="Text Placeholder 2"/>
          <p:cNvSpPr>
            <a:spLocks noGrp="1"/>
          </p:cNvSpPr>
          <p:nvPr>
            <p:ph type="body" idx="1"/>
          </p:nvPr>
        </p:nvSpPr>
        <p:spPr/>
        <p:txBody>
          <a:bodyPr/>
          <a:lstStyle/>
          <a:p>
            <a:endParaRPr lang="en-IN"/>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2540" y="0"/>
            <a:ext cx="170946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6081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CADE4"/>
                </a:solidFill>
              </a:rPr>
              <a:t>Physical Design of IOT</a:t>
            </a:r>
            <a:endParaRPr lang="en-IN" sz="3200" i="1" dirty="0">
              <a:solidFill>
                <a:srgbClr val="1CADE4"/>
              </a:solidFill>
            </a:endParaRPr>
          </a:p>
        </p:txBody>
      </p:sp>
      <p:sp>
        <p:nvSpPr>
          <p:cNvPr id="6" name="Content Placeholder 2"/>
          <p:cNvSpPr>
            <a:spLocks noGrp="1"/>
          </p:cNvSpPr>
          <p:nvPr>
            <p:ph idx="1"/>
          </p:nvPr>
        </p:nvSpPr>
        <p:spPr>
          <a:xfrm>
            <a:off x="1024127" y="2084832"/>
            <a:ext cx="10622441" cy="4441096"/>
          </a:xfrm>
        </p:spPr>
        <p:txBody>
          <a:bodyPr>
            <a:normAutofit/>
          </a:bodyPr>
          <a:lstStyle/>
          <a:p>
            <a:pPr marL="269875" indent="-269875">
              <a:buFont typeface="Wingdings" panose="05000000000000000000" pitchFamily="2" charset="2"/>
              <a:buChar char="§"/>
            </a:pPr>
            <a:r>
              <a:rPr lang="en-US" dirty="0"/>
              <a:t>The Internet of Things will become part of the fabric of everyday life. </a:t>
            </a:r>
            <a:endParaRPr lang="en-US" dirty="0" smtClean="0"/>
          </a:p>
          <a:p>
            <a:pPr marL="269875" indent="-269875">
              <a:buFont typeface="Wingdings" panose="05000000000000000000" pitchFamily="2" charset="2"/>
              <a:buChar char="§"/>
            </a:pPr>
            <a:r>
              <a:rPr lang="en-US" dirty="0" smtClean="0"/>
              <a:t>It </a:t>
            </a:r>
            <a:r>
              <a:rPr lang="en-US" dirty="0"/>
              <a:t>will become part of our overall infrastructure just like water, electricity, telephone, TV and most recently the Internet. </a:t>
            </a:r>
            <a:endParaRPr lang="en-US" dirty="0" smtClean="0"/>
          </a:p>
          <a:p>
            <a:pPr marL="269875" indent="-269875">
              <a:buFont typeface="Wingdings" panose="05000000000000000000" pitchFamily="2" charset="2"/>
              <a:buChar char="§"/>
            </a:pPr>
            <a:r>
              <a:rPr lang="en-US" dirty="0" smtClean="0"/>
              <a:t>Whereas </a:t>
            </a:r>
            <a:r>
              <a:rPr lang="en-US" dirty="0"/>
              <a:t>the current Internet typically connects full-scale computers, the Internet of Things (as part of the Future Internet) will connect everyday objects with a strong integration into the physical world.</a:t>
            </a:r>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7533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1CADE4"/>
                </a:solidFill>
              </a:rPr>
              <a:t>Physical Design of </a:t>
            </a:r>
            <a:r>
              <a:rPr lang="en-US" dirty="0" smtClean="0">
                <a:solidFill>
                  <a:srgbClr val="1CADE4"/>
                </a:solidFill>
              </a:rPr>
              <a:t>IOT</a:t>
            </a:r>
            <a:br>
              <a:rPr lang="en-US" dirty="0" smtClean="0">
                <a:solidFill>
                  <a:srgbClr val="1CADE4"/>
                </a:solidFill>
              </a:rPr>
            </a:br>
            <a:r>
              <a:rPr lang="en-US" sz="3200" i="1" dirty="0">
                <a:solidFill>
                  <a:srgbClr val="1CADE4"/>
                </a:solidFill>
              </a:rPr>
              <a:t>1.  Plug and Play Integration</a:t>
            </a:r>
            <a:endParaRPr lang="en-IN" sz="3200" i="1" dirty="0">
              <a:solidFill>
                <a:srgbClr val="1CADE4"/>
              </a:solidFill>
            </a:endParaRPr>
          </a:p>
        </p:txBody>
      </p:sp>
      <p:sp>
        <p:nvSpPr>
          <p:cNvPr id="6" name="Content Placeholder 2"/>
          <p:cNvSpPr>
            <a:spLocks noGrp="1"/>
          </p:cNvSpPr>
          <p:nvPr>
            <p:ph idx="1"/>
          </p:nvPr>
        </p:nvSpPr>
        <p:spPr>
          <a:xfrm>
            <a:off x="1024127" y="2084832"/>
            <a:ext cx="10622441" cy="4441096"/>
          </a:xfrm>
        </p:spPr>
        <p:txBody>
          <a:bodyPr>
            <a:normAutofit/>
          </a:bodyPr>
          <a:lstStyle/>
          <a:p>
            <a:pPr marL="269875" indent="-269875">
              <a:buFont typeface="Wingdings" panose="05000000000000000000" pitchFamily="2" charset="2"/>
              <a:buChar char="§"/>
            </a:pPr>
            <a:r>
              <a:rPr lang="en-US" dirty="0"/>
              <a:t>If we look at </a:t>
            </a:r>
            <a:r>
              <a:rPr lang="en-US" dirty="0" err="1"/>
              <a:t>IoT</a:t>
            </a:r>
            <a:r>
              <a:rPr lang="en-US" dirty="0"/>
              <a:t>-related technology available today, there is a huge heterogeneity. </a:t>
            </a:r>
            <a:endParaRPr lang="en-US" dirty="0" smtClean="0"/>
          </a:p>
          <a:p>
            <a:pPr marL="269875" indent="-269875">
              <a:buFont typeface="Wingdings" panose="05000000000000000000" pitchFamily="2" charset="2"/>
              <a:buChar char="§"/>
            </a:pPr>
            <a:r>
              <a:rPr lang="en-US" dirty="0" smtClean="0"/>
              <a:t>It </a:t>
            </a:r>
            <a:r>
              <a:rPr lang="en-US" dirty="0"/>
              <a:t>is typically deployed for very specific purposes and the configure requires significant technical knowledge and may be cumbersome. </a:t>
            </a:r>
            <a:endParaRPr lang="en-US" dirty="0" smtClean="0"/>
          </a:p>
          <a:p>
            <a:pPr marL="269875" indent="-269875">
              <a:buFont typeface="Wingdings" panose="05000000000000000000" pitchFamily="2" charset="2"/>
              <a:buChar char="§"/>
            </a:pPr>
            <a:r>
              <a:rPr lang="en-US" dirty="0" smtClean="0"/>
              <a:t>To </a:t>
            </a:r>
            <a:r>
              <a:rPr lang="en-US" dirty="0"/>
              <a:t>achieve a true Internet of Things we need to move away from such small- scale, vertical application silos, towards a horizontal infrastructure on which a variety of applications can run simultaneously. </a:t>
            </a:r>
            <a:endParaRPr lang="en-US" dirty="0" smtClean="0"/>
          </a:p>
          <a:p>
            <a:pPr marL="269875" indent="-269875">
              <a:buFont typeface="Wingdings" panose="05000000000000000000" pitchFamily="2" charset="2"/>
              <a:buChar char="§"/>
            </a:pPr>
            <a:r>
              <a:rPr lang="en-US" dirty="0" smtClean="0"/>
              <a:t>This </a:t>
            </a:r>
            <a:r>
              <a:rPr lang="en-US" dirty="0"/>
              <a:t>is only possible if connecting a thing to the Internet of Things becomes as simple as plugging it in and switching it on. </a:t>
            </a:r>
            <a:endParaRPr lang="en-US" dirty="0" smtClean="0"/>
          </a:p>
          <a:p>
            <a:pPr marL="269875" indent="-269875">
              <a:buFont typeface="Wingdings" panose="05000000000000000000" pitchFamily="2" charset="2"/>
              <a:buChar char="§"/>
            </a:pPr>
            <a:r>
              <a:rPr lang="en-US" dirty="0" smtClean="0"/>
              <a:t>Such </a:t>
            </a:r>
            <a:r>
              <a:rPr lang="en-US" dirty="0"/>
              <a:t>plug and play functionality requires an infrastructure that supports it, starting from the networking level and going beyond it to the application level. This is closely related to the aspects discussed in the section on autonomy.</a:t>
            </a:r>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294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1CADE4"/>
                </a:solidFill>
              </a:rPr>
              <a:t>Physical Design of </a:t>
            </a:r>
            <a:r>
              <a:rPr lang="en-US" dirty="0" smtClean="0">
                <a:solidFill>
                  <a:srgbClr val="1CADE4"/>
                </a:solidFill>
              </a:rPr>
              <a:t>IOT</a:t>
            </a:r>
            <a:br>
              <a:rPr lang="en-US" dirty="0" smtClean="0">
                <a:solidFill>
                  <a:srgbClr val="1CADE4"/>
                </a:solidFill>
              </a:rPr>
            </a:br>
            <a:r>
              <a:rPr lang="en-US" sz="3200" i="1" dirty="0">
                <a:solidFill>
                  <a:srgbClr val="1CADE4"/>
                </a:solidFill>
              </a:rPr>
              <a:t>1.  Plug and Play Integration</a:t>
            </a:r>
            <a:endParaRPr lang="en-IN" sz="3200" i="1" dirty="0">
              <a:solidFill>
                <a:srgbClr val="1CADE4"/>
              </a:solidFill>
            </a:endParaRPr>
          </a:p>
        </p:txBody>
      </p:sp>
      <p:sp>
        <p:nvSpPr>
          <p:cNvPr id="6" name="Content Placeholder 2"/>
          <p:cNvSpPr>
            <a:spLocks noGrp="1"/>
          </p:cNvSpPr>
          <p:nvPr>
            <p:ph idx="1"/>
          </p:nvPr>
        </p:nvSpPr>
        <p:spPr>
          <a:xfrm>
            <a:off x="1024127" y="2084832"/>
            <a:ext cx="10622441" cy="4441096"/>
          </a:xfrm>
        </p:spPr>
        <p:txBody>
          <a:bodyPr>
            <a:normAutofit/>
          </a:bodyPr>
          <a:lstStyle/>
          <a:p>
            <a:pPr marL="269875" indent="-269875">
              <a:buFont typeface="Wingdings" panose="05000000000000000000" pitchFamily="2" charset="2"/>
              <a:buChar char="§"/>
            </a:pPr>
            <a:r>
              <a:rPr lang="en-US" dirty="0"/>
              <a:t>On the networking level, the plug &amp; play functionality has to enable the communication, features like the ones provided by IPv6 are in the directions to help in this process. </a:t>
            </a:r>
            <a:endParaRPr lang="en-US" dirty="0" smtClean="0"/>
          </a:p>
          <a:p>
            <a:pPr marL="269875" indent="-269875">
              <a:buFont typeface="Wingdings" panose="05000000000000000000" pitchFamily="2" charset="2"/>
              <a:buChar char="§"/>
            </a:pPr>
            <a:r>
              <a:rPr lang="en-US" dirty="0" smtClean="0"/>
              <a:t>Suitable </a:t>
            </a:r>
            <a:r>
              <a:rPr lang="en-US" dirty="0"/>
              <a:t>infrastructure components have then to be discovered to enable the integration into the Internet of Things. This includes announcing the functionalities provided, such as what can be sensed or what can be actuated.</a:t>
            </a:r>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8824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1CADE4"/>
                </a:solidFill>
              </a:rPr>
              <a:t>Physical Design of </a:t>
            </a:r>
            <a:r>
              <a:rPr lang="en-US" dirty="0" smtClean="0">
                <a:solidFill>
                  <a:srgbClr val="1CADE4"/>
                </a:solidFill>
              </a:rPr>
              <a:t>IOT</a:t>
            </a:r>
            <a:br>
              <a:rPr lang="en-US" dirty="0" smtClean="0">
                <a:solidFill>
                  <a:srgbClr val="1CADE4"/>
                </a:solidFill>
              </a:rPr>
            </a:br>
            <a:r>
              <a:rPr lang="en-US" sz="3200" i="1" dirty="0" smtClean="0">
                <a:solidFill>
                  <a:srgbClr val="1CADE4"/>
                </a:solidFill>
              </a:rPr>
              <a:t>2.</a:t>
            </a:r>
            <a:r>
              <a:rPr lang="en-US" sz="3200" i="1" dirty="0">
                <a:solidFill>
                  <a:srgbClr val="1CADE4"/>
                </a:solidFill>
              </a:rPr>
              <a:t> </a:t>
            </a:r>
            <a:r>
              <a:rPr lang="en-US" sz="3200" i="1" dirty="0" smtClean="0">
                <a:solidFill>
                  <a:srgbClr val="1CADE4"/>
                </a:solidFill>
              </a:rPr>
              <a:t>Infrastructure </a:t>
            </a:r>
            <a:r>
              <a:rPr lang="en-US" sz="3200" i="1" dirty="0">
                <a:solidFill>
                  <a:srgbClr val="1CADE4"/>
                </a:solidFill>
              </a:rPr>
              <a:t>Functionality</a:t>
            </a:r>
            <a:endParaRPr lang="en-IN" sz="3200" i="1" dirty="0">
              <a:solidFill>
                <a:srgbClr val="1CADE4"/>
              </a:solidFill>
            </a:endParaRPr>
          </a:p>
        </p:txBody>
      </p:sp>
      <p:sp>
        <p:nvSpPr>
          <p:cNvPr id="6" name="Content Placeholder 2"/>
          <p:cNvSpPr>
            <a:spLocks noGrp="1"/>
          </p:cNvSpPr>
          <p:nvPr>
            <p:ph idx="1"/>
          </p:nvPr>
        </p:nvSpPr>
        <p:spPr>
          <a:xfrm>
            <a:off x="1024127" y="2084832"/>
            <a:ext cx="10622441" cy="4441096"/>
          </a:xfrm>
        </p:spPr>
        <p:txBody>
          <a:bodyPr>
            <a:normAutofit/>
          </a:bodyPr>
          <a:lstStyle/>
          <a:p>
            <a:pPr marL="269875" indent="-269875">
              <a:buFont typeface="Wingdings" panose="05000000000000000000" pitchFamily="2" charset="2"/>
              <a:buChar char="§"/>
            </a:pPr>
            <a:r>
              <a:rPr lang="en-US" dirty="0"/>
              <a:t>The infrastructure needs to support applications in finding the things required. </a:t>
            </a:r>
            <a:endParaRPr lang="en-US" dirty="0" smtClean="0"/>
          </a:p>
          <a:p>
            <a:pPr marL="269875" indent="-269875">
              <a:buFont typeface="Wingdings" panose="05000000000000000000" pitchFamily="2" charset="2"/>
              <a:buChar char="§"/>
            </a:pPr>
            <a:r>
              <a:rPr lang="en-US" dirty="0" smtClean="0"/>
              <a:t>An </a:t>
            </a:r>
            <a:r>
              <a:rPr lang="en-US" dirty="0"/>
              <a:t>application may run anywhere, including on the things themselves. </a:t>
            </a:r>
            <a:endParaRPr lang="en-US" dirty="0" smtClean="0"/>
          </a:p>
          <a:p>
            <a:pPr marL="269875" indent="-269875">
              <a:buFont typeface="Wingdings" panose="05000000000000000000" pitchFamily="2" charset="2"/>
              <a:buChar char="§"/>
            </a:pPr>
            <a:r>
              <a:rPr lang="en-US" dirty="0" smtClean="0"/>
              <a:t>Finding </a:t>
            </a:r>
            <a:r>
              <a:rPr lang="en-US" dirty="0"/>
              <a:t>things is not limited to the start-up time of an application. </a:t>
            </a:r>
            <a:endParaRPr lang="en-US" dirty="0" smtClean="0"/>
          </a:p>
          <a:p>
            <a:pPr marL="269875" indent="-269875">
              <a:buFont typeface="Wingdings" panose="05000000000000000000" pitchFamily="2" charset="2"/>
              <a:buChar char="§"/>
            </a:pPr>
            <a:r>
              <a:rPr lang="en-US" dirty="0" smtClean="0"/>
              <a:t>Automatic </a:t>
            </a:r>
            <a:r>
              <a:rPr lang="en-US" dirty="0"/>
              <a:t>adaptation is needed whenever relevant new things become available, things become unavailable or the status of things changes. </a:t>
            </a:r>
            <a:endParaRPr lang="en-US" dirty="0" smtClean="0"/>
          </a:p>
          <a:p>
            <a:pPr marL="269875" indent="-269875">
              <a:buFont typeface="Wingdings" panose="05000000000000000000" pitchFamily="2" charset="2"/>
              <a:buChar char="§"/>
            </a:pPr>
            <a:r>
              <a:rPr lang="en-US" dirty="0" smtClean="0"/>
              <a:t>The </a:t>
            </a:r>
            <a:r>
              <a:rPr lang="en-US" dirty="0"/>
              <a:t>infrastructure has to support the monitoring of such changes and the adaptation that is required as a result of the changes.</a:t>
            </a:r>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0686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1CADE4"/>
                </a:solidFill>
              </a:rPr>
              <a:t>Physical Design of </a:t>
            </a:r>
            <a:r>
              <a:rPr lang="en-US" dirty="0" smtClean="0">
                <a:solidFill>
                  <a:srgbClr val="1CADE4"/>
                </a:solidFill>
              </a:rPr>
              <a:t>IOT</a:t>
            </a:r>
            <a:br>
              <a:rPr lang="en-US" dirty="0" smtClean="0">
                <a:solidFill>
                  <a:srgbClr val="1CADE4"/>
                </a:solidFill>
              </a:rPr>
            </a:br>
            <a:r>
              <a:rPr lang="en-US" sz="3200" i="1" dirty="0" smtClean="0">
                <a:solidFill>
                  <a:srgbClr val="1CADE4"/>
                </a:solidFill>
              </a:rPr>
              <a:t>3</a:t>
            </a:r>
            <a:r>
              <a:rPr lang="en-US" sz="3200" i="1" dirty="0">
                <a:solidFill>
                  <a:srgbClr val="1CADE4"/>
                </a:solidFill>
              </a:rPr>
              <a:t>.  Semantic Modeling of Things</a:t>
            </a:r>
            <a:endParaRPr lang="en-IN" sz="3200" i="1" dirty="0">
              <a:solidFill>
                <a:srgbClr val="1CADE4"/>
              </a:solidFill>
            </a:endParaRPr>
          </a:p>
        </p:txBody>
      </p:sp>
      <p:sp>
        <p:nvSpPr>
          <p:cNvPr id="6" name="Content Placeholder 2"/>
          <p:cNvSpPr>
            <a:spLocks noGrp="1"/>
          </p:cNvSpPr>
          <p:nvPr>
            <p:ph idx="1"/>
          </p:nvPr>
        </p:nvSpPr>
        <p:spPr>
          <a:xfrm>
            <a:off x="1024127" y="2084832"/>
            <a:ext cx="10622441" cy="4441096"/>
          </a:xfrm>
        </p:spPr>
        <p:txBody>
          <a:bodyPr>
            <a:normAutofit/>
          </a:bodyPr>
          <a:lstStyle/>
          <a:p>
            <a:pPr marL="269875" indent="-269875">
              <a:buFont typeface="Wingdings" panose="05000000000000000000" pitchFamily="2" charset="2"/>
              <a:buChar char="§"/>
            </a:pPr>
            <a:r>
              <a:rPr lang="en-US" dirty="0"/>
              <a:t>To reach the full potential of the Internet of Things, semantic information regarding the things, the information they can provide or the actuations they can perform need to be available. </a:t>
            </a:r>
            <a:endParaRPr lang="en-US" dirty="0" smtClean="0"/>
          </a:p>
          <a:p>
            <a:pPr marL="269875" indent="-269875">
              <a:buFont typeface="Wingdings" panose="05000000000000000000" pitchFamily="2" charset="2"/>
              <a:buChar char="§"/>
            </a:pPr>
            <a:r>
              <a:rPr lang="en-US" dirty="0" smtClean="0"/>
              <a:t>It </a:t>
            </a:r>
            <a:r>
              <a:rPr lang="en-US" dirty="0"/>
              <a:t>is not sufficient to know that there is a temperature sensor or an electric motor, but it is important to know which temperature the sensor measures: the indoor temperature of a room or the temperature of the fridge, and that the electric motor can open or close the blinds or move something to a different location. </a:t>
            </a:r>
            <a:endParaRPr lang="en-US" dirty="0" smtClean="0"/>
          </a:p>
          <a:p>
            <a:pPr marL="269875" indent="-269875">
              <a:buFont typeface="Wingdings" panose="05000000000000000000" pitchFamily="2" charset="2"/>
              <a:buChar char="§"/>
            </a:pPr>
            <a:r>
              <a:rPr lang="en-US" dirty="0" smtClean="0"/>
              <a:t>As </a:t>
            </a:r>
            <a:r>
              <a:rPr lang="en-US" dirty="0"/>
              <a:t>it may not be possible to provide such semantic information by simply switching on the thing, the infrastructure should make adding it easy for users. </a:t>
            </a:r>
            <a:endParaRPr lang="en-US" dirty="0" smtClean="0"/>
          </a:p>
          <a:p>
            <a:pPr marL="269875" indent="-269875">
              <a:buFont typeface="Wingdings" panose="05000000000000000000" pitchFamily="2" charset="2"/>
              <a:buChar char="§"/>
            </a:pPr>
            <a:r>
              <a:rPr lang="en-US" dirty="0" smtClean="0"/>
              <a:t>Also</a:t>
            </a:r>
            <a:r>
              <a:rPr lang="en-US" dirty="0"/>
              <a:t>, it may be possible to derive semantic information, given some basic information and additional knowledge, e.g. deriving information about a room, based on the information that a certain sensor is located in the room. This should be enabled by the infrastructure.</a:t>
            </a:r>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985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1CADE4"/>
                </a:solidFill>
              </a:rPr>
              <a:t>Physical Design of </a:t>
            </a:r>
            <a:r>
              <a:rPr lang="en-US" dirty="0" smtClean="0">
                <a:solidFill>
                  <a:srgbClr val="1CADE4"/>
                </a:solidFill>
              </a:rPr>
              <a:t>IOT</a:t>
            </a:r>
            <a:br>
              <a:rPr lang="en-US" dirty="0" smtClean="0">
                <a:solidFill>
                  <a:srgbClr val="1CADE4"/>
                </a:solidFill>
              </a:rPr>
            </a:br>
            <a:r>
              <a:rPr lang="en-US" sz="3200" i="1" dirty="0">
                <a:solidFill>
                  <a:srgbClr val="1CADE4"/>
                </a:solidFill>
              </a:rPr>
              <a:t>4</a:t>
            </a:r>
            <a:r>
              <a:rPr lang="en-US" sz="3200" i="1" dirty="0" smtClean="0">
                <a:solidFill>
                  <a:srgbClr val="1CADE4"/>
                </a:solidFill>
              </a:rPr>
              <a:t>.</a:t>
            </a:r>
            <a:r>
              <a:rPr lang="en-US" sz="3200" i="1" dirty="0">
                <a:solidFill>
                  <a:srgbClr val="1CADE4"/>
                </a:solidFill>
              </a:rPr>
              <a:t>  Physical Location and Position</a:t>
            </a:r>
            <a:endParaRPr lang="en-IN" sz="3200" i="1" dirty="0">
              <a:solidFill>
                <a:srgbClr val="1CADE4"/>
              </a:solidFill>
            </a:endParaRPr>
          </a:p>
        </p:txBody>
      </p:sp>
      <p:sp>
        <p:nvSpPr>
          <p:cNvPr id="6" name="Content Placeholder 2"/>
          <p:cNvSpPr>
            <a:spLocks noGrp="1"/>
          </p:cNvSpPr>
          <p:nvPr>
            <p:ph idx="1"/>
          </p:nvPr>
        </p:nvSpPr>
        <p:spPr>
          <a:xfrm>
            <a:off x="1024127" y="2084832"/>
            <a:ext cx="10622441" cy="4441096"/>
          </a:xfrm>
        </p:spPr>
        <p:txBody>
          <a:bodyPr>
            <a:normAutofit/>
          </a:bodyPr>
          <a:lstStyle/>
          <a:p>
            <a:pPr marL="269875" indent="-269875">
              <a:buFont typeface="Wingdings" panose="05000000000000000000" pitchFamily="2" charset="2"/>
              <a:buChar char="§"/>
            </a:pPr>
            <a:r>
              <a:rPr lang="en-US" dirty="0"/>
              <a:t>As the Internet of Things is strongly rooted in the physical world, </a:t>
            </a:r>
            <a:r>
              <a:rPr lang="en-US" dirty="0" smtClean="0"/>
              <a:t>the notion</a:t>
            </a:r>
            <a:r>
              <a:rPr lang="en-US" dirty="0"/>
              <a:t> of physical location and position are very important, especially for finding things, </a:t>
            </a:r>
            <a:r>
              <a:rPr lang="en-US" dirty="0" smtClean="0"/>
              <a:t>but also</a:t>
            </a:r>
            <a:r>
              <a:rPr lang="en-US" dirty="0"/>
              <a:t> </a:t>
            </a:r>
            <a:r>
              <a:rPr lang="en-US" dirty="0" smtClean="0"/>
              <a:t>for </a:t>
            </a:r>
            <a:r>
              <a:rPr lang="en-US" dirty="0"/>
              <a:t>deriving knowledge. </a:t>
            </a:r>
            <a:endParaRPr lang="en-US" dirty="0" smtClean="0"/>
          </a:p>
          <a:p>
            <a:pPr marL="269875" indent="-269875">
              <a:buFont typeface="Wingdings" panose="05000000000000000000" pitchFamily="2" charset="2"/>
              <a:buChar char="§"/>
            </a:pPr>
            <a:r>
              <a:rPr lang="en-US" dirty="0" smtClean="0"/>
              <a:t>Therefore</a:t>
            </a:r>
            <a:r>
              <a:rPr lang="en-US" dirty="0"/>
              <a:t>, the infrastructure has to support finding things according to location (e.g. geo-location based discovery). Taking mobility into account, localization technologies will play an important role for the Internet of Things and may become embedded into the infrastructure of the Internet of Things.</a:t>
            </a:r>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7632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1CADE4"/>
                </a:solidFill>
              </a:rPr>
              <a:t>Physical Design of </a:t>
            </a:r>
            <a:r>
              <a:rPr lang="en-US" dirty="0" smtClean="0">
                <a:solidFill>
                  <a:srgbClr val="1CADE4"/>
                </a:solidFill>
              </a:rPr>
              <a:t>IOT</a:t>
            </a:r>
            <a:br>
              <a:rPr lang="en-US" dirty="0" smtClean="0">
                <a:solidFill>
                  <a:srgbClr val="1CADE4"/>
                </a:solidFill>
              </a:rPr>
            </a:br>
            <a:r>
              <a:rPr lang="en-US" sz="3200" i="1" dirty="0" smtClean="0">
                <a:solidFill>
                  <a:srgbClr val="1CADE4"/>
                </a:solidFill>
              </a:rPr>
              <a:t>5.</a:t>
            </a:r>
            <a:r>
              <a:rPr lang="en-US" sz="3200" i="1" dirty="0">
                <a:solidFill>
                  <a:srgbClr val="1CADE4"/>
                </a:solidFill>
              </a:rPr>
              <a:t>  </a:t>
            </a:r>
            <a:r>
              <a:rPr lang="en-US" sz="3200" i="1" dirty="0" smtClean="0">
                <a:solidFill>
                  <a:srgbClr val="1CADE4"/>
                </a:solidFill>
              </a:rPr>
              <a:t>Security and Privacy</a:t>
            </a:r>
            <a:endParaRPr lang="en-IN" sz="3200" i="1" dirty="0">
              <a:solidFill>
                <a:srgbClr val="1CADE4"/>
              </a:solidFill>
            </a:endParaRPr>
          </a:p>
        </p:txBody>
      </p:sp>
      <p:sp>
        <p:nvSpPr>
          <p:cNvPr id="6" name="Content Placeholder 2"/>
          <p:cNvSpPr>
            <a:spLocks noGrp="1"/>
          </p:cNvSpPr>
          <p:nvPr>
            <p:ph idx="1"/>
          </p:nvPr>
        </p:nvSpPr>
        <p:spPr>
          <a:xfrm>
            <a:off x="1024127" y="2084832"/>
            <a:ext cx="10622441" cy="4441096"/>
          </a:xfrm>
        </p:spPr>
        <p:txBody>
          <a:bodyPr>
            <a:normAutofit/>
          </a:bodyPr>
          <a:lstStyle/>
          <a:p>
            <a:pPr marL="269875" indent="-269875">
              <a:buFont typeface="Wingdings" panose="05000000000000000000" pitchFamily="2" charset="2"/>
              <a:buChar char="§"/>
            </a:pPr>
            <a:r>
              <a:rPr lang="en-US" dirty="0" smtClean="0"/>
              <a:t>In </a:t>
            </a:r>
            <a:r>
              <a:rPr lang="en-US" dirty="0"/>
              <a:t>addition, an infrastructure needs to provide support for security and privacy functions including identification, confidentiality, integrity, non-repudiation authentication and authorization. </a:t>
            </a:r>
            <a:endParaRPr lang="en-US" dirty="0" smtClean="0"/>
          </a:p>
          <a:p>
            <a:pPr marL="269875" indent="-269875">
              <a:buFont typeface="Wingdings" panose="05000000000000000000" pitchFamily="2" charset="2"/>
              <a:buChar char="§"/>
            </a:pPr>
            <a:r>
              <a:rPr lang="en-US" dirty="0" smtClean="0"/>
              <a:t>Here </a:t>
            </a:r>
            <a:r>
              <a:rPr lang="en-US" dirty="0"/>
              <a:t>the heterogeneity and the need for interoperability among different ICT systems deployed in the infrastructure and the resource limitations of </a:t>
            </a:r>
            <a:r>
              <a:rPr lang="en-US" dirty="0" err="1"/>
              <a:t>IoT</a:t>
            </a:r>
            <a:r>
              <a:rPr lang="en-US" dirty="0"/>
              <a:t> devices (e.g., Nano sensors) have to be taken into account.</a:t>
            </a:r>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9802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descr="ITU definition of Internet of Things. "/>
          <p:cNvPicPr>
            <a:picLocks noGrp="1" noChangeAspect="1" noChangeArrowheads="1"/>
          </p:cNvPicPr>
          <p:nvPr>
            <p:ph sz="half" idx="2"/>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839452" y="1956488"/>
            <a:ext cx="6513933" cy="45838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solidFill>
                  <a:srgbClr val="1CADE4"/>
                </a:solidFill>
              </a:rPr>
              <a:t>Definition of </a:t>
            </a:r>
            <a:r>
              <a:rPr lang="en-US" dirty="0" err="1" smtClean="0">
                <a:solidFill>
                  <a:srgbClr val="1CADE4"/>
                </a:solidFill>
              </a:rPr>
              <a:t>IoT</a:t>
            </a:r>
            <a:endParaRPr lang="en-IN" dirty="0">
              <a:solidFill>
                <a:srgbClr val="1CADE4"/>
              </a:solidFill>
            </a:endParaRPr>
          </a:p>
        </p:txBody>
      </p:sp>
      <p:pic>
        <p:nvPicPr>
          <p:cNvPr id="4" name="Picture 2" descr="File:SISTec Logo.png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2761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CADE4"/>
                </a:solidFill>
              </a:rPr>
              <a:t>Logical </a:t>
            </a:r>
            <a:r>
              <a:rPr lang="en-US" dirty="0" err="1" smtClean="0">
                <a:solidFill>
                  <a:srgbClr val="1CADE4"/>
                </a:solidFill>
              </a:rPr>
              <a:t>IoT</a:t>
            </a:r>
            <a:r>
              <a:rPr lang="en-US" dirty="0" smtClean="0">
                <a:solidFill>
                  <a:srgbClr val="1CADE4"/>
                </a:solidFill>
              </a:rPr>
              <a:t> Architecture</a:t>
            </a:r>
            <a:endParaRPr lang="en-IN" sz="3200" i="1" dirty="0">
              <a:solidFill>
                <a:srgbClr val="1CADE4"/>
              </a:solidFill>
            </a:endParaRPr>
          </a:p>
        </p:txBody>
      </p:sp>
      <p:pic>
        <p:nvPicPr>
          <p:cNvPr id="8194" name="Picture 2" descr="https://vedveethi.co.in/eNote/IoT/CS-6005%20Unit%201%20-%20Internet%20of%20Things_files/image0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0818" y="2084832"/>
            <a:ext cx="6126692" cy="448294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ile:SISTec Logo.pn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6811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solidFill>
                  <a:srgbClr val="1CADE4"/>
                </a:solidFill>
              </a:rPr>
              <a:t>IoT</a:t>
            </a:r>
            <a:r>
              <a:rPr lang="en-US" dirty="0">
                <a:solidFill>
                  <a:srgbClr val="1CADE4"/>
                </a:solidFill>
              </a:rPr>
              <a:t> Applications</a:t>
            </a:r>
            <a:endParaRPr lang="en-IN" dirty="0">
              <a:solidFill>
                <a:srgbClr val="1CADE4"/>
              </a:solidFill>
            </a:endParaRPr>
          </a:p>
        </p:txBody>
      </p:sp>
      <p:sp>
        <p:nvSpPr>
          <p:cNvPr id="3" name="Text Placeholder 2"/>
          <p:cNvSpPr>
            <a:spLocks noGrp="1"/>
          </p:cNvSpPr>
          <p:nvPr>
            <p:ph type="body" idx="1"/>
          </p:nvPr>
        </p:nvSpPr>
        <p:spPr/>
        <p:txBody>
          <a:bodyPr/>
          <a:lstStyle/>
          <a:p>
            <a:endParaRPr lang="en-IN"/>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2540" y="0"/>
            <a:ext cx="170946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1791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1CADE4"/>
                </a:solidFill>
              </a:rPr>
              <a:t>IOT applications</a:t>
            </a:r>
            <a:endParaRPr lang="en-IN" dirty="0">
              <a:solidFill>
                <a:srgbClr val="1CADE4"/>
              </a:solidFill>
            </a:endParaRPr>
          </a:p>
        </p:txBody>
      </p:sp>
      <p:sp>
        <p:nvSpPr>
          <p:cNvPr id="3" name="Content Placeholder 2"/>
          <p:cNvSpPr>
            <a:spLocks noGrp="1"/>
          </p:cNvSpPr>
          <p:nvPr>
            <p:ph idx="1"/>
          </p:nvPr>
        </p:nvSpPr>
        <p:spPr/>
        <p:txBody>
          <a:bodyPr/>
          <a:lstStyle/>
          <a:p>
            <a:r>
              <a:rPr lang="en-US" dirty="0"/>
              <a:t>The </a:t>
            </a:r>
            <a:r>
              <a:rPr lang="en-US" dirty="0" err="1"/>
              <a:t>IoT</a:t>
            </a:r>
            <a:r>
              <a:rPr lang="en-US" dirty="0"/>
              <a:t> application covers smart environments/spaces in domains such as: </a:t>
            </a:r>
          </a:p>
          <a:p>
            <a:r>
              <a:rPr lang="en-US" dirty="0"/>
              <a:t>Transportation, Building, City, Lifestyle, Retail, Agriculture, Factory, Supply </a:t>
            </a:r>
            <a:r>
              <a:rPr lang="en-US" dirty="0" smtClean="0"/>
              <a:t>chain, Emergency</a:t>
            </a:r>
            <a:r>
              <a:rPr lang="en-US" dirty="0"/>
              <a:t>, Healthcare, User interaction, Culture and tourism, Environment and Energy. </a:t>
            </a:r>
          </a:p>
          <a:p>
            <a:r>
              <a:rPr lang="en-US" dirty="0" smtClean="0"/>
              <a:t>Following </a:t>
            </a:r>
            <a:r>
              <a:rPr lang="en-US" dirty="0"/>
              <a:t>are some of the </a:t>
            </a:r>
            <a:r>
              <a:rPr lang="en-US" dirty="0" err="1"/>
              <a:t>IoT</a:t>
            </a:r>
            <a:r>
              <a:rPr lang="en-US" dirty="0"/>
              <a:t> applications.</a:t>
            </a:r>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9522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1CADE4"/>
                </a:solidFill>
              </a:rPr>
              <a:t>IOT </a:t>
            </a:r>
            <a:r>
              <a:rPr lang="en-US" dirty="0" smtClean="0">
                <a:solidFill>
                  <a:srgbClr val="1CADE4"/>
                </a:solidFill>
              </a:rPr>
              <a:t>applications</a:t>
            </a:r>
            <a:br>
              <a:rPr lang="en-US" dirty="0" smtClean="0">
                <a:solidFill>
                  <a:srgbClr val="1CADE4"/>
                </a:solidFill>
              </a:rPr>
            </a:br>
            <a:r>
              <a:rPr lang="en-US" sz="3600" i="1" dirty="0" err="1">
                <a:solidFill>
                  <a:srgbClr val="1CADE4"/>
                </a:solidFill>
              </a:rPr>
              <a:t>IOsL</a:t>
            </a:r>
            <a:r>
              <a:rPr lang="en-US" sz="3600" i="1" dirty="0">
                <a:solidFill>
                  <a:srgbClr val="1CADE4"/>
                </a:solidFill>
              </a:rPr>
              <a:t> (Internet of smart living)-Remote Control Appliances</a:t>
            </a:r>
            <a:endParaRPr lang="en-IN" sz="3600" i="1" dirty="0">
              <a:solidFill>
                <a:srgbClr val="1CADE4"/>
              </a:solidFill>
            </a:endParaRPr>
          </a:p>
        </p:txBody>
      </p:sp>
      <p:sp>
        <p:nvSpPr>
          <p:cNvPr id="3" name="Content Placeholder 2"/>
          <p:cNvSpPr>
            <a:spLocks noGrp="1"/>
          </p:cNvSpPr>
          <p:nvPr>
            <p:ph idx="1"/>
          </p:nvPr>
        </p:nvSpPr>
        <p:spPr>
          <a:xfrm>
            <a:off x="1024128" y="1981200"/>
            <a:ext cx="10067205" cy="4597400"/>
          </a:xfrm>
        </p:spPr>
        <p:txBody>
          <a:bodyPr>
            <a:normAutofit fontScale="92500" lnSpcReduction="10000"/>
          </a:bodyPr>
          <a:lstStyle/>
          <a:p>
            <a:pPr marL="271463" indent="-271463">
              <a:buFont typeface="Wingdings" panose="05000000000000000000" pitchFamily="2" charset="2"/>
              <a:buChar char="§"/>
            </a:pPr>
            <a:r>
              <a:rPr lang="en-US" dirty="0"/>
              <a:t>Weather: Displays outdoor weather conditions such as humidity, temperature, </a:t>
            </a:r>
            <a:r>
              <a:rPr lang="en-US" dirty="0" smtClean="0"/>
              <a:t> pressure</a:t>
            </a:r>
            <a:r>
              <a:rPr lang="en-US" dirty="0"/>
              <a:t>, wind speed and rain levels with ability to transmit data over long </a:t>
            </a:r>
            <a:r>
              <a:rPr lang="en-US" dirty="0" smtClean="0"/>
              <a:t>distances</a:t>
            </a:r>
            <a:endParaRPr lang="en-US" dirty="0"/>
          </a:p>
          <a:p>
            <a:pPr marL="271463" indent="-271463">
              <a:buFont typeface="Wingdings" panose="05000000000000000000" pitchFamily="2" charset="2"/>
              <a:buChar char="§"/>
            </a:pPr>
            <a:r>
              <a:rPr lang="en-US" dirty="0"/>
              <a:t>S</a:t>
            </a:r>
            <a:r>
              <a:rPr lang="en-US" dirty="0" smtClean="0"/>
              <a:t>mart </a:t>
            </a:r>
            <a:r>
              <a:rPr lang="en-US" dirty="0"/>
              <a:t>Home Appliances: Refrigerators with LCD screen telling what’s inside, </a:t>
            </a:r>
            <a:r>
              <a:rPr lang="en-US" dirty="0" smtClean="0"/>
              <a:t>food </a:t>
            </a:r>
            <a:r>
              <a:rPr lang="en-US" dirty="0"/>
              <a:t>that’s about to expire, ingredients you need to buy and with all the </a:t>
            </a:r>
            <a:r>
              <a:rPr lang="en-US" dirty="0" smtClean="0"/>
              <a:t>information </a:t>
            </a:r>
            <a:r>
              <a:rPr lang="en-US" dirty="0"/>
              <a:t>available on a Smartphone app. </a:t>
            </a:r>
          </a:p>
          <a:p>
            <a:pPr marL="271463" indent="-271463">
              <a:buFont typeface="Wingdings" panose="05000000000000000000" pitchFamily="2" charset="2"/>
              <a:buChar char="§"/>
            </a:pPr>
            <a:r>
              <a:rPr lang="en-US" dirty="0" smtClean="0"/>
              <a:t>Washing </a:t>
            </a:r>
            <a:r>
              <a:rPr lang="en-US" dirty="0"/>
              <a:t>machines allowing you to monitor the laundry remotely, </a:t>
            </a:r>
            <a:r>
              <a:rPr lang="en-US" dirty="0" smtClean="0"/>
              <a:t>and Kitchen </a:t>
            </a:r>
            <a:r>
              <a:rPr lang="en-US" dirty="0"/>
              <a:t>ranges with interface to a Smartphone app allowing remotely </a:t>
            </a:r>
            <a:r>
              <a:rPr lang="en-US" dirty="0" smtClean="0"/>
              <a:t>adjustable </a:t>
            </a:r>
            <a:r>
              <a:rPr lang="en-US" dirty="0"/>
              <a:t>temperature control and monitoring the oven’s self-cleaning </a:t>
            </a:r>
            <a:r>
              <a:rPr lang="en-US" dirty="0" smtClean="0"/>
              <a:t>feature</a:t>
            </a:r>
            <a:endParaRPr lang="en-US" dirty="0"/>
          </a:p>
          <a:p>
            <a:pPr marL="271463" indent="-271463">
              <a:buFont typeface="Wingdings" panose="05000000000000000000" pitchFamily="2" charset="2"/>
              <a:buChar char="§"/>
            </a:pPr>
            <a:r>
              <a:rPr lang="en-US" dirty="0"/>
              <a:t> </a:t>
            </a:r>
            <a:r>
              <a:rPr lang="en-US" dirty="0" smtClean="0"/>
              <a:t>Safety </a:t>
            </a:r>
            <a:r>
              <a:rPr lang="en-US" dirty="0"/>
              <a:t>Monitoring: cameras, and home alarm systems making people feel safe </a:t>
            </a:r>
            <a:r>
              <a:rPr lang="en-US" dirty="0" smtClean="0"/>
              <a:t> in </a:t>
            </a:r>
            <a:r>
              <a:rPr lang="en-US" dirty="0"/>
              <a:t>their daily life at home, </a:t>
            </a:r>
          </a:p>
          <a:p>
            <a:pPr marL="271463" indent="-271463">
              <a:buFont typeface="Wingdings" panose="05000000000000000000" pitchFamily="2" charset="2"/>
              <a:buChar char="§"/>
            </a:pPr>
            <a:r>
              <a:rPr lang="en-US" dirty="0" smtClean="0"/>
              <a:t>Intrusion </a:t>
            </a:r>
            <a:r>
              <a:rPr lang="en-US" dirty="0"/>
              <a:t>Detection Systems: Detection of window and door openings and </a:t>
            </a:r>
            <a:r>
              <a:rPr lang="en-US" dirty="0" smtClean="0"/>
              <a:t>violations </a:t>
            </a:r>
            <a:r>
              <a:rPr lang="en-US" dirty="0"/>
              <a:t>to prevent </a:t>
            </a:r>
            <a:r>
              <a:rPr lang="en-US" dirty="0" smtClean="0"/>
              <a:t>intruders </a:t>
            </a:r>
            <a:endParaRPr lang="en-US" dirty="0"/>
          </a:p>
          <a:p>
            <a:pPr marL="271463" indent="-271463">
              <a:buFont typeface="Wingdings" panose="05000000000000000000" pitchFamily="2" charset="2"/>
              <a:buChar char="§"/>
            </a:pPr>
            <a:r>
              <a:rPr lang="en-US" dirty="0" smtClean="0"/>
              <a:t>Energy </a:t>
            </a:r>
            <a:r>
              <a:rPr lang="en-US" dirty="0"/>
              <a:t>and Water Use: Energy and water supply consumption monitoring to </a:t>
            </a:r>
            <a:r>
              <a:rPr lang="en-US" dirty="0" smtClean="0"/>
              <a:t>obtain </a:t>
            </a:r>
            <a:r>
              <a:rPr lang="en-US" dirty="0"/>
              <a:t>advice on how to save cost and resources.</a:t>
            </a:r>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4894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1CADE4"/>
                </a:solidFill>
              </a:rPr>
              <a:t>IOT </a:t>
            </a:r>
            <a:r>
              <a:rPr lang="en-US" dirty="0" smtClean="0">
                <a:solidFill>
                  <a:srgbClr val="1CADE4"/>
                </a:solidFill>
              </a:rPr>
              <a:t>applications</a:t>
            </a:r>
            <a:br>
              <a:rPr lang="en-US" dirty="0" smtClean="0">
                <a:solidFill>
                  <a:srgbClr val="1CADE4"/>
                </a:solidFill>
              </a:rPr>
            </a:br>
            <a:r>
              <a:rPr lang="en-US" sz="3600" i="1" dirty="0">
                <a:solidFill>
                  <a:srgbClr val="1CADE4"/>
                </a:solidFill>
              </a:rPr>
              <a:t> </a:t>
            </a:r>
            <a:r>
              <a:rPr lang="en-US" sz="3600" i="1" dirty="0" err="1">
                <a:solidFill>
                  <a:srgbClr val="1CADE4"/>
                </a:solidFill>
              </a:rPr>
              <a:t>IOsC</a:t>
            </a:r>
            <a:r>
              <a:rPr lang="en-US" sz="3600" i="1" dirty="0">
                <a:solidFill>
                  <a:srgbClr val="1CADE4"/>
                </a:solidFill>
              </a:rPr>
              <a:t> ( Internet of smart cities)</a:t>
            </a:r>
            <a:endParaRPr lang="en-IN" sz="3600" i="1" dirty="0">
              <a:solidFill>
                <a:srgbClr val="1CADE4"/>
              </a:solidFill>
            </a:endParaRPr>
          </a:p>
        </p:txBody>
      </p:sp>
      <p:sp>
        <p:nvSpPr>
          <p:cNvPr id="3" name="Content Placeholder 2"/>
          <p:cNvSpPr>
            <a:spLocks noGrp="1"/>
          </p:cNvSpPr>
          <p:nvPr>
            <p:ph idx="1"/>
          </p:nvPr>
        </p:nvSpPr>
        <p:spPr>
          <a:xfrm>
            <a:off x="1024128" y="1981200"/>
            <a:ext cx="10067205" cy="4597400"/>
          </a:xfrm>
        </p:spPr>
        <p:txBody>
          <a:bodyPr>
            <a:normAutofit lnSpcReduction="10000"/>
          </a:bodyPr>
          <a:lstStyle/>
          <a:p>
            <a:pPr marL="271463" indent="-271463">
              <a:buFont typeface="Wingdings" panose="05000000000000000000" pitchFamily="2" charset="2"/>
              <a:buChar char="§"/>
            </a:pPr>
            <a:r>
              <a:rPr lang="en-US" dirty="0"/>
              <a:t>Structural Health: Monitoring of vibrations and material conditions in </a:t>
            </a:r>
            <a:r>
              <a:rPr lang="en-US" dirty="0" smtClean="0"/>
              <a:t>buildings</a:t>
            </a:r>
            <a:r>
              <a:rPr lang="en-US" dirty="0"/>
              <a:t>, bridges and historical </a:t>
            </a:r>
            <a:r>
              <a:rPr lang="en-US" dirty="0" smtClean="0"/>
              <a:t>monuments</a:t>
            </a:r>
            <a:endParaRPr lang="en-US" dirty="0"/>
          </a:p>
          <a:p>
            <a:pPr marL="271463" indent="-271463">
              <a:buFont typeface="Wingdings" panose="05000000000000000000" pitchFamily="2" charset="2"/>
              <a:buChar char="§"/>
            </a:pPr>
            <a:r>
              <a:rPr lang="en-US" dirty="0"/>
              <a:t> </a:t>
            </a:r>
            <a:r>
              <a:rPr lang="en-US" dirty="0" smtClean="0"/>
              <a:t>Lightning</a:t>
            </a:r>
            <a:r>
              <a:rPr lang="en-US" dirty="0"/>
              <a:t>: intelligent and weather adaptive lighting in street </a:t>
            </a:r>
            <a:r>
              <a:rPr lang="en-US" dirty="0" smtClean="0"/>
              <a:t>lights</a:t>
            </a:r>
            <a:endParaRPr lang="en-US" dirty="0"/>
          </a:p>
          <a:p>
            <a:pPr marL="271463" indent="-271463">
              <a:buFont typeface="Wingdings" panose="05000000000000000000" pitchFamily="2" charset="2"/>
              <a:buChar char="§"/>
            </a:pPr>
            <a:r>
              <a:rPr lang="en-US" dirty="0" smtClean="0"/>
              <a:t>Safety</a:t>
            </a:r>
            <a:r>
              <a:rPr lang="en-US" dirty="0"/>
              <a:t>: Digital video monitoring, fire control management, public </a:t>
            </a:r>
            <a:r>
              <a:rPr lang="en-US" dirty="0" smtClean="0"/>
              <a:t>announcement </a:t>
            </a:r>
            <a:r>
              <a:rPr lang="en-US" dirty="0"/>
              <a:t>systems, </a:t>
            </a:r>
          </a:p>
          <a:p>
            <a:pPr marL="271463" indent="-271463">
              <a:buFont typeface="Wingdings" panose="05000000000000000000" pitchFamily="2" charset="2"/>
              <a:buChar char="§"/>
            </a:pPr>
            <a:r>
              <a:rPr lang="en-US" dirty="0"/>
              <a:t> </a:t>
            </a:r>
            <a:r>
              <a:rPr lang="en-US" dirty="0" smtClean="0"/>
              <a:t>Transportation</a:t>
            </a:r>
            <a:r>
              <a:rPr lang="en-US" dirty="0"/>
              <a:t>: Smart Roads and Intelligent High-ways with warning messages </a:t>
            </a:r>
            <a:r>
              <a:rPr lang="en-US" dirty="0" smtClean="0"/>
              <a:t>and </a:t>
            </a:r>
            <a:r>
              <a:rPr lang="en-US" dirty="0"/>
              <a:t>diversions according to climate conditions and unexpected events like </a:t>
            </a:r>
            <a:r>
              <a:rPr lang="en-US" dirty="0" smtClean="0"/>
              <a:t>accidents </a:t>
            </a:r>
            <a:r>
              <a:rPr lang="en-US" dirty="0"/>
              <a:t>or traffic </a:t>
            </a:r>
            <a:r>
              <a:rPr lang="en-US" dirty="0" smtClean="0"/>
              <a:t>jams </a:t>
            </a:r>
            <a:endParaRPr lang="en-US" dirty="0"/>
          </a:p>
          <a:p>
            <a:pPr marL="271463" indent="-271463">
              <a:buFont typeface="Wingdings" panose="05000000000000000000" pitchFamily="2" charset="2"/>
              <a:buChar char="§"/>
            </a:pPr>
            <a:r>
              <a:rPr lang="en-US" dirty="0"/>
              <a:t> </a:t>
            </a:r>
            <a:r>
              <a:rPr lang="en-US" dirty="0" smtClean="0"/>
              <a:t>Smart </a:t>
            </a:r>
            <a:r>
              <a:rPr lang="en-US" dirty="0"/>
              <a:t>Parking: Real-time monitoring of parking spaces availability in the city </a:t>
            </a:r>
            <a:r>
              <a:rPr lang="en-US" dirty="0" smtClean="0"/>
              <a:t>making </a:t>
            </a:r>
            <a:r>
              <a:rPr lang="en-US" dirty="0"/>
              <a:t>residents able to identify and reserve the closest available </a:t>
            </a:r>
            <a:r>
              <a:rPr lang="en-US" dirty="0" smtClean="0"/>
              <a:t>spaces</a:t>
            </a:r>
          </a:p>
          <a:p>
            <a:pPr marL="271463" indent="-271463">
              <a:buFont typeface="Wingdings" panose="05000000000000000000" pitchFamily="2" charset="2"/>
              <a:buChar char="§"/>
            </a:pPr>
            <a:r>
              <a:rPr lang="en-US" dirty="0"/>
              <a:t>Waste Management: Detection of rubbish levels in containers to optimize the </a:t>
            </a:r>
            <a:r>
              <a:rPr lang="en-US" dirty="0" smtClean="0"/>
              <a:t>trash </a:t>
            </a:r>
            <a:r>
              <a:rPr lang="en-US" dirty="0"/>
              <a:t>collection routes. Garbage cans and recycle bins with RFID tags allow the </a:t>
            </a:r>
            <a:r>
              <a:rPr lang="en-US" dirty="0" smtClean="0"/>
              <a:t>sanitation </a:t>
            </a:r>
            <a:r>
              <a:rPr lang="en-US" dirty="0"/>
              <a:t>staff to see when garbage has been put out.</a:t>
            </a:r>
          </a:p>
          <a:p>
            <a:pPr marL="0" indent="0">
              <a:buNone/>
            </a:pPr>
            <a:endParaRPr lang="en-US" dirty="0"/>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8831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1CADE4"/>
                </a:solidFill>
              </a:rPr>
              <a:t>IOT </a:t>
            </a:r>
            <a:r>
              <a:rPr lang="en-US" dirty="0" smtClean="0">
                <a:solidFill>
                  <a:srgbClr val="1CADE4"/>
                </a:solidFill>
              </a:rPr>
              <a:t>applications</a:t>
            </a:r>
            <a:br>
              <a:rPr lang="en-US" dirty="0" smtClean="0">
                <a:solidFill>
                  <a:srgbClr val="1CADE4"/>
                </a:solidFill>
              </a:rPr>
            </a:br>
            <a:r>
              <a:rPr lang="en-US" sz="3600" i="1" dirty="0">
                <a:solidFill>
                  <a:srgbClr val="1CADE4"/>
                </a:solidFill>
              </a:rPr>
              <a:t> </a:t>
            </a:r>
            <a:r>
              <a:rPr lang="en-US" sz="3600" i="1" dirty="0" err="1">
                <a:solidFill>
                  <a:srgbClr val="1CADE4"/>
                </a:solidFill>
              </a:rPr>
              <a:t>IOsE</a:t>
            </a:r>
            <a:r>
              <a:rPr lang="en-US" sz="3600" i="1" dirty="0">
                <a:solidFill>
                  <a:srgbClr val="1CADE4"/>
                </a:solidFill>
              </a:rPr>
              <a:t> (Internet of smart environment)</a:t>
            </a:r>
            <a:endParaRPr lang="en-IN" sz="3600" i="1" dirty="0">
              <a:solidFill>
                <a:srgbClr val="1CADE4"/>
              </a:solidFill>
            </a:endParaRPr>
          </a:p>
        </p:txBody>
      </p:sp>
      <p:sp>
        <p:nvSpPr>
          <p:cNvPr id="3" name="Content Placeholder 2"/>
          <p:cNvSpPr>
            <a:spLocks noGrp="1"/>
          </p:cNvSpPr>
          <p:nvPr>
            <p:ph idx="1"/>
          </p:nvPr>
        </p:nvSpPr>
        <p:spPr>
          <a:xfrm>
            <a:off x="1024128" y="1981200"/>
            <a:ext cx="10067205" cy="4597400"/>
          </a:xfrm>
        </p:spPr>
        <p:txBody>
          <a:bodyPr>
            <a:normAutofit lnSpcReduction="10000"/>
          </a:bodyPr>
          <a:lstStyle/>
          <a:p>
            <a:pPr marL="177800" indent="-177800">
              <a:buFont typeface="Wingdings" panose="05000000000000000000" pitchFamily="2" charset="2"/>
              <a:buChar char="§"/>
            </a:pPr>
            <a:r>
              <a:rPr lang="en-US" dirty="0"/>
              <a:t>Air Pollution monitoring: Control of CO2 emissions of factories, pollution </a:t>
            </a:r>
            <a:r>
              <a:rPr lang="en-US" dirty="0" smtClean="0"/>
              <a:t>emitted </a:t>
            </a:r>
            <a:r>
              <a:rPr lang="en-US" dirty="0"/>
              <a:t>by cars and toxic gases generated in </a:t>
            </a:r>
            <a:r>
              <a:rPr lang="en-US" dirty="0" smtClean="0"/>
              <a:t>farms </a:t>
            </a:r>
            <a:endParaRPr lang="en-US" dirty="0"/>
          </a:p>
          <a:p>
            <a:pPr marL="177800" indent="-177800">
              <a:buFont typeface="Wingdings" panose="05000000000000000000" pitchFamily="2" charset="2"/>
              <a:buChar char="§"/>
            </a:pPr>
            <a:r>
              <a:rPr lang="en-US" dirty="0"/>
              <a:t> </a:t>
            </a:r>
            <a:r>
              <a:rPr lang="en-US" dirty="0" smtClean="0"/>
              <a:t>Forest </a:t>
            </a:r>
            <a:r>
              <a:rPr lang="en-US" dirty="0"/>
              <a:t>Fire Detection: Monitoring of combustion gases and preemptive fire </a:t>
            </a:r>
            <a:r>
              <a:rPr lang="en-US" dirty="0" smtClean="0"/>
              <a:t> conditions </a:t>
            </a:r>
            <a:r>
              <a:rPr lang="en-US" dirty="0"/>
              <a:t>to define alert </a:t>
            </a:r>
            <a:r>
              <a:rPr lang="en-US" dirty="0" smtClean="0"/>
              <a:t>zones</a:t>
            </a:r>
            <a:endParaRPr lang="en-US" dirty="0"/>
          </a:p>
          <a:p>
            <a:pPr marL="177800" indent="-177800">
              <a:buFont typeface="Wingdings" panose="05000000000000000000" pitchFamily="2" charset="2"/>
              <a:buChar char="§"/>
            </a:pPr>
            <a:r>
              <a:rPr lang="en-US" dirty="0"/>
              <a:t> </a:t>
            </a:r>
            <a:r>
              <a:rPr lang="en-US" dirty="0" smtClean="0"/>
              <a:t>Weather </a:t>
            </a:r>
            <a:r>
              <a:rPr lang="en-US" dirty="0"/>
              <a:t>monitoring: weather conditions monitoring such as humidity, </a:t>
            </a:r>
            <a:r>
              <a:rPr lang="en-US" dirty="0" smtClean="0"/>
              <a:t> temperature</a:t>
            </a:r>
            <a:r>
              <a:rPr lang="en-US" dirty="0"/>
              <a:t>, pressure, wind speed and rain, Earthquake Early </a:t>
            </a:r>
            <a:r>
              <a:rPr lang="en-US" dirty="0" smtClean="0"/>
              <a:t>Detection </a:t>
            </a:r>
            <a:endParaRPr lang="en-US" dirty="0"/>
          </a:p>
          <a:p>
            <a:pPr marL="177800" indent="-177800">
              <a:buFont typeface="Wingdings" panose="05000000000000000000" pitchFamily="2" charset="2"/>
              <a:buChar char="§"/>
            </a:pPr>
            <a:r>
              <a:rPr lang="en-US" dirty="0"/>
              <a:t> </a:t>
            </a:r>
            <a:r>
              <a:rPr lang="en-US" dirty="0" smtClean="0"/>
              <a:t>Water </a:t>
            </a:r>
            <a:r>
              <a:rPr lang="en-US" dirty="0"/>
              <a:t>Quality: Study of water suitability in rivers and the sea for eligibility in </a:t>
            </a:r>
            <a:r>
              <a:rPr lang="en-US" dirty="0" smtClean="0"/>
              <a:t> drinkable use </a:t>
            </a:r>
            <a:endParaRPr lang="en-US" dirty="0"/>
          </a:p>
          <a:p>
            <a:pPr marL="177800" indent="-177800">
              <a:buFont typeface="Wingdings" panose="05000000000000000000" pitchFamily="2" charset="2"/>
              <a:buChar char="§"/>
            </a:pPr>
            <a:r>
              <a:rPr lang="en-US" dirty="0"/>
              <a:t> </a:t>
            </a:r>
            <a:r>
              <a:rPr lang="en-US" dirty="0" smtClean="0"/>
              <a:t>River </a:t>
            </a:r>
            <a:r>
              <a:rPr lang="en-US" dirty="0"/>
              <a:t>Floods: Monitoring of water level variations in rivers, dams and reservoirs </a:t>
            </a:r>
            <a:r>
              <a:rPr lang="en-US" dirty="0" smtClean="0"/>
              <a:t>during </a:t>
            </a:r>
            <a:r>
              <a:rPr lang="en-US" dirty="0"/>
              <a:t>rainy </a:t>
            </a:r>
            <a:r>
              <a:rPr lang="en-US" dirty="0" smtClean="0"/>
              <a:t>days </a:t>
            </a:r>
            <a:endParaRPr lang="en-US" dirty="0"/>
          </a:p>
          <a:p>
            <a:pPr marL="177800" indent="-177800">
              <a:buFont typeface="Wingdings" panose="05000000000000000000" pitchFamily="2" charset="2"/>
              <a:buChar char="§"/>
            </a:pPr>
            <a:r>
              <a:rPr lang="en-US" dirty="0" smtClean="0"/>
              <a:t>Protecting </a:t>
            </a:r>
            <a:r>
              <a:rPr lang="en-US" dirty="0"/>
              <a:t>wildlife: Tracking collars utilizing GPS/GSM modules to locate and </a:t>
            </a:r>
            <a:r>
              <a:rPr lang="en-US" dirty="0" smtClean="0"/>
              <a:t> track </a:t>
            </a:r>
            <a:r>
              <a:rPr lang="en-US" dirty="0"/>
              <a:t>wild animals and communicate their coordinates via SMS.</a:t>
            </a:r>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3304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1CADE4"/>
                </a:solidFill>
              </a:rPr>
              <a:t>IOT </a:t>
            </a:r>
            <a:r>
              <a:rPr lang="en-US" dirty="0" smtClean="0">
                <a:solidFill>
                  <a:srgbClr val="1CADE4"/>
                </a:solidFill>
              </a:rPr>
              <a:t>applications</a:t>
            </a:r>
            <a:br>
              <a:rPr lang="en-US" dirty="0" smtClean="0">
                <a:solidFill>
                  <a:srgbClr val="1CADE4"/>
                </a:solidFill>
              </a:rPr>
            </a:br>
            <a:r>
              <a:rPr lang="en-US" sz="3600" i="1" dirty="0">
                <a:solidFill>
                  <a:srgbClr val="1CADE4"/>
                </a:solidFill>
              </a:rPr>
              <a:t> </a:t>
            </a:r>
            <a:r>
              <a:rPr lang="en-IN" sz="3600" i="1" dirty="0" err="1">
                <a:solidFill>
                  <a:srgbClr val="1CADE4"/>
                </a:solidFill>
              </a:rPr>
              <a:t>IOsI</a:t>
            </a:r>
            <a:r>
              <a:rPr lang="en-IN" sz="3600" i="1" dirty="0">
                <a:solidFill>
                  <a:srgbClr val="1CADE4"/>
                </a:solidFill>
              </a:rPr>
              <a:t> (Internet of smart industry)</a:t>
            </a:r>
          </a:p>
        </p:txBody>
      </p:sp>
      <p:sp>
        <p:nvSpPr>
          <p:cNvPr id="3" name="Content Placeholder 2"/>
          <p:cNvSpPr>
            <a:spLocks noGrp="1"/>
          </p:cNvSpPr>
          <p:nvPr>
            <p:ph idx="1"/>
          </p:nvPr>
        </p:nvSpPr>
        <p:spPr>
          <a:xfrm>
            <a:off x="1024128" y="1981200"/>
            <a:ext cx="10067205" cy="4597400"/>
          </a:xfrm>
        </p:spPr>
        <p:txBody>
          <a:bodyPr>
            <a:normAutofit/>
          </a:bodyPr>
          <a:lstStyle/>
          <a:p>
            <a:pPr marL="271463" indent="-271463">
              <a:buFont typeface="Wingdings" panose="05000000000000000000" pitchFamily="2" charset="2"/>
              <a:buChar char="§"/>
            </a:pPr>
            <a:r>
              <a:rPr lang="en-US" dirty="0"/>
              <a:t>Explosive and Hazardous Gases: Detection of gas levels and leakages in </a:t>
            </a:r>
            <a:r>
              <a:rPr lang="en-US" dirty="0" smtClean="0"/>
              <a:t>industrial </a:t>
            </a:r>
            <a:r>
              <a:rPr lang="en-US" dirty="0"/>
              <a:t>environments, surroundings of chemical factories and inside </a:t>
            </a:r>
            <a:r>
              <a:rPr lang="en-US" dirty="0" smtClean="0"/>
              <a:t>mines</a:t>
            </a:r>
            <a:r>
              <a:rPr lang="en-US" dirty="0"/>
              <a:t>, Monitoring of toxic gas and oxygen levels inside chemical plants to </a:t>
            </a:r>
            <a:r>
              <a:rPr lang="en-US" dirty="0" smtClean="0"/>
              <a:t>ensure </a:t>
            </a:r>
            <a:r>
              <a:rPr lang="en-US" dirty="0"/>
              <a:t>workers and goods safety, Monitoring of water, oil and gas levels in </a:t>
            </a:r>
            <a:r>
              <a:rPr lang="en-US" dirty="0" smtClean="0"/>
              <a:t>storage </a:t>
            </a:r>
            <a:r>
              <a:rPr lang="en-US" dirty="0"/>
              <a:t>tanks and Cisterns, </a:t>
            </a:r>
          </a:p>
          <a:p>
            <a:pPr marL="271463" indent="-271463">
              <a:buFont typeface="Wingdings" panose="05000000000000000000" pitchFamily="2" charset="2"/>
              <a:buChar char="§"/>
            </a:pPr>
            <a:r>
              <a:rPr lang="en-US" dirty="0" smtClean="0"/>
              <a:t>Maintenance </a:t>
            </a:r>
            <a:r>
              <a:rPr lang="en-US" dirty="0"/>
              <a:t>and repair: Early predictions on equipment malfunctions and </a:t>
            </a:r>
            <a:r>
              <a:rPr lang="en-US" dirty="0" smtClean="0"/>
              <a:t>service </a:t>
            </a:r>
            <a:r>
              <a:rPr lang="en-US" dirty="0"/>
              <a:t>maintenance can be automatically scheduled ahead of an actual </a:t>
            </a:r>
            <a:r>
              <a:rPr lang="en-US" dirty="0" smtClean="0"/>
              <a:t>part </a:t>
            </a:r>
            <a:r>
              <a:rPr lang="en-US" dirty="0"/>
              <a:t>failure by installing sensors inside equipment to monitor and </a:t>
            </a:r>
            <a:r>
              <a:rPr lang="en-US" dirty="0" smtClean="0"/>
              <a:t>send </a:t>
            </a:r>
            <a:r>
              <a:rPr lang="en-US" dirty="0"/>
              <a:t>reports.</a:t>
            </a:r>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4057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1CADE4"/>
                </a:solidFill>
              </a:rPr>
              <a:t>IOT </a:t>
            </a:r>
            <a:r>
              <a:rPr lang="en-US" dirty="0" smtClean="0">
                <a:solidFill>
                  <a:srgbClr val="1CADE4"/>
                </a:solidFill>
              </a:rPr>
              <a:t>applications</a:t>
            </a:r>
            <a:br>
              <a:rPr lang="en-US" dirty="0" smtClean="0">
                <a:solidFill>
                  <a:srgbClr val="1CADE4"/>
                </a:solidFill>
              </a:rPr>
            </a:br>
            <a:r>
              <a:rPr lang="en-US" sz="3600" i="1" dirty="0">
                <a:solidFill>
                  <a:srgbClr val="1CADE4"/>
                </a:solidFill>
              </a:rPr>
              <a:t> </a:t>
            </a:r>
            <a:r>
              <a:rPr lang="en-US" sz="4000" i="1" dirty="0" err="1">
                <a:solidFill>
                  <a:srgbClr val="1CADE4"/>
                </a:solidFill>
              </a:rPr>
              <a:t>IOsH</a:t>
            </a:r>
            <a:r>
              <a:rPr lang="en-US" sz="4000" i="1" dirty="0">
                <a:solidFill>
                  <a:srgbClr val="1CADE4"/>
                </a:solidFill>
              </a:rPr>
              <a:t> (Internet of smart health)-Patients Surveillance:</a:t>
            </a:r>
            <a:r>
              <a:rPr lang="en-US" dirty="0"/>
              <a:t> </a:t>
            </a:r>
            <a:endParaRPr lang="en-IN" sz="3600" i="1" dirty="0">
              <a:solidFill>
                <a:srgbClr val="1CADE4"/>
              </a:solidFill>
            </a:endParaRPr>
          </a:p>
        </p:txBody>
      </p:sp>
      <p:sp>
        <p:nvSpPr>
          <p:cNvPr id="3" name="Content Placeholder 2"/>
          <p:cNvSpPr>
            <a:spLocks noGrp="1"/>
          </p:cNvSpPr>
          <p:nvPr>
            <p:ph idx="1"/>
          </p:nvPr>
        </p:nvSpPr>
        <p:spPr>
          <a:xfrm>
            <a:off x="1024128" y="1981200"/>
            <a:ext cx="10067205" cy="4597400"/>
          </a:xfrm>
        </p:spPr>
        <p:txBody>
          <a:bodyPr>
            <a:normAutofit/>
          </a:bodyPr>
          <a:lstStyle/>
          <a:p>
            <a:pPr marL="271463" indent="-271463">
              <a:buFont typeface="Wingdings" panose="05000000000000000000" pitchFamily="2" charset="2"/>
              <a:buChar char="§"/>
            </a:pPr>
            <a:r>
              <a:rPr lang="en-US" dirty="0"/>
              <a:t>Monitoring of conditions of patients inside hospitals and in old people’s home, </a:t>
            </a:r>
            <a:r>
              <a:rPr lang="en-US" dirty="0" smtClean="0"/>
              <a:t>Medical </a:t>
            </a:r>
            <a:r>
              <a:rPr lang="en-US" dirty="0"/>
              <a:t>Fridges: Control of conditions inside freezers storing vaccines, medicines and </a:t>
            </a:r>
            <a:r>
              <a:rPr lang="en-US" dirty="0" smtClean="0"/>
              <a:t>organic elements </a:t>
            </a:r>
            <a:endParaRPr lang="en-US" dirty="0"/>
          </a:p>
          <a:p>
            <a:pPr marL="271463" indent="-271463">
              <a:buFont typeface="Wingdings" panose="05000000000000000000" pitchFamily="2" charset="2"/>
              <a:buChar char="§"/>
            </a:pPr>
            <a:r>
              <a:rPr lang="en-US" dirty="0"/>
              <a:t>Fall Detection: Assistance for elderly or disabled people living independent, </a:t>
            </a:r>
          </a:p>
          <a:p>
            <a:pPr marL="271463" indent="-271463">
              <a:buFont typeface="Wingdings" panose="05000000000000000000" pitchFamily="2" charset="2"/>
              <a:buChar char="§"/>
            </a:pPr>
            <a:r>
              <a:rPr lang="en-US" dirty="0"/>
              <a:t>Physical Activity Monitoring: Wireless sensors placed across the mattress sensing </a:t>
            </a:r>
            <a:r>
              <a:rPr lang="en-US" dirty="0" smtClean="0"/>
              <a:t>small </a:t>
            </a:r>
            <a:r>
              <a:rPr lang="en-US" dirty="0"/>
              <a:t>motions, like breathing and heart rate and large motions caused by tossing and </a:t>
            </a:r>
            <a:r>
              <a:rPr lang="en-US" dirty="0" smtClean="0"/>
              <a:t>turning </a:t>
            </a:r>
            <a:r>
              <a:rPr lang="en-US" dirty="0"/>
              <a:t>during sleep, providing data available through an app on the Smartphone.</a:t>
            </a:r>
          </a:p>
          <a:p>
            <a:pPr marL="271463" indent="-271463">
              <a:buFont typeface="Wingdings" panose="05000000000000000000" pitchFamily="2" charset="2"/>
              <a:buChar char="§"/>
            </a:pPr>
            <a:endParaRPr lang="en-US" dirty="0"/>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7080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1CADE4"/>
                </a:solidFill>
              </a:rPr>
              <a:t>IOT </a:t>
            </a:r>
            <a:r>
              <a:rPr lang="en-US" dirty="0" smtClean="0">
                <a:solidFill>
                  <a:srgbClr val="1CADE4"/>
                </a:solidFill>
              </a:rPr>
              <a:t>applications</a:t>
            </a:r>
            <a:br>
              <a:rPr lang="en-US" dirty="0" smtClean="0">
                <a:solidFill>
                  <a:srgbClr val="1CADE4"/>
                </a:solidFill>
              </a:rPr>
            </a:br>
            <a:r>
              <a:rPr lang="en-US" sz="3600" i="1" dirty="0">
                <a:solidFill>
                  <a:srgbClr val="1CADE4"/>
                </a:solidFill>
              </a:rPr>
              <a:t> </a:t>
            </a:r>
            <a:r>
              <a:rPr lang="en-US" sz="4000" i="1" dirty="0" err="1">
                <a:solidFill>
                  <a:srgbClr val="1CADE4"/>
                </a:solidFill>
              </a:rPr>
              <a:t>IOsA</a:t>
            </a:r>
            <a:r>
              <a:rPr lang="en-US" sz="4000" i="1" dirty="0">
                <a:solidFill>
                  <a:srgbClr val="1CADE4"/>
                </a:solidFill>
              </a:rPr>
              <a:t> (internet of smart agriculture)-Green Houses: </a:t>
            </a:r>
            <a:endParaRPr lang="en-IN" sz="4000" i="1" dirty="0">
              <a:solidFill>
                <a:srgbClr val="1CADE4"/>
              </a:solidFill>
            </a:endParaRPr>
          </a:p>
        </p:txBody>
      </p:sp>
      <p:sp>
        <p:nvSpPr>
          <p:cNvPr id="3" name="Content Placeholder 2"/>
          <p:cNvSpPr>
            <a:spLocks noGrp="1"/>
          </p:cNvSpPr>
          <p:nvPr>
            <p:ph idx="1"/>
          </p:nvPr>
        </p:nvSpPr>
        <p:spPr>
          <a:xfrm>
            <a:off x="1024128" y="1981200"/>
            <a:ext cx="10067205" cy="4597400"/>
          </a:xfrm>
        </p:spPr>
        <p:txBody>
          <a:bodyPr>
            <a:normAutofit/>
          </a:bodyPr>
          <a:lstStyle/>
          <a:p>
            <a:pPr marL="271463" indent="-271463">
              <a:buFont typeface="Wingdings" panose="05000000000000000000" pitchFamily="2" charset="2"/>
              <a:buChar char="§"/>
            </a:pPr>
            <a:r>
              <a:rPr lang="en-US" dirty="0"/>
              <a:t>Control micro-climate conditions to maximize the production of fruits and </a:t>
            </a:r>
            <a:r>
              <a:rPr lang="en-US" dirty="0" smtClean="0"/>
              <a:t>vegetables </a:t>
            </a:r>
            <a:r>
              <a:rPr lang="en-US" dirty="0"/>
              <a:t>and its </a:t>
            </a:r>
            <a:r>
              <a:rPr lang="en-US" dirty="0" smtClean="0"/>
              <a:t>quality </a:t>
            </a:r>
            <a:endParaRPr lang="en-US" dirty="0"/>
          </a:p>
          <a:p>
            <a:pPr marL="271463" indent="-271463">
              <a:buFont typeface="Wingdings" panose="05000000000000000000" pitchFamily="2" charset="2"/>
              <a:buChar char="§"/>
            </a:pPr>
            <a:r>
              <a:rPr lang="en-US" dirty="0" smtClean="0"/>
              <a:t>Compost</a:t>
            </a:r>
            <a:r>
              <a:rPr lang="en-US" dirty="0"/>
              <a:t>: Control of humidity and temperature levels in alfalfa, hay, straw, etc. </a:t>
            </a:r>
            <a:endParaRPr lang="en-US" dirty="0" smtClean="0"/>
          </a:p>
          <a:p>
            <a:pPr marL="271463" indent="-271463">
              <a:buFont typeface="Wingdings" panose="05000000000000000000" pitchFamily="2" charset="2"/>
              <a:buChar char="§"/>
            </a:pPr>
            <a:r>
              <a:rPr lang="en-US" dirty="0" smtClean="0"/>
              <a:t>Animal </a:t>
            </a:r>
            <a:r>
              <a:rPr lang="en-US" dirty="0"/>
              <a:t>Farming/Tracking: Location and identification of animals grazing in </a:t>
            </a:r>
            <a:r>
              <a:rPr lang="en-US" dirty="0" smtClean="0"/>
              <a:t>open </a:t>
            </a:r>
            <a:r>
              <a:rPr lang="en-US" dirty="0"/>
              <a:t>pastures or location in big stables, Study of ventilation and air quality in </a:t>
            </a:r>
            <a:r>
              <a:rPr lang="en-US" dirty="0" smtClean="0"/>
              <a:t>farms </a:t>
            </a:r>
            <a:r>
              <a:rPr lang="en-US" dirty="0"/>
              <a:t>and detection of harmful gases from </a:t>
            </a:r>
            <a:r>
              <a:rPr lang="en-US" dirty="0" smtClean="0"/>
              <a:t>excrements</a:t>
            </a:r>
            <a:endParaRPr lang="en-US" dirty="0"/>
          </a:p>
          <a:p>
            <a:pPr marL="271463" indent="-271463">
              <a:buFont typeface="Wingdings" panose="05000000000000000000" pitchFamily="2" charset="2"/>
              <a:buChar char="§"/>
            </a:pPr>
            <a:r>
              <a:rPr lang="en-US" dirty="0" smtClean="0"/>
              <a:t>Field </a:t>
            </a:r>
            <a:r>
              <a:rPr lang="en-US" dirty="0"/>
              <a:t>Monitoring: Reducing spoilage and crop waste with better monitoring, </a:t>
            </a:r>
            <a:r>
              <a:rPr lang="en-US" dirty="0" smtClean="0"/>
              <a:t> accurate </a:t>
            </a:r>
            <a:r>
              <a:rPr lang="en-US" dirty="0"/>
              <a:t>ongoing data obtaining, and management of the agriculture fields, </a:t>
            </a:r>
            <a:r>
              <a:rPr lang="en-US" dirty="0" smtClean="0"/>
              <a:t>including </a:t>
            </a:r>
            <a:r>
              <a:rPr lang="en-US" dirty="0"/>
              <a:t>better control of fertilizing, electricity and watering. </a:t>
            </a:r>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8140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CADE4"/>
                </a:solidFill>
              </a:rPr>
              <a:t>M2M</a:t>
            </a:r>
            <a:endParaRPr lang="en-IN" dirty="0">
              <a:solidFill>
                <a:srgbClr val="1CADE4"/>
              </a:solidFill>
            </a:endParaRPr>
          </a:p>
        </p:txBody>
      </p:sp>
      <p:sp>
        <p:nvSpPr>
          <p:cNvPr id="3" name="Text Placeholder 2"/>
          <p:cNvSpPr>
            <a:spLocks noGrp="1"/>
          </p:cNvSpPr>
          <p:nvPr>
            <p:ph type="body" idx="1"/>
          </p:nvPr>
        </p:nvSpPr>
        <p:spPr/>
        <p:txBody>
          <a:bodyPr/>
          <a:lstStyle/>
          <a:p>
            <a:endParaRPr lang="en-IN"/>
          </a:p>
        </p:txBody>
      </p:sp>
      <p:pic>
        <p:nvPicPr>
          <p:cNvPr id="11266" name="Picture 2" descr="Discovering M2M Communication. Exploring the Seamless Conversations… | by  Etiris Magazine | Medium"/>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490134" y="2614022"/>
            <a:ext cx="4402667" cy="3995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ile:SISTec Logo.png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ile:SISTec Logo.png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2540" y="0"/>
            <a:ext cx="170946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8662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1CADE4"/>
                </a:solidFill>
              </a:rPr>
              <a:t>Characteristics of IOT</a:t>
            </a:r>
          </a:p>
        </p:txBody>
      </p:sp>
      <p:sp>
        <p:nvSpPr>
          <p:cNvPr id="3" name="Content Placeholder 2"/>
          <p:cNvSpPr>
            <a:spLocks noGrp="1"/>
          </p:cNvSpPr>
          <p:nvPr>
            <p:ph idx="1"/>
          </p:nvPr>
        </p:nvSpPr>
        <p:spPr/>
        <p:txBody>
          <a:bodyPr>
            <a:normAutofit/>
          </a:bodyPr>
          <a:lstStyle/>
          <a:p>
            <a:pPr marL="269875" indent="-269875">
              <a:buFont typeface="Wingdings" panose="05000000000000000000" pitchFamily="2" charset="2"/>
              <a:buChar char="§"/>
            </a:pPr>
            <a:r>
              <a:rPr lang="en-US" dirty="0"/>
              <a:t> </a:t>
            </a:r>
            <a:r>
              <a:rPr lang="en-US" b="1" dirty="0"/>
              <a:t>Interconnectivity: </a:t>
            </a:r>
            <a:r>
              <a:rPr lang="en-US" dirty="0"/>
              <a:t>With regard to the </a:t>
            </a:r>
            <a:r>
              <a:rPr lang="en-US" dirty="0" err="1"/>
              <a:t>IoT</a:t>
            </a:r>
            <a:r>
              <a:rPr lang="en-US" dirty="0"/>
              <a:t>, anything can be interconnected with the global information and communication infrastructure.</a:t>
            </a:r>
          </a:p>
          <a:p>
            <a:pPr marL="269875" indent="-269875">
              <a:buFont typeface="Wingdings" panose="05000000000000000000" pitchFamily="2" charset="2"/>
              <a:buChar char="§"/>
            </a:pPr>
            <a:r>
              <a:rPr lang="en-US" b="1" dirty="0" smtClean="0"/>
              <a:t>Things-related </a:t>
            </a:r>
            <a:r>
              <a:rPr lang="en-US" b="1" dirty="0"/>
              <a:t>services: </a:t>
            </a:r>
            <a:r>
              <a:rPr lang="en-US" dirty="0"/>
              <a:t>The </a:t>
            </a:r>
            <a:r>
              <a:rPr lang="en-US" dirty="0" err="1"/>
              <a:t>IoT</a:t>
            </a:r>
            <a:r>
              <a:rPr lang="en-US" dirty="0"/>
              <a:t> is capable of providing thing-related services within the constraints of things, such as privacy protection and semantic consistency between physical things and their associated virtual things. In order to provide thing-related services within the constraints of things, </a:t>
            </a:r>
            <a:r>
              <a:rPr lang="en-US" b="1" dirty="0"/>
              <a:t>both the technologies in physical world and information world will change</a:t>
            </a:r>
            <a:r>
              <a:rPr lang="en-US" dirty="0"/>
              <a:t>.</a:t>
            </a:r>
          </a:p>
          <a:p>
            <a:pPr marL="269875" indent="-269875">
              <a:buFont typeface="Wingdings" panose="05000000000000000000" pitchFamily="2" charset="2"/>
              <a:buChar char="§"/>
            </a:pPr>
            <a:r>
              <a:rPr lang="en-US" b="1" dirty="0" smtClean="0"/>
              <a:t>Heterogeneity</a:t>
            </a:r>
            <a:r>
              <a:rPr lang="en-US" b="1" dirty="0"/>
              <a:t>: </a:t>
            </a:r>
            <a:r>
              <a:rPr lang="en-US" dirty="0"/>
              <a:t>The devices in the </a:t>
            </a:r>
            <a:r>
              <a:rPr lang="en-US" dirty="0" err="1"/>
              <a:t>IoT</a:t>
            </a:r>
            <a:r>
              <a:rPr lang="en-US" dirty="0"/>
              <a:t> are heterogeneous as based on different hardware platforms and networks. They can interact with other devices or service platforms through different networks</a:t>
            </a:r>
            <a:r>
              <a:rPr lang="en-US" dirty="0" smtClean="0"/>
              <a:t>.</a:t>
            </a:r>
            <a:endParaRPr lang="en-US" dirty="0"/>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6397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1CADE4"/>
                </a:solidFill>
              </a:rPr>
              <a:t>Machine-to-machine (M2M)</a:t>
            </a:r>
            <a:endParaRPr lang="en-IN" dirty="0">
              <a:solidFill>
                <a:srgbClr val="1CADE4"/>
              </a:solidFill>
            </a:endParaRPr>
          </a:p>
        </p:txBody>
      </p:sp>
      <p:sp>
        <p:nvSpPr>
          <p:cNvPr id="3" name="Content Placeholder 2"/>
          <p:cNvSpPr>
            <a:spLocks noGrp="1"/>
          </p:cNvSpPr>
          <p:nvPr>
            <p:ph idx="1"/>
          </p:nvPr>
        </p:nvSpPr>
        <p:spPr/>
        <p:txBody>
          <a:bodyPr/>
          <a:lstStyle/>
          <a:p>
            <a:pPr marL="177800" indent="-177800">
              <a:buFont typeface="Wingdings" panose="05000000000000000000" pitchFamily="2" charset="2"/>
              <a:buChar char="§"/>
            </a:pPr>
            <a:r>
              <a:rPr lang="en-US" dirty="0"/>
              <a:t>Machine to machine (M2M) is a broad label that can be used to describe any technology that enables networked devices to </a:t>
            </a:r>
            <a:r>
              <a:rPr lang="en-US" b="1" dirty="0"/>
              <a:t>exchange information and perform actions without the manual assistance of humans. </a:t>
            </a:r>
            <a:endParaRPr lang="en-US" b="1" dirty="0" smtClean="0"/>
          </a:p>
          <a:p>
            <a:pPr marL="177800" indent="-177800">
              <a:buFont typeface="Wingdings" panose="05000000000000000000" pitchFamily="2" charset="2"/>
              <a:buChar char="§"/>
            </a:pPr>
            <a:r>
              <a:rPr lang="en-US" dirty="0" smtClean="0"/>
              <a:t>M2M </a:t>
            </a:r>
            <a:r>
              <a:rPr lang="en-US" dirty="0"/>
              <a:t>communication is often used for remote monitoring. In product restocking, for example, </a:t>
            </a:r>
            <a:r>
              <a:rPr lang="en-US" b="1" dirty="0"/>
              <a:t>a vending machine can message the distributor when a particular item is running low. </a:t>
            </a:r>
            <a:endParaRPr lang="en-US" b="1" dirty="0" smtClean="0"/>
          </a:p>
          <a:p>
            <a:pPr marL="177800" indent="-177800">
              <a:buFont typeface="Wingdings" panose="05000000000000000000" pitchFamily="2" charset="2"/>
              <a:buChar char="§"/>
            </a:pPr>
            <a:r>
              <a:rPr lang="en-US" dirty="0" smtClean="0"/>
              <a:t>M2M </a:t>
            </a:r>
            <a:r>
              <a:rPr lang="en-US" dirty="0"/>
              <a:t>communication is an important aspect of warehouse management, remote control, robotics, traffic control, logistic services, supply chain management, fleet management and telemedicine.</a:t>
            </a:r>
            <a:endParaRPr lang="en-IN" dirty="0"/>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5017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1CADE4"/>
                </a:solidFill>
              </a:rPr>
              <a:t>Machine-to-machine (M2M)</a:t>
            </a:r>
            <a:endParaRPr lang="en-IN" dirty="0">
              <a:solidFill>
                <a:srgbClr val="1CADE4"/>
              </a:solidFill>
            </a:endParaRPr>
          </a:p>
        </p:txBody>
      </p:sp>
      <p:sp>
        <p:nvSpPr>
          <p:cNvPr id="3" name="Content Placeholder 2"/>
          <p:cNvSpPr>
            <a:spLocks noGrp="1"/>
          </p:cNvSpPr>
          <p:nvPr>
            <p:ph idx="1"/>
          </p:nvPr>
        </p:nvSpPr>
        <p:spPr>
          <a:xfrm>
            <a:off x="685800" y="1828799"/>
            <a:ext cx="10735733" cy="4809067"/>
          </a:xfrm>
        </p:spPr>
        <p:txBody>
          <a:bodyPr>
            <a:normAutofit lnSpcReduction="10000"/>
          </a:bodyPr>
          <a:lstStyle/>
          <a:p>
            <a:pPr marL="271463" indent="-271463">
              <a:buFont typeface="Wingdings" panose="05000000000000000000" pitchFamily="2" charset="2"/>
              <a:buChar char="§"/>
            </a:pPr>
            <a:r>
              <a:rPr lang="en-US" dirty="0" smtClean="0"/>
              <a:t>It </a:t>
            </a:r>
            <a:r>
              <a:rPr lang="en-US" dirty="0"/>
              <a:t>forms the basis for a concept known as the Internet of Things (</a:t>
            </a:r>
            <a:r>
              <a:rPr lang="en-US" dirty="0" err="1"/>
              <a:t>IoT</a:t>
            </a:r>
            <a:r>
              <a:rPr lang="en-US" dirty="0"/>
              <a:t>). </a:t>
            </a:r>
            <a:endParaRPr lang="en-US" dirty="0" smtClean="0"/>
          </a:p>
          <a:p>
            <a:pPr marL="271463" indent="-271463">
              <a:buFont typeface="Wingdings" panose="05000000000000000000" pitchFamily="2" charset="2"/>
              <a:buChar char="§"/>
            </a:pPr>
            <a:r>
              <a:rPr lang="en-US" dirty="0" smtClean="0"/>
              <a:t>Key </a:t>
            </a:r>
            <a:r>
              <a:rPr lang="en-US" dirty="0"/>
              <a:t>components of an M2M system include sensors, RFID, a Wi-Fi or cellular communications link and autonomic computing software programmed to help a networked device interpret data and make decisions. </a:t>
            </a:r>
            <a:endParaRPr lang="en-US" dirty="0" smtClean="0"/>
          </a:p>
          <a:p>
            <a:pPr marL="271463" indent="-271463">
              <a:buFont typeface="Wingdings" panose="05000000000000000000" pitchFamily="2" charset="2"/>
              <a:buChar char="§"/>
            </a:pPr>
            <a:r>
              <a:rPr lang="en-US" dirty="0" smtClean="0"/>
              <a:t>The </a:t>
            </a:r>
            <a:r>
              <a:rPr lang="en-US" dirty="0"/>
              <a:t>most well-known type of M2M communication is telemetry, which has been used since the early part of the last century to transmit operational data. </a:t>
            </a:r>
            <a:endParaRPr lang="en-US" dirty="0" smtClean="0"/>
          </a:p>
          <a:p>
            <a:pPr marL="271463" indent="-271463">
              <a:buFont typeface="Wingdings" panose="05000000000000000000" pitchFamily="2" charset="2"/>
              <a:buChar char="§"/>
            </a:pPr>
            <a:r>
              <a:rPr lang="en-US" dirty="0" smtClean="0"/>
              <a:t>Pioneers </a:t>
            </a:r>
            <a:r>
              <a:rPr lang="en-US" dirty="0"/>
              <a:t>in telemetric first used telephone lines and later, on radio waves -- to transmit performance measurements gathered from monitoring instruments in remote locations. </a:t>
            </a:r>
            <a:endParaRPr lang="en-US" dirty="0" smtClean="0"/>
          </a:p>
          <a:p>
            <a:pPr marL="271463" indent="-271463">
              <a:buFont typeface="Wingdings" panose="05000000000000000000" pitchFamily="2" charset="2"/>
              <a:buChar char="§"/>
            </a:pPr>
            <a:r>
              <a:rPr lang="en-US" dirty="0" smtClean="0"/>
              <a:t>The </a:t>
            </a:r>
            <a:r>
              <a:rPr lang="en-US" dirty="0"/>
              <a:t>Internet and improved standards for wireless technology have expanded the role of telemetry from pure science, engineering and manufacturing to everyday use in products like home heating units, electric meters and Internet-connected appliances. </a:t>
            </a:r>
            <a:endParaRPr lang="en-US" dirty="0" smtClean="0"/>
          </a:p>
          <a:p>
            <a:pPr marL="271463" indent="-271463">
              <a:buFont typeface="Wingdings" panose="05000000000000000000" pitchFamily="2" charset="2"/>
              <a:buChar char="§"/>
            </a:pPr>
            <a:r>
              <a:rPr lang="en-US" dirty="0" smtClean="0"/>
              <a:t>Products </a:t>
            </a:r>
            <a:r>
              <a:rPr lang="en-US" dirty="0"/>
              <a:t>built with M2M communication capabilities are often marketed to end users as being smart.</a:t>
            </a:r>
            <a:endParaRPr lang="en-IN" dirty="0"/>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4117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CADE4"/>
                </a:solidFill>
              </a:rPr>
              <a:t>Software Define Network (SDN)</a:t>
            </a:r>
            <a:endParaRPr lang="en-IN" dirty="0">
              <a:solidFill>
                <a:srgbClr val="1CADE4"/>
              </a:solidFill>
            </a:endParaRPr>
          </a:p>
        </p:txBody>
      </p:sp>
      <p:sp>
        <p:nvSpPr>
          <p:cNvPr id="3" name="Text Placeholder 2"/>
          <p:cNvSpPr>
            <a:spLocks noGrp="1"/>
          </p:cNvSpPr>
          <p:nvPr>
            <p:ph type="body" idx="1"/>
          </p:nvPr>
        </p:nvSpPr>
        <p:spPr/>
        <p:txBody>
          <a:bodyPr/>
          <a:lstStyle/>
          <a:p>
            <a:endParaRPr lang="en-IN"/>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2540" y="0"/>
            <a:ext cx="170946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7227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1CADE4"/>
                </a:solidFill>
              </a:rPr>
              <a:t>Software Defined Network</a:t>
            </a:r>
            <a:endParaRPr lang="en-IN" dirty="0">
              <a:solidFill>
                <a:srgbClr val="1CADE4"/>
              </a:solidFill>
            </a:endParaRPr>
          </a:p>
        </p:txBody>
      </p:sp>
      <p:sp>
        <p:nvSpPr>
          <p:cNvPr id="3" name="Content Placeholder 2"/>
          <p:cNvSpPr>
            <a:spLocks noGrp="1"/>
          </p:cNvSpPr>
          <p:nvPr>
            <p:ph idx="1"/>
          </p:nvPr>
        </p:nvSpPr>
        <p:spPr>
          <a:xfrm>
            <a:off x="685800" y="1828799"/>
            <a:ext cx="4978400" cy="4809067"/>
          </a:xfrm>
        </p:spPr>
        <p:txBody>
          <a:bodyPr>
            <a:normAutofit/>
          </a:bodyPr>
          <a:lstStyle/>
          <a:p>
            <a:pPr marL="271463" indent="-271463">
              <a:buFont typeface="Wingdings" panose="05000000000000000000" pitchFamily="2" charset="2"/>
              <a:buChar char="§"/>
            </a:pPr>
            <a:r>
              <a:rPr lang="en-US" dirty="0"/>
              <a:t>Software-Defined Networking (SDN) in the context of the Internet of Things (</a:t>
            </a:r>
            <a:r>
              <a:rPr lang="en-US" dirty="0" err="1"/>
              <a:t>IoT</a:t>
            </a:r>
            <a:r>
              <a:rPr lang="en-US" dirty="0"/>
              <a:t>) is a network architecture that allows for more flexible and efficient management of </a:t>
            </a:r>
            <a:r>
              <a:rPr lang="en-US" dirty="0" err="1"/>
              <a:t>IoT</a:t>
            </a:r>
            <a:r>
              <a:rPr lang="en-US" dirty="0"/>
              <a:t> devices and their communication within a network. SDN is a technology that separates the control plane (the decision-making part of the network) from the data plane (the part that forwards data packets).</a:t>
            </a:r>
            <a:endParaRPr lang="en-IN" dirty="0"/>
          </a:p>
        </p:txBody>
      </p:sp>
      <p:pic>
        <p:nvPicPr>
          <p:cNvPr id="10242" name="Picture 2" descr="Software defined Networking(SDN)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2686" y="1660683"/>
            <a:ext cx="6897181" cy="51452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ile:SISTec Logo.png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5584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CADE4"/>
                </a:solidFill>
              </a:rPr>
              <a:t>Software Defined Network</a:t>
            </a:r>
            <a:endParaRPr lang="en-IN" dirty="0"/>
          </a:p>
        </p:txBody>
      </p:sp>
      <p:sp>
        <p:nvSpPr>
          <p:cNvPr id="3" name="Content Placeholder 2"/>
          <p:cNvSpPr>
            <a:spLocks noGrp="1"/>
          </p:cNvSpPr>
          <p:nvPr>
            <p:ph idx="1"/>
          </p:nvPr>
        </p:nvSpPr>
        <p:spPr/>
        <p:txBody>
          <a:bodyPr/>
          <a:lstStyle/>
          <a:p>
            <a:r>
              <a:rPr lang="en-US" b="1" dirty="0"/>
              <a:t>Centralized Network Control</a:t>
            </a:r>
            <a:r>
              <a:rPr lang="en-US" dirty="0"/>
              <a:t>: SDN centralizes the control of the network through a software controller. This controller can dynamically configure and manage network resources, making it easier to adapt to the changing demands of </a:t>
            </a:r>
            <a:r>
              <a:rPr lang="en-US" dirty="0" err="1"/>
              <a:t>IoT</a:t>
            </a:r>
            <a:r>
              <a:rPr lang="en-US" dirty="0"/>
              <a:t> devices. In an </a:t>
            </a:r>
            <a:r>
              <a:rPr lang="en-US" dirty="0" err="1"/>
              <a:t>IoT</a:t>
            </a:r>
            <a:r>
              <a:rPr lang="en-US" dirty="0"/>
              <a:t> ecosystem, where devices can be numerous and varied, this centralized control is invaluable</a:t>
            </a:r>
            <a:r>
              <a:rPr lang="en-US" dirty="0" smtClean="0"/>
              <a:t>.</a:t>
            </a:r>
          </a:p>
          <a:p>
            <a:r>
              <a:rPr lang="en-US" b="1" dirty="0"/>
              <a:t>Traffic Optimization</a:t>
            </a:r>
            <a:r>
              <a:rPr lang="en-US" dirty="0"/>
              <a:t>: SDN enables intelligent routing and traffic optimization. </a:t>
            </a:r>
            <a:r>
              <a:rPr lang="en-US" dirty="0" err="1"/>
              <a:t>IoT</a:t>
            </a:r>
            <a:r>
              <a:rPr lang="en-US" dirty="0"/>
              <a:t> devices often have diverse requirements, with some requiring low-latency communication, while others need high bandwidth. SDN can route traffic efficiently based on these requirements, ensuring that critical </a:t>
            </a:r>
            <a:r>
              <a:rPr lang="en-US" dirty="0" err="1"/>
              <a:t>IoT</a:t>
            </a:r>
            <a:r>
              <a:rPr lang="en-US" dirty="0"/>
              <a:t> applications perform as expected.</a:t>
            </a:r>
            <a:endParaRPr lang="en-IN" dirty="0"/>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2132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CADE4"/>
                </a:solidFill>
              </a:rPr>
              <a:t>Software Defined Network</a:t>
            </a:r>
            <a:endParaRPr lang="en-IN" dirty="0"/>
          </a:p>
        </p:txBody>
      </p:sp>
      <p:sp>
        <p:nvSpPr>
          <p:cNvPr id="3" name="Content Placeholder 2"/>
          <p:cNvSpPr>
            <a:spLocks noGrp="1"/>
          </p:cNvSpPr>
          <p:nvPr>
            <p:ph idx="1"/>
          </p:nvPr>
        </p:nvSpPr>
        <p:spPr/>
        <p:txBody>
          <a:bodyPr/>
          <a:lstStyle/>
          <a:p>
            <a:r>
              <a:rPr lang="en-US" b="1" dirty="0"/>
              <a:t>Security</a:t>
            </a:r>
            <a:r>
              <a:rPr lang="en-US" dirty="0"/>
              <a:t>: </a:t>
            </a:r>
            <a:r>
              <a:rPr lang="en-US" dirty="0" err="1"/>
              <a:t>IoT</a:t>
            </a:r>
            <a:r>
              <a:rPr lang="en-US" dirty="0"/>
              <a:t> devices are often vulnerable to various security threats. SDN can implement security policies and access controls at a centralized level, making it easier to monitor and respond to security incidents. It can isolate and segment </a:t>
            </a:r>
            <a:r>
              <a:rPr lang="en-US" dirty="0" err="1"/>
              <a:t>IoT</a:t>
            </a:r>
            <a:r>
              <a:rPr lang="en-US" dirty="0"/>
              <a:t> devices to prevent unauthorized access and minimize attack surfaces</a:t>
            </a:r>
            <a:r>
              <a:rPr lang="en-US" dirty="0" smtClean="0"/>
              <a:t>.</a:t>
            </a:r>
          </a:p>
          <a:p>
            <a:r>
              <a:rPr lang="en-US" b="1" dirty="0"/>
              <a:t>Resource Management</a:t>
            </a:r>
            <a:r>
              <a:rPr lang="en-US" dirty="0"/>
              <a:t>: </a:t>
            </a:r>
            <a:r>
              <a:rPr lang="en-US" dirty="0" err="1"/>
              <a:t>IoT</a:t>
            </a:r>
            <a:r>
              <a:rPr lang="en-US" dirty="0"/>
              <a:t> networks may involve devices with varying computational and communication capabilities. SDN can allocate network resources dynamically based on device requirements, ensuring that resources are efficiently used while guaranteeing quality of service (</a:t>
            </a:r>
            <a:r>
              <a:rPr lang="en-US" dirty="0" err="1"/>
              <a:t>QoS</a:t>
            </a:r>
            <a:r>
              <a:rPr lang="en-US" dirty="0"/>
              <a:t>) for critical applications.</a:t>
            </a:r>
            <a:endParaRPr lang="en-IN" dirty="0"/>
          </a:p>
          <a:p>
            <a:endParaRPr lang="en-IN" dirty="0"/>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82519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CADE4"/>
                </a:solidFill>
              </a:rPr>
              <a:t>Software Defined Network</a:t>
            </a:r>
            <a:endParaRPr lang="en-IN" dirty="0"/>
          </a:p>
        </p:txBody>
      </p:sp>
      <p:sp>
        <p:nvSpPr>
          <p:cNvPr id="3" name="Content Placeholder 2"/>
          <p:cNvSpPr>
            <a:spLocks noGrp="1"/>
          </p:cNvSpPr>
          <p:nvPr>
            <p:ph idx="1"/>
          </p:nvPr>
        </p:nvSpPr>
        <p:spPr/>
        <p:txBody>
          <a:bodyPr/>
          <a:lstStyle/>
          <a:p>
            <a:r>
              <a:rPr lang="en-US" b="1" dirty="0"/>
              <a:t>Scalability</a:t>
            </a:r>
            <a:r>
              <a:rPr lang="en-US" dirty="0"/>
              <a:t>: </a:t>
            </a:r>
            <a:r>
              <a:rPr lang="en-US" dirty="0" err="1"/>
              <a:t>IoT</a:t>
            </a:r>
            <a:r>
              <a:rPr lang="en-US" dirty="0"/>
              <a:t> networks can grow rapidly. SDN's flexible architecture allows for easier scaling of the network infrastructure to accommodate the increasing number of </a:t>
            </a:r>
            <a:r>
              <a:rPr lang="en-US" dirty="0" err="1"/>
              <a:t>IoT</a:t>
            </a:r>
            <a:r>
              <a:rPr lang="en-US" dirty="0"/>
              <a:t> devices without the need for extensive hardware upgrades</a:t>
            </a:r>
            <a:r>
              <a:rPr lang="en-US" dirty="0" smtClean="0"/>
              <a:t>.</a:t>
            </a:r>
          </a:p>
          <a:p>
            <a:r>
              <a:rPr lang="en-US" b="1" dirty="0"/>
              <a:t>Programmability</a:t>
            </a:r>
            <a:r>
              <a:rPr lang="en-US" dirty="0"/>
              <a:t>: SDN is highly programmable, allowing network operators to define policies and rules through software. This programmability is beneficial for </a:t>
            </a:r>
            <a:r>
              <a:rPr lang="en-US" dirty="0" err="1"/>
              <a:t>IoT</a:t>
            </a:r>
            <a:r>
              <a:rPr lang="en-US" dirty="0"/>
              <a:t> applications because it enables quick adaptation to changing requirements or the introduction of new services and applications</a:t>
            </a:r>
            <a:r>
              <a:rPr lang="en-US" dirty="0" smtClean="0"/>
              <a:t>.</a:t>
            </a:r>
          </a:p>
          <a:p>
            <a:r>
              <a:rPr lang="en-US" b="1" dirty="0"/>
              <a:t>Visibility and Analytics</a:t>
            </a:r>
            <a:r>
              <a:rPr lang="en-US" dirty="0"/>
              <a:t>: SDN provides detailed visibility into network traffic, which is crucial for monitoring and analyzing </a:t>
            </a:r>
            <a:r>
              <a:rPr lang="en-US" dirty="0" err="1"/>
              <a:t>IoT</a:t>
            </a:r>
            <a:r>
              <a:rPr lang="en-US" dirty="0"/>
              <a:t> device behavior. This visibility can be used to identify performance issues, troubleshoot problems, and gather data for analytics and optimization.</a:t>
            </a:r>
            <a:endParaRPr lang="en-IN" dirty="0"/>
          </a:p>
          <a:p>
            <a:endParaRPr lang="en-IN" dirty="0"/>
          </a:p>
          <a:p>
            <a:endParaRPr lang="en-IN" dirty="0"/>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3432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1CADE4"/>
                </a:solidFill>
              </a:rPr>
              <a:t>Network </a:t>
            </a:r>
            <a:r>
              <a:rPr lang="en-IN" dirty="0" smtClean="0">
                <a:solidFill>
                  <a:srgbClr val="1CADE4"/>
                </a:solidFill>
              </a:rPr>
              <a:t>Function Virtualization </a:t>
            </a:r>
            <a:r>
              <a:rPr lang="en-IN" dirty="0">
                <a:solidFill>
                  <a:srgbClr val="1CADE4"/>
                </a:solidFill>
              </a:rPr>
              <a:t>(</a:t>
            </a:r>
            <a:r>
              <a:rPr lang="en-IN" dirty="0" smtClean="0">
                <a:solidFill>
                  <a:srgbClr val="1CADE4"/>
                </a:solidFill>
              </a:rPr>
              <a:t>NFV</a:t>
            </a:r>
            <a:r>
              <a:rPr lang="en-US" dirty="0" smtClean="0">
                <a:solidFill>
                  <a:srgbClr val="1CADE4"/>
                </a:solidFill>
              </a:rPr>
              <a:t>)</a:t>
            </a:r>
            <a:endParaRPr lang="en-IN" dirty="0">
              <a:solidFill>
                <a:srgbClr val="1CADE4"/>
              </a:solidFill>
            </a:endParaRPr>
          </a:p>
        </p:txBody>
      </p:sp>
      <p:sp>
        <p:nvSpPr>
          <p:cNvPr id="3" name="Text Placeholder 2"/>
          <p:cNvSpPr>
            <a:spLocks noGrp="1"/>
          </p:cNvSpPr>
          <p:nvPr>
            <p:ph type="body" idx="1"/>
          </p:nvPr>
        </p:nvSpPr>
        <p:spPr/>
        <p:txBody>
          <a:bodyPr/>
          <a:lstStyle/>
          <a:p>
            <a:endParaRPr lang="en-IN"/>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2540" y="0"/>
            <a:ext cx="170946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1068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CADE4"/>
                </a:solidFill>
              </a:rPr>
              <a:t>Network</a:t>
            </a:r>
            <a:r>
              <a:rPr lang="en-US" dirty="0"/>
              <a:t> </a:t>
            </a:r>
            <a:r>
              <a:rPr lang="en-US" dirty="0">
                <a:solidFill>
                  <a:srgbClr val="1CADE4"/>
                </a:solidFill>
              </a:rPr>
              <a:t>Function Virtualization (NFV)</a:t>
            </a:r>
            <a:endParaRPr lang="en-IN" dirty="0">
              <a:solidFill>
                <a:srgbClr val="1CADE4"/>
              </a:solidFill>
            </a:endParaRPr>
          </a:p>
        </p:txBody>
      </p:sp>
      <p:sp>
        <p:nvSpPr>
          <p:cNvPr id="3" name="Content Placeholder 2"/>
          <p:cNvSpPr>
            <a:spLocks noGrp="1"/>
          </p:cNvSpPr>
          <p:nvPr>
            <p:ph idx="1"/>
          </p:nvPr>
        </p:nvSpPr>
        <p:spPr/>
        <p:txBody>
          <a:bodyPr/>
          <a:lstStyle/>
          <a:p>
            <a:r>
              <a:rPr lang="en-US" dirty="0"/>
              <a:t>Network Function Virtualization (NFV) is a technology that virtualizes and abstracts network functions traditionally performed by dedicated hardware devices, such as routers, firewalls, load balancers, and more. NFV aims to replace these hardware appliances with software-based virtualized instances that can be deployed and managed more flexibly. </a:t>
            </a:r>
            <a:endParaRPr lang="en-IN" dirty="0"/>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353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CADE4"/>
                </a:solidFill>
              </a:rPr>
              <a:t>Network</a:t>
            </a:r>
            <a:r>
              <a:rPr lang="en-US" dirty="0"/>
              <a:t> </a:t>
            </a:r>
            <a:r>
              <a:rPr lang="en-US" dirty="0">
                <a:solidFill>
                  <a:srgbClr val="1CADE4"/>
                </a:solidFill>
              </a:rPr>
              <a:t>Function Virtualization (NFV)</a:t>
            </a:r>
            <a:endParaRPr lang="en-IN" dirty="0">
              <a:solidFill>
                <a:srgbClr val="1CADE4"/>
              </a:solidFill>
            </a:endParaRPr>
          </a:p>
        </p:txBody>
      </p:sp>
      <p:sp>
        <p:nvSpPr>
          <p:cNvPr id="3" name="Content Placeholder 2"/>
          <p:cNvSpPr>
            <a:spLocks noGrp="1"/>
          </p:cNvSpPr>
          <p:nvPr>
            <p:ph idx="1"/>
          </p:nvPr>
        </p:nvSpPr>
        <p:spPr/>
        <p:txBody>
          <a:bodyPr/>
          <a:lstStyle/>
          <a:p>
            <a:r>
              <a:rPr lang="en-US" b="1" dirty="0"/>
              <a:t>Resource Optimization</a:t>
            </a:r>
            <a:r>
              <a:rPr lang="en-US" dirty="0"/>
              <a:t>: </a:t>
            </a:r>
            <a:r>
              <a:rPr lang="en-US" dirty="0" err="1"/>
              <a:t>IoT</a:t>
            </a:r>
            <a:r>
              <a:rPr lang="en-US" dirty="0"/>
              <a:t> deployments often involve a diverse set of network functions to support various devices and applications. NFV allows these functions to be instantiated as virtual network functions (VNFs) on shared hardware, leading to better resource utilization and cost savings</a:t>
            </a:r>
            <a:r>
              <a:rPr lang="en-US" dirty="0" smtClean="0"/>
              <a:t>.</a:t>
            </a:r>
          </a:p>
          <a:p>
            <a:r>
              <a:rPr lang="en-US" b="1" dirty="0"/>
              <a:t>Scalability</a:t>
            </a:r>
            <a:r>
              <a:rPr lang="en-US" dirty="0"/>
              <a:t>: </a:t>
            </a:r>
            <a:r>
              <a:rPr lang="en-US" dirty="0" err="1"/>
              <a:t>IoT</a:t>
            </a:r>
            <a:r>
              <a:rPr lang="en-US" dirty="0"/>
              <a:t> networks can scale rapidly, with fluctuating demands. NFV enables easy scaling by creating or removing virtual instances as needed, without the need for physical hardware procurement and </a:t>
            </a:r>
            <a:r>
              <a:rPr lang="en-US" dirty="0" smtClean="0"/>
              <a:t>installation.</a:t>
            </a:r>
          </a:p>
          <a:p>
            <a:r>
              <a:rPr lang="en-US" b="1" dirty="0"/>
              <a:t>Service Chaining</a:t>
            </a:r>
            <a:r>
              <a:rPr lang="en-US" dirty="0"/>
              <a:t>: NFV makes it easier to chain network functions together to create customized service paths for </a:t>
            </a:r>
            <a:r>
              <a:rPr lang="en-US" dirty="0" err="1"/>
              <a:t>IoT</a:t>
            </a:r>
            <a:r>
              <a:rPr lang="en-US" dirty="0"/>
              <a:t> traffic. This is particularly useful when different </a:t>
            </a:r>
            <a:r>
              <a:rPr lang="en-US" dirty="0" err="1"/>
              <a:t>IoT</a:t>
            </a:r>
            <a:r>
              <a:rPr lang="en-US" dirty="0"/>
              <a:t> devices require different services, such as security, optimization, or monitoring.</a:t>
            </a:r>
            <a:endParaRPr lang="en-IN" dirty="0"/>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52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1CADE4"/>
                </a:solidFill>
              </a:rPr>
              <a:t>Characteristics of IOT</a:t>
            </a:r>
          </a:p>
        </p:txBody>
      </p:sp>
      <p:sp>
        <p:nvSpPr>
          <p:cNvPr id="3" name="Content Placeholder 2"/>
          <p:cNvSpPr>
            <a:spLocks noGrp="1"/>
          </p:cNvSpPr>
          <p:nvPr>
            <p:ph idx="1"/>
          </p:nvPr>
        </p:nvSpPr>
        <p:spPr/>
        <p:txBody>
          <a:bodyPr>
            <a:normAutofit lnSpcReduction="10000"/>
          </a:bodyPr>
          <a:lstStyle/>
          <a:p>
            <a:r>
              <a:rPr lang="en-US" b="1" dirty="0" smtClean="0"/>
              <a:t>Dynamic </a:t>
            </a:r>
            <a:r>
              <a:rPr lang="en-US" b="1" dirty="0"/>
              <a:t>changes:</a:t>
            </a:r>
            <a:r>
              <a:rPr lang="en-US" dirty="0"/>
              <a:t> The state of devices change dynamically, e.g., sleeping and waking up, connected and/or disconnected as well as the context of devices including location and speed. Moreover, the number of devices can change dynamically</a:t>
            </a:r>
            <a:r>
              <a:rPr lang="en-US" dirty="0" smtClean="0"/>
              <a:t>.</a:t>
            </a:r>
            <a:endParaRPr lang="en-US" dirty="0"/>
          </a:p>
          <a:p>
            <a:r>
              <a:rPr lang="en-US" b="1" dirty="0" smtClean="0"/>
              <a:t>Enormous </a:t>
            </a:r>
            <a:r>
              <a:rPr lang="en-US" b="1" dirty="0"/>
              <a:t>scale:</a:t>
            </a:r>
            <a:r>
              <a:rPr lang="en-US" dirty="0"/>
              <a:t> The number of devices that need to be managed and that communicate with each other will be at least an order of magnitude larger than the devices connected to the current Internet. Even more critical will be the management of the data generated and their interpretation for application purposes. This relates to semantics of data, as well as efficient data handling</a:t>
            </a:r>
            <a:r>
              <a:rPr lang="en-US" dirty="0" smtClean="0"/>
              <a:t>.</a:t>
            </a:r>
            <a:endParaRPr lang="en-US" dirty="0"/>
          </a:p>
          <a:p>
            <a:r>
              <a:rPr lang="en-US" b="1" dirty="0" smtClean="0"/>
              <a:t>Safety</a:t>
            </a:r>
            <a:r>
              <a:rPr lang="en-US" b="1" dirty="0"/>
              <a:t>:</a:t>
            </a:r>
            <a:r>
              <a:rPr lang="en-US" dirty="0"/>
              <a:t> As we gain benefits from the </a:t>
            </a:r>
            <a:r>
              <a:rPr lang="en-US" dirty="0" err="1"/>
              <a:t>IoT</a:t>
            </a:r>
            <a:r>
              <a:rPr lang="en-US" dirty="0"/>
              <a:t>, we must not forget about safety. As both the creators and recipients of the </a:t>
            </a:r>
            <a:r>
              <a:rPr lang="en-US" dirty="0" err="1"/>
              <a:t>IoT</a:t>
            </a:r>
            <a:r>
              <a:rPr lang="en-US" dirty="0"/>
              <a:t>, we must design for safety. This includes the safety of our personal data and the safety of our physical well-being. Securing the endpoints, the networks, and the data moving across all of it means creating a security paradigm that will scale</a:t>
            </a:r>
            <a:r>
              <a:rPr lang="en-US" dirty="0" smtClean="0"/>
              <a:t>.</a:t>
            </a:r>
            <a:endParaRPr lang="en-US" dirty="0"/>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502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CADE4"/>
                </a:solidFill>
              </a:rPr>
              <a:t>Network</a:t>
            </a:r>
            <a:r>
              <a:rPr lang="en-US" dirty="0"/>
              <a:t> </a:t>
            </a:r>
            <a:r>
              <a:rPr lang="en-US" dirty="0">
                <a:solidFill>
                  <a:srgbClr val="1CADE4"/>
                </a:solidFill>
              </a:rPr>
              <a:t>Function Virtualization (NFV)</a:t>
            </a:r>
            <a:endParaRPr lang="en-IN" dirty="0">
              <a:solidFill>
                <a:srgbClr val="1CADE4"/>
              </a:solidFill>
            </a:endParaRPr>
          </a:p>
        </p:txBody>
      </p:sp>
      <p:sp>
        <p:nvSpPr>
          <p:cNvPr id="3" name="Content Placeholder 2"/>
          <p:cNvSpPr>
            <a:spLocks noGrp="1"/>
          </p:cNvSpPr>
          <p:nvPr>
            <p:ph idx="1"/>
          </p:nvPr>
        </p:nvSpPr>
        <p:spPr/>
        <p:txBody>
          <a:bodyPr/>
          <a:lstStyle/>
          <a:p>
            <a:r>
              <a:rPr lang="en-US" b="1" dirty="0"/>
              <a:t>Rapid Deployment</a:t>
            </a:r>
            <a:r>
              <a:rPr lang="en-US" dirty="0"/>
              <a:t>: VNFs can be deployed quickly and remotely, which is advantageous in </a:t>
            </a:r>
            <a:r>
              <a:rPr lang="en-US" dirty="0" err="1"/>
              <a:t>IoT</a:t>
            </a:r>
            <a:r>
              <a:rPr lang="en-US" dirty="0"/>
              <a:t> scenarios where devices may be geographically dispersed. This agility helps in deploying network services as needed, even in remote locations.</a:t>
            </a:r>
          </a:p>
          <a:p>
            <a:r>
              <a:rPr lang="en-US" b="1" dirty="0"/>
              <a:t>Network Function Orchestration</a:t>
            </a:r>
            <a:r>
              <a:rPr lang="en-US" dirty="0"/>
              <a:t>: NFV is often used in conjunction with Network Function Orchestration (NFO) to automate the provisioning, scaling, and management of virtual network functions. This is critical in </a:t>
            </a:r>
            <a:r>
              <a:rPr lang="en-US" dirty="0" err="1"/>
              <a:t>IoT</a:t>
            </a:r>
            <a:r>
              <a:rPr lang="en-US" dirty="0"/>
              <a:t>, where automation can help in handling the large number of devices and their dynamic requirements.</a:t>
            </a:r>
          </a:p>
          <a:p>
            <a:r>
              <a:rPr lang="en-US" b="1" dirty="0"/>
              <a:t>Cost Reduction</a:t>
            </a:r>
            <a:r>
              <a:rPr lang="en-US" dirty="0"/>
              <a:t>: By replacing specialized hardware with virtualized instances, NFV can lead to cost savings in terms of capital expenditures (</a:t>
            </a:r>
            <a:r>
              <a:rPr lang="en-US" dirty="0" err="1"/>
              <a:t>CapEx</a:t>
            </a:r>
            <a:r>
              <a:rPr lang="en-US" dirty="0"/>
              <a:t>) and operational expenditures (</a:t>
            </a:r>
            <a:r>
              <a:rPr lang="en-US" dirty="0" err="1"/>
              <a:t>OpEx</a:t>
            </a:r>
            <a:r>
              <a:rPr lang="en-US" dirty="0"/>
              <a:t>). This is especially relevant in </a:t>
            </a:r>
            <a:r>
              <a:rPr lang="en-US" dirty="0" err="1"/>
              <a:t>IoT</a:t>
            </a:r>
            <a:r>
              <a:rPr lang="en-US" dirty="0"/>
              <a:t> deployments where cost-efficiency is a concern.</a:t>
            </a:r>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7946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CADE4"/>
                </a:solidFill>
              </a:rPr>
              <a:t>Network</a:t>
            </a:r>
            <a:r>
              <a:rPr lang="en-US" dirty="0"/>
              <a:t> </a:t>
            </a:r>
            <a:r>
              <a:rPr lang="en-US" dirty="0">
                <a:solidFill>
                  <a:srgbClr val="1CADE4"/>
                </a:solidFill>
              </a:rPr>
              <a:t>Function Virtualization (NFV)</a:t>
            </a:r>
            <a:endParaRPr lang="en-IN" dirty="0">
              <a:solidFill>
                <a:srgbClr val="1CADE4"/>
              </a:solidFill>
            </a:endParaRPr>
          </a:p>
        </p:txBody>
      </p:sp>
      <p:sp>
        <p:nvSpPr>
          <p:cNvPr id="3" name="Content Placeholder 2"/>
          <p:cNvSpPr>
            <a:spLocks noGrp="1"/>
          </p:cNvSpPr>
          <p:nvPr>
            <p:ph idx="1"/>
          </p:nvPr>
        </p:nvSpPr>
        <p:spPr/>
        <p:txBody>
          <a:bodyPr/>
          <a:lstStyle/>
          <a:p>
            <a:r>
              <a:rPr lang="en-US" b="1" dirty="0"/>
              <a:t>Flexibility</a:t>
            </a:r>
            <a:r>
              <a:rPr lang="en-US" dirty="0"/>
              <a:t>: </a:t>
            </a:r>
            <a:r>
              <a:rPr lang="en-US" dirty="0" err="1"/>
              <a:t>IoT</a:t>
            </a:r>
            <a:r>
              <a:rPr lang="en-US" dirty="0"/>
              <a:t> networks may require different network functions for various use cases (e.g., industrial </a:t>
            </a:r>
            <a:r>
              <a:rPr lang="en-US" dirty="0" err="1"/>
              <a:t>IoT</a:t>
            </a:r>
            <a:r>
              <a:rPr lang="en-US" dirty="0"/>
              <a:t>, smart cities, healthcare). NFV's flexibility allows network operators to adapt and reconfigure network services quickly to meet these diverse requirements.</a:t>
            </a:r>
          </a:p>
          <a:p>
            <a:r>
              <a:rPr lang="en-US" b="1" dirty="0"/>
              <a:t>Security</a:t>
            </a:r>
            <a:r>
              <a:rPr lang="en-US" dirty="0"/>
              <a:t>: NFV enables the deployment of virtualized security functions, such as firewalls and intrusion detection systems, which can be dynamically adapted to protect </a:t>
            </a:r>
            <a:r>
              <a:rPr lang="en-US" dirty="0" err="1"/>
              <a:t>IoT</a:t>
            </a:r>
            <a:r>
              <a:rPr lang="en-US" dirty="0"/>
              <a:t> devices and data from emerging threats.</a:t>
            </a:r>
          </a:p>
          <a:p>
            <a:r>
              <a:rPr lang="en-US" b="1" dirty="0"/>
              <a:t>Traffic Optimization</a:t>
            </a:r>
            <a:r>
              <a:rPr lang="en-US" dirty="0"/>
              <a:t>: Virtualized network functions can be optimized to handle </a:t>
            </a:r>
            <a:r>
              <a:rPr lang="en-US" dirty="0" err="1"/>
              <a:t>IoT</a:t>
            </a:r>
            <a:r>
              <a:rPr lang="en-US" dirty="0"/>
              <a:t>-specific traffic patterns, ensuring low latency and efficient data routing for time-sensitive applications.</a:t>
            </a:r>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4431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1CADE4"/>
                </a:solidFill>
              </a:rPr>
              <a:t>Network</a:t>
            </a:r>
            <a:r>
              <a:rPr lang="en-US" dirty="0"/>
              <a:t> </a:t>
            </a:r>
            <a:r>
              <a:rPr lang="en-US" dirty="0">
                <a:solidFill>
                  <a:srgbClr val="1CADE4"/>
                </a:solidFill>
              </a:rPr>
              <a:t>Function Virtualization (NFV)</a:t>
            </a:r>
            <a:endParaRPr lang="en-IN" dirty="0">
              <a:solidFill>
                <a:srgbClr val="1CADE4"/>
              </a:solidFill>
            </a:endParaRPr>
          </a:p>
        </p:txBody>
      </p:sp>
      <p:sp>
        <p:nvSpPr>
          <p:cNvPr id="3" name="Content Placeholder 2"/>
          <p:cNvSpPr>
            <a:spLocks noGrp="1"/>
          </p:cNvSpPr>
          <p:nvPr>
            <p:ph idx="1"/>
          </p:nvPr>
        </p:nvSpPr>
        <p:spPr/>
        <p:txBody>
          <a:bodyPr/>
          <a:lstStyle/>
          <a:p>
            <a:r>
              <a:rPr lang="en-US" b="1" dirty="0"/>
              <a:t>Analytics and Monitoring</a:t>
            </a:r>
            <a:r>
              <a:rPr lang="en-US" dirty="0"/>
              <a:t>: NFV can provide visibility into network traffic, allowing for real-time monitoring and data analytics, which is valuable for gaining insights into </a:t>
            </a:r>
            <a:r>
              <a:rPr lang="en-US" dirty="0" err="1"/>
              <a:t>IoT</a:t>
            </a:r>
            <a:r>
              <a:rPr lang="en-US" dirty="0"/>
              <a:t> device behavior and performance.</a:t>
            </a:r>
          </a:p>
          <a:p>
            <a:r>
              <a:rPr lang="en-US" dirty="0"/>
              <a:t>In summary, NFV can enhance the scalability, agility, cost-effectiveness, and security of </a:t>
            </a:r>
            <a:r>
              <a:rPr lang="en-US" dirty="0" err="1"/>
              <a:t>IoT</a:t>
            </a:r>
            <a:r>
              <a:rPr lang="en-US" dirty="0"/>
              <a:t> networks by virtualizing and abstracting network functions. It enables the efficient deployment and management of network services in response to the dynamic and diverse requirements of </a:t>
            </a:r>
            <a:r>
              <a:rPr lang="en-US" dirty="0" err="1"/>
              <a:t>IoT</a:t>
            </a:r>
            <a:r>
              <a:rPr lang="en-US" dirty="0"/>
              <a:t> deployments.</a:t>
            </a:r>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678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solidFill>
                  <a:srgbClr val="1CADE4"/>
                </a:solidFill>
              </a:rPr>
              <a:t>IoT</a:t>
            </a:r>
            <a:r>
              <a:rPr lang="en-US" dirty="0" smtClean="0">
                <a:solidFill>
                  <a:srgbClr val="1CADE4"/>
                </a:solidFill>
              </a:rPr>
              <a:t> Cloud Based Services</a:t>
            </a:r>
            <a:endParaRPr lang="en-IN" dirty="0">
              <a:solidFill>
                <a:srgbClr val="1CADE4"/>
              </a:solidFill>
            </a:endParaRPr>
          </a:p>
        </p:txBody>
      </p:sp>
      <p:sp>
        <p:nvSpPr>
          <p:cNvPr id="3" name="Text Placeholder 2"/>
          <p:cNvSpPr>
            <a:spLocks noGrp="1"/>
          </p:cNvSpPr>
          <p:nvPr>
            <p:ph type="body" idx="1"/>
          </p:nvPr>
        </p:nvSpPr>
        <p:spPr/>
        <p:txBody>
          <a:bodyPr/>
          <a:lstStyle/>
          <a:p>
            <a:endParaRPr lang="en-IN"/>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2540" y="0"/>
            <a:ext cx="170946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8204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1CADE4"/>
                </a:solidFill>
              </a:rPr>
              <a:t>IoT</a:t>
            </a:r>
            <a:r>
              <a:rPr lang="en-US" dirty="0" smtClean="0">
                <a:solidFill>
                  <a:srgbClr val="1CADE4"/>
                </a:solidFill>
              </a:rPr>
              <a:t> Cloud Based Services</a:t>
            </a:r>
            <a:endParaRPr lang="en-IN" dirty="0"/>
          </a:p>
        </p:txBody>
      </p:sp>
      <p:sp>
        <p:nvSpPr>
          <p:cNvPr id="3" name="Content Placeholder 2"/>
          <p:cNvSpPr>
            <a:spLocks noGrp="1"/>
          </p:cNvSpPr>
          <p:nvPr>
            <p:ph idx="1"/>
          </p:nvPr>
        </p:nvSpPr>
        <p:spPr/>
        <p:txBody>
          <a:bodyPr>
            <a:normAutofit lnSpcReduction="10000"/>
          </a:bodyPr>
          <a:lstStyle/>
          <a:p>
            <a:r>
              <a:rPr lang="en-US" dirty="0"/>
              <a:t> </a:t>
            </a:r>
            <a:r>
              <a:rPr lang="en-US" b="1" dirty="0"/>
              <a:t>Amazon Web Services IOT Platform-</a:t>
            </a:r>
            <a:r>
              <a:rPr lang="en-US" dirty="0"/>
              <a:t>Amazon dominates the consumer cloud market. They were the first to really turn cloud computing into a commodity way back in 2004. </a:t>
            </a:r>
            <a:r>
              <a:rPr lang="en-US" dirty="0" smtClean="0"/>
              <a:t>“since</a:t>
            </a:r>
            <a:r>
              <a:rPr lang="en-US" dirty="0"/>
              <a:t> then they’ve put a lot effort into innovation and building features, and probably have the most comprehensive set of tools available</a:t>
            </a:r>
            <a:r>
              <a:rPr lang="en-US" dirty="0" smtClean="0"/>
              <a:t>.</a:t>
            </a:r>
          </a:p>
          <a:p>
            <a:r>
              <a:rPr lang="en-US" b="1" dirty="0"/>
              <a:t>Microsoft Azure </a:t>
            </a:r>
            <a:r>
              <a:rPr lang="en-US" b="1" dirty="0" err="1"/>
              <a:t>IoT</a:t>
            </a:r>
            <a:r>
              <a:rPr lang="en-US" b="1" dirty="0"/>
              <a:t> Hub</a:t>
            </a:r>
            <a:r>
              <a:rPr lang="en-US" dirty="0"/>
              <a:t>-Microsoft is taking their Internet of Things cloud services very seriously. They have cloud storage, machine learning, and </a:t>
            </a:r>
            <a:r>
              <a:rPr lang="en-US" dirty="0" err="1"/>
              <a:t>IoT</a:t>
            </a:r>
            <a:r>
              <a:rPr lang="en-US" dirty="0"/>
              <a:t> services, and have even developed their own operating system for </a:t>
            </a:r>
            <a:r>
              <a:rPr lang="en-US" dirty="0" err="1"/>
              <a:t>IoT</a:t>
            </a:r>
            <a:r>
              <a:rPr lang="en-US" dirty="0"/>
              <a:t> devices. This means they intend to provide a complete </a:t>
            </a:r>
            <a:r>
              <a:rPr lang="en-US" dirty="0" err="1"/>
              <a:t>IoT</a:t>
            </a:r>
            <a:r>
              <a:rPr lang="en-US" dirty="0"/>
              <a:t> solution provider</a:t>
            </a:r>
            <a:r>
              <a:rPr lang="en-US" dirty="0" smtClean="0"/>
              <a:t>.</a:t>
            </a:r>
          </a:p>
          <a:p>
            <a:r>
              <a:rPr lang="en-US" b="1" dirty="0"/>
              <a:t>IBM Watson </a:t>
            </a:r>
            <a:r>
              <a:rPr lang="en-US" b="1" dirty="0" err="1"/>
              <a:t>IoT</a:t>
            </a:r>
            <a:r>
              <a:rPr lang="en-US" b="1" dirty="0"/>
              <a:t> Platform</a:t>
            </a:r>
            <a:r>
              <a:rPr lang="en-US" dirty="0"/>
              <a:t>-IBM is another IT giant trying to set itself up as an Internet of Things platform authority. They try to make their cloud services as accessible as possible to beginners with easy apps and interfaces. You can try out their sample apps to get a feel for how it all works. You can also store your data for a specified period, to get historical information from your connected devices.</a:t>
            </a:r>
            <a:endParaRPr lang="en-IN" dirty="0"/>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7347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1CADE4"/>
                </a:solidFill>
              </a:rPr>
              <a:t>IoT</a:t>
            </a:r>
            <a:r>
              <a:rPr lang="en-US" dirty="0" smtClean="0">
                <a:solidFill>
                  <a:srgbClr val="1CADE4"/>
                </a:solidFill>
              </a:rPr>
              <a:t> Cloud Based Services</a:t>
            </a:r>
            <a:endParaRPr lang="en-IN" dirty="0"/>
          </a:p>
        </p:txBody>
      </p:sp>
      <p:sp>
        <p:nvSpPr>
          <p:cNvPr id="3" name="Content Placeholder 2"/>
          <p:cNvSpPr>
            <a:spLocks noGrp="1"/>
          </p:cNvSpPr>
          <p:nvPr>
            <p:ph idx="1"/>
          </p:nvPr>
        </p:nvSpPr>
        <p:spPr/>
        <p:txBody>
          <a:bodyPr>
            <a:normAutofit/>
          </a:bodyPr>
          <a:lstStyle/>
          <a:p>
            <a:r>
              <a:rPr lang="en-US" b="1" dirty="0"/>
              <a:t>Google Cloud Platform</a:t>
            </a:r>
            <a:r>
              <a:rPr lang="en-US" dirty="0"/>
              <a:t>-Search giant Google is also taking the Internet of Things very seriously.  They claim that Cloud Platform is the best place to build </a:t>
            </a:r>
            <a:r>
              <a:rPr lang="en-US" dirty="0" err="1"/>
              <a:t>IoT</a:t>
            </a:r>
            <a:r>
              <a:rPr lang="en-US" dirty="0"/>
              <a:t> initiatives, taking advantage of  Google’s heritage of web-scale processing, analytics, and machine intelligence.</a:t>
            </a:r>
            <a:endParaRPr lang="en-IN" dirty="0"/>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218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1CADE4"/>
                </a:solidFill>
              </a:rPr>
              <a:t>Characteristics of IOT</a:t>
            </a:r>
          </a:p>
        </p:txBody>
      </p:sp>
      <p:sp>
        <p:nvSpPr>
          <p:cNvPr id="3" name="Content Placeholder 2"/>
          <p:cNvSpPr>
            <a:spLocks noGrp="1"/>
          </p:cNvSpPr>
          <p:nvPr>
            <p:ph idx="1"/>
          </p:nvPr>
        </p:nvSpPr>
        <p:spPr/>
        <p:txBody>
          <a:bodyPr>
            <a:normAutofit/>
          </a:bodyPr>
          <a:lstStyle/>
          <a:p>
            <a:r>
              <a:rPr lang="en-US" b="1" dirty="0" smtClean="0"/>
              <a:t>Connectivity</a:t>
            </a:r>
            <a:r>
              <a:rPr lang="en-US" b="1" dirty="0"/>
              <a:t>:</a:t>
            </a:r>
            <a:r>
              <a:rPr lang="en-US" dirty="0"/>
              <a:t> Connectivity enables network accessibility and compatibility. Accessibility is getting on a network while compatibility provides the common ability to consume and produce data.</a:t>
            </a:r>
            <a:endParaRPr lang="en-IN" dirty="0"/>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831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1CADE4"/>
                </a:solidFill>
              </a:rPr>
              <a:t>IOT architectural view</a:t>
            </a:r>
            <a:endParaRPr lang="en-IN" dirty="0"/>
          </a:p>
        </p:txBody>
      </p:sp>
      <p:sp>
        <p:nvSpPr>
          <p:cNvPr id="3" name="Text Placeholder 2"/>
          <p:cNvSpPr>
            <a:spLocks noGrp="1"/>
          </p:cNvSpPr>
          <p:nvPr>
            <p:ph type="body" idx="1"/>
          </p:nvPr>
        </p:nvSpPr>
        <p:spPr/>
        <p:txBody>
          <a:bodyPr/>
          <a:lstStyle/>
          <a:p>
            <a:endParaRPr lang="en-IN"/>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2540" y="0"/>
            <a:ext cx="170946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442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1CADE4"/>
                </a:solidFill>
              </a:rPr>
              <a:t>IOT architectural view</a:t>
            </a:r>
          </a:p>
        </p:txBody>
      </p:sp>
      <p:sp>
        <p:nvSpPr>
          <p:cNvPr id="3" name="Content Placeholder 2"/>
          <p:cNvSpPr>
            <a:spLocks noGrp="1"/>
          </p:cNvSpPr>
          <p:nvPr>
            <p:ph idx="1"/>
          </p:nvPr>
        </p:nvSpPr>
        <p:spPr>
          <a:xfrm>
            <a:off x="1024128" y="2286000"/>
            <a:ext cx="9720071" cy="4023360"/>
          </a:xfrm>
        </p:spPr>
        <p:txBody>
          <a:bodyPr>
            <a:normAutofit/>
          </a:bodyPr>
          <a:lstStyle/>
          <a:p>
            <a:r>
              <a:rPr lang="en-US" dirty="0" err="1"/>
              <a:t>IoT</a:t>
            </a:r>
            <a:r>
              <a:rPr lang="en-US" dirty="0"/>
              <a:t> architecture consists of different layers of technologies supporting </a:t>
            </a:r>
            <a:r>
              <a:rPr lang="en-US" dirty="0" err="1"/>
              <a:t>IoT</a:t>
            </a:r>
            <a:r>
              <a:rPr lang="en-US" dirty="0"/>
              <a:t>. It serves to illustrate how various technologies relate to each other and to communicate the scalability, modularity and configuration of </a:t>
            </a:r>
            <a:r>
              <a:rPr lang="en-US" dirty="0" err="1"/>
              <a:t>IoT</a:t>
            </a:r>
            <a:r>
              <a:rPr lang="en-US" dirty="0"/>
              <a:t> deployments in different scenarios. </a:t>
            </a:r>
            <a:endParaRPr lang="en-US" dirty="0" smtClean="0"/>
          </a:p>
          <a:p>
            <a:endParaRPr lang="en-IN" dirty="0"/>
          </a:p>
        </p:txBody>
      </p:sp>
      <p:pic>
        <p:nvPicPr>
          <p:cNvPr id="4" name="Picture 2" descr="File:SISTec Logo.png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9600" y="304800"/>
            <a:ext cx="947460" cy="1119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9659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3480495" y="402336"/>
            <a:ext cx="9720072" cy="1499616"/>
          </a:xfrm>
        </p:spPr>
        <p:txBody>
          <a:bodyPr/>
          <a:lstStyle/>
          <a:p>
            <a:r>
              <a:rPr lang="en-IN" dirty="0">
                <a:solidFill>
                  <a:srgbClr val="1CADE4"/>
                </a:solidFill>
              </a:rPr>
              <a:t>IOT architectural view</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6219" y="-829514"/>
            <a:ext cx="8323981" cy="7687514"/>
          </a:xfrm>
          <a:prstGeom prst="rect">
            <a:avLst/>
          </a:prstGeom>
        </p:spPr>
      </p:pic>
    </p:spTree>
    <p:extLst>
      <p:ext uri="{BB962C8B-B14F-4D97-AF65-F5344CB8AC3E}">
        <p14:creationId xmlns:p14="http://schemas.microsoft.com/office/powerpoint/2010/main" val="36072041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1643</TotalTime>
  <Words>3586</Words>
  <Application>Microsoft Office PowerPoint</Application>
  <PresentationFormat>Widescreen</PresentationFormat>
  <Paragraphs>187</Paragraphs>
  <Slides>55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Times New Roman</vt:lpstr>
      <vt:lpstr>Tw Cen MT</vt:lpstr>
      <vt:lpstr>Tw Cen MT Condensed</vt:lpstr>
      <vt:lpstr>Wingdings</vt:lpstr>
      <vt:lpstr>Wingdings 3</vt:lpstr>
      <vt:lpstr>Integral</vt:lpstr>
      <vt:lpstr>Introduction to IoT</vt:lpstr>
      <vt:lpstr>Definition of IoT</vt:lpstr>
      <vt:lpstr>Definition of IoT</vt:lpstr>
      <vt:lpstr>Characteristics of IOT</vt:lpstr>
      <vt:lpstr>Characteristics of IOT</vt:lpstr>
      <vt:lpstr>Characteristics of IOT</vt:lpstr>
      <vt:lpstr>IOT architectural view</vt:lpstr>
      <vt:lpstr>IOT architectural view</vt:lpstr>
      <vt:lpstr>IOT architectural view</vt:lpstr>
      <vt:lpstr>IOT architectural view Smart device / sensor layer</vt:lpstr>
      <vt:lpstr>IOT architectural view Network  / Communication Layer</vt:lpstr>
      <vt:lpstr>IOT architectural view Management Service Layer</vt:lpstr>
      <vt:lpstr>IOT architectural view Application Layer</vt:lpstr>
      <vt:lpstr>IOT conceptual FRAMEWORK</vt:lpstr>
      <vt:lpstr>PowerPoint Presentation</vt:lpstr>
      <vt:lpstr>IOT conceptual FRAMEWORK</vt:lpstr>
      <vt:lpstr>IOT conceptual FRAMEWORK 1. Connectivity Layer</vt:lpstr>
      <vt:lpstr>IOT conceptual FRAMEWORK 2. ACCESS Layer</vt:lpstr>
      <vt:lpstr>IOT conceptual FRAMEWORK 3. Abstraction Layer</vt:lpstr>
      <vt:lpstr>IOT conceptual FRAMEWORK 4. Service Layer</vt:lpstr>
      <vt:lpstr>PowerPoint Presentation</vt:lpstr>
      <vt:lpstr>Physical Design of IOT</vt:lpstr>
      <vt:lpstr>Physical Design of IOT</vt:lpstr>
      <vt:lpstr>Physical Design of IOT 1.  Plug and Play Integration</vt:lpstr>
      <vt:lpstr>Physical Design of IOT 1.  Plug and Play Integration</vt:lpstr>
      <vt:lpstr>Physical Design of IOT 2. Infrastructure Functionality</vt:lpstr>
      <vt:lpstr>Physical Design of IOT 3.  Semantic Modeling of Things</vt:lpstr>
      <vt:lpstr>Physical Design of IOT 4.  Physical Location and Position</vt:lpstr>
      <vt:lpstr>Physical Design of IOT 5.  Security and Privacy</vt:lpstr>
      <vt:lpstr>Logical IoT Architecture</vt:lpstr>
      <vt:lpstr>IoT Applications</vt:lpstr>
      <vt:lpstr>IOT applications</vt:lpstr>
      <vt:lpstr>IOT applications IOsL (Internet of smart living)-Remote Control Appliances</vt:lpstr>
      <vt:lpstr>IOT applications  IOsC ( Internet of smart cities)</vt:lpstr>
      <vt:lpstr>IOT applications  IOsE (Internet of smart environment)</vt:lpstr>
      <vt:lpstr>IOT applications  IOsI (Internet of smart industry)</vt:lpstr>
      <vt:lpstr>IOT applications  IOsH (Internet of smart health)-Patients Surveillance: </vt:lpstr>
      <vt:lpstr>IOT applications  IOsA (internet of smart agriculture)-Green Houses: </vt:lpstr>
      <vt:lpstr>M2M</vt:lpstr>
      <vt:lpstr>Machine-to-machine (M2M)</vt:lpstr>
      <vt:lpstr>Machine-to-machine (M2M)</vt:lpstr>
      <vt:lpstr>Software Define Network (SDN)</vt:lpstr>
      <vt:lpstr>Software Defined Network</vt:lpstr>
      <vt:lpstr>Software Defined Network</vt:lpstr>
      <vt:lpstr>Software Defined Network</vt:lpstr>
      <vt:lpstr>Software Defined Network</vt:lpstr>
      <vt:lpstr>Network Function Virtualization (NFV)</vt:lpstr>
      <vt:lpstr>Network Function Virtualization (NFV)</vt:lpstr>
      <vt:lpstr>Network Function Virtualization (NFV)</vt:lpstr>
      <vt:lpstr>Network Function Virtualization (NFV)</vt:lpstr>
      <vt:lpstr>Network Function Virtualization (NFV)</vt:lpstr>
      <vt:lpstr>Network Function Virtualization (NFV)</vt:lpstr>
      <vt:lpstr>IoT Cloud Based Services</vt:lpstr>
      <vt:lpstr>IoT Cloud Based Services</vt:lpstr>
      <vt:lpstr>IoT Cloud Based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IoT</dc:title>
  <dc:creator>Rahul</dc:creator>
  <cp:lastModifiedBy>Rahul</cp:lastModifiedBy>
  <cp:revision>37</cp:revision>
  <dcterms:created xsi:type="dcterms:W3CDTF">2023-09-06T00:31:37Z</dcterms:created>
  <dcterms:modified xsi:type="dcterms:W3CDTF">2023-09-12T03:48:41Z</dcterms:modified>
</cp:coreProperties>
</file>