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58B6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1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5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70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2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4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90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000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674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333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788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50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9/13/2023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94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Principles for Web Connectivity</a:t>
            </a:r>
            <a:endParaRPr lang="en-IN" dirty="0"/>
          </a:p>
        </p:txBody>
      </p:sp>
      <p:sp>
        <p:nvSpPr>
          <p:cNvPr id="3" name="Subtitle 2"/>
          <p:cNvSpPr>
            <a:spLocks noGrp="1"/>
          </p:cNvSpPr>
          <p:nvPr>
            <p:ph type="subTitle" idx="1"/>
          </p:nvPr>
        </p:nvSpPr>
        <p:spPr/>
        <p:txBody>
          <a:bodyPr/>
          <a:lstStyle/>
          <a:p>
            <a:r>
              <a:rPr lang="en-US" dirty="0" smtClean="0"/>
              <a:t>By Rahul </a:t>
            </a:r>
            <a:r>
              <a:rPr lang="en-US" dirty="0" err="1" smtClean="0"/>
              <a:t>Shrivastava</a:t>
            </a:r>
            <a:endParaRPr lang="en-IN" dirty="0"/>
          </a:p>
        </p:txBody>
      </p:sp>
    </p:spTree>
    <p:extLst>
      <p:ext uri="{BB962C8B-B14F-4D97-AF65-F5344CB8AC3E}">
        <p14:creationId xmlns:p14="http://schemas.microsoft.com/office/powerpoint/2010/main" val="1379173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HTTP Methods</a:t>
            </a:r>
            <a:r>
              <a:rPr lang="en-US" dirty="0"/>
              <a:t>: RESTful interactions are typically performed using the standard HTTP methods:</a:t>
            </a:r>
          </a:p>
          <a:p>
            <a:r>
              <a:rPr lang="en-US" b="1" dirty="0"/>
              <a:t>GET</a:t>
            </a:r>
            <a:r>
              <a:rPr lang="en-US" dirty="0"/>
              <a:t>: Retrieve data from the </a:t>
            </a:r>
            <a:r>
              <a:rPr lang="en-US" dirty="0" smtClean="0"/>
              <a:t>server.</a:t>
            </a:r>
            <a:endParaRPr lang="en-US" dirty="0"/>
          </a:p>
          <a:p>
            <a:r>
              <a:rPr lang="en-US" b="1" dirty="0"/>
              <a:t>POST</a:t>
            </a:r>
            <a:r>
              <a:rPr lang="en-US" dirty="0"/>
              <a:t>: Create a new resource on the server.</a:t>
            </a:r>
          </a:p>
          <a:p>
            <a:r>
              <a:rPr lang="en-US" b="1" dirty="0"/>
              <a:t>PUT</a:t>
            </a:r>
            <a:r>
              <a:rPr lang="en-US" dirty="0"/>
              <a:t>: Update an existing resource on the server.</a:t>
            </a:r>
          </a:p>
          <a:p>
            <a:r>
              <a:rPr lang="en-US" b="1" dirty="0"/>
              <a:t>DELETE</a:t>
            </a:r>
            <a:r>
              <a:rPr lang="en-US" dirty="0"/>
              <a:t>: Remove a resource from the server.</a:t>
            </a:r>
          </a:p>
          <a:p>
            <a:r>
              <a:rPr lang="en-US" b="1" dirty="0"/>
              <a:t>PATCH</a:t>
            </a:r>
            <a:r>
              <a:rPr lang="en-US" dirty="0"/>
              <a:t>: Partially update a resource.</a:t>
            </a:r>
          </a:p>
        </p:txBody>
      </p:sp>
    </p:spTree>
    <p:extLst>
      <p:ext uri="{BB962C8B-B14F-4D97-AF65-F5344CB8AC3E}">
        <p14:creationId xmlns:p14="http://schemas.microsoft.com/office/powerpoint/2010/main" val="13297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Uniform Interface</a:t>
            </a:r>
            <a:r>
              <a:rPr lang="en-US" dirty="0"/>
              <a:t>: REST emphasizes a uniform and consistent interface for interacting with resources. This makes it easy for clients to understand how to use the API without needing to learn custom methods or operations.</a:t>
            </a:r>
          </a:p>
          <a:p>
            <a:r>
              <a:rPr lang="en-US" b="1" dirty="0"/>
              <a:t>Representation</a:t>
            </a:r>
            <a:r>
              <a:rPr lang="en-US" dirty="0"/>
              <a:t>: Resources can have multiple representations, such as JSON, XML, HTML, or other formats. Clients can request the representation that best suits their needs using </a:t>
            </a:r>
            <a:r>
              <a:rPr lang="en-US" dirty="0" smtClean="0"/>
              <a:t>the “Accept” </a:t>
            </a:r>
            <a:r>
              <a:rPr lang="en-US" dirty="0"/>
              <a:t>header in the HTTP request.</a:t>
            </a:r>
          </a:p>
          <a:p>
            <a:r>
              <a:rPr lang="en-US" b="1" dirty="0"/>
              <a:t>Stateless Communication</a:t>
            </a:r>
            <a:r>
              <a:rPr lang="en-US" dirty="0"/>
              <a:t>: Each request from a client to a server is independent, meaning that the server does not store any client-specific information between requests. This makes it easier to build highly scalable systems.</a:t>
            </a:r>
          </a:p>
          <a:p>
            <a:endParaRPr lang="en-US" dirty="0"/>
          </a:p>
        </p:txBody>
      </p:sp>
    </p:spTree>
    <p:extLst>
      <p:ext uri="{BB962C8B-B14F-4D97-AF65-F5344CB8AC3E}">
        <p14:creationId xmlns:p14="http://schemas.microsoft.com/office/powerpoint/2010/main" val="2541842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Client-Server Architecture</a:t>
            </a:r>
            <a:r>
              <a:rPr lang="en-US" dirty="0"/>
              <a:t>: REST encourages a separation of concerns between the client and server, enabling them to evolve independently. This separation promotes modularity and allows for better scalability and flexibility.</a:t>
            </a:r>
          </a:p>
          <a:p>
            <a:r>
              <a:rPr lang="en-US" b="1" dirty="0"/>
              <a:t>Layered System</a:t>
            </a:r>
            <a:r>
              <a:rPr lang="en-US" dirty="0"/>
              <a:t>: REST supports a layered architecture, where each component (e.g., a load balancer, cache, proxy) can be added or modified without affecting the overall system. This improves fault tolerance and scalability.</a:t>
            </a:r>
          </a:p>
          <a:p>
            <a:r>
              <a:rPr lang="en-US" b="1" dirty="0"/>
              <a:t>Caching</a:t>
            </a:r>
            <a:r>
              <a:rPr lang="en-US" dirty="0"/>
              <a:t>: REST allows for caching of responses to improve performance and reduce server load. The use of HTTP caching headers helps control the caching behavior.</a:t>
            </a:r>
          </a:p>
        </p:txBody>
      </p:sp>
    </p:spTree>
    <p:extLst>
      <p:ext uri="{BB962C8B-B14F-4D97-AF65-F5344CB8AC3E}">
        <p14:creationId xmlns:p14="http://schemas.microsoft.com/office/powerpoint/2010/main" val="2250673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lnSpcReduction="10000"/>
          </a:bodyPr>
          <a:lstStyle/>
          <a:p>
            <a:r>
              <a:rPr lang="en-US" b="1" dirty="0"/>
              <a:t>Idempotent Operations</a:t>
            </a:r>
            <a:r>
              <a:rPr lang="en-US" dirty="0"/>
              <a:t>: Some HTTP methods in REST, such as GET, PUT, and DELETE, are idempotent, meaning that making the same request multiple times will have the same effect as making it once. This property is important for ensuring predictable behavior in distributed systems.</a:t>
            </a:r>
          </a:p>
          <a:p>
            <a:r>
              <a:rPr lang="en-US" b="1" dirty="0"/>
              <a:t>Security</a:t>
            </a:r>
            <a:r>
              <a:rPr lang="en-US" dirty="0"/>
              <a:t>: REST can use standard HTTP security mechanisms such as HTTPS for data encryption and authentication. Additional security mechanisms can be implemented as needed.</a:t>
            </a:r>
          </a:p>
          <a:p>
            <a:r>
              <a:rPr lang="en-US" b="1" dirty="0"/>
              <a:t>Scalability</a:t>
            </a:r>
            <a:r>
              <a:rPr lang="en-US" dirty="0"/>
              <a:t>: RESTful APIs are highly scalable due to their stateless nature and simple request-response model. Load balancers can distribute incoming requests across multiple servers.</a:t>
            </a:r>
          </a:p>
          <a:p>
            <a:r>
              <a:rPr lang="en-US" b="1" dirty="0"/>
              <a:t>Simplicity</a:t>
            </a:r>
            <a:r>
              <a:rPr lang="en-US" dirty="0"/>
              <a:t>: REST is designed to be simple and easy to understand, making it accessible to a wide range of developers and clients.</a:t>
            </a:r>
          </a:p>
        </p:txBody>
      </p:sp>
    </p:spTree>
    <p:extLst>
      <p:ext uri="{BB962C8B-B14F-4D97-AF65-F5344CB8AC3E}">
        <p14:creationId xmlns:p14="http://schemas.microsoft.com/office/powerpoint/2010/main" val="1905764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dirty="0"/>
              <a:t>REST is commonly used for building web services and APIs, and it has become the basis for many web applications and mobile app </a:t>
            </a:r>
            <a:r>
              <a:rPr lang="en-US" dirty="0" err="1"/>
              <a:t>backends</a:t>
            </a:r>
            <a:r>
              <a:rPr lang="en-US" dirty="0"/>
              <a:t>. It is particularly well-suited for scenarios where simplicity, scalability, and interoperability are essential.</a:t>
            </a:r>
          </a:p>
        </p:txBody>
      </p:sp>
    </p:spTree>
    <p:extLst>
      <p:ext uri="{BB962C8B-B14F-4D97-AF65-F5344CB8AC3E}">
        <p14:creationId xmlns:p14="http://schemas.microsoft.com/office/powerpoint/2010/main" val="1603130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Websocket</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239589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dirty="0" err="1"/>
              <a:t>WebSockets</a:t>
            </a:r>
            <a:r>
              <a:rPr lang="en-US" dirty="0"/>
              <a:t> is a communication protocol that provides full-duplex, bidirectional communication channels over a single TCP (Transmission Control Protocol) connection. Unlike traditional HTTP communication, which follows a request-response model, </a:t>
            </a:r>
            <a:r>
              <a:rPr lang="en-US" dirty="0" err="1"/>
              <a:t>WebSockets</a:t>
            </a:r>
            <a:r>
              <a:rPr lang="en-US" dirty="0"/>
              <a:t> enable persistent, real-time, and interactive communication between clients (such as web browsers) and servers. Here are some key characteristics and features of </a:t>
            </a:r>
            <a:r>
              <a:rPr lang="en-US" dirty="0" err="1"/>
              <a:t>WebSockets</a:t>
            </a:r>
            <a:r>
              <a:rPr lang="en-US" dirty="0"/>
              <a:t>:</a:t>
            </a:r>
          </a:p>
        </p:txBody>
      </p:sp>
    </p:spTree>
    <p:extLst>
      <p:ext uri="{BB962C8B-B14F-4D97-AF65-F5344CB8AC3E}">
        <p14:creationId xmlns:p14="http://schemas.microsoft.com/office/powerpoint/2010/main" val="723959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Full-Duplex Communication</a:t>
            </a:r>
            <a:r>
              <a:rPr lang="en-US" dirty="0"/>
              <a:t>: </a:t>
            </a:r>
            <a:r>
              <a:rPr lang="en-US" dirty="0" err="1"/>
              <a:t>WebSockets</a:t>
            </a:r>
            <a:r>
              <a:rPr lang="en-US" dirty="0"/>
              <a:t> allow both the client and server to send and receive data simultaneously, making it ideal for real-time applications where immediate responses are required.</a:t>
            </a:r>
          </a:p>
          <a:p>
            <a:r>
              <a:rPr lang="en-US" b="1" dirty="0"/>
              <a:t>Low Latency</a:t>
            </a:r>
            <a:r>
              <a:rPr lang="en-US" dirty="0"/>
              <a:t>: Unlike HTTP, which requires establishing a new connection for each request-response cycle, </a:t>
            </a:r>
            <a:r>
              <a:rPr lang="en-US" dirty="0" err="1"/>
              <a:t>WebSockets</a:t>
            </a:r>
            <a:r>
              <a:rPr lang="en-US" dirty="0"/>
              <a:t> maintain a single connection, resulting in lower latency and reduced overhead.</a:t>
            </a:r>
          </a:p>
          <a:p>
            <a:r>
              <a:rPr lang="en-US" b="1" dirty="0"/>
              <a:t>Bidirectional</a:t>
            </a:r>
            <a:r>
              <a:rPr lang="en-US" dirty="0"/>
              <a:t>: </a:t>
            </a:r>
            <a:r>
              <a:rPr lang="en-US" dirty="0" err="1"/>
              <a:t>WebSockets</a:t>
            </a:r>
            <a:r>
              <a:rPr lang="en-US" dirty="0"/>
              <a:t> support bidirectional communication, meaning that either the client or server can initiate data transmission at any time. This enables interactive and dynamic applications.</a:t>
            </a:r>
          </a:p>
        </p:txBody>
      </p:sp>
    </p:spTree>
    <p:extLst>
      <p:ext uri="{BB962C8B-B14F-4D97-AF65-F5344CB8AC3E}">
        <p14:creationId xmlns:p14="http://schemas.microsoft.com/office/powerpoint/2010/main" val="2668771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err="1"/>
              <a:t>Stateful</a:t>
            </a:r>
            <a:r>
              <a:rPr lang="en-US" dirty="0"/>
              <a:t>: Unlike the stateless nature of HTTP, </a:t>
            </a:r>
            <a:r>
              <a:rPr lang="en-US" dirty="0" err="1"/>
              <a:t>WebSockets</a:t>
            </a:r>
            <a:r>
              <a:rPr lang="en-US" dirty="0"/>
              <a:t> maintain a persistent connection, preserving the state of the communication session. This is beneficial for applications that require ongoing interaction, such as online games or chat applications.</a:t>
            </a:r>
          </a:p>
          <a:p>
            <a:r>
              <a:rPr lang="en-US" b="1" dirty="0"/>
              <a:t>Efficient</a:t>
            </a:r>
            <a:r>
              <a:rPr lang="en-US" dirty="0"/>
              <a:t>: </a:t>
            </a:r>
            <a:r>
              <a:rPr lang="en-US" dirty="0" err="1"/>
              <a:t>WebSockets</a:t>
            </a:r>
            <a:r>
              <a:rPr lang="en-US" dirty="0"/>
              <a:t> are efficient in terms of both bandwidth and processing power because they eliminate the need for repeated handshakes and headers associated with HTTP requests.</a:t>
            </a:r>
          </a:p>
          <a:p>
            <a:r>
              <a:rPr lang="en-US" b="1" dirty="0"/>
              <a:t>Real-Time Updates</a:t>
            </a:r>
            <a:r>
              <a:rPr lang="en-US" dirty="0"/>
              <a:t>: </a:t>
            </a:r>
            <a:r>
              <a:rPr lang="en-US" dirty="0" err="1"/>
              <a:t>WebSockets</a:t>
            </a:r>
            <a:r>
              <a:rPr lang="en-US" dirty="0"/>
              <a:t> are commonly used for real-time updates in web applications, such as live chat, notifications, stock tickers, and collaborative tools.</a:t>
            </a:r>
          </a:p>
          <a:p>
            <a:endParaRPr lang="en-US" dirty="0"/>
          </a:p>
        </p:txBody>
      </p:sp>
    </p:spTree>
    <p:extLst>
      <p:ext uri="{BB962C8B-B14F-4D97-AF65-F5344CB8AC3E}">
        <p14:creationId xmlns:p14="http://schemas.microsoft.com/office/powerpoint/2010/main" val="1111521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Web-Based Applications</a:t>
            </a:r>
            <a:r>
              <a:rPr lang="en-US" dirty="0"/>
              <a:t>: </a:t>
            </a:r>
            <a:r>
              <a:rPr lang="en-US" dirty="0" err="1"/>
              <a:t>WebSockets</a:t>
            </a:r>
            <a:r>
              <a:rPr lang="en-US" dirty="0"/>
              <a:t> are well-suited for web-based applications and are often used in conjunction with HTML5, JavaScript, and other web technologies to create interactive and dynamic web applications.</a:t>
            </a:r>
          </a:p>
          <a:p>
            <a:r>
              <a:rPr lang="en-US" b="1" dirty="0"/>
              <a:t>Protocols</a:t>
            </a:r>
            <a:r>
              <a:rPr lang="en-US" dirty="0"/>
              <a:t>: </a:t>
            </a:r>
            <a:r>
              <a:rPr lang="en-US" dirty="0" err="1"/>
              <a:t>WebSocket</a:t>
            </a:r>
            <a:r>
              <a:rPr lang="en-US" dirty="0"/>
              <a:t> communication begins with a handshake using HTTP, but once the connection is established, it switches to the </a:t>
            </a:r>
            <a:r>
              <a:rPr lang="en-US" dirty="0" err="1"/>
              <a:t>WebSocket</a:t>
            </a:r>
            <a:r>
              <a:rPr lang="en-US" dirty="0"/>
              <a:t> protocol. The </a:t>
            </a:r>
            <a:r>
              <a:rPr lang="en-US" dirty="0" err="1"/>
              <a:t>WebSocket</a:t>
            </a:r>
            <a:r>
              <a:rPr lang="en-US" dirty="0"/>
              <a:t> protocol uses a simple frame-based format for data exchange.</a:t>
            </a:r>
          </a:p>
          <a:p>
            <a:r>
              <a:rPr lang="en-US" b="1" dirty="0"/>
              <a:t>Security</a:t>
            </a:r>
            <a:r>
              <a:rPr lang="en-US" dirty="0"/>
              <a:t>: </a:t>
            </a:r>
            <a:r>
              <a:rPr lang="en-US" dirty="0" err="1"/>
              <a:t>WebSocket</a:t>
            </a:r>
            <a:r>
              <a:rPr lang="en-US" dirty="0"/>
              <a:t> connections can be secured using the </a:t>
            </a:r>
            <a:r>
              <a:rPr lang="en-US" dirty="0" err="1"/>
              <a:t>WebSocket</a:t>
            </a:r>
            <a:r>
              <a:rPr lang="en-US" dirty="0"/>
              <a:t> Secure (WSS) protocol, which is essentially </a:t>
            </a:r>
            <a:r>
              <a:rPr lang="en-US" dirty="0" err="1"/>
              <a:t>WebSocket</a:t>
            </a:r>
            <a:r>
              <a:rPr lang="en-US" dirty="0"/>
              <a:t> over HTTPS. This provides encryption and ensures data confidentiality and integrity.</a:t>
            </a:r>
          </a:p>
          <a:p>
            <a:endParaRPr lang="en-US" dirty="0"/>
          </a:p>
        </p:txBody>
      </p:sp>
    </p:spTree>
    <p:extLst>
      <p:ext uri="{BB962C8B-B14F-4D97-AF65-F5344CB8AC3E}">
        <p14:creationId xmlns:p14="http://schemas.microsoft.com/office/powerpoint/2010/main" val="1924738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Web Communication Protocols for connected devices</a:t>
            </a:r>
            <a:endParaRPr lang="en-IN" dirty="0">
              <a:solidFill>
                <a:srgbClr val="1CADE4"/>
              </a:solidFill>
            </a:endParaRPr>
          </a:p>
        </p:txBody>
      </p:sp>
      <p:sp>
        <p:nvSpPr>
          <p:cNvPr id="3" name="Content Placeholder 2"/>
          <p:cNvSpPr>
            <a:spLocks noGrp="1"/>
          </p:cNvSpPr>
          <p:nvPr>
            <p:ph idx="1"/>
          </p:nvPr>
        </p:nvSpPr>
        <p:spPr/>
        <p:txBody>
          <a:bodyPr>
            <a:normAutofit/>
          </a:bodyPr>
          <a:lstStyle/>
          <a:p>
            <a:pPr marL="269875" indent="-269875">
              <a:buFont typeface="Wingdings" panose="05000000000000000000" pitchFamily="2" charset="2"/>
              <a:buChar char="§"/>
            </a:pPr>
            <a:r>
              <a:rPr lang="en-US" dirty="0"/>
              <a:t>The protocols are used for communication between machines or between a machine and server. </a:t>
            </a:r>
            <a:endParaRPr lang="en-US" dirty="0" smtClean="0"/>
          </a:p>
          <a:p>
            <a:pPr marL="269875" indent="-269875">
              <a:buFont typeface="Wingdings" panose="05000000000000000000" pitchFamily="2" charset="2"/>
              <a:buChar char="§"/>
            </a:pPr>
            <a:r>
              <a:rPr lang="en-US" dirty="0" smtClean="0"/>
              <a:t>Due </a:t>
            </a:r>
            <a:r>
              <a:rPr lang="en-US" dirty="0"/>
              <a:t>to constraints in processing capabilities and the low power requirements of </a:t>
            </a:r>
            <a:r>
              <a:rPr lang="en-US" dirty="0" err="1"/>
              <a:t>IoT</a:t>
            </a:r>
            <a:r>
              <a:rPr lang="en-US" dirty="0"/>
              <a:t> devices (which are generally meant to be deployed in environments with constant battery power) with limited bandwidth capabilities, a need was felt for dedicated standards and protocols especially designed for </a:t>
            </a:r>
            <a:r>
              <a:rPr lang="en-US" dirty="0" err="1"/>
              <a:t>IoT</a:t>
            </a:r>
            <a:r>
              <a:rPr lang="en-US" dirty="0"/>
              <a:t>. </a:t>
            </a:r>
            <a:endParaRPr lang="en-US" dirty="0" smtClean="0"/>
          </a:p>
          <a:p>
            <a:pPr marL="269875" indent="-269875">
              <a:buFont typeface="Wingdings" panose="05000000000000000000" pitchFamily="2" charset="2"/>
              <a:buChar char="§"/>
            </a:pPr>
            <a:r>
              <a:rPr lang="en-US" dirty="0" smtClean="0"/>
              <a:t>Since </a:t>
            </a:r>
            <a:r>
              <a:rPr lang="en-US" dirty="0"/>
              <a:t>those who manufacture </a:t>
            </a:r>
            <a:r>
              <a:rPr lang="en-US" dirty="0" err="1"/>
              <a:t>IoT</a:t>
            </a:r>
            <a:r>
              <a:rPr lang="en-US" dirty="0"/>
              <a:t> devices and those who create the </a:t>
            </a:r>
            <a:r>
              <a:rPr lang="en-US" dirty="0" err="1"/>
              <a:t>IoT</a:t>
            </a:r>
            <a:r>
              <a:rPr lang="en-US" dirty="0"/>
              <a:t> platforms are different, this required industry standards and protocols that were not high on power consumption, bandwidth usage, or processing power and could be adopted easily by all </a:t>
            </a:r>
            <a:r>
              <a:rPr lang="en-US" dirty="0" err="1"/>
              <a:t>IoT</a:t>
            </a:r>
            <a:r>
              <a:rPr lang="en-US" dirty="0"/>
              <a:t> players— hardware manufacturers, software developers or cloud solutions/service providers.</a:t>
            </a:r>
          </a:p>
        </p:txBody>
      </p:sp>
    </p:spTree>
    <p:extLst>
      <p:ext uri="{BB962C8B-B14F-4D97-AF65-F5344CB8AC3E}">
        <p14:creationId xmlns:p14="http://schemas.microsoft.com/office/powerpoint/2010/main" val="3768639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Cross-Origin Communication</a:t>
            </a:r>
            <a:r>
              <a:rPr lang="en-US" dirty="0"/>
              <a:t>: </a:t>
            </a:r>
            <a:r>
              <a:rPr lang="en-US" dirty="0" err="1"/>
              <a:t>WebSockets</a:t>
            </a:r>
            <a:r>
              <a:rPr lang="en-US" dirty="0"/>
              <a:t> support cross-origin communication, but due to security concerns, they are subject to the same-origin policy. Cross-origin requests can be permitted using mechanisms like Cross-Origin Resource Sharing (CORS).</a:t>
            </a:r>
          </a:p>
          <a:p>
            <a:r>
              <a:rPr lang="en-US" b="1" dirty="0"/>
              <a:t>Library and Framework Support</a:t>
            </a:r>
            <a:r>
              <a:rPr lang="en-US" dirty="0"/>
              <a:t>: Various programming languages and frameworks offer </a:t>
            </a:r>
            <a:r>
              <a:rPr lang="en-US" dirty="0" err="1"/>
              <a:t>WebSocket</a:t>
            </a:r>
            <a:r>
              <a:rPr lang="en-US" dirty="0"/>
              <a:t> libraries and support, making it easy to implement </a:t>
            </a:r>
            <a:r>
              <a:rPr lang="en-US" dirty="0" err="1"/>
              <a:t>WebSockets</a:t>
            </a:r>
            <a:r>
              <a:rPr lang="en-US" dirty="0"/>
              <a:t> in your applications.</a:t>
            </a:r>
          </a:p>
          <a:p>
            <a:r>
              <a:rPr lang="en-US" b="1" dirty="0"/>
              <a:t>Fallback Mechanisms</a:t>
            </a:r>
            <a:r>
              <a:rPr lang="en-US" dirty="0"/>
              <a:t>: In cases where </a:t>
            </a:r>
            <a:r>
              <a:rPr lang="en-US" dirty="0" err="1"/>
              <a:t>WebSocket</a:t>
            </a:r>
            <a:r>
              <a:rPr lang="en-US" dirty="0"/>
              <a:t> connections are not supported or allowed (e.g., in some corporate firewalls), developers can implement fallback mechanisms, such as long polling or Server-Sent Events (SSE), to achieve real-time communication.</a:t>
            </a:r>
          </a:p>
          <a:p>
            <a:pPr marL="0" indent="0">
              <a:buNone/>
            </a:pPr>
            <a:endParaRPr lang="en-US" dirty="0"/>
          </a:p>
        </p:txBody>
      </p:sp>
    </p:spTree>
    <p:extLst>
      <p:ext uri="{BB962C8B-B14F-4D97-AF65-F5344CB8AC3E}">
        <p14:creationId xmlns:p14="http://schemas.microsoft.com/office/powerpoint/2010/main" val="541239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Websocket</a:t>
            </a:r>
            <a:endParaRPr lang="en-IN" dirty="0">
              <a:solidFill>
                <a:srgbClr val="1CADE4"/>
              </a:solidFill>
            </a:endParaRPr>
          </a:p>
        </p:txBody>
      </p:sp>
      <p:sp>
        <p:nvSpPr>
          <p:cNvPr id="3" name="Content Placeholder 2"/>
          <p:cNvSpPr>
            <a:spLocks noGrp="1"/>
          </p:cNvSpPr>
          <p:nvPr>
            <p:ph idx="1"/>
          </p:nvPr>
        </p:nvSpPr>
        <p:spPr/>
        <p:txBody>
          <a:bodyPr>
            <a:normAutofit/>
          </a:bodyPr>
          <a:lstStyle/>
          <a:p>
            <a:pPr marL="0" indent="0">
              <a:buNone/>
            </a:pPr>
            <a:r>
              <a:rPr lang="en-US" dirty="0" err="1"/>
              <a:t>WebSockets</a:t>
            </a:r>
            <a:r>
              <a:rPr lang="en-US" dirty="0"/>
              <a:t> have become a crucial technology for building modern web applications that require real-time, interactive, and dynamic features. They have found applications in chat applications, online gaming, financial trading platforms, collaborative tools, live sports scores, and numerous other use cases where immediate and bidirectional communication is essential.</a:t>
            </a:r>
          </a:p>
        </p:txBody>
      </p:sp>
    </p:spTree>
    <p:extLst>
      <p:ext uri="{BB962C8B-B14F-4D97-AF65-F5344CB8AC3E}">
        <p14:creationId xmlns:p14="http://schemas.microsoft.com/office/powerpoint/2010/main" val="990437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 Addressing in </a:t>
            </a:r>
            <a:r>
              <a:rPr lang="en-IN" dirty="0" err="1" smtClean="0"/>
              <a:t>IoT</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57654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pPr marL="0" indent="0">
              <a:buNone/>
            </a:pPr>
            <a:r>
              <a:rPr lang="en-US" dirty="0"/>
              <a:t>IP (Internet Protocol) addressing in </a:t>
            </a:r>
            <a:r>
              <a:rPr lang="en-US" dirty="0" err="1"/>
              <a:t>IoT</a:t>
            </a:r>
            <a:r>
              <a:rPr lang="en-US" dirty="0"/>
              <a:t> (Internet of Things) is a critical aspect of networking, as it provides a means to identify and communicate with </a:t>
            </a:r>
            <a:r>
              <a:rPr lang="en-US" dirty="0" err="1"/>
              <a:t>IoT</a:t>
            </a:r>
            <a:r>
              <a:rPr lang="en-US" dirty="0"/>
              <a:t> devices over the internet or local networks. Here are some key considerations regarding IP addressing in </a:t>
            </a:r>
            <a:r>
              <a:rPr lang="en-US" dirty="0" err="1"/>
              <a:t>IoT</a:t>
            </a:r>
            <a:endParaRPr lang="en-US" dirty="0"/>
          </a:p>
        </p:txBody>
      </p:sp>
    </p:spTree>
    <p:extLst>
      <p:ext uri="{BB962C8B-B14F-4D97-AF65-F5344CB8AC3E}">
        <p14:creationId xmlns:p14="http://schemas.microsoft.com/office/powerpoint/2010/main" val="3051320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pPr marL="0" indent="0">
              <a:buNone/>
            </a:pPr>
            <a:r>
              <a:rPr lang="en-US" b="1" dirty="0"/>
              <a:t>IPv4 and IPv6</a:t>
            </a:r>
            <a:r>
              <a:rPr lang="en-US" dirty="0"/>
              <a:t>: </a:t>
            </a:r>
            <a:r>
              <a:rPr lang="en-US" dirty="0" err="1"/>
              <a:t>IoT</a:t>
            </a:r>
            <a:r>
              <a:rPr lang="en-US" dirty="0"/>
              <a:t> devices can use either IPv4 or IPv6 addresses. IPv4 addresses are the older, more common format (e.g., 192.168.1.1), but they are running out due to the limited address space. IPv6 addresses are longer and offer a vastly larger address space (e.g., 2001:0db8:85a3:0000:0000:8a2e:0370:7334), making them well-suited for the large number of </a:t>
            </a:r>
            <a:r>
              <a:rPr lang="en-US" dirty="0" err="1"/>
              <a:t>IoT</a:t>
            </a:r>
            <a:r>
              <a:rPr lang="en-US" dirty="0"/>
              <a:t> devices.</a:t>
            </a:r>
          </a:p>
        </p:txBody>
      </p:sp>
    </p:spTree>
    <p:extLst>
      <p:ext uri="{BB962C8B-B14F-4D97-AF65-F5344CB8AC3E}">
        <p14:creationId xmlns:p14="http://schemas.microsoft.com/office/powerpoint/2010/main" val="3449415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smtClean="0"/>
              <a:t>Static </a:t>
            </a:r>
            <a:r>
              <a:rPr lang="en-US" b="1" dirty="0"/>
              <a:t>IP Address</a:t>
            </a:r>
            <a:r>
              <a:rPr lang="en-US" dirty="0"/>
              <a:t>: Manually assigned to the device, often used for fixed infrastructure or critical devices.</a:t>
            </a:r>
          </a:p>
          <a:p>
            <a:r>
              <a:rPr lang="en-US" b="1" dirty="0"/>
              <a:t>Dynamic Host Configuration Protocol (DHCP)</a:t>
            </a:r>
            <a:r>
              <a:rPr lang="en-US" dirty="0"/>
              <a:t>: Addresses are assigned dynamically by a DHCP server, which can simplify management but requires network connectivity for address assignment.</a:t>
            </a:r>
          </a:p>
          <a:p>
            <a:r>
              <a:rPr lang="en-US" b="1" dirty="0"/>
              <a:t>IPv6 Stateless Address </a:t>
            </a:r>
            <a:r>
              <a:rPr lang="en-US" b="1" dirty="0" err="1"/>
              <a:t>Autoconfiguration</a:t>
            </a:r>
            <a:r>
              <a:rPr lang="en-US" b="1" dirty="0"/>
              <a:t> (SLAAC)</a:t>
            </a:r>
            <a:r>
              <a:rPr lang="en-US" dirty="0"/>
              <a:t>: </a:t>
            </a:r>
            <a:r>
              <a:rPr lang="en-US" dirty="0" err="1"/>
              <a:t>IoT</a:t>
            </a:r>
            <a:r>
              <a:rPr lang="en-US" dirty="0"/>
              <a:t> devices using IPv6 can generate their addresses based on the network prefix, reducing the need for a centralized DHCP server.</a:t>
            </a:r>
          </a:p>
          <a:p>
            <a:r>
              <a:rPr lang="en-US" b="1" dirty="0" err="1"/>
              <a:t>IoT</a:t>
            </a:r>
            <a:r>
              <a:rPr lang="en-US" b="1" dirty="0"/>
              <a:t>-Specific Addressing Solutions</a:t>
            </a:r>
            <a:r>
              <a:rPr lang="en-US" dirty="0"/>
              <a:t>: In some </a:t>
            </a:r>
            <a:r>
              <a:rPr lang="en-US" dirty="0" err="1"/>
              <a:t>IoT</a:t>
            </a:r>
            <a:r>
              <a:rPr lang="en-US" dirty="0"/>
              <a:t> deployments, proprietary or specific addressing schemes are used for efficiency, security, or compatibility with low-power devices.</a:t>
            </a:r>
          </a:p>
        </p:txBody>
      </p:sp>
    </p:spTree>
    <p:extLst>
      <p:ext uri="{BB962C8B-B14F-4D97-AF65-F5344CB8AC3E}">
        <p14:creationId xmlns:p14="http://schemas.microsoft.com/office/powerpoint/2010/main" val="70047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err="1"/>
              <a:t>Subnetting</a:t>
            </a:r>
            <a:r>
              <a:rPr lang="en-US" dirty="0"/>
              <a:t>: In larger </a:t>
            </a:r>
            <a:r>
              <a:rPr lang="en-US" dirty="0" err="1"/>
              <a:t>IoT</a:t>
            </a:r>
            <a:r>
              <a:rPr lang="en-US" dirty="0"/>
              <a:t> deployments, </a:t>
            </a:r>
            <a:r>
              <a:rPr lang="en-US" dirty="0" err="1"/>
              <a:t>subnetting</a:t>
            </a:r>
            <a:r>
              <a:rPr lang="en-US" dirty="0"/>
              <a:t> can be employed to segment the network into smaller, more manageable subnetworks. Each subnet can have its IP address range and routing rules, which can improve network performance and security.</a:t>
            </a:r>
          </a:p>
          <a:p>
            <a:r>
              <a:rPr lang="en-US" b="1" dirty="0"/>
              <a:t>Network Address Translation (NAT)</a:t>
            </a:r>
            <a:r>
              <a:rPr lang="en-US" dirty="0"/>
              <a:t>: NAT is often used in </a:t>
            </a:r>
            <a:r>
              <a:rPr lang="en-US" dirty="0" err="1"/>
              <a:t>IoT</a:t>
            </a:r>
            <a:r>
              <a:rPr lang="en-US" dirty="0"/>
              <a:t> networks to conserve public IPv4 addresses. </a:t>
            </a:r>
            <a:r>
              <a:rPr lang="en-US" dirty="0" err="1"/>
              <a:t>IoT</a:t>
            </a:r>
            <a:r>
              <a:rPr lang="en-US" dirty="0"/>
              <a:t> devices within a private network share a single public IP address, and NAT translates internal private addresses to the public address when communicating over the internet.</a:t>
            </a:r>
          </a:p>
          <a:p>
            <a:r>
              <a:rPr lang="en-US" b="1" dirty="0"/>
              <a:t>IP Address Management (IPAM)</a:t>
            </a:r>
            <a:r>
              <a:rPr lang="en-US" dirty="0"/>
              <a:t>: Effective IP address management is crucial in </a:t>
            </a:r>
            <a:r>
              <a:rPr lang="en-US" dirty="0" err="1"/>
              <a:t>IoT</a:t>
            </a:r>
            <a:r>
              <a:rPr lang="en-US" dirty="0"/>
              <a:t> deployments. It involves tracking IP addresses, allocating them efficiently, and ensuring that there are no conflicts or address exhaustion issues.</a:t>
            </a:r>
          </a:p>
        </p:txBody>
      </p:sp>
    </p:spTree>
    <p:extLst>
      <p:ext uri="{BB962C8B-B14F-4D97-AF65-F5344CB8AC3E}">
        <p14:creationId xmlns:p14="http://schemas.microsoft.com/office/powerpoint/2010/main" val="2223298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Security</a:t>
            </a:r>
            <a:r>
              <a:rPr lang="en-US" dirty="0"/>
              <a:t>: </a:t>
            </a:r>
            <a:r>
              <a:rPr lang="en-US" dirty="0" err="1"/>
              <a:t>IoT</a:t>
            </a:r>
            <a:r>
              <a:rPr lang="en-US" dirty="0"/>
              <a:t> devices are vulnerable to attacks if not properly secured. Proper IP addressing and network segmentation can help enhance security. Implementing firewalls, access control lists (ACLs), and intrusion detection systems can further protect </a:t>
            </a:r>
            <a:r>
              <a:rPr lang="en-US" dirty="0" err="1"/>
              <a:t>IoT</a:t>
            </a:r>
            <a:r>
              <a:rPr lang="en-US" dirty="0"/>
              <a:t> networks.</a:t>
            </a:r>
          </a:p>
          <a:p>
            <a:r>
              <a:rPr lang="en-US" b="1" dirty="0"/>
              <a:t>Scalability</a:t>
            </a:r>
            <a:r>
              <a:rPr lang="en-US" dirty="0"/>
              <a:t>: </a:t>
            </a:r>
            <a:r>
              <a:rPr lang="en-US" dirty="0" err="1"/>
              <a:t>IoT</a:t>
            </a:r>
            <a:r>
              <a:rPr lang="en-US" dirty="0"/>
              <a:t> networks can scale rapidly as more devices are added. Choosing the appropriate IP addressing scheme and </a:t>
            </a:r>
            <a:r>
              <a:rPr lang="en-US" dirty="0" err="1"/>
              <a:t>subnetting</a:t>
            </a:r>
            <a:r>
              <a:rPr lang="en-US" dirty="0"/>
              <a:t> strategy can ensure that the network remains manageable as it grows.</a:t>
            </a:r>
          </a:p>
          <a:p>
            <a:r>
              <a:rPr lang="en-US" b="1" dirty="0"/>
              <a:t>Mobility</a:t>
            </a:r>
            <a:r>
              <a:rPr lang="en-US" dirty="0"/>
              <a:t>: Some </a:t>
            </a:r>
            <a:r>
              <a:rPr lang="en-US" dirty="0" err="1"/>
              <a:t>IoT</a:t>
            </a:r>
            <a:r>
              <a:rPr lang="en-US" dirty="0"/>
              <a:t> devices may be mobile, moving between different networks. Mobile IPv6 and other mobility protocols can be used to maintain connectivity as devices change locations.</a:t>
            </a:r>
          </a:p>
        </p:txBody>
      </p:sp>
    </p:spTree>
    <p:extLst>
      <p:ext uri="{BB962C8B-B14F-4D97-AF65-F5344CB8AC3E}">
        <p14:creationId xmlns:p14="http://schemas.microsoft.com/office/powerpoint/2010/main" val="4274270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Quality of Service (</a:t>
            </a:r>
            <a:r>
              <a:rPr lang="en-US" b="1" dirty="0" err="1"/>
              <a:t>QoS</a:t>
            </a:r>
            <a:r>
              <a:rPr lang="en-US" b="1" dirty="0"/>
              <a:t>)</a:t>
            </a:r>
            <a:r>
              <a:rPr lang="en-US" dirty="0"/>
              <a:t>: </a:t>
            </a:r>
            <a:r>
              <a:rPr lang="en-US" dirty="0" err="1"/>
              <a:t>IoT</a:t>
            </a:r>
            <a:r>
              <a:rPr lang="en-US" dirty="0"/>
              <a:t> applications with varying requirements may need different </a:t>
            </a:r>
            <a:r>
              <a:rPr lang="en-US" dirty="0" err="1"/>
              <a:t>QoS</a:t>
            </a:r>
            <a:r>
              <a:rPr lang="en-US" dirty="0"/>
              <a:t> levels. IP addressing should be aligned with </a:t>
            </a:r>
            <a:r>
              <a:rPr lang="en-US" dirty="0" err="1"/>
              <a:t>QoS</a:t>
            </a:r>
            <a:r>
              <a:rPr lang="en-US" dirty="0"/>
              <a:t> policies to ensure that critical data is prioritized over less important traffic.</a:t>
            </a:r>
          </a:p>
          <a:p>
            <a:r>
              <a:rPr lang="en-US" b="1" dirty="0"/>
              <a:t>IPv6 Transition</a:t>
            </a:r>
            <a:r>
              <a:rPr lang="en-US" dirty="0"/>
              <a:t>: As IPv6 adoption grows, </a:t>
            </a:r>
            <a:r>
              <a:rPr lang="en-US" dirty="0" err="1"/>
              <a:t>IoT</a:t>
            </a:r>
            <a:r>
              <a:rPr lang="en-US" dirty="0"/>
              <a:t> networks need to consider the transition from IPv4 to IPv6. Dual-stack networks that support both IPv4 and IPv6 can ease this transition.</a:t>
            </a:r>
          </a:p>
          <a:p>
            <a:r>
              <a:rPr lang="en-US" b="1" dirty="0"/>
              <a:t>Edge Computing</a:t>
            </a:r>
            <a:r>
              <a:rPr lang="en-US" dirty="0"/>
              <a:t>: In </a:t>
            </a:r>
            <a:r>
              <a:rPr lang="en-US" dirty="0" err="1"/>
              <a:t>IoT</a:t>
            </a:r>
            <a:r>
              <a:rPr lang="en-US" dirty="0"/>
              <a:t> deployments, edge computing can be used to process data closer to the source. This may affect IP addressing decisions, as some data processing may occur locally before data is sent to central servers.</a:t>
            </a:r>
          </a:p>
        </p:txBody>
      </p:sp>
    </p:spTree>
    <p:extLst>
      <p:ext uri="{BB962C8B-B14F-4D97-AF65-F5344CB8AC3E}">
        <p14:creationId xmlns:p14="http://schemas.microsoft.com/office/powerpoint/2010/main" val="4086798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IP Addressing in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DNS (Domain Name System)</a:t>
            </a:r>
            <a:r>
              <a:rPr lang="en-US" dirty="0"/>
              <a:t>: DNS is essential for translating human-readable domain names into IP addresses. Proper DNS setup ensures that </a:t>
            </a:r>
            <a:r>
              <a:rPr lang="en-US" dirty="0" err="1"/>
              <a:t>IoT</a:t>
            </a:r>
            <a:r>
              <a:rPr lang="en-US" dirty="0"/>
              <a:t> devices can be accessed using meaningful names rather than just numerical IP addresses.</a:t>
            </a:r>
          </a:p>
          <a:p>
            <a:r>
              <a:rPr lang="en-US" dirty="0"/>
              <a:t>IP addressing in </a:t>
            </a:r>
            <a:r>
              <a:rPr lang="en-US" dirty="0" err="1"/>
              <a:t>IoT</a:t>
            </a:r>
            <a:r>
              <a:rPr lang="en-US" dirty="0"/>
              <a:t> should be carefully planned to accommodate the specific requirements of the </a:t>
            </a:r>
            <a:r>
              <a:rPr lang="en-US" dirty="0" err="1"/>
              <a:t>IoT</a:t>
            </a:r>
            <a:r>
              <a:rPr lang="en-US" dirty="0"/>
              <a:t> deployment, including scalability, security, mobility, and the transition to IPv6. Proper addressing strategies and management contribute to the efficient and secure operation of </a:t>
            </a:r>
            <a:r>
              <a:rPr lang="en-US" dirty="0" err="1"/>
              <a:t>IoT</a:t>
            </a:r>
            <a:r>
              <a:rPr lang="en-US" dirty="0"/>
              <a:t> networks.</a:t>
            </a:r>
          </a:p>
        </p:txBody>
      </p:sp>
    </p:spTree>
    <p:extLst>
      <p:ext uri="{BB962C8B-B14F-4D97-AF65-F5344CB8AC3E}">
        <p14:creationId xmlns:p14="http://schemas.microsoft.com/office/powerpoint/2010/main" val="721444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CADE4"/>
                </a:solidFill>
              </a:rPr>
              <a:t>CoAP</a:t>
            </a:r>
            <a:r>
              <a:rPr lang="en-US" dirty="0">
                <a:solidFill>
                  <a:srgbClr val="1CADE4"/>
                </a:solidFill>
              </a:rPr>
              <a:t> (Constrained Application Protocol</a:t>
            </a:r>
            <a:r>
              <a:rPr lang="en-US" dirty="0" smtClean="0">
                <a:solidFill>
                  <a:srgbClr val="1CADE4"/>
                </a:solidFill>
              </a:rPr>
              <a:t>)</a:t>
            </a:r>
            <a:endParaRPr lang="en-IN" dirty="0">
              <a:solidFill>
                <a:srgbClr val="1CADE4"/>
              </a:solidFill>
            </a:endParaRPr>
          </a:p>
        </p:txBody>
      </p:sp>
      <p:sp>
        <p:nvSpPr>
          <p:cNvPr id="3" name="Content Placeholder 2"/>
          <p:cNvSpPr>
            <a:spLocks noGrp="1"/>
          </p:cNvSpPr>
          <p:nvPr>
            <p:ph idx="1"/>
          </p:nvPr>
        </p:nvSpPr>
        <p:spPr/>
        <p:txBody>
          <a:bodyPr>
            <a:normAutofit/>
          </a:bodyPr>
          <a:lstStyle/>
          <a:p>
            <a:pPr marL="269875" indent="-269875">
              <a:buFont typeface="Wingdings" panose="05000000000000000000" pitchFamily="2" charset="2"/>
              <a:buChar char="§"/>
            </a:pPr>
            <a:r>
              <a:rPr lang="en-US" dirty="0"/>
              <a:t>The Constrained Application Protocol (</a:t>
            </a:r>
            <a:r>
              <a:rPr lang="en-US" dirty="0" err="1"/>
              <a:t>CoAP</a:t>
            </a:r>
            <a:r>
              <a:rPr lang="en-US" dirty="0"/>
              <a:t>) is a specialized web transfer protocol designed for use in constrained environments and low-power, resource-constrained devices in the context of the Internet of Things (</a:t>
            </a:r>
            <a:r>
              <a:rPr lang="en-US" dirty="0" err="1"/>
              <a:t>IoT</a:t>
            </a:r>
            <a:r>
              <a:rPr lang="en-US" dirty="0"/>
              <a:t>). </a:t>
            </a:r>
            <a:r>
              <a:rPr lang="en-US" dirty="0" err="1"/>
              <a:t>CoAP</a:t>
            </a:r>
            <a:r>
              <a:rPr lang="en-US" dirty="0"/>
              <a:t> is similar in many ways to the HTTP protocol used for the World Wide Web but is optimized for </a:t>
            </a:r>
            <a:r>
              <a:rPr lang="en-US" dirty="0" err="1"/>
              <a:t>IoT</a:t>
            </a:r>
            <a:r>
              <a:rPr lang="en-US" dirty="0"/>
              <a:t> devices with limited processing power, memory, and network bandwidth.</a:t>
            </a:r>
          </a:p>
        </p:txBody>
      </p:sp>
    </p:spTree>
    <p:extLst>
      <p:ext uri="{BB962C8B-B14F-4D97-AF65-F5344CB8AC3E}">
        <p14:creationId xmlns:p14="http://schemas.microsoft.com/office/powerpoint/2010/main" val="3849389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 Access Control</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032571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dirty="0"/>
              <a:t>Media Access Control (MAC) is a sublayer of the data link layer (Layer 2) in the OSI (Open Systems Interconnection) model of network communication. MAC is responsible for managing access to the physical network medium, such as Ethernet, Wi-Fi, or token ring, and it plays a crucial role in governing how devices share and access the communication channel. Here are key aspects and functions of MAC:</a:t>
            </a:r>
          </a:p>
        </p:txBody>
      </p:sp>
    </p:spTree>
    <p:extLst>
      <p:ext uri="{BB962C8B-B14F-4D97-AF65-F5344CB8AC3E}">
        <p14:creationId xmlns:p14="http://schemas.microsoft.com/office/powerpoint/2010/main" val="1606455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Addressing</a:t>
            </a:r>
            <a:r>
              <a:rPr lang="en-US" dirty="0"/>
              <a:t>: MAC addresses, also known as hardware addresses or physical addresses, are unique identifiers assigned to network interface cards (NICs) and are used at the data link layer to identify devices on a local network segment. These addresses are typically represented in hexadecimal notation and are six bytes long in Ethernet.</a:t>
            </a:r>
          </a:p>
          <a:p>
            <a:r>
              <a:rPr lang="en-US" b="1" dirty="0"/>
              <a:t>Data Link Layer</a:t>
            </a:r>
            <a:r>
              <a:rPr lang="en-US" dirty="0"/>
              <a:t>: MAC operates within the data link layer and interacts directly with the physical layer, which is responsible for transmitting raw bits over the network medium.</a:t>
            </a:r>
          </a:p>
        </p:txBody>
      </p:sp>
    </p:spTree>
    <p:extLst>
      <p:ext uri="{BB962C8B-B14F-4D97-AF65-F5344CB8AC3E}">
        <p14:creationId xmlns:p14="http://schemas.microsoft.com/office/powerpoint/2010/main" val="4206920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Access Control Methods</a:t>
            </a:r>
            <a:r>
              <a:rPr lang="en-US" dirty="0"/>
              <a:t>: MAC defines various methods for controlling access to the shared network medium, depending on the underlying technology. Common MAC access control methods include:</a:t>
            </a:r>
          </a:p>
          <a:p>
            <a:pPr lvl="1"/>
            <a:r>
              <a:rPr lang="en-US" sz="2000" b="1" dirty="0"/>
              <a:t>CSMA/CD (Carrier Sense Multiple Access with Collision Detection)</a:t>
            </a:r>
            <a:r>
              <a:rPr lang="en-US" sz="2000" dirty="0"/>
              <a:t>: Used in Ethernet networks, this method involves devices listening for a clear channel before transmitting data. If a collision is detected, devices follow a </a:t>
            </a:r>
            <a:r>
              <a:rPr lang="en-US" sz="2000" dirty="0" err="1"/>
              <a:t>backoff</a:t>
            </a:r>
            <a:r>
              <a:rPr lang="en-US" sz="2000" dirty="0"/>
              <a:t> algorithm to retry transmission.</a:t>
            </a:r>
          </a:p>
          <a:p>
            <a:pPr lvl="1"/>
            <a:r>
              <a:rPr lang="en-US" sz="2000" b="1" dirty="0"/>
              <a:t>CSMA/CA (Carrier Sense Multiple Access with Collision Avoidance)</a:t>
            </a:r>
            <a:r>
              <a:rPr lang="en-US" sz="2000" dirty="0"/>
              <a:t>: Used in Wi-Fi networks, this method involves devices requesting permission (using a protocol called Request-to-Send/Clear-to-Send, or RTS/CTS) before transmitting data to avoid collisions.</a:t>
            </a:r>
          </a:p>
          <a:p>
            <a:pPr lvl="1"/>
            <a:r>
              <a:rPr lang="en-US" sz="2000" b="1" dirty="0"/>
              <a:t>Token Passing</a:t>
            </a:r>
            <a:r>
              <a:rPr lang="en-US" sz="2000" dirty="0"/>
              <a:t>: Used in token ring networks, this method involves devices passing a token, which grants them permission to transmit data. Only one device can transmit at a time, ensuring collision-free communication</a:t>
            </a:r>
            <a:r>
              <a:rPr lang="en-US" sz="2000" dirty="0" smtClean="0"/>
              <a:t>.</a:t>
            </a:r>
            <a:endParaRPr lang="en-US" sz="2000" dirty="0"/>
          </a:p>
        </p:txBody>
      </p:sp>
    </p:spTree>
    <p:extLst>
      <p:ext uri="{BB962C8B-B14F-4D97-AF65-F5344CB8AC3E}">
        <p14:creationId xmlns:p14="http://schemas.microsoft.com/office/powerpoint/2010/main" val="173496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Frame Formatting</a:t>
            </a:r>
            <a:r>
              <a:rPr lang="en-US" dirty="0"/>
              <a:t>: MAC is responsible for framing data into packets suitable for transmission over the network medium. It adds information such as source and destination MAC addresses, frame type, and error-checking information to the data.</a:t>
            </a:r>
          </a:p>
          <a:p>
            <a:r>
              <a:rPr lang="en-US" b="1" dirty="0"/>
              <a:t>Address Resolution Protocol (ARP)</a:t>
            </a:r>
            <a:r>
              <a:rPr lang="en-US" dirty="0"/>
              <a:t>: ARP is a protocol at the data link layer that helps resolve IP addresses to MAC addresses. It is used when devices need to communicate on a local network.</a:t>
            </a:r>
          </a:p>
          <a:p>
            <a:r>
              <a:rPr lang="en-US" b="1" dirty="0"/>
              <a:t>Switching</a:t>
            </a:r>
            <a:r>
              <a:rPr lang="en-US" dirty="0"/>
              <a:t>: In modern Ethernet networks, switches operate at the data link layer and use MAC addresses to make forwarding decisions. They create and maintain MAC address tables to efficiently forward frames to the appropriate devices.</a:t>
            </a:r>
          </a:p>
        </p:txBody>
      </p:sp>
    </p:spTree>
    <p:extLst>
      <p:ext uri="{BB962C8B-B14F-4D97-AF65-F5344CB8AC3E}">
        <p14:creationId xmlns:p14="http://schemas.microsoft.com/office/powerpoint/2010/main" val="2492081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Duplex Modes</a:t>
            </a:r>
            <a:r>
              <a:rPr lang="en-US" dirty="0"/>
              <a:t>: MAC also manages the duplex mode of network communication. In half-duplex mode, devices can either transmit or receive but not both simultaneously. In full-duplex mode, devices can transmit and receive simultaneously, improving network efficiency.</a:t>
            </a:r>
          </a:p>
          <a:p>
            <a:r>
              <a:rPr lang="en-US" b="1" dirty="0"/>
              <a:t>Flow Control</a:t>
            </a:r>
            <a:r>
              <a:rPr lang="en-US" dirty="0"/>
              <a:t>: MAC provides flow control mechanisms to manage the rate at which data is sent and received to prevent congestion and ensure efficient data transfer.</a:t>
            </a:r>
          </a:p>
          <a:p>
            <a:r>
              <a:rPr lang="en-US" b="1" dirty="0"/>
              <a:t>Error Detection and Correction</a:t>
            </a:r>
            <a:r>
              <a:rPr lang="en-US" dirty="0"/>
              <a:t>: MAC may include error-detection mechanisms, such as CRC (Cyclic Redundancy Check), to identify and, in some cases, correct errors in transmitted frames.</a:t>
            </a:r>
          </a:p>
          <a:p>
            <a:endParaRPr lang="en-US" dirty="0"/>
          </a:p>
        </p:txBody>
      </p:sp>
    </p:spTree>
    <p:extLst>
      <p:ext uri="{BB962C8B-B14F-4D97-AF65-F5344CB8AC3E}">
        <p14:creationId xmlns:p14="http://schemas.microsoft.com/office/powerpoint/2010/main" val="2465351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Media Access </a:t>
            </a:r>
            <a:r>
              <a:rPr lang="en-US" dirty="0" err="1" smtClean="0">
                <a:solidFill>
                  <a:srgbClr val="1CADE4"/>
                </a:solidFill>
              </a:rPr>
              <a:t>COntrol</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Security</a:t>
            </a:r>
            <a:r>
              <a:rPr lang="en-US" dirty="0"/>
              <a:t>: MAC addresses can be used in access control lists (ACLs) to control which devices are allowed or denied access to a network.</a:t>
            </a:r>
          </a:p>
          <a:p>
            <a:r>
              <a:rPr lang="en-US" dirty="0"/>
              <a:t>In summary, Media Access Control (MAC) is a crucial component of network communication, particularly at the data link layer. It governs how devices share the physical network medium, assigns unique hardware addresses (MAC addresses), manages frame formatting, controls access to the network channel, and ensures efficient and reliable data transmission within local network segments. Different technologies and protocols may use variations of MAC for access control and network management.</a:t>
            </a:r>
          </a:p>
          <a:p>
            <a:endParaRPr lang="en-US" dirty="0"/>
          </a:p>
        </p:txBody>
      </p:sp>
    </p:spTree>
    <p:extLst>
      <p:ext uri="{BB962C8B-B14F-4D97-AF65-F5344CB8AC3E}">
        <p14:creationId xmlns:p14="http://schemas.microsoft.com/office/powerpoint/2010/main" val="367277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CADE4"/>
                </a:solidFill>
              </a:rPr>
              <a:t>CoAP</a:t>
            </a:r>
            <a:r>
              <a:rPr lang="en-US" dirty="0">
                <a:solidFill>
                  <a:srgbClr val="1CADE4"/>
                </a:solidFill>
              </a:rPr>
              <a:t> (Constrained Application Protocol</a:t>
            </a:r>
            <a:r>
              <a:rPr lang="en-US" dirty="0" smtClean="0">
                <a:solidFill>
                  <a:srgbClr val="1CADE4"/>
                </a:solidFill>
              </a:rPr>
              <a: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Lightweight Protocol</a:t>
            </a:r>
            <a:r>
              <a:rPr lang="en-US" dirty="0"/>
              <a:t>: </a:t>
            </a:r>
            <a:r>
              <a:rPr lang="en-US" dirty="0" err="1"/>
              <a:t>CoAP</a:t>
            </a:r>
            <a:r>
              <a:rPr lang="en-US" dirty="0"/>
              <a:t> is designed to be extremely lightweight. Its header is only a few bytes long, which makes it suitable for devices with limited memory and processing capabilities.</a:t>
            </a:r>
          </a:p>
          <a:p>
            <a:r>
              <a:rPr lang="en-US" b="1" dirty="0"/>
              <a:t>RESTful</a:t>
            </a:r>
            <a:r>
              <a:rPr lang="en-US" dirty="0"/>
              <a:t>: </a:t>
            </a:r>
            <a:r>
              <a:rPr lang="en-US" dirty="0" err="1"/>
              <a:t>CoAP</a:t>
            </a:r>
            <a:r>
              <a:rPr lang="en-US" dirty="0"/>
              <a:t> follows a Representational State Transfer (REST) architectural style, just like HTTP. It uses similar methods (GET, POST, PUT, DELETE) to interact with resources identified by URIs (Uniform Resource Identifiers).</a:t>
            </a:r>
          </a:p>
          <a:p>
            <a:r>
              <a:rPr lang="en-US" b="1" dirty="0"/>
              <a:t>UDP-Based</a:t>
            </a:r>
            <a:r>
              <a:rPr lang="en-US" dirty="0"/>
              <a:t>: </a:t>
            </a:r>
            <a:r>
              <a:rPr lang="en-US" dirty="0" err="1"/>
              <a:t>CoAP</a:t>
            </a:r>
            <a:r>
              <a:rPr lang="en-US" dirty="0"/>
              <a:t> is typically implemented over UDP (User Datagram Protocol), which is a connectionless and lightweight transport protocol. This choice reduces overhead and makes it suitable for constrained devices and </a:t>
            </a:r>
            <a:r>
              <a:rPr lang="en-US" dirty="0" err="1"/>
              <a:t>lossy</a:t>
            </a:r>
            <a:r>
              <a:rPr lang="en-US" dirty="0"/>
              <a:t> networks.</a:t>
            </a:r>
          </a:p>
        </p:txBody>
      </p:sp>
    </p:spTree>
    <p:extLst>
      <p:ext uri="{BB962C8B-B14F-4D97-AF65-F5344CB8AC3E}">
        <p14:creationId xmlns:p14="http://schemas.microsoft.com/office/powerpoint/2010/main" val="3026746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CADE4"/>
                </a:solidFill>
              </a:rPr>
              <a:t>CoAP</a:t>
            </a:r>
            <a:r>
              <a:rPr lang="en-US" dirty="0">
                <a:solidFill>
                  <a:srgbClr val="1CADE4"/>
                </a:solidFill>
              </a:rPr>
              <a:t> (Constrained Application Protocol</a:t>
            </a:r>
            <a:r>
              <a:rPr lang="en-US" dirty="0" smtClean="0">
                <a:solidFill>
                  <a:srgbClr val="1CADE4"/>
                </a:solidFill>
              </a:rPr>
              <a: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Request-Response Model</a:t>
            </a:r>
            <a:r>
              <a:rPr lang="en-US" dirty="0"/>
              <a:t>: </a:t>
            </a:r>
            <a:r>
              <a:rPr lang="en-US" dirty="0" err="1"/>
              <a:t>CoAP</a:t>
            </a:r>
            <a:r>
              <a:rPr lang="en-US" dirty="0"/>
              <a:t> follows a simple request-response model, similar to HTTP. Clients send requests to servers, and servers respond with appropriate responses, which can include data or status codes.</a:t>
            </a:r>
          </a:p>
          <a:p>
            <a:r>
              <a:rPr lang="en-US" b="1" dirty="0"/>
              <a:t>Multicast Support</a:t>
            </a:r>
            <a:r>
              <a:rPr lang="en-US" dirty="0"/>
              <a:t>: </a:t>
            </a:r>
            <a:r>
              <a:rPr lang="en-US" dirty="0" err="1"/>
              <a:t>CoAP</a:t>
            </a:r>
            <a:r>
              <a:rPr lang="en-US" dirty="0"/>
              <a:t> supports multicast, allowing a single </a:t>
            </a:r>
            <a:r>
              <a:rPr lang="en-US" dirty="0" err="1"/>
              <a:t>CoAP</a:t>
            </a:r>
            <a:r>
              <a:rPr lang="en-US" dirty="0"/>
              <a:t> request to be sent to multiple devices simultaneously. This is useful for applications like device discovery in </a:t>
            </a:r>
            <a:r>
              <a:rPr lang="en-US" dirty="0" err="1"/>
              <a:t>IoT</a:t>
            </a:r>
            <a:r>
              <a:rPr lang="en-US" dirty="0"/>
              <a:t> networks.</a:t>
            </a:r>
          </a:p>
          <a:p>
            <a:r>
              <a:rPr lang="en-US" b="1" dirty="0"/>
              <a:t>Observing Resources</a:t>
            </a:r>
            <a:r>
              <a:rPr lang="en-US" dirty="0"/>
              <a:t>: </a:t>
            </a:r>
            <a:r>
              <a:rPr lang="en-US" dirty="0" err="1"/>
              <a:t>CoAP</a:t>
            </a:r>
            <a:r>
              <a:rPr lang="en-US" dirty="0"/>
              <a:t> allows clients to "observe" resources. When a resource changes, the server can push updates to all clients observing that resource. This is helpful for real-time monitoring of sensor data or other dynamic information.</a:t>
            </a:r>
          </a:p>
        </p:txBody>
      </p:sp>
    </p:spTree>
    <p:extLst>
      <p:ext uri="{BB962C8B-B14F-4D97-AF65-F5344CB8AC3E}">
        <p14:creationId xmlns:p14="http://schemas.microsoft.com/office/powerpoint/2010/main" val="160727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CADE4"/>
                </a:solidFill>
              </a:rPr>
              <a:t>CoAP</a:t>
            </a:r>
            <a:r>
              <a:rPr lang="en-US" dirty="0">
                <a:solidFill>
                  <a:srgbClr val="1CADE4"/>
                </a:solidFill>
              </a:rPr>
              <a:t> (Constrained Application Protocol</a:t>
            </a:r>
            <a:r>
              <a:rPr lang="en-US" dirty="0" smtClean="0">
                <a:solidFill>
                  <a:srgbClr val="1CADE4"/>
                </a:solidFill>
              </a:rPr>
              <a:t>)</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Low Power and Energy-Efficient</a:t>
            </a:r>
            <a:r>
              <a:rPr lang="en-US" dirty="0"/>
              <a:t>: </a:t>
            </a:r>
            <a:r>
              <a:rPr lang="en-US" dirty="0" err="1"/>
              <a:t>CoAP</a:t>
            </a:r>
            <a:r>
              <a:rPr lang="en-US" dirty="0"/>
              <a:t> is designed to minimize power consumption and is well-suited for battery-operated </a:t>
            </a:r>
            <a:r>
              <a:rPr lang="en-US" dirty="0" err="1"/>
              <a:t>IoT</a:t>
            </a:r>
            <a:r>
              <a:rPr lang="en-US" dirty="0"/>
              <a:t> devices that need to conserve energy.</a:t>
            </a:r>
          </a:p>
          <a:p>
            <a:r>
              <a:rPr lang="en-US" b="1" dirty="0"/>
              <a:t>Block Transfer</a:t>
            </a:r>
            <a:r>
              <a:rPr lang="en-US" dirty="0"/>
              <a:t>: </a:t>
            </a:r>
            <a:r>
              <a:rPr lang="en-US" dirty="0" err="1"/>
              <a:t>CoAP</a:t>
            </a:r>
            <a:r>
              <a:rPr lang="en-US" dirty="0"/>
              <a:t> supports block-wise transfer of large payloads, allowing it to handle resource representations that are larger than the maximum packet size of the underlying transport.</a:t>
            </a:r>
          </a:p>
        </p:txBody>
      </p:sp>
    </p:spTree>
    <p:extLst>
      <p:ext uri="{BB962C8B-B14F-4D97-AF65-F5344CB8AC3E}">
        <p14:creationId xmlns:p14="http://schemas.microsoft.com/office/powerpoint/2010/main" val="274307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Representational State Transfer</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53283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dirty="0"/>
              <a:t>REST, which stands for Representational State Transfer, is an architectural style and a set of constraints for designing networked applications. It was introduced by Roy Fielding in his doctoral dissertation in 2000 and has since become a popular choice for designing web services and APIs due to its simplicity, scalability, and statelessness. Here are key features and aspects of REST:</a:t>
            </a:r>
          </a:p>
        </p:txBody>
      </p:sp>
    </p:spTree>
    <p:extLst>
      <p:ext uri="{BB962C8B-B14F-4D97-AF65-F5344CB8AC3E}">
        <p14:creationId xmlns:p14="http://schemas.microsoft.com/office/powerpoint/2010/main" val="101172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Representational State Transfer</a:t>
            </a:r>
            <a:endParaRPr lang="en-IN" dirty="0">
              <a:solidFill>
                <a:srgbClr val="1CADE4"/>
              </a:solidFill>
            </a:endParaRPr>
          </a:p>
        </p:txBody>
      </p:sp>
      <p:sp>
        <p:nvSpPr>
          <p:cNvPr id="3" name="Content Placeholder 2"/>
          <p:cNvSpPr>
            <a:spLocks noGrp="1"/>
          </p:cNvSpPr>
          <p:nvPr>
            <p:ph idx="1"/>
          </p:nvPr>
        </p:nvSpPr>
        <p:spPr/>
        <p:txBody>
          <a:bodyPr>
            <a:normAutofit/>
          </a:bodyPr>
          <a:lstStyle/>
          <a:p>
            <a:r>
              <a:rPr lang="en-US" b="1" dirty="0"/>
              <a:t>Stateless</a:t>
            </a:r>
            <a:r>
              <a:rPr lang="en-US" dirty="0"/>
              <a:t>: In a RESTful architecture, each request from a client to a server must contain all the information needed to understand and process the request. Servers do not maintain any client state between requests. This statelessness simplifies scalability and allows for easy load balancing.</a:t>
            </a:r>
          </a:p>
          <a:p>
            <a:r>
              <a:rPr lang="en-US" b="1" dirty="0"/>
              <a:t>Resources</a:t>
            </a:r>
            <a:r>
              <a:rPr lang="en-US" dirty="0"/>
              <a:t>: In REST, everything is considered a resource, which can be a physical object, a data entity, or even a service. Resources are identified by URIs (Uniform Resource Identifiers), such as URLs (Uniform Resource Locators).</a:t>
            </a:r>
          </a:p>
        </p:txBody>
      </p:sp>
    </p:spTree>
    <p:extLst>
      <p:ext uri="{BB962C8B-B14F-4D97-AF65-F5344CB8AC3E}">
        <p14:creationId xmlns:p14="http://schemas.microsoft.com/office/powerpoint/2010/main" val="3269780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1681</TotalTime>
  <Words>2984</Words>
  <Application>Microsoft Office PowerPoint</Application>
  <PresentationFormat>Widescreen</PresentationFormat>
  <Paragraphs>115</Paragraphs>
  <Slides>36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Tw Cen MT</vt:lpstr>
      <vt:lpstr>Tw Cen MT Condensed</vt:lpstr>
      <vt:lpstr>Wingdings</vt:lpstr>
      <vt:lpstr>Wingdings 3</vt:lpstr>
      <vt:lpstr>Integral</vt:lpstr>
      <vt:lpstr>Design Principles for Web Connectivity</vt:lpstr>
      <vt:lpstr>Web Communication Protocols for connected devices</vt:lpstr>
      <vt:lpstr>CoAP (Constrained Application Protocol)</vt:lpstr>
      <vt:lpstr>CoAP (Constrained Application Protocol)</vt:lpstr>
      <vt:lpstr>CoAP (Constrained Application Protocol)</vt:lpstr>
      <vt:lpstr>CoAP (Constrained Application Protocol)</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Representational State Transfer</vt:lpstr>
      <vt:lpstr>Websocket</vt:lpstr>
      <vt:lpstr>Websocket</vt:lpstr>
      <vt:lpstr>Websocket</vt:lpstr>
      <vt:lpstr>Websocket</vt:lpstr>
      <vt:lpstr>Websocket</vt:lpstr>
      <vt:lpstr>Websocket</vt:lpstr>
      <vt:lpstr>Websocket</vt:lpstr>
      <vt:lpstr>IP Addressing in IoT</vt:lpstr>
      <vt:lpstr>IP Addressing in IoT</vt:lpstr>
      <vt:lpstr>IP Addressing in IoT</vt:lpstr>
      <vt:lpstr>IP Addressing in IoT</vt:lpstr>
      <vt:lpstr>IP Addressing in IoT</vt:lpstr>
      <vt:lpstr>IP Addressing in IoT</vt:lpstr>
      <vt:lpstr>IP Addressing in IoT</vt:lpstr>
      <vt:lpstr>IP Addressing in IoT</vt:lpstr>
      <vt:lpstr>Media Access Control</vt:lpstr>
      <vt:lpstr>Media Access COntrol</vt:lpstr>
      <vt:lpstr>Media Access COntrol</vt:lpstr>
      <vt:lpstr>Media Access COntrol</vt:lpstr>
      <vt:lpstr>Media Access COntrol</vt:lpstr>
      <vt:lpstr>Media Access COntrol</vt:lpstr>
      <vt:lpstr>Media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Rahul</dc:creator>
  <cp:lastModifiedBy>Rahul</cp:lastModifiedBy>
  <cp:revision>48</cp:revision>
  <dcterms:created xsi:type="dcterms:W3CDTF">2023-09-06T00:31:37Z</dcterms:created>
  <dcterms:modified xsi:type="dcterms:W3CDTF">2023-09-13T02:17:27Z</dcterms:modified>
</cp:coreProperties>
</file>