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0"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8" r:id="rId27"/>
    <p:sldId id="330" r:id="rId28"/>
    <p:sldId id="314" r:id="rId29"/>
    <p:sldId id="33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46CE7D5-CF57-46EF-B807-FDD0502418D4}" type="datetimeFigureOut">
              <a:rPr lang="en-US" smtClean="0"/>
              <a:t>7/13/2022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586296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475538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46CE7D5-CF57-46EF-B807-FDD0502418D4}" type="datetimeFigureOut">
              <a:rPr lang="en-US" smtClean="0"/>
              <a:t>7/13/2022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54874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021367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46CE7D5-CF57-46EF-B807-FDD0502418D4}" type="datetimeFigureOut">
              <a:rPr lang="en-US" smtClean="0"/>
              <a:t>7/13/2022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4885598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46CE7D5-CF57-46EF-B807-FDD0502418D4}" type="datetimeFigureOut">
              <a:rPr lang="en-US" smtClean="0"/>
              <a:t>7/13/2022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572521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46CE7D5-CF57-46EF-B807-FDD0502418D4}" type="datetimeFigureOut">
              <a:rPr lang="en-US" smtClean="0"/>
              <a:t>7/13/2022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141918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5259648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46CE7D5-CF57-46EF-B807-FDD0502418D4}" type="datetimeFigureOut">
              <a:rPr lang="en-US" smtClean="0"/>
              <a:t>7/13/2022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8513093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532821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46CE7D5-CF57-46EF-B807-FDD0502418D4}" type="datetimeFigureOut">
              <a:rPr lang="en-US" smtClean="0"/>
              <a:t>7/13/2022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9337208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46CE7D5-CF57-46EF-B807-FDD0502418D4}" type="datetimeFigureOut">
              <a:rPr lang="en-US" smtClean="0"/>
              <a:t>7/13/2022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406073413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052" y="2020529"/>
            <a:ext cx="8391832" cy="3038168"/>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4400" b="1" i="1" u="none" strike="noStrike" cap="none" normalizeH="0" baseline="0" dirty="0">
                <a:ln>
                  <a:noFill/>
                </a:ln>
                <a:solidFill>
                  <a:schemeClr val="bg1"/>
                </a:solidFill>
                <a:effectLst/>
                <a:latin typeface="Tempus Sans ITC" panose="04020404030D07020202" pitchFamily="82" charset="0"/>
                <a:ea typeface="Bahnschrift SemiLight" panose="020B0502040204020203" pitchFamily="34" charset="0"/>
                <a:cs typeface="Mangal" panose="02040503050203030202" pitchFamily="18" charset="0"/>
              </a:rPr>
              <a:t>MALIGNANT COMMENTS CLASSIFIER - MULTI LABEL CLASSIFICATION PROJECT USING NLP</a:t>
            </a:r>
            <a:endParaRPr kumimoji="0" lang="en-US" altLang="en-US" sz="6000" b="0" i="1" u="none" strike="noStrike" cap="none" normalizeH="0" baseline="0" dirty="0">
              <a:ln>
                <a:noFill/>
              </a:ln>
              <a:solidFill>
                <a:schemeClr val="bg1"/>
              </a:solidFill>
              <a:effectLst/>
              <a:latin typeface="Tempus Sans ITC" panose="04020404030D07020202" pitchFamily="82" charset="0"/>
            </a:endParaRPr>
          </a:p>
        </p:txBody>
      </p:sp>
      <p:sp>
        <p:nvSpPr>
          <p:cNvPr id="3" name="Subtitle 2"/>
          <p:cNvSpPr>
            <a:spLocks noGrp="1"/>
          </p:cNvSpPr>
          <p:nvPr>
            <p:ph type="subTitle" idx="1"/>
          </p:nvPr>
        </p:nvSpPr>
        <p:spPr>
          <a:xfrm>
            <a:off x="3035126" y="5884399"/>
            <a:ext cx="6185657" cy="590143"/>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r>
              <a:rPr lang="en-US" sz="2800" b="1" dirty="0" err="1">
                <a:solidFill>
                  <a:srgbClr val="00B050"/>
                </a:solidFill>
                <a:latin typeface="Bradley Hand ITC" panose="03070402050302030203" pitchFamily="66" charset="0"/>
                <a:cs typeface="Arial" panose="020B0604020202020204" pitchFamily="34" charset="0"/>
              </a:rPr>
              <a:t>Yashshree</a:t>
            </a:r>
            <a:r>
              <a:rPr lang="en-US" sz="2800" b="1" dirty="0">
                <a:solidFill>
                  <a:srgbClr val="00B050"/>
                </a:solidFill>
                <a:latin typeface="Bradley Hand ITC" panose="03070402050302030203" pitchFamily="66" charset="0"/>
                <a:cs typeface="Arial" panose="020B0604020202020204" pitchFamily="34" charset="0"/>
              </a:rPr>
              <a:t> </a:t>
            </a:r>
            <a:r>
              <a:rPr lang="en-US" sz="2800" b="1" dirty="0" err="1">
                <a:solidFill>
                  <a:srgbClr val="00B050"/>
                </a:solidFill>
                <a:latin typeface="Bradley Hand ITC" panose="03070402050302030203" pitchFamily="66" charset="0"/>
                <a:cs typeface="Arial" panose="020B0604020202020204" pitchFamily="34" charset="0"/>
              </a:rPr>
              <a:t>Baviskar</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0" y="1624336"/>
            <a:ext cx="6438345" cy="4098037"/>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931917" y="1122892"/>
            <a:ext cx="3380096" cy="517064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gn="just">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lgn="just">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normAutofit/>
          </a:bodyPr>
          <a:lstStyle/>
          <a:p>
            <a:r>
              <a:rPr lang="en-US" sz="4800" b="1" dirty="0"/>
              <a:t>Data Pre Processing </a:t>
            </a:r>
            <a:endParaRPr lang="en-IN" sz="4800" b="1"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4977489" y="1383218"/>
            <a:ext cx="6347912" cy="4870098"/>
          </a:xfrm>
        </p:spPr>
        <p:txBody>
          <a:bodyPr>
            <a:normAutofit/>
          </a:bodyPr>
          <a:lstStyle/>
          <a:p>
            <a:pPr lvl="0" algn="just">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Convert the text to lowercase </a:t>
            </a:r>
          </a:p>
          <a:p>
            <a:pPr lvl="0" algn="just">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gn="just">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gn="just">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Remove the stop words</a:t>
            </a:r>
          </a:p>
          <a:p>
            <a:pPr lvl="0" algn="just">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Stemming and Lemmatising</a:t>
            </a:r>
          </a:p>
          <a:p>
            <a:pPr lvl="0" algn="just">
              <a:lnSpc>
                <a:spcPct val="107000"/>
              </a:lnSpc>
              <a:spcAft>
                <a:spcPts val="800"/>
              </a:spcAft>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a:xfrm>
            <a:off x="5413415" y="1139313"/>
            <a:ext cx="5456146" cy="4579374"/>
          </a:xfrm>
        </p:spPr>
        <p:txBody>
          <a:bodyPr/>
          <a:lstStyle/>
          <a:p>
            <a:r>
              <a:rPr lang="en-IN" sz="3200" b="1" dirty="0">
                <a:effectLst/>
                <a:ea typeface="Calibri" panose="020F0502020204030204" pitchFamily="34" charset="0"/>
                <a:cs typeface="Mangal" panose="02040503050203030202" pitchFamily="18" charset="0"/>
              </a:rPr>
              <a:t>One Vs Rest</a:t>
            </a:r>
          </a:p>
          <a:p>
            <a:r>
              <a:rPr lang="en-IN" sz="3200" b="1" dirty="0">
                <a:effectLst/>
                <a:ea typeface="Calibri" panose="020F0502020204030204" pitchFamily="34" charset="0"/>
                <a:cs typeface="Mangal" panose="02040503050203030202" pitchFamily="18" charset="0"/>
              </a:rPr>
              <a:t>Binary Relevance</a:t>
            </a:r>
          </a:p>
          <a:p>
            <a:r>
              <a:rPr lang="en-IN" sz="3200" b="1" dirty="0">
                <a:effectLst/>
                <a:ea typeface="Calibri" panose="020F0502020204030204" pitchFamily="34" charset="0"/>
                <a:cs typeface="Mangal" panose="02040503050203030202" pitchFamily="18" charset="0"/>
              </a:rPr>
              <a:t>Classifier Chains</a:t>
            </a:r>
          </a:p>
          <a:p>
            <a:r>
              <a:rPr lang="en-IN" sz="3200" b="1" dirty="0">
                <a:effectLst/>
                <a:ea typeface="Calibri" panose="020F0502020204030204" pitchFamily="34" charset="0"/>
                <a:cs typeface="Mangal" panose="02040503050203030202" pitchFamily="18" charset="0"/>
              </a:rPr>
              <a:t>Label Powerset</a:t>
            </a:r>
          </a:p>
          <a:p>
            <a:r>
              <a:rPr lang="en-IN" sz="3200"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a:xfrm>
            <a:off x="3350888" y="2593319"/>
            <a:ext cx="5490224" cy="2568616"/>
          </a:xfrm>
        </p:spPr>
        <p:txBody>
          <a:bodyPr anchor="ctr">
            <a:normAutofit/>
          </a:bodyPr>
          <a:lstStyle/>
          <a:p>
            <a:pPr>
              <a:lnSpc>
                <a:spcPct val="100000"/>
              </a:lnSpc>
            </a:pPr>
            <a:r>
              <a:rPr lang="en-US" sz="8000" b="1" dirty="0"/>
              <a:t>Word Cloud</a:t>
            </a:r>
            <a:endParaRPr lang="en-IN" sz="8000" b="1" dirty="0"/>
          </a:p>
        </p:txBody>
      </p:sp>
    </p:spTree>
    <p:extLst>
      <p:ext uri="{BB962C8B-B14F-4D97-AF65-F5344CB8AC3E}">
        <p14:creationId xmlns:p14="http://schemas.microsoft.com/office/powerpoint/2010/main" val="214821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lnSpcReduction="10000"/>
          </a:bodyPr>
          <a:lstStyle/>
          <a:p>
            <a:pPr marL="342900" lvl="0" indent="-342900" algn="just">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gn="just">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gn="just">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44176-9A6B-4E55-B7EA-3B70733E0EE3}"/>
              </a:ext>
            </a:extLst>
          </p:cNvPr>
          <p:cNvSpPr txBox="1"/>
          <p:nvPr/>
        </p:nvSpPr>
        <p:spPr>
          <a:xfrm>
            <a:off x="9213084" y="1243730"/>
            <a:ext cx="2172671" cy="4093428"/>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pic>
        <p:nvPicPr>
          <p:cNvPr id="5" name="Picture 4">
            <a:extLst>
              <a:ext uri="{FF2B5EF4-FFF2-40B4-BE49-F238E27FC236}">
                <a16:creationId xmlns:a16="http://schemas.microsoft.com/office/drawing/2014/main" id="{C4491482-B066-0DC7-6DEA-C55857390771}"/>
              </a:ext>
            </a:extLst>
          </p:cNvPr>
          <p:cNvPicPr>
            <a:picLocks noChangeAspect="1"/>
          </p:cNvPicPr>
          <p:nvPr/>
        </p:nvPicPr>
        <p:blipFill>
          <a:blip r:embed="rId2"/>
          <a:stretch>
            <a:fillRect/>
          </a:stretch>
        </p:blipFill>
        <p:spPr>
          <a:xfrm>
            <a:off x="1740311" y="1405593"/>
            <a:ext cx="7115004" cy="46854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7288232" cy="5133830"/>
          </a:xfrm>
          <a:prstGeom prst="rect">
            <a:avLst/>
          </a:prstGeom>
          <a:ln w="12700">
            <a:solidFill>
              <a:schemeClr val="tx1"/>
            </a:solidFill>
          </a:ln>
        </p:spPr>
      </p:pic>
      <p:sp>
        <p:nvSpPr>
          <p:cNvPr id="4" name="TextBox 3">
            <a:extLst>
              <a:ext uri="{FF2B5EF4-FFF2-40B4-BE49-F238E27FC236}">
                <a16:creationId xmlns:a16="http://schemas.microsoft.com/office/drawing/2014/main" id="{8A67A130-A9EA-4D8D-A2C4-CA6DF9E0D7A1}"/>
              </a:ext>
            </a:extLst>
          </p:cNvPr>
          <p:cNvSpPr txBox="1"/>
          <p:nvPr/>
        </p:nvSpPr>
        <p:spPr>
          <a:xfrm>
            <a:off x="9275959" y="1500859"/>
            <a:ext cx="1821819" cy="440120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noFill/>
                </a:ln>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noFill/>
                </a:ln>
                <a:solidFill>
                  <a:schemeClr val="tx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u="none" strike="noStrike" cap="none" normalizeH="0" baseline="0" dirty="0">
                <a:ln>
                  <a:noFill/>
                </a:ln>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etc.</a:t>
            </a:r>
            <a:r>
              <a:rPr kumimoji="0" lang="en-US" altLang="en-US" sz="2000" u="none" strike="noStrike" cap="none" normalizeH="0" baseline="0" dirty="0">
                <a:ln>
                  <a:noFill/>
                </a:ln>
                <a:solidFill>
                  <a:schemeClr val="tx1"/>
                </a:solidFill>
                <a:effectLst/>
              </a:rPr>
              <a:t> </a:t>
            </a:r>
            <a:endParaRPr kumimoji="0" lang="en-US" altLang="en-US" sz="200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7444414" cy="5251706"/>
          </a:xfrm>
          <a:prstGeom prst="rect">
            <a:avLst/>
          </a:prstGeom>
          <a:ln w="12700">
            <a:solidFill>
              <a:schemeClr val="tx1"/>
            </a:solidFill>
          </a:ln>
        </p:spPr>
      </p:pic>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9222888" y="1690062"/>
            <a:ext cx="1918455" cy="3477875"/>
          </a:xfrm>
          <a:prstGeom prst="rect">
            <a:avLst/>
          </a:prstGeom>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R="0" lvl="0" indent="0" algn="just" fontAlgn="base">
              <a:lnSpc>
                <a:spcPct val="100000"/>
              </a:lnSpc>
              <a:spcBef>
                <a:spcPct val="0"/>
              </a:spcBef>
              <a:spcAft>
                <a:spcPct val="0"/>
              </a:spcAft>
              <a:buClrTx/>
              <a:buSzTx/>
              <a:buFontTx/>
              <a:buNone/>
              <a:tabLst/>
            </a:pPr>
            <a:r>
              <a:rPr lang="en-US" altLang="en-US" sz="2000" b="1" kern="0" dirty="0">
                <a:cs typeface="Mangal" panose="02040503050203030202" pitchFamily="18" charset="0"/>
              </a:rPr>
              <a:t>From word cloud of Rude comments, it is clear that it mostly consists of words like fucking, shit, white, piece, edits, stuff, absurd etc. </a:t>
            </a:r>
          </a:p>
        </p:txBody>
      </p:sp>
    </p:spTree>
    <p:extLst>
      <p:ext uri="{BB962C8B-B14F-4D97-AF65-F5344CB8AC3E}">
        <p14:creationId xmlns:p14="http://schemas.microsoft.com/office/powerpoint/2010/main"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2320F-4ACD-439C-82EA-2D902BB8D81B}"/>
              </a:ext>
            </a:extLst>
          </p:cNvPr>
          <p:cNvPicPr>
            <a:picLocks noChangeAspect="1"/>
          </p:cNvPicPr>
          <p:nvPr/>
        </p:nvPicPr>
        <p:blipFill>
          <a:blip r:embed="rId2"/>
          <a:stretch>
            <a:fillRect/>
          </a:stretch>
        </p:blipFill>
        <p:spPr>
          <a:xfrm>
            <a:off x="1072597" y="1032375"/>
            <a:ext cx="7481468" cy="5353677"/>
          </a:xfrm>
          <a:prstGeom prst="rect">
            <a:avLst/>
          </a:prstGeom>
          <a:ln w="12700">
            <a:solidFill>
              <a:schemeClr val="tx1"/>
            </a:solidFill>
          </a:ln>
        </p:spPr>
      </p:pic>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9688914" y="1567037"/>
            <a:ext cx="1564106" cy="378565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9280353" y="1365599"/>
            <a:ext cx="1939413" cy="3477875"/>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4" name="Picture 3">
            <a:extLst>
              <a:ext uri="{FF2B5EF4-FFF2-40B4-BE49-F238E27FC236}">
                <a16:creationId xmlns:a16="http://schemas.microsoft.com/office/drawing/2014/main" id="{189337BA-E1BD-F6C9-1199-1CDFB5D7F60F}"/>
              </a:ext>
            </a:extLst>
          </p:cNvPr>
          <p:cNvPicPr>
            <a:picLocks noChangeAspect="1"/>
          </p:cNvPicPr>
          <p:nvPr/>
        </p:nvPicPr>
        <p:blipFill>
          <a:blip r:embed="rId2"/>
          <a:stretch>
            <a:fillRect/>
          </a:stretch>
        </p:blipFill>
        <p:spPr>
          <a:xfrm>
            <a:off x="1252453" y="988623"/>
            <a:ext cx="7495491" cy="52528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291BC-C9F2-45B8-B559-2604DCE09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3616" y="1198678"/>
            <a:ext cx="8264768" cy="5198063"/>
          </a:xfrm>
          <a:prstGeom prst="rect">
            <a:avLst/>
          </a:prstGeom>
        </p:spPr>
      </p:pic>
    </p:spTree>
    <p:extLst>
      <p:ext uri="{BB962C8B-B14F-4D97-AF65-F5344CB8AC3E}">
        <p14:creationId xmlns:p14="http://schemas.microsoft.com/office/powerpoint/2010/main"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9638072" y="819908"/>
            <a:ext cx="1688690" cy="3477875"/>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4" name="Picture 3">
            <a:extLst>
              <a:ext uri="{FF2B5EF4-FFF2-40B4-BE49-F238E27FC236}">
                <a16:creationId xmlns:a16="http://schemas.microsoft.com/office/drawing/2014/main" id="{443DA8B5-B883-F917-C7D8-84453BAE7BEC}"/>
              </a:ext>
            </a:extLst>
          </p:cNvPr>
          <p:cNvPicPr>
            <a:picLocks noChangeAspect="1"/>
          </p:cNvPicPr>
          <p:nvPr/>
        </p:nvPicPr>
        <p:blipFill>
          <a:blip r:embed="rId2"/>
          <a:stretch>
            <a:fillRect/>
          </a:stretch>
        </p:blipFill>
        <p:spPr>
          <a:xfrm>
            <a:off x="1386349" y="672265"/>
            <a:ext cx="7758080" cy="5374573"/>
          </a:xfrm>
          <a:prstGeom prst="rect">
            <a:avLst/>
          </a:prstGeom>
        </p:spPr>
      </p:pic>
    </p:spTree>
    <p:extLst>
      <p:ext uri="{BB962C8B-B14F-4D97-AF65-F5344CB8AC3E}">
        <p14:creationId xmlns:p14="http://schemas.microsoft.com/office/powerpoint/2010/main"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Tree>
    <p:extLst>
      <p:ext uri="{BB962C8B-B14F-4D97-AF65-F5344CB8AC3E}">
        <p14:creationId xmlns:p14="http://schemas.microsoft.com/office/powerpoint/2010/main"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a:xfrm>
            <a:off x="6096000" y="635317"/>
            <a:ext cx="4291024" cy="5248622"/>
          </a:xfrm>
        </p:spPr>
        <p:txBody>
          <a:bodyPr>
            <a:normAutofit lnSpcReduction="10000"/>
          </a:bodyPr>
          <a:lstStyle/>
          <a:p>
            <a:pPr marL="0" indent="0" algn="just">
              <a:lnSpc>
                <a:spcPct val="107000"/>
              </a:lnSpc>
              <a:spcAft>
                <a:spcPts val="800"/>
              </a:spcAft>
              <a:buNone/>
            </a:pPr>
            <a:r>
              <a:rPr lang="en-IN" sz="2800"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sz="2800"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sz="2800"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sz="2800"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sz="2800"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sz="2800"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a:xfrm>
            <a:off x="5118447" y="803186"/>
            <a:ext cx="6281874" cy="5248622"/>
          </a:xfrm>
        </p:spPr>
        <p:txBody>
          <a:bodyPr/>
          <a:lstStyle/>
          <a:p>
            <a:pPr algn="just"/>
            <a:r>
              <a:rPr lang="en-US" sz="2400" dirty="0"/>
              <a:t>Support Vector Classifier gives maximum </a:t>
            </a:r>
            <a:r>
              <a:rPr lang="en-US" sz="2400" u="sng" dirty="0"/>
              <a:t>Accuracy Score: 91.1508 % </a:t>
            </a:r>
            <a:r>
              <a:rPr lang="en-US" sz="2400" dirty="0"/>
              <a:t>and </a:t>
            </a:r>
            <a:r>
              <a:rPr lang="en-US" sz="2400" u="sng" dirty="0"/>
              <a:t>Hamming Loss: 2.0953% </a:t>
            </a:r>
            <a:r>
              <a:rPr lang="en-US" sz="2400" dirty="0"/>
              <a:t>than the other classification models. </a:t>
            </a:r>
          </a:p>
          <a:p>
            <a:pPr algn="just"/>
            <a:r>
              <a:rPr lang="en-US" sz="2400" dirty="0"/>
              <a:t>Hyper parameter Tuning is perform over this best model using best param shown below </a:t>
            </a:r>
            <a:r>
              <a:rPr lang="en-US" dirty="0"/>
              <a:t>:</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938939" y="2278251"/>
            <a:ext cx="3447081" cy="23388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dirty="0"/>
              <a:t>Machine Learning Evaluation Matrix</a:t>
            </a:r>
            <a:endParaRPr lang="en-IN" sz="3600" b="1" dirty="0"/>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rotWithShape="1">
          <a:blip r:embed="rId2"/>
          <a:srcRect l="10011"/>
          <a:stretch/>
        </p:blipFill>
        <p:spPr>
          <a:xfrm>
            <a:off x="1784555" y="4898410"/>
            <a:ext cx="8924773" cy="1959590"/>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9230315" y="1553678"/>
            <a:ext cx="2486404" cy="37856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585850" y="1553678"/>
            <a:ext cx="7993536" cy="4149698"/>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val="92987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a:xfrm>
            <a:off x="888631" y="2200779"/>
            <a:ext cx="3498979" cy="2456442"/>
          </a:xfrm>
        </p:spPr>
        <p:txBody>
          <a:bodyPr>
            <a:normAutofit fontScale="90000"/>
          </a:bodyPr>
          <a:lstStyle/>
          <a:p>
            <a:r>
              <a:rPr lang="en-US" dirty="0"/>
              <a:t>Machine Learning Evaluation Matrix</a:t>
            </a:r>
            <a:endParaRPr lang="en-IN" dirty="0"/>
          </a:p>
        </p:txBody>
      </p:sp>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extLst>
              <p:ext uri="{D42A27DB-BD31-4B8C-83A1-F6EECF244321}">
                <p14:modId xmlns:p14="http://schemas.microsoft.com/office/powerpoint/2010/main" val="12593898"/>
              </p:ext>
            </p:extLst>
          </p:nvPr>
        </p:nvGraphicFramePr>
        <p:xfrm>
          <a:off x="4912963" y="1709670"/>
          <a:ext cx="7082723" cy="3617513"/>
        </p:xfrm>
        <a:graphic>
          <a:graphicData uri="http://schemas.openxmlformats.org/drawingml/2006/table">
            <a:tbl>
              <a:tblPr firstRow="1" firstCol="1" bandRow="1">
                <a:tableStyleId>{5C22544A-7EE6-4342-B048-85BDC9FD1C3A}</a:tableStyleId>
              </a:tblPr>
              <a:tblGrid>
                <a:gridCol w="1890508">
                  <a:extLst>
                    <a:ext uri="{9D8B030D-6E8A-4147-A177-3AD203B41FA5}">
                      <a16:colId xmlns:a16="http://schemas.microsoft.com/office/drawing/2014/main" val="172924132"/>
                    </a:ext>
                  </a:extLst>
                </a:gridCol>
                <a:gridCol w="1004944">
                  <a:extLst>
                    <a:ext uri="{9D8B030D-6E8A-4147-A177-3AD203B41FA5}">
                      <a16:colId xmlns:a16="http://schemas.microsoft.com/office/drawing/2014/main" val="1599219351"/>
                    </a:ext>
                  </a:extLst>
                </a:gridCol>
                <a:gridCol w="962182">
                  <a:extLst>
                    <a:ext uri="{9D8B030D-6E8A-4147-A177-3AD203B41FA5}">
                      <a16:colId xmlns:a16="http://schemas.microsoft.com/office/drawing/2014/main" val="445536438"/>
                    </a:ext>
                  </a:extLst>
                </a:gridCol>
                <a:gridCol w="1018310">
                  <a:extLst>
                    <a:ext uri="{9D8B030D-6E8A-4147-A177-3AD203B41FA5}">
                      <a16:colId xmlns:a16="http://schemas.microsoft.com/office/drawing/2014/main" val="1869425234"/>
                    </a:ext>
                  </a:extLst>
                </a:gridCol>
                <a:gridCol w="1102944">
                  <a:extLst>
                    <a:ext uri="{9D8B030D-6E8A-4147-A177-3AD203B41FA5}">
                      <a16:colId xmlns:a16="http://schemas.microsoft.com/office/drawing/2014/main" val="712531009"/>
                    </a:ext>
                  </a:extLst>
                </a:gridCol>
                <a:gridCol w="1103835">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1600" dirty="0">
                          <a:effectLst/>
                          <a:latin typeface="+mn-lt"/>
                        </a:rPr>
                        <a:t>Algorithm</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effectLst/>
                          <a:latin typeface="+mn-lt"/>
                        </a:rPr>
                        <a:t>Accuracy Score</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effectLst/>
                          <a:latin typeface="+mn-lt"/>
                        </a:rPr>
                        <a:t>Recall</a:t>
                      </a:r>
                    </a:p>
                    <a:p>
                      <a:pPr algn="just">
                        <a:lnSpc>
                          <a:spcPct val="107000"/>
                        </a:lnSpc>
                        <a:spcAft>
                          <a:spcPts val="800"/>
                        </a:spcAft>
                      </a:pPr>
                      <a:r>
                        <a:rPr lang="en-IN" sz="1600" dirty="0">
                          <a:effectLst/>
                          <a:latin typeface="+mn-lt"/>
                        </a:rPr>
                        <a:t>(Micro)</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effectLst/>
                          <a:latin typeface="+mn-lt"/>
                        </a:rPr>
                        <a:t>Precision</a:t>
                      </a:r>
                    </a:p>
                    <a:p>
                      <a:pPr algn="just">
                        <a:lnSpc>
                          <a:spcPct val="107000"/>
                        </a:lnSpc>
                        <a:spcAft>
                          <a:spcPts val="800"/>
                        </a:spcAft>
                      </a:pPr>
                      <a:r>
                        <a:rPr lang="en-IN" sz="1600" dirty="0">
                          <a:effectLst/>
                          <a:latin typeface="+mn-lt"/>
                        </a:rPr>
                        <a:t>(Micro)</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effectLst/>
                          <a:latin typeface="+mn-lt"/>
                        </a:rPr>
                        <a:t>F1 Score</a:t>
                      </a:r>
                    </a:p>
                    <a:p>
                      <a:pPr algn="just">
                        <a:lnSpc>
                          <a:spcPct val="107000"/>
                        </a:lnSpc>
                        <a:spcAft>
                          <a:spcPts val="800"/>
                        </a:spcAft>
                      </a:pPr>
                      <a:r>
                        <a:rPr lang="en-IN" sz="1600" dirty="0">
                          <a:effectLst/>
                          <a:latin typeface="+mn-lt"/>
                        </a:rPr>
                        <a:t>(Micro)</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effectLst/>
                          <a:latin typeface="+mn-lt"/>
                        </a:rPr>
                        <a:t>Humming Loss</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600" dirty="0">
                          <a:effectLst/>
                          <a:latin typeface="+mn-lt"/>
                        </a:rPr>
                        <a:t>Logistics Regression</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0.9123</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0.89</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0.94</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0.02206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600" dirty="0">
                          <a:effectLst/>
                          <a:latin typeface="+mn-lt"/>
                        </a:rPr>
                        <a:t>Random Forest Classifier (RFC)</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0.9074</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0.56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0.79</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600" dirty="0">
                          <a:effectLst/>
                          <a:latin typeface="+mn-lt"/>
                        </a:rPr>
                        <a:t>Support Vector Classifier </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highlight>
                            <a:srgbClr val="00FF00"/>
                          </a:highlight>
                          <a:latin typeface="+mn-lt"/>
                        </a:rPr>
                        <a:t>0.9115</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0.56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0.02952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600" dirty="0">
                          <a:effectLst/>
                          <a:latin typeface="+mn-lt"/>
                        </a:rPr>
                        <a:t>Ada Boost Classifier</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0.50</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0.80</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0.61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325" y="255673"/>
            <a:ext cx="9366325"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5138433" y="1733671"/>
            <a:ext cx="6578285" cy="4698126"/>
          </a:xfrm>
        </p:spPr>
        <p:txBody>
          <a:bodyPr vert="horz" lIns="91440" tIns="45720" rIns="91440" bIns="45720" rtlCol="0" anchor="t">
            <a:normAutofit fontScale="40000" lnSpcReduction="20000"/>
          </a:bodyPr>
          <a:lstStyle/>
          <a:p>
            <a:pPr algn="just">
              <a:lnSpc>
                <a:spcPct val="107000"/>
              </a:lnSpc>
              <a:buSzPct val="75000"/>
              <a:buFont typeface="Wingdings" panose="05000000000000000000" pitchFamily="2" charset="2"/>
              <a:buChar char="§"/>
            </a:pPr>
            <a:r>
              <a:rPr lang="en-IN" sz="6200"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sz="6200" b="0" i="1" dirty="0">
                <a:solidFill>
                  <a:schemeClr val="accent5">
                    <a:lumMod val="75000"/>
                  </a:schemeClr>
                </a:solidFill>
                <a:effectLst/>
                <a:ea typeface="Calibri" panose="020F0502020204030204" pitchFamily="34" charset="0"/>
                <a:cs typeface="Helvetica" panose="020B0604020202020204" pitchFamily="34" charset="0"/>
              </a:rPr>
              <a:t> </a:t>
            </a:r>
            <a:r>
              <a:rPr lang="en-IN" sz="6200"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sz="6200" b="0" i="1" dirty="0">
                <a:solidFill>
                  <a:schemeClr val="accent5">
                    <a:lumMod val="75000"/>
                  </a:schemeClr>
                </a:solidFill>
                <a:effectLst/>
                <a:ea typeface="Calibri" panose="020F0502020204030204" pitchFamily="34" charset="0"/>
                <a:cs typeface="Helvetica" panose="020B0604020202020204" pitchFamily="34" charset="0"/>
              </a:rPr>
              <a:t> </a:t>
            </a:r>
            <a:r>
              <a:rPr lang="en-IN" sz="6200"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sz="6200" b="0" i="1" dirty="0">
                <a:solidFill>
                  <a:schemeClr val="accent5">
                    <a:lumMod val="75000"/>
                  </a:schemeClr>
                </a:solidFill>
                <a:effectLst/>
                <a:ea typeface="Calibri" panose="020F0502020204030204" pitchFamily="34" charset="0"/>
                <a:cs typeface="Helvetica" panose="020B0604020202020204" pitchFamily="34" charset="0"/>
              </a:rPr>
              <a:t> </a:t>
            </a:r>
            <a:r>
              <a:rPr lang="en-IN" sz="6200" b="0" dirty="0">
                <a:solidFill>
                  <a:schemeClr val="accent5">
                    <a:lumMod val="75000"/>
                  </a:schemeClr>
                </a:solidFill>
                <a:effectLst/>
                <a:ea typeface="Calibri" panose="020F0502020204030204" pitchFamily="34" charset="0"/>
                <a:cs typeface="Helvetica" panose="020B0604020202020204" pitchFamily="34" charset="0"/>
              </a:rPr>
              <a:t>and</a:t>
            </a:r>
            <a:r>
              <a:rPr lang="en-IN" sz="6200" b="0" i="1" dirty="0">
                <a:solidFill>
                  <a:schemeClr val="accent5">
                    <a:lumMod val="75000"/>
                  </a:schemeClr>
                </a:solidFill>
                <a:effectLst/>
                <a:ea typeface="Calibri" panose="020F0502020204030204" pitchFamily="34" charset="0"/>
                <a:cs typeface="Helvetica" panose="020B0604020202020204" pitchFamily="34" charset="0"/>
              </a:rPr>
              <a:t> </a:t>
            </a:r>
            <a:r>
              <a:rPr lang="en-IN" sz="6200"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sz="6200" b="0" i="1" dirty="0">
                <a:solidFill>
                  <a:schemeClr val="accent5">
                    <a:lumMod val="75000"/>
                  </a:schemeClr>
                </a:solidFill>
                <a:effectLst/>
                <a:ea typeface="Calibri" panose="020F0502020204030204" pitchFamily="34" charset="0"/>
                <a:cs typeface="Helvetica" panose="020B0604020202020204" pitchFamily="34" charset="0"/>
              </a:rPr>
              <a:t> </a:t>
            </a:r>
            <a:r>
              <a:rPr lang="en-IN" sz="6200"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sz="6200" dirty="0">
              <a:solidFill>
                <a:schemeClr val="accent5">
                  <a:lumMod val="75000"/>
                </a:schemeClr>
              </a:solidFill>
              <a:effectLst/>
              <a:ea typeface="Calibri" panose="020F0502020204030204" pitchFamily="34" charset="0"/>
              <a:cs typeface="Mangal" panose="02040503050203030202" pitchFamily="18" charset="0"/>
            </a:endParaRPr>
          </a:p>
          <a:p>
            <a:pPr algn="just">
              <a:lnSpc>
                <a:spcPct val="115000"/>
              </a:lnSpc>
              <a:buSzPct val="75000"/>
              <a:buFont typeface="Wingdings" panose="05000000000000000000" pitchFamily="2" charset="2"/>
              <a:buChar char="§"/>
            </a:pPr>
            <a:r>
              <a:rPr lang="en-IN" sz="6200" dirty="0">
                <a:solidFill>
                  <a:schemeClr val="accent5">
                    <a:lumMod val="75000"/>
                  </a:schemeClr>
                </a:solidFill>
                <a:effectLst/>
                <a:ea typeface="Calibri" panose="020F0502020204030204" pitchFamily="34" charset="0"/>
                <a:cs typeface="Mangal" panose="02040503050203030202" pitchFamily="18" charset="0"/>
              </a:rPr>
              <a:t>Final Model (</a:t>
            </a:r>
            <a:r>
              <a:rPr lang="en-IN" sz="6200"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sz="6200"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gn="just">
              <a:lnSpc>
                <a:spcPct val="115000"/>
              </a:lnSpc>
              <a:spcAft>
                <a:spcPts val="800"/>
              </a:spcAft>
              <a:buSzPct val="75000"/>
              <a:buFont typeface="Wingdings" panose="05000000000000000000" pitchFamily="2" charset="2"/>
              <a:buChar char="§"/>
            </a:pPr>
            <a:r>
              <a:rPr lang="en-IN" sz="6200"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endParaRPr lang="en-IN" dirty="0">
              <a:solidFill>
                <a:schemeClr val="accent5">
                  <a:lumMod val="75000"/>
                </a:schemeClr>
              </a:solidFill>
              <a:effectLst/>
              <a:ea typeface="Calibri" panose="020F0502020204030204" pitchFamily="34" charset="0"/>
              <a:cs typeface="Mangal" panose="02040503050203030202"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p:txBody>
          <a:bodyPr>
            <a:normAutofit fontScale="92500" lnSpcReduction="20000"/>
          </a:bodyPr>
          <a:lstStyle/>
          <a:p>
            <a:pPr lvl="0" algn="just">
              <a:lnSpc>
                <a:spcPct val="107000"/>
              </a:lnSpc>
              <a:buSzPct val="100000"/>
              <a:buFont typeface="Wingdings" panose="05000000000000000000" pitchFamily="2" charset="2"/>
              <a:buChar char=""/>
            </a:pPr>
            <a:r>
              <a:rPr lang="en-IN" sz="2800"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sz="2800"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sz="2800"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a:t>
            </a:r>
            <a:r>
              <a:rPr lang="en-IN" dirty="0">
                <a:solidFill>
                  <a:schemeClr val="accent5">
                    <a:lumMod val="75000"/>
                  </a:schemeClr>
                </a:solidFill>
                <a:effectLst/>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200" dirty="0"/>
              <a:t>Malignant Commentes Classifier - Multi Label Classification Project using NLP</a:t>
            </a:r>
            <a:endParaRPr lang="en-IN" sz="32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a:xfrm>
            <a:off x="5135312" y="804689"/>
            <a:ext cx="6766636" cy="5248622"/>
          </a:xfrm>
        </p:spPr>
        <p:txBody>
          <a:bodyPr>
            <a:normAutofit fontScale="92500" lnSpcReduction="20000"/>
          </a:bodyPr>
          <a:lstStyle/>
          <a:p>
            <a:pPr algn="just"/>
            <a:r>
              <a:rPr lang="en-US" sz="24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r>
              <a:rPr lang="en-US" sz="2400"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sz="2400" dirty="0"/>
          </a:p>
        </p:txBody>
      </p:sp>
    </p:spTree>
    <p:extLst>
      <p:ext uri="{BB962C8B-B14F-4D97-AF65-F5344CB8AC3E}">
        <p14:creationId xmlns:p14="http://schemas.microsoft.com/office/powerpoint/2010/main"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fontScale="90000"/>
          </a:bodyPr>
          <a:lstStyle/>
          <a:p>
            <a:r>
              <a:rPr lang="fr-FR" sz="3600" dirty="0"/>
              <a:t>Malignant Commentes Classifier - Multi Label Classification Project using NLP</a:t>
            </a:r>
            <a:endParaRPr lang="en-IN" sz="3600"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a:xfrm>
            <a:off x="5118446" y="803186"/>
            <a:ext cx="6621269" cy="5248622"/>
          </a:xfrm>
        </p:spPr>
        <p:txBody>
          <a:bodyPr>
            <a:normAutofit fontScale="85000" lnSpcReduction="10000"/>
          </a:bodyPr>
          <a:lstStyle/>
          <a:p>
            <a:pPr algn="just"/>
            <a:r>
              <a:rPr lang="en-US" sz="22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r>
              <a:rPr lang="en-US" sz="22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r>
              <a:rPr lang="en-US" dirty="0"/>
              <a:t>.</a:t>
            </a:r>
          </a:p>
        </p:txBody>
      </p:sp>
    </p:spTree>
    <p:extLst>
      <p:ext uri="{BB962C8B-B14F-4D97-AF65-F5344CB8AC3E}">
        <p14:creationId xmlns:p14="http://schemas.microsoft.com/office/powerpoint/2010/main"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normAutofit/>
          </a:bodyPr>
          <a:lstStyle/>
          <a:p>
            <a:r>
              <a:rPr lang="en-US" sz="3600" dirty="0"/>
              <a:t>Multi –Label Classification Problem</a:t>
            </a:r>
            <a:endParaRPr lang="en-IN" sz="3600"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a:xfrm>
            <a:off x="5118447" y="803186"/>
            <a:ext cx="6680263" cy="5248622"/>
          </a:xfrm>
        </p:spPr>
        <p:txBody>
          <a:bodyPr>
            <a:normAutofit fontScale="92500" lnSpcReduction="20000"/>
          </a:bodyPr>
          <a:lstStyle/>
          <a:p>
            <a:pPr algn="just"/>
            <a:r>
              <a:rPr lang="en-US" sz="2400" b="1" i="0" dirty="0">
                <a:solidFill>
                  <a:srgbClr val="292929"/>
                </a:solidFill>
                <a:effectLst/>
              </a:rPr>
              <a:t>Difference between multi-class classification &amp; multi-label classification </a:t>
            </a:r>
            <a:r>
              <a:rPr lang="en-US" sz="2400" b="0" i="0" dirty="0">
                <a:solidFill>
                  <a:srgbClr val="292929"/>
                </a:solidFill>
                <a:effectLst/>
              </a:rPr>
              <a:t>is that in multi-class problems the classes are mutually exclusive, whereas for multi-label problems each label represents a different classification task, but the tasks are somehow related.</a:t>
            </a:r>
          </a:p>
          <a:p>
            <a:pPr algn="just"/>
            <a:r>
              <a:rPr lang="en-US" sz="2400" b="0" i="0" dirty="0">
                <a:solidFill>
                  <a:srgbClr val="292929"/>
                </a:solidFill>
                <a:effectLst/>
              </a:rPr>
              <a:t>For example, </a:t>
            </a:r>
            <a:r>
              <a:rPr lang="en-US" sz="2400" b="1" i="1" dirty="0">
                <a:solidFill>
                  <a:srgbClr val="292929"/>
                </a:solidFill>
                <a:effectLst/>
              </a:rPr>
              <a:t>multi-class classification</a:t>
            </a:r>
            <a:r>
              <a:rPr lang="en-US" sz="2400" b="1" i="0" dirty="0">
                <a:solidFill>
                  <a:srgbClr val="292929"/>
                </a:solidFill>
                <a:effectLst/>
              </a:rPr>
              <a:t> </a:t>
            </a:r>
            <a:r>
              <a:rPr lang="en-US" sz="2400" b="0" i="0" dirty="0">
                <a:solidFill>
                  <a:srgbClr val="292929"/>
                </a:solidFill>
                <a:effectLst/>
              </a:rPr>
              <a:t>makes the assumption that each sample is assigned to one and only one label: a fruit can be either an apple or a pear but not both at the same time. Whereas, an instance of </a:t>
            </a:r>
            <a:r>
              <a:rPr lang="en-US" sz="2400" b="1" i="1" dirty="0">
                <a:solidFill>
                  <a:srgbClr val="292929"/>
                </a:solidFill>
                <a:effectLst/>
              </a:rPr>
              <a:t>multi-label classification</a:t>
            </a:r>
            <a:r>
              <a:rPr lang="en-US" sz="2400" b="1" i="0" dirty="0">
                <a:solidFill>
                  <a:srgbClr val="292929"/>
                </a:solidFill>
                <a:effectLst/>
              </a:rPr>
              <a:t> </a:t>
            </a:r>
            <a:r>
              <a:rPr lang="en-US" sz="2400"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10C12-679F-4F96-BD17-CDFE8535F755}"/>
              </a:ext>
            </a:extLst>
          </p:cNvPr>
          <p:cNvPicPr>
            <a:picLocks noChangeAspect="1"/>
          </p:cNvPicPr>
          <p:nvPr/>
        </p:nvPicPr>
        <p:blipFill>
          <a:blip r:embed="rId2"/>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id="{59EED19D-3D83-4ED4-A647-07C0E4B5DA3E}"/>
              </a:ext>
            </a:extLst>
          </p:cNvPr>
          <p:cNvSpPr txBox="1"/>
          <p:nvPr/>
        </p:nvSpPr>
        <p:spPr>
          <a:xfrm>
            <a:off x="7104261" y="982176"/>
            <a:ext cx="3573571" cy="489364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2400" b="0" i="0" dirty="0">
                <a:solidFill>
                  <a:srgbClr val="292929"/>
                </a:solidFill>
                <a:effectLst/>
              </a:rPr>
              <a:t>Multi-label classification of textual data is an important problem. Examples range from news articles to emails. </a:t>
            </a:r>
          </a:p>
          <a:p>
            <a:pPr algn="just"/>
            <a:endParaRPr lang="en-US" sz="2400" dirty="0">
              <a:solidFill>
                <a:srgbClr val="292929"/>
              </a:solidFill>
            </a:endParaRPr>
          </a:p>
          <a:p>
            <a:pPr algn="just"/>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637070" y="263215"/>
            <a:ext cx="9202994" cy="796413"/>
          </a:xfrm>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nSpc>
                <a:spcPct val="100000"/>
              </a:lnSpc>
            </a:pPr>
            <a:r>
              <a:rPr lang="en-US" sz="4400" dirty="0">
                <a:solidFill>
                  <a:schemeClr val="bg1"/>
                </a:solidFill>
              </a:rPr>
              <a:t>Exploration of Target Variable Ratings</a:t>
            </a:r>
            <a:endParaRPr lang="en-IN" sz="4400" dirty="0">
              <a:solidFill>
                <a:schemeClr val="bg1"/>
              </a:solidFill>
            </a:endParaRPr>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8340990" y="1315112"/>
            <a:ext cx="3346718" cy="527967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solidFill>
                  <a:schemeClr val="tx1"/>
                </a:solidFill>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solidFill>
                  <a:schemeClr val="tx1"/>
                </a:solidFill>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solidFill>
                  <a:schemeClr val="tx1"/>
                </a:solidFill>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76" y="1607823"/>
            <a:ext cx="6840405" cy="442262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4"/>
            <a:ext cx="8037742" cy="4528841"/>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9906647" y="1378785"/>
            <a:ext cx="1803573"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419</TotalTime>
  <Words>1237</Words>
  <Application>Microsoft Office PowerPoint</Application>
  <PresentationFormat>Widescreen</PresentationFormat>
  <Paragraphs>106</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Bahnschrift Light</vt:lpstr>
      <vt:lpstr>Bahnschrift SemiLight</vt:lpstr>
      <vt:lpstr>Bradley Hand ITC</vt:lpstr>
      <vt:lpstr>Calibri Light</vt:lpstr>
      <vt:lpstr>Rockwell</vt:lpstr>
      <vt:lpstr>Symbol</vt:lpstr>
      <vt:lpstr>Tempus Sans ITC</vt:lpstr>
      <vt:lpstr>Wingdings</vt:lpstr>
      <vt:lpstr>WordVisi_MSFontService</vt:lpstr>
      <vt:lpstr>Atlas</vt:lpstr>
      <vt:lpstr>MALIGNANT COMMENTS CLASSIFIER - MULTI LABEL CLASSIFICATION PROJECT USING NLP</vt:lpstr>
      <vt:lpstr>PowerPoint Presentation</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Word Cloud</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DataLab</cp:lastModifiedBy>
  <cp:revision>1558</cp:revision>
  <dcterms:created xsi:type="dcterms:W3CDTF">2020-12-29T14:55:00Z</dcterms:created>
  <dcterms:modified xsi:type="dcterms:W3CDTF">2022-07-13T13:16:56Z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