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9" r:id="rId3"/>
    <p:sldId id="275" r:id="rId4"/>
    <p:sldId id="276" r:id="rId5"/>
    <p:sldId id="286" r:id="rId6"/>
    <p:sldId id="277" r:id="rId7"/>
    <p:sldId id="278" r:id="rId8"/>
    <p:sldId id="279" r:id="rId9"/>
    <p:sldId id="280" r:id="rId10"/>
    <p:sldId id="281" r:id="rId11"/>
    <p:sldId id="284" r:id="rId12"/>
    <p:sldId id="282" r:id="rId13"/>
    <p:sldId id="283" r:id="rId14"/>
    <p:sldId id="285" r:id="rId15"/>
    <p:sldId id="287" r:id="rId16"/>
    <p:sldId id="262" r:id="rId17"/>
    <p:sldId id="263" r:id="rId18"/>
    <p:sldId id="288" r:id="rId19"/>
    <p:sldId id="289" r:id="rId20"/>
    <p:sldId id="264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6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2463A-2F06-4771-AD23-C471F806FD3D}" type="doc">
      <dgm:prSet loTypeId="urn:microsoft.com/office/officeart/2005/8/layout/process2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821529-962C-4F12-B64B-AE5FF5CBB78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 smtClean="0"/>
            <a:t>Research Paper breakdown and  setting up the direction of project</a:t>
          </a:r>
          <a:endParaRPr lang="en-US" sz="2000" b="1" dirty="0"/>
        </a:p>
      </dgm:t>
    </dgm:pt>
    <dgm:pt modelId="{7015E184-D292-4A87-A50B-2845D5CD0B70}" type="parTrans" cxnId="{1BEDCF5E-9033-48F0-B832-39119FAADBB6}">
      <dgm:prSet/>
      <dgm:spPr/>
      <dgm:t>
        <a:bodyPr/>
        <a:lstStyle/>
        <a:p>
          <a:endParaRPr lang="en-US"/>
        </a:p>
      </dgm:t>
    </dgm:pt>
    <dgm:pt modelId="{AD939DB7-C590-4305-A780-53C33E1C0A33}" type="sibTrans" cxnId="{1BEDCF5E-9033-48F0-B832-39119FAADBB6}">
      <dgm:prSet/>
      <dgm:spPr/>
      <dgm:t>
        <a:bodyPr/>
        <a:lstStyle/>
        <a:p>
          <a:endParaRPr lang="en-US"/>
        </a:p>
      </dgm:t>
    </dgm:pt>
    <dgm:pt modelId="{3C9CBF92-DE91-4B50-AB40-16BBF6309C9C}">
      <dgm:prSet phldrT="[Text]" custT="1"/>
      <dgm:spPr/>
      <dgm:t>
        <a:bodyPr/>
        <a:lstStyle/>
        <a:p>
          <a:r>
            <a:rPr lang="en-US" sz="2000" b="1" dirty="0" smtClean="0"/>
            <a:t>Baseline model preparation , foundation  for project </a:t>
          </a:r>
          <a:endParaRPr lang="en-US" sz="2000" b="1" dirty="0"/>
        </a:p>
      </dgm:t>
    </dgm:pt>
    <dgm:pt modelId="{6795DA51-6EAD-4EF0-9003-2B746E2A25DC}" type="parTrans" cxnId="{BAB2AC8D-1B98-435E-8B5C-1729B6B6F5B0}">
      <dgm:prSet/>
      <dgm:spPr/>
      <dgm:t>
        <a:bodyPr/>
        <a:lstStyle/>
        <a:p>
          <a:endParaRPr lang="en-US"/>
        </a:p>
      </dgm:t>
    </dgm:pt>
    <dgm:pt modelId="{5A506BE8-0F59-468D-B218-BC9EF3F9552E}" type="sibTrans" cxnId="{BAB2AC8D-1B98-435E-8B5C-1729B6B6F5B0}">
      <dgm:prSet/>
      <dgm:spPr/>
      <dgm:t>
        <a:bodyPr/>
        <a:lstStyle/>
        <a:p>
          <a:endParaRPr lang="en-US"/>
        </a:p>
      </dgm:t>
    </dgm:pt>
    <dgm:pt modelId="{97E74130-57D1-44E7-8569-AC06C011013A}">
      <dgm:prSet phldrT="[Text]" custT="1"/>
      <dgm:spPr/>
      <dgm:t>
        <a:bodyPr/>
        <a:lstStyle/>
        <a:p>
          <a:r>
            <a:rPr lang="en-US" sz="2000" b="1" dirty="0" smtClean="0"/>
            <a:t>Final Testing, define MLOP’s  Pipeline and application quality check</a:t>
          </a:r>
          <a:endParaRPr lang="en-US" sz="2000" b="1" dirty="0"/>
        </a:p>
      </dgm:t>
    </dgm:pt>
    <dgm:pt modelId="{642318DA-BD1C-43E1-9C90-9DB4D35F3FB8}" type="parTrans" cxnId="{A616F3AE-3C0E-48CC-B8AA-9A9927B96551}">
      <dgm:prSet/>
      <dgm:spPr/>
      <dgm:t>
        <a:bodyPr/>
        <a:lstStyle/>
        <a:p>
          <a:endParaRPr lang="en-US"/>
        </a:p>
      </dgm:t>
    </dgm:pt>
    <dgm:pt modelId="{90C919E9-6C6E-49FE-8358-F6B6D3A516B6}" type="sibTrans" cxnId="{A616F3AE-3C0E-48CC-B8AA-9A9927B96551}">
      <dgm:prSet/>
      <dgm:spPr/>
      <dgm:t>
        <a:bodyPr/>
        <a:lstStyle/>
        <a:p>
          <a:endParaRPr lang="en-US"/>
        </a:p>
      </dgm:t>
    </dgm:pt>
    <dgm:pt modelId="{74F65695-0C85-4770-85B3-40956D71BCF3}">
      <dgm:prSet/>
      <dgm:spPr/>
      <dgm:t>
        <a:bodyPr/>
        <a:lstStyle/>
        <a:p>
          <a:r>
            <a:rPr lang="en-US" b="1" dirty="0" smtClean="0"/>
            <a:t>Tuning the model to be robust , basic application building</a:t>
          </a:r>
          <a:endParaRPr lang="en-US" b="1" dirty="0"/>
        </a:p>
      </dgm:t>
    </dgm:pt>
    <dgm:pt modelId="{550C8D9B-5556-4BD7-95F4-6EA0CF76BD81}" type="parTrans" cxnId="{597CA995-5AE3-44CE-A356-903E2FD279FD}">
      <dgm:prSet/>
      <dgm:spPr/>
      <dgm:t>
        <a:bodyPr/>
        <a:lstStyle/>
        <a:p>
          <a:endParaRPr lang="en-US"/>
        </a:p>
      </dgm:t>
    </dgm:pt>
    <dgm:pt modelId="{BE6AA1E4-8057-4887-9C52-83B1F561AB60}" type="sibTrans" cxnId="{597CA995-5AE3-44CE-A356-903E2FD279FD}">
      <dgm:prSet/>
      <dgm:spPr/>
      <dgm:t>
        <a:bodyPr/>
        <a:lstStyle/>
        <a:p>
          <a:endParaRPr lang="en-US"/>
        </a:p>
      </dgm:t>
    </dgm:pt>
    <dgm:pt modelId="{199779BB-3995-4173-A99F-DCDFF5419494}">
      <dgm:prSet custT="1"/>
      <dgm:spPr/>
      <dgm:t>
        <a:bodyPr/>
        <a:lstStyle/>
        <a:p>
          <a:r>
            <a:rPr lang="en-US" sz="2000" b="1" dirty="0" smtClean="0"/>
            <a:t>Final Presentation</a:t>
          </a:r>
          <a:endParaRPr lang="en-US" sz="2000" b="1" dirty="0"/>
        </a:p>
      </dgm:t>
    </dgm:pt>
    <dgm:pt modelId="{A670A8AD-361A-450B-8200-8D7D1D538859}" type="sibTrans" cxnId="{30DBEA00-1A51-4937-B39E-F4DA0CAC8587}">
      <dgm:prSet custFlipHor="1" custScaleX="140396" custScaleY="66616" custLinFactNeighborX="1734" custLinFactNeighborY="-2517"/>
      <dgm:spPr/>
      <dgm:t>
        <a:bodyPr/>
        <a:lstStyle/>
        <a:p>
          <a:endParaRPr lang="en-US"/>
        </a:p>
      </dgm:t>
    </dgm:pt>
    <dgm:pt modelId="{27E6E592-5FFE-4911-9D66-0DEA6C47F51E}" type="parTrans" cxnId="{30DBEA00-1A51-4937-B39E-F4DA0CAC8587}">
      <dgm:prSet/>
      <dgm:spPr/>
      <dgm:t>
        <a:bodyPr/>
        <a:lstStyle/>
        <a:p>
          <a:endParaRPr lang="en-US"/>
        </a:p>
      </dgm:t>
    </dgm:pt>
    <dgm:pt modelId="{B7F27D59-DF53-4353-AB73-ABE19BA8A773}" type="pres">
      <dgm:prSet presAssocID="{8802463A-2F06-4771-AD23-C471F806FD3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5A30BF-A20A-452B-9E8F-DC1C65DC81AE}" type="pres">
      <dgm:prSet presAssocID="{11821529-962C-4F12-B64B-AE5FF5CBB786}" presName="node" presStyleLbl="node1" presStyleIdx="0" presStyleCnt="5" custScaleX="347475" custScaleY="333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EFB2-D92E-4F61-8717-61215D3AD782}" type="pres">
      <dgm:prSet presAssocID="{AD939DB7-C590-4305-A780-53C33E1C0A33}" presName="sibTrans" presStyleLbl="sibTrans2D1" presStyleIdx="0" presStyleCnt="4" custFlipHor="1" custScaleX="140396" custScaleY="66616" custLinFactNeighborX="1734" custLinFactNeighborY="-2517"/>
      <dgm:spPr/>
      <dgm:t>
        <a:bodyPr/>
        <a:lstStyle/>
        <a:p>
          <a:endParaRPr lang="en-US"/>
        </a:p>
      </dgm:t>
    </dgm:pt>
    <dgm:pt modelId="{8A6C8000-5D30-4792-BC7E-DEBC3FAECF32}" type="pres">
      <dgm:prSet presAssocID="{AD939DB7-C590-4305-A780-53C33E1C0A3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EC65E55-0F4E-4B62-8C2A-D12AB5DBAF7F}" type="pres">
      <dgm:prSet presAssocID="{3C9CBF92-DE91-4B50-AB40-16BBF6309C9C}" presName="node" presStyleLbl="node1" presStyleIdx="1" presStyleCnt="5" custScaleX="346326" custScaleY="26938" custLinFactNeighborX="-575" custLinFactNeighborY="-16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CF46E-689B-48E1-901E-10F50C9B339E}" type="pres">
      <dgm:prSet presAssocID="{5A506BE8-0F59-468D-B218-BC9EF3F9552E}" presName="sibTrans" presStyleLbl="sibTrans2D1" presStyleIdx="1" presStyleCnt="4" custFlipHor="0" custScaleX="131708" custScaleY="75165" custLinFactNeighborX="-5451" custLinFactNeighborY="1520"/>
      <dgm:spPr/>
      <dgm:t>
        <a:bodyPr/>
        <a:lstStyle/>
        <a:p>
          <a:endParaRPr lang="en-US"/>
        </a:p>
      </dgm:t>
    </dgm:pt>
    <dgm:pt modelId="{27732A4F-9853-4103-ADFF-294F71272EC4}" type="pres">
      <dgm:prSet presAssocID="{5A506BE8-0F59-468D-B218-BC9EF3F9552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BF79BFD-9264-4D23-B85B-2957352BEF5F}" type="pres">
      <dgm:prSet presAssocID="{74F65695-0C85-4770-85B3-40956D71BCF3}" presName="node" presStyleLbl="node1" presStyleIdx="2" presStyleCnt="5" custScaleX="346326" custScaleY="26938" custLinFactNeighborX="2183" custLinFactNeighborY="-47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0D618-7DB6-4728-B5C5-58095F2E5F49}" type="pres">
      <dgm:prSet presAssocID="{BE6AA1E4-8057-4887-9C52-83B1F561AB60}" presName="sibTrans" presStyleLbl="sibTrans2D1" presStyleIdx="2" presStyleCnt="4" custFlipHor="0" custScaleX="136650" custScaleY="75165" custLinFactNeighborX="-4590" custLinFactNeighborY="2300"/>
      <dgm:spPr/>
      <dgm:t>
        <a:bodyPr/>
        <a:lstStyle/>
        <a:p>
          <a:endParaRPr lang="en-US"/>
        </a:p>
      </dgm:t>
    </dgm:pt>
    <dgm:pt modelId="{CE07D17F-8E61-4D61-A734-4900BD1F2E97}" type="pres">
      <dgm:prSet presAssocID="{BE6AA1E4-8057-4887-9C52-83B1F561AB6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B31902B-ED21-4245-8C52-7DF8E2168662}" type="pres">
      <dgm:prSet presAssocID="{97E74130-57D1-44E7-8569-AC06C011013A}" presName="node" presStyleLbl="node1" presStyleIdx="3" presStyleCnt="5" custScaleX="347475" custScaleY="27671" custLinFactNeighborX="2758" custLinFactNeighborY="-56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422C3-5C1D-4757-9099-8AE076646730}" type="pres">
      <dgm:prSet presAssocID="{90C919E9-6C6E-49FE-8358-F6B6D3A516B6}" presName="sibTrans" presStyleLbl="sibTrans2D1" presStyleIdx="3" presStyleCnt="4" custFlipHor="1" custScaleX="179574" custScaleY="58745" custLinFactNeighborX="649" custLinFactNeighborY="1694"/>
      <dgm:spPr/>
      <dgm:t>
        <a:bodyPr/>
        <a:lstStyle/>
        <a:p>
          <a:endParaRPr lang="en-US"/>
        </a:p>
      </dgm:t>
    </dgm:pt>
    <dgm:pt modelId="{4C9B37EA-831F-4E2F-8039-F5DFADB72795}" type="pres">
      <dgm:prSet presAssocID="{90C919E9-6C6E-49FE-8358-F6B6D3A516B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72EF9A3-0F96-45C8-80D4-D4E2065A8161}" type="pres">
      <dgm:prSet presAssocID="{199779BB-3995-4173-A99F-DCDFF5419494}" presName="node" presStyleLbl="node1" presStyleIdx="4" presStyleCnt="5" custScaleX="347475" custScaleY="29607" custLinFactNeighborX="2758" custLinFactNeighborY="-88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E3C9D-D28B-45DA-9EB7-C90DB2A1326C}" type="presOf" srcId="{74F65695-0C85-4770-85B3-40956D71BCF3}" destId="{2BF79BFD-9264-4D23-B85B-2957352BEF5F}" srcOrd="0" destOrd="0" presId="urn:microsoft.com/office/officeart/2005/8/layout/process2"/>
    <dgm:cxn modelId="{D6F2D535-9F6D-44B0-9EC2-23F81A5947B3}" type="presOf" srcId="{AD939DB7-C590-4305-A780-53C33E1C0A33}" destId="{8A6C8000-5D30-4792-BC7E-DEBC3FAECF32}" srcOrd="1" destOrd="0" presId="urn:microsoft.com/office/officeart/2005/8/layout/process2"/>
    <dgm:cxn modelId="{F62267EC-5294-4197-A926-05D67BCF22CC}" type="presOf" srcId="{5A506BE8-0F59-468D-B218-BC9EF3F9552E}" destId="{27732A4F-9853-4103-ADFF-294F71272EC4}" srcOrd="1" destOrd="0" presId="urn:microsoft.com/office/officeart/2005/8/layout/process2"/>
    <dgm:cxn modelId="{B67A6CCB-D6A6-4DF4-A027-47D28AE6210E}" type="presOf" srcId="{199779BB-3995-4173-A99F-DCDFF5419494}" destId="{C72EF9A3-0F96-45C8-80D4-D4E2065A8161}" srcOrd="0" destOrd="0" presId="urn:microsoft.com/office/officeart/2005/8/layout/process2"/>
    <dgm:cxn modelId="{78BAF3C3-BB28-48DA-A89B-329411E94A6D}" type="presOf" srcId="{8802463A-2F06-4771-AD23-C471F806FD3D}" destId="{B7F27D59-DF53-4353-AB73-ABE19BA8A773}" srcOrd="0" destOrd="0" presId="urn:microsoft.com/office/officeart/2005/8/layout/process2"/>
    <dgm:cxn modelId="{BAB2AC8D-1B98-435E-8B5C-1729B6B6F5B0}" srcId="{8802463A-2F06-4771-AD23-C471F806FD3D}" destId="{3C9CBF92-DE91-4B50-AB40-16BBF6309C9C}" srcOrd="1" destOrd="0" parTransId="{6795DA51-6EAD-4EF0-9003-2B746E2A25DC}" sibTransId="{5A506BE8-0F59-468D-B218-BC9EF3F9552E}"/>
    <dgm:cxn modelId="{9AB060AC-50B9-484E-A9CB-C2D678CD1E28}" type="presOf" srcId="{BE6AA1E4-8057-4887-9C52-83B1F561AB60}" destId="{CE07D17F-8E61-4D61-A734-4900BD1F2E97}" srcOrd="1" destOrd="0" presId="urn:microsoft.com/office/officeart/2005/8/layout/process2"/>
    <dgm:cxn modelId="{EFF95067-FE05-41C4-8E34-981ED20CA443}" type="presOf" srcId="{AD939DB7-C590-4305-A780-53C33E1C0A33}" destId="{2A7AEFB2-D92E-4F61-8717-61215D3AD782}" srcOrd="0" destOrd="0" presId="urn:microsoft.com/office/officeart/2005/8/layout/process2"/>
    <dgm:cxn modelId="{59A58FE1-E7A7-4B91-905A-87BE35C13BDE}" type="presOf" srcId="{5A506BE8-0F59-468D-B218-BC9EF3F9552E}" destId="{E11CF46E-689B-48E1-901E-10F50C9B339E}" srcOrd="0" destOrd="0" presId="urn:microsoft.com/office/officeart/2005/8/layout/process2"/>
    <dgm:cxn modelId="{380D3280-CB7A-47B0-9EDE-FB4F99879D43}" type="presOf" srcId="{3C9CBF92-DE91-4B50-AB40-16BBF6309C9C}" destId="{EEC65E55-0F4E-4B62-8C2A-D12AB5DBAF7F}" srcOrd="0" destOrd="0" presId="urn:microsoft.com/office/officeart/2005/8/layout/process2"/>
    <dgm:cxn modelId="{30DBEA00-1A51-4937-B39E-F4DA0CAC8587}" srcId="{8802463A-2F06-4771-AD23-C471F806FD3D}" destId="{199779BB-3995-4173-A99F-DCDFF5419494}" srcOrd="4" destOrd="0" parTransId="{27E6E592-5FFE-4911-9D66-0DEA6C47F51E}" sibTransId="{A670A8AD-361A-450B-8200-8D7D1D538859}"/>
    <dgm:cxn modelId="{597CA995-5AE3-44CE-A356-903E2FD279FD}" srcId="{8802463A-2F06-4771-AD23-C471F806FD3D}" destId="{74F65695-0C85-4770-85B3-40956D71BCF3}" srcOrd="2" destOrd="0" parTransId="{550C8D9B-5556-4BD7-95F4-6EA0CF76BD81}" sibTransId="{BE6AA1E4-8057-4887-9C52-83B1F561AB60}"/>
    <dgm:cxn modelId="{A29E7264-4109-4FE9-BB24-DE56B49C07CE}" type="presOf" srcId="{97E74130-57D1-44E7-8569-AC06C011013A}" destId="{7B31902B-ED21-4245-8C52-7DF8E2168662}" srcOrd="0" destOrd="0" presId="urn:microsoft.com/office/officeart/2005/8/layout/process2"/>
    <dgm:cxn modelId="{1BEDCF5E-9033-48F0-B832-39119FAADBB6}" srcId="{8802463A-2F06-4771-AD23-C471F806FD3D}" destId="{11821529-962C-4F12-B64B-AE5FF5CBB786}" srcOrd="0" destOrd="0" parTransId="{7015E184-D292-4A87-A50B-2845D5CD0B70}" sibTransId="{AD939DB7-C590-4305-A780-53C33E1C0A33}"/>
    <dgm:cxn modelId="{B77D86E2-5453-409B-BDC7-68E899880FEB}" type="presOf" srcId="{11821529-962C-4F12-B64B-AE5FF5CBB786}" destId="{685A30BF-A20A-452B-9E8F-DC1C65DC81AE}" srcOrd="0" destOrd="0" presId="urn:microsoft.com/office/officeart/2005/8/layout/process2"/>
    <dgm:cxn modelId="{47F76090-C95E-4ED7-9A07-50240816DD73}" type="presOf" srcId="{90C919E9-6C6E-49FE-8358-F6B6D3A516B6}" destId="{DCF422C3-5C1D-4757-9099-8AE076646730}" srcOrd="0" destOrd="0" presId="urn:microsoft.com/office/officeart/2005/8/layout/process2"/>
    <dgm:cxn modelId="{AFA756D0-7E85-4760-AF29-54B4EB5A0701}" type="presOf" srcId="{BE6AA1E4-8057-4887-9C52-83B1F561AB60}" destId="{7E00D618-7DB6-4728-B5C5-58095F2E5F49}" srcOrd="0" destOrd="0" presId="urn:microsoft.com/office/officeart/2005/8/layout/process2"/>
    <dgm:cxn modelId="{437B01FD-470F-4584-9A85-917CFD7F0BD9}" type="presOf" srcId="{90C919E9-6C6E-49FE-8358-F6B6D3A516B6}" destId="{4C9B37EA-831F-4E2F-8039-F5DFADB72795}" srcOrd="1" destOrd="0" presId="urn:microsoft.com/office/officeart/2005/8/layout/process2"/>
    <dgm:cxn modelId="{A616F3AE-3C0E-48CC-B8AA-9A9927B96551}" srcId="{8802463A-2F06-4771-AD23-C471F806FD3D}" destId="{97E74130-57D1-44E7-8569-AC06C011013A}" srcOrd="3" destOrd="0" parTransId="{642318DA-BD1C-43E1-9C90-9DB4D35F3FB8}" sibTransId="{90C919E9-6C6E-49FE-8358-F6B6D3A516B6}"/>
    <dgm:cxn modelId="{69804EC4-F855-47BB-86E6-BE719F256FAE}" type="presParOf" srcId="{B7F27D59-DF53-4353-AB73-ABE19BA8A773}" destId="{685A30BF-A20A-452B-9E8F-DC1C65DC81AE}" srcOrd="0" destOrd="0" presId="urn:microsoft.com/office/officeart/2005/8/layout/process2"/>
    <dgm:cxn modelId="{B5B366DB-7014-4264-A495-463F02F86CB8}" type="presParOf" srcId="{B7F27D59-DF53-4353-AB73-ABE19BA8A773}" destId="{2A7AEFB2-D92E-4F61-8717-61215D3AD782}" srcOrd="1" destOrd="0" presId="urn:microsoft.com/office/officeart/2005/8/layout/process2"/>
    <dgm:cxn modelId="{E1A91FFE-B109-4DFF-A48A-2931C93DBA39}" type="presParOf" srcId="{2A7AEFB2-D92E-4F61-8717-61215D3AD782}" destId="{8A6C8000-5D30-4792-BC7E-DEBC3FAECF32}" srcOrd="0" destOrd="0" presId="urn:microsoft.com/office/officeart/2005/8/layout/process2"/>
    <dgm:cxn modelId="{B514B13B-CD27-4F52-934A-5BA98E595A29}" type="presParOf" srcId="{B7F27D59-DF53-4353-AB73-ABE19BA8A773}" destId="{EEC65E55-0F4E-4B62-8C2A-D12AB5DBAF7F}" srcOrd="2" destOrd="0" presId="urn:microsoft.com/office/officeart/2005/8/layout/process2"/>
    <dgm:cxn modelId="{236B68BA-AD90-4595-AA57-ECD231ED7CE8}" type="presParOf" srcId="{B7F27D59-DF53-4353-AB73-ABE19BA8A773}" destId="{E11CF46E-689B-48E1-901E-10F50C9B339E}" srcOrd="3" destOrd="0" presId="urn:microsoft.com/office/officeart/2005/8/layout/process2"/>
    <dgm:cxn modelId="{45419BA0-ADC3-4B62-B1B4-45E09977D1E0}" type="presParOf" srcId="{E11CF46E-689B-48E1-901E-10F50C9B339E}" destId="{27732A4F-9853-4103-ADFF-294F71272EC4}" srcOrd="0" destOrd="0" presId="urn:microsoft.com/office/officeart/2005/8/layout/process2"/>
    <dgm:cxn modelId="{4E249E2F-096B-4A77-B317-A51A3F0D6BB2}" type="presParOf" srcId="{B7F27D59-DF53-4353-AB73-ABE19BA8A773}" destId="{2BF79BFD-9264-4D23-B85B-2957352BEF5F}" srcOrd="4" destOrd="0" presId="urn:microsoft.com/office/officeart/2005/8/layout/process2"/>
    <dgm:cxn modelId="{801BAB6E-6F47-4C82-B9C2-C45C870FF8E9}" type="presParOf" srcId="{B7F27D59-DF53-4353-AB73-ABE19BA8A773}" destId="{7E00D618-7DB6-4728-B5C5-58095F2E5F49}" srcOrd="5" destOrd="0" presId="urn:microsoft.com/office/officeart/2005/8/layout/process2"/>
    <dgm:cxn modelId="{8C39F65A-4C15-4D38-9C4B-10AC971FCD9C}" type="presParOf" srcId="{7E00D618-7DB6-4728-B5C5-58095F2E5F49}" destId="{CE07D17F-8E61-4D61-A734-4900BD1F2E97}" srcOrd="0" destOrd="0" presId="urn:microsoft.com/office/officeart/2005/8/layout/process2"/>
    <dgm:cxn modelId="{1EC873B7-94A0-42D9-BD78-0605613C2F7C}" type="presParOf" srcId="{B7F27D59-DF53-4353-AB73-ABE19BA8A773}" destId="{7B31902B-ED21-4245-8C52-7DF8E2168662}" srcOrd="6" destOrd="0" presId="urn:microsoft.com/office/officeart/2005/8/layout/process2"/>
    <dgm:cxn modelId="{16F2D086-24D5-49D2-A3DE-5483566B0DD6}" type="presParOf" srcId="{B7F27D59-DF53-4353-AB73-ABE19BA8A773}" destId="{DCF422C3-5C1D-4757-9099-8AE076646730}" srcOrd="7" destOrd="0" presId="urn:microsoft.com/office/officeart/2005/8/layout/process2"/>
    <dgm:cxn modelId="{8DFF3A9F-C701-4C93-9F63-C73F90EDAC0B}" type="presParOf" srcId="{DCF422C3-5C1D-4757-9099-8AE076646730}" destId="{4C9B37EA-831F-4E2F-8039-F5DFADB72795}" srcOrd="0" destOrd="0" presId="urn:microsoft.com/office/officeart/2005/8/layout/process2"/>
    <dgm:cxn modelId="{E3AF71CD-2011-4587-B2C5-D61F62C0A9E8}" type="presParOf" srcId="{B7F27D59-DF53-4353-AB73-ABE19BA8A773}" destId="{C72EF9A3-0F96-45C8-80D4-D4E2065A816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A30BF-A20A-452B-9E8F-DC1C65DC81AE}">
      <dsp:nvSpPr>
        <dsp:cNvPr id="0" name=""/>
        <dsp:cNvSpPr/>
      </dsp:nvSpPr>
      <dsp:spPr>
        <a:xfrm>
          <a:off x="0" y="5251"/>
          <a:ext cx="9601200" cy="581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Research Paper breakdown and  setting up the direction of project</a:t>
          </a:r>
          <a:endParaRPr lang="en-US" sz="2000" b="1" kern="1200" dirty="0"/>
        </a:p>
      </dsp:txBody>
      <dsp:txXfrm>
        <a:off x="17044" y="22295"/>
        <a:ext cx="9567112" cy="547836"/>
      </dsp:txXfrm>
    </dsp:sp>
    <dsp:sp modelId="{2A7AEFB2-D92E-4F61-8717-61215D3AD782}">
      <dsp:nvSpPr>
        <dsp:cNvPr id="0" name=""/>
        <dsp:cNvSpPr/>
      </dsp:nvSpPr>
      <dsp:spPr>
        <a:xfrm rot="16154710" flipH="1">
          <a:off x="4443631" y="645456"/>
          <a:ext cx="714984" cy="5228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4643225" y="549412"/>
        <a:ext cx="313729" cy="558119"/>
      </dsp:txXfrm>
    </dsp:sp>
    <dsp:sp modelId="{EEC65E55-0F4E-4B62-8C2A-D12AB5DBAF7F}">
      <dsp:nvSpPr>
        <dsp:cNvPr id="0" name=""/>
        <dsp:cNvSpPr/>
      </dsp:nvSpPr>
      <dsp:spPr>
        <a:xfrm>
          <a:off x="0" y="1266134"/>
          <a:ext cx="9569451" cy="469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162421"/>
                <a:satOff val="-6074"/>
                <a:lumOff val="-588"/>
                <a:alphaOff val="0"/>
                <a:satMod val="103000"/>
                <a:lumMod val="118000"/>
              </a:schemeClr>
            </a:gs>
            <a:gs pos="50000">
              <a:schemeClr val="accent3">
                <a:hueOff val="-1162421"/>
                <a:satOff val="-6074"/>
                <a:lumOff val="-588"/>
                <a:alphaOff val="0"/>
                <a:satMod val="89000"/>
                <a:lumMod val="91000"/>
              </a:schemeClr>
            </a:gs>
            <a:gs pos="100000">
              <a:schemeClr val="accent3">
                <a:hueOff val="-1162421"/>
                <a:satOff val="-6074"/>
                <a:lumOff val="-588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Baseline model preparation , foundation  for project </a:t>
          </a:r>
          <a:endParaRPr lang="en-US" sz="2000" b="1" kern="1200" dirty="0"/>
        </a:p>
      </dsp:txBody>
      <dsp:txXfrm>
        <a:off x="13762" y="1279896"/>
        <a:ext cx="9541927" cy="442348"/>
      </dsp:txXfrm>
    </dsp:sp>
    <dsp:sp modelId="{E11CF46E-689B-48E1-901E-10F50C9B339E}">
      <dsp:nvSpPr>
        <dsp:cNvPr id="0" name=""/>
        <dsp:cNvSpPr/>
      </dsp:nvSpPr>
      <dsp:spPr>
        <a:xfrm rot="5289637">
          <a:off x="4523044" y="1712310"/>
          <a:ext cx="512674" cy="589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549895"/>
            <a:satOff val="-8099"/>
            <a:lumOff val="-78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4599917" y="1751006"/>
        <a:ext cx="353992" cy="358872"/>
      </dsp:txXfrm>
    </dsp:sp>
    <dsp:sp modelId="{2BF79BFD-9264-4D23-B85B-2957352BEF5F}">
      <dsp:nvSpPr>
        <dsp:cNvPr id="0" name=""/>
        <dsp:cNvSpPr/>
      </dsp:nvSpPr>
      <dsp:spPr>
        <a:xfrm>
          <a:off x="31748" y="2254739"/>
          <a:ext cx="9569451" cy="469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324843"/>
                <a:satOff val="-12148"/>
                <a:lumOff val="-1177"/>
                <a:alphaOff val="0"/>
                <a:satMod val="103000"/>
                <a:lumMod val="118000"/>
              </a:schemeClr>
            </a:gs>
            <a:gs pos="50000">
              <a:schemeClr val="accent3">
                <a:hueOff val="-2324843"/>
                <a:satOff val="-12148"/>
                <a:lumOff val="-1177"/>
                <a:alphaOff val="0"/>
                <a:satMod val="89000"/>
                <a:lumMod val="91000"/>
              </a:schemeClr>
            </a:gs>
            <a:gs pos="100000">
              <a:schemeClr val="accent3">
                <a:hueOff val="-2324843"/>
                <a:satOff val="-12148"/>
                <a:lumOff val="-1177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Tuning the model to be robust , basic application building</a:t>
          </a:r>
          <a:endParaRPr lang="en-US" sz="1900" b="1" kern="1200" dirty="0"/>
        </a:p>
      </dsp:txBody>
      <dsp:txXfrm>
        <a:off x="45510" y="2268501"/>
        <a:ext cx="9541927" cy="442348"/>
      </dsp:txXfrm>
    </dsp:sp>
    <dsp:sp modelId="{7E00D618-7DB6-4728-B5C5-58095F2E5F49}">
      <dsp:nvSpPr>
        <dsp:cNvPr id="0" name=""/>
        <dsp:cNvSpPr/>
      </dsp:nvSpPr>
      <dsp:spPr>
        <a:xfrm rot="5451526">
          <a:off x="4489859" y="2739051"/>
          <a:ext cx="597323" cy="589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099790"/>
            <a:satOff val="-16198"/>
            <a:lumOff val="-1569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4612850" y="2735393"/>
        <a:ext cx="353992" cy="420327"/>
      </dsp:txXfrm>
    </dsp:sp>
    <dsp:sp modelId="{7B31902B-ED21-4245-8C52-7DF8E2168662}">
      <dsp:nvSpPr>
        <dsp:cNvPr id="0" name=""/>
        <dsp:cNvSpPr/>
      </dsp:nvSpPr>
      <dsp:spPr>
        <a:xfrm>
          <a:off x="0" y="3307371"/>
          <a:ext cx="9601200" cy="4826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3487264"/>
                <a:satOff val="-18223"/>
                <a:lumOff val="-1765"/>
                <a:alphaOff val="0"/>
                <a:satMod val="103000"/>
                <a:lumMod val="118000"/>
              </a:schemeClr>
            </a:gs>
            <a:gs pos="50000">
              <a:schemeClr val="accent3">
                <a:hueOff val="-3487264"/>
                <a:satOff val="-18223"/>
                <a:lumOff val="-1765"/>
                <a:alphaOff val="0"/>
                <a:satMod val="89000"/>
                <a:lumMod val="91000"/>
              </a:schemeClr>
            </a:gs>
            <a:gs pos="100000">
              <a:schemeClr val="accent3">
                <a:hueOff val="-3487264"/>
                <a:satOff val="-18223"/>
                <a:lumOff val="-1765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Final Testing, define MLOP’s  Pipeline and application quality check</a:t>
          </a:r>
          <a:endParaRPr lang="en-US" sz="2000" b="1" kern="1200" dirty="0"/>
        </a:p>
      </dsp:txBody>
      <dsp:txXfrm>
        <a:off x="14137" y="3321508"/>
        <a:ext cx="9572926" cy="454383"/>
      </dsp:txXfrm>
    </dsp:sp>
    <dsp:sp modelId="{DCF422C3-5C1D-4757-9099-8AE076646730}">
      <dsp:nvSpPr>
        <dsp:cNvPr id="0" name=""/>
        <dsp:cNvSpPr/>
      </dsp:nvSpPr>
      <dsp:spPr>
        <a:xfrm rot="16200000" flipH="1">
          <a:off x="4532541" y="3773256"/>
          <a:ext cx="540020" cy="4611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649685"/>
            <a:satOff val="-24297"/>
            <a:lumOff val="-235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4664220" y="3733798"/>
        <a:ext cx="276662" cy="401689"/>
      </dsp:txXfrm>
    </dsp:sp>
    <dsp:sp modelId="{C72EF9A3-0F96-45C8-80D4-D4E2065A8161}">
      <dsp:nvSpPr>
        <dsp:cNvPr id="0" name=""/>
        <dsp:cNvSpPr/>
      </dsp:nvSpPr>
      <dsp:spPr>
        <a:xfrm>
          <a:off x="0" y="4190993"/>
          <a:ext cx="9601200" cy="516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4649685"/>
                <a:satOff val="-24297"/>
                <a:lumOff val="-2353"/>
                <a:alphaOff val="0"/>
                <a:satMod val="103000"/>
                <a:lumMod val="118000"/>
              </a:schemeClr>
            </a:gs>
            <a:gs pos="50000">
              <a:schemeClr val="accent3">
                <a:hueOff val="-4649685"/>
                <a:satOff val="-24297"/>
                <a:lumOff val="-2353"/>
                <a:alphaOff val="0"/>
                <a:satMod val="89000"/>
                <a:lumMod val="91000"/>
              </a:schemeClr>
            </a:gs>
            <a:gs pos="100000">
              <a:schemeClr val="accent3">
                <a:hueOff val="-4649685"/>
                <a:satOff val="-24297"/>
                <a:lumOff val="-2353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Final Presentation</a:t>
          </a:r>
          <a:endParaRPr lang="en-US" sz="2000" b="1" kern="1200" dirty="0"/>
        </a:p>
      </dsp:txBody>
      <dsp:txXfrm>
        <a:off x="15126" y="4206119"/>
        <a:ext cx="9570948" cy="486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10/16/2022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10/16/2022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10/16/2022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10/16/2022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recommendation-system-in-python-lightfm-61c85010ce17" TargetMode="External"/><Relationship Id="rId3" Type="http://schemas.openxmlformats.org/officeDocument/2006/relationships/hyperlink" Target="http://www.ercim.org/publication/ws-proceedings/DelNoe02/CliffordLynchAbstract.pdf" TargetMode="External"/><Relationship Id="rId7" Type="http://schemas.openxmlformats.org/officeDocument/2006/relationships/hyperlink" Target="https://youtu.be/v_mONWiFv0k" TargetMode="External"/><Relationship Id="rId2" Type="http://schemas.openxmlformats.org/officeDocument/2006/relationships/hyperlink" Target="http://www.acm.org/cacm/MAR97/resnic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ashmisinha.com/talks/Recommenders-SIGIR.pdf" TargetMode="External"/><Relationship Id="rId5" Type="http://schemas.openxmlformats.org/officeDocument/2006/relationships/hyperlink" Target="http://www.cs.umn.edu/Research/GroupLens/papers/pdf/ec-99.pdf" TargetMode="External"/><Relationship Id="rId10" Type="http://schemas.openxmlformats.org/officeDocument/2006/relationships/hyperlink" Target="https://en.wikipedia.org/wiki/Item-item_collaborative_filtering" TargetMode="External"/><Relationship Id="rId4" Type="http://schemas.openxmlformats.org/officeDocument/2006/relationships/hyperlink" Target="http://people.cs.vt.edu/~ramakris/papers/ppp.pdf" TargetMode="External"/><Relationship Id="rId9" Type="http://schemas.openxmlformats.org/officeDocument/2006/relationships/hyperlink" Target="https://www.analyticsvidhya.com/blog/2022/01/a-comprehensive-guide-on-recommendation-engines-in-202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" y="1295400"/>
            <a:ext cx="12188825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89413" cy="1905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dirty="0" smtClean="0">
                <a:solidFill>
                  <a:srgbClr val="FFFF00"/>
                </a:solidFill>
              </a:rPr>
              <a:t>MOVIE RECOMMENDATION</a:t>
            </a:r>
            <a:br>
              <a:rPr lang="en-US" sz="4800" b="1" dirty="0" smtClean="0">
                <a:solidFill>
                  <a:srgbClr val="FFFF00"/>
                </a:solidFill>
              </a:rPr>
            </a:br>
            <a:r>
              <a:rPr lang="en-US" sz="4800" b="1" dirty="0" smtClean="0">
                <a:solidFill>
                  <a:srgbClr val="FFFF00"/>
                </a:solidFill>
              </a:rPr>
              <a:t> SYSTEM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85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CHALLENGES OF COLLABORATIVE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Data sparsity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Scalability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Synonyms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Gray </a:t>
            </a:r>
            <a:r>
              <a:rPr lang="en-US" sz="2400" b="1" dirty="0" smtClean="0"/>
              <a:t>sheep( confused opinion)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Shilling attacks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Diversity and the long tail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601200" cy="609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317330"/>
              </p:ext>
            </p:extLst>
          </p:nvPr>
        </p:nvGraphicFramePr>
        <p:xfrm>
          <a:off x="1674812" y="1143000"/>
          <a:ext cx="9601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5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04800"/>
            <a:ext cx="9601200" cy="685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752600"/>
            <a:ext cx="5791200" cy="4191000"/>
          </a:xfrm>
        </p:spPr>
        <p:txBody>
          <a:bodyPr/>
          <a:lstStyle/>
          <a:p>
            <a:pPr algn="just"/>
            <a:r>
              <a:rPr lang="en-US" dirty="0"/>
              <a:t>Using different techniques of Machine Learning, we need to build a Recommender System that recommends movies based on </a:t>
            </a:r>
            <a:r>
              <a:rPr lang="en-US" dirty="0" smtClean="0"/>
              <a:t>“ </a:t>
            </a:r>
            <a:r>
              <a:rPr lang="en-US" dirty="0"/>
              <a:t>Cast, Genre, Reviews, TMDB/IMDB ratings</a:t>
            </a:r>
            <a:r>
              <a:rPr lang="en-US" dirty="0" smtClean="0"/>
              <a:t>”</a:t>
            </a:r>
          </a:p>
          <a:p>
            <a:pPr marL="0" indent="0" algn="just">
              <a:buNone/>
            </a:pPr>
            <a:r>
              <a:rPr lang="en-US" dirty="0"/>
              <a:t>Using different types of recommendation techniques 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1. Popularity based recommender system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</a:t>
            </a:r>
            <a:r>
              <a:rPr lang="en-US" dirty="0"/>
              <a:t>. Content based Recommender System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3</a:t>
            </a:r>
            <a:r>
              <a:rPr lang="en-US" dirty="0"/>
              <a:t>. Collaborative Recommender System </a:t>
            </a:r>
          </a:p>
        </p:txBody>
      </p:sp>
      <p:pic>
        <p:nvPicPr>
          <p:cNvPr id="6146" name="Picture 2" descr="Problem Statement Illustrations, Royalty-Free Vector Graphics &amp; Clip Art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1592824"/>
            <a:ext cx="4495800" cy="435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762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INFORMATION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411" y="1524000"/>
            <a:ext cx="96012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Dataset  consist  45000  movies. </a:t>
            </a:r>
          </a:p>
          <a:p>
            <a:r>
              <a:rPr lang="en-US" dirty="0" smtClean="0"/>
              <a:t>Dataset is taken from Kaggle </a:t>
            </a:r>
          </a:p>
          <a:p>
            <a:r>
              <a:rPr lang="en-US" dirty="0" smtClean="0"/>
              <a:t>In the dataset contain 6 json file like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movies_metadata,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credits, </a:t>
            </a:r>
          </a:p>
          <a:p>
            <a:pPr marL="0" indent="0">
              <a:buNone/>
            </a:pPr>
            <a:r>
              <a:rPr lang="en-US" dirty="0" smtClean="0"/>
              <a:t>	3.ratings_small, </a:t>
            </a:r>
          </a:p>
          <a:p>
            <a:pPr marL="0" indent="0">
              <a:buNone/>
            </a:pPr>
            <a:r>
              <a:rPr lang="en-US" dirty="0" smtClean="0"/>
              <a:t>	4.keywords, </a:t>
            </a:r>
          </a:p>
          <a:p>
            <a:pPr marL="0" indent="0">
              <a:buNone/>
            </a:pPr>
            <a:r>
              <a:rPr lang="en-US" dirty="0" smtClean="0"/>
              <a:t>	5.link_small, </a:t>
            </a:r>
          </a:p>
          <a:p>
            <a:pPr marL="0" indent="0">
              <a:buNone/>
            </a:pPr>
            <a:r>
              <a:rPr lang="en-US" dirty="0" smtClean="0"/>
              <a:t>	6.links.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13" y="533400"/>
            <a:ext cx="9525002" cy="533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614" y="1524000"/>
            <a:ext cx="9601200" cy="3733800"/>
          </a:xfrm>
        </p:spPr>
        <p:txBody>
          <a:bodyPr/>
          <a:lstStyle/>
          <a:p>
            <a:r>
              <a:rPr lang="en-US" dirty="0" smtClean="0"/>
              <a:t>We have to build the end to end project with model deployment on recommender system</a:t>
            </a:r>
          </a:p>
          <a:p>
            <a:r>
              <a:rPr lang="en-US" dirty="0" smtClean="0"/>
              <a:t>To build end to end content based  movie recommender system  with Web Application development and deployment</a:t>
            </a:r>
          </a:p>
          <a:p>
            <a:r>
              <a:rPr lang="en-US" dirty="0" smtClean="0"/>
              <a:t>To build</a:t>
            </a:r>
            <a:r>
              <a:rPr lang="en-US" dirty="0"/>
              <a:t> end to </a:t>
            </a:r>
            <a:r>
              <a:rPr lang="en-US" dirty="0" smtClean="0"/>
              <a:t>end  Popularity based  movie recommender system  </a:t>
            </a:r>
            <a:r>
              <a:rPr lang="en-US" dirty="0"/>
              <a:t>with Web Application development and </a:t>
            </a:r>
            <a:r>
              <a:rPr lang="en-US" dirty="0" smtClean="0"/>
              <a:t>deployment</a:t>
            </a:r>
          </a:p>
          <a:p>
            <a:r>
              <a:rPr lang="en-US" dirty="0" smtClean="0"/>
              <a:t>To build end to end Collaborative based movie recommender system web application with </a:t>
            </a:r>
            <a:r>
              <a:rPr lang="en-US" dirty="0"/>
              <a:t>Web Application development and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09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524000"/>
            <a:ext cx="9601200" cy="4495800"/>
          </a:xfrm>
        </p:spPr>
        <p:txBody>
          <a:bodyPr>
            <a:noAutofit/>
          </a:bodyPr>
          <a:lstStyle/>
          <a:p>
            <a:pPr algn="just"/>
            <a:r>
              <a:rPr lang="en-US" altLang="en-US" sz="3200" dirty="0"/>
              <a:t>Many of the top commerce sites use recommender systems to improve sales.</a:t>
            </a:r>
          </a:p>
          <a:p>
            <a:pPr algn="just"/>
            <a:r>
              <a:rPr lang="en-US" altLang="en-US" sz="3200" dirty="0"/>
              <a:t>Users may find new books, music, or movies that was previously unknown to them.</a:t>
            </a:r>
          </a:p>
          <a:p>
            <a:pPr algn="just"/>
            <a:r>
              <a:rPr lang="en-US" altLang="en-US" sz="3200" dirty="0"/>
              <a:t>Also can find the opposite for e.g.: movies or music that will definitely not be enjoyed.</a:t>
            </a:r>
          </a:p>
          <a:p>
            <a:pPr algn="just"/>
            <a:r>
              <a:rPr lang="en-US" altLang="en-US" sz="3200" dirty="0"/>
              <a:t>Most important motivation is automated suggestion for movies with different genres.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7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812" y="348761"/>
            <a:ext cx="11834861" cy="6256022"/>
            <a:chOff x="150812" y="348761"/>
            <a:chExt cx="11834861" cy="6256022"/>
          </a:xfrm>
        </p:grpSpPr>
        <p:sp>
          <p:nvSpPr>
            <p:cNvPr id="6" name="Oval 5"/>
            <p:cNvSpPr/>
            <p:nvPr/>
          </p:nvSpPr>
          <p:spPr>
            <a:xfrm>
              <a:off x="1903253" y="348761"/>
              <a:ext cx="1981200" cy="1828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Pre-Processing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903253" y="2201595"/>
              <a:ext cx="2000373" cy="185693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Text Mining &amp; Visualization</a:t>
              </a:r>
              <a:endParaRPr lang="en-US" sz="1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751012" y="4267200"/>
              <a:ext cx="2184803" cy="2057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Building and Deployment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4453" y="348761"/>
              <a:ext cx="8077200" cy="16728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 smtClean="0"/>
            </a:p>
            <a:p>
              <a:pPr marL="342900" indent="-342900">
                <a:buAutoNum type="arabicPeriod"/>
              </a:pPr>
              <a:r>
                <a:rPr lang="en-US" dirty="0" smtClean="0"/>
                <a:t>Reading CSV files using pandas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Data integrity Check for missing values, duplicates values etc.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Merging of Data frame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Creation of new features and removal of redundant features.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Recommendation system vise feature selection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95790" y="2160856"/>
              <a:ext cx="8077200" cy="1752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1.Lemmatization and stop words removals</a:t>
              </a:r>
            </a:p>
            <a:p>
              <a:r>
                <a:rPr lang="en-US" dirty="0" smtClean="0"/>
                <a:t>2. Data cleaning with regular expression</a:t>
              </a:r>
            </a:p>
            <a:p>
              <a:r>
                <a:rPr lang="en-US" dirty="0" smtClean="0"/>
                <a:t>3.Text vectorization using TFIDF or Word-2-Vec embedding</a:t>
              </a:r>
            </a:p>
            <a:p>
              <a:r>
                <a:rPr lang="en-US" dirty="0" smtClean="0"/>
                <a:t>4.Word Cloud( e.g. genres, top 50 words etc.)</a:t>
              </a:r>
            </a:p>
            <a:p>
              <a:r>
                <a:rPr lang="en-US" dirty="0" smtClean="0"/>
                <a:t>5.Plotting Visualization related corpus length parameter</a:t>
              </a:r>
            </a:p>
            <a:p>
              <a:r>
                <a:rPr lang="en-US" dirty="0" smtClean="0"/>
                <a:t>6. Visualization related to numerical parameter (like rating, revenue, budget)</a:t>
              </a:r>
            </a:p>
            <a:p>
              <a:endParaRPr lang="en-US" dirty="0"/>
            </a:p>
            <a:p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35814" y="4058529"/>
              <a:ext cx="8049859" cy="25462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Base line Recommendation System: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Base on Popularity Index recommendation system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Content  based recommender system using cosine similarity </a:t>
              </a:r>
            </a:p>
            <a:p>
              <a:pPr marL="342900" indent="-342900">
                <a:buAutoNum type="arabicPeriod"/>
              </a:pPr>
              <a:r>
                <a:rPr lang="en-US" dirty="0" smtClean="0"/>
                <a:t>Collaborative base recommender system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Fine tuning the model implementing MLOPs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Web application development using Stream lit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Final application and Quality Check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Deployment on Heroku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812" y="2438400"/>
              <a:ext cx="1447800" cy="10772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Project Flow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601200" cy="685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PLAN FOR END TO END PROJECT DEPLOYMENT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63108"/>
              </p:ext>
            </p:extLst>
          </p:nvPr>
        </p:nvGraphicFramePr>
        <p:xfrm>
          <a:off x="2260070" y="1524000"/>
          <a:ext cx="8253942" cy="439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47800"/>
                <a:gridCol w="4291542"/>
                <a:gridCol w="251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Task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Assigned to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Outline 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Yashshree Baviskar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Building</a:t>
                      </a:r>
                      <a:r>
                        <a:rPr lang="en-US" baseline="0" dirty="0" smtClean="0"/>
                        <a:t> based on Popularity Based movie recommender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 Srineha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r>
                        <a:rPr lang="en-US" baseline="0" dirty="0" smtClean="0"/>
                        <a:t> based movie recommender system model building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Yashshree Baviskar</a:t>
                      </a:r>
                      <a:endParaRPr lang="en-US" dirty="0"/>
                    </a:p>
                  </a:txBody>
                  <a:tcPr/>
                </a:tc>
              </a:tr>
              <a:tr h="7264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Collaborative Based movie</a:t>
                      </a:r>
                      <a:r>
                        <a:rPr lang="en-US" baseline="0" dirty="0" smtClean="0"/>
                        <a:t> recommender system model 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Nilkantha Bag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 –Level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Ravi </a:t>
                      </a:r>
                      <a:r>
                        <a:rPr lang="en-US" dirty="0" err="1" smtClean="0"/>
                        <a:t>Teja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and Deployment of Web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Chaitanya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Dubal</a:t>
                      </a:r>
                      <a:r>
                        <a:rPr lang="en-US" baseline="0" dirty="0" smtClean="0"/>
                        <a:t> and Nilkantha Bag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Report 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Ravi  </a:t>
                      </a:r>
                      <a:r>
                        <a:rPr lang="en-US" baseline="0" dirty="0" err="1" smtClean="0"/>
                        <a:t>Teja</a:t>
                      </a:r>
                      <a:r>
                        <a:rPr lang="en-US" baseline="0" dirty="0" smtClean="0"/>
                        <a:t>, G Srineha and Yashshree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85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0134" y="1447800"/>
            <a:ext cx="9601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hlinkClick r:id="rId2"/>
              </a:rPr>
              <a:t>http://www.acm.org/cacm/MAR97/resnick.html</a:t>
            </a:r>
            <a:endParaRPr lang="en-US" altLang="en-US" dirty="0"/>
          </a:p>
          <a:p>
            <a:r>
              <a:rPr lang="en-US" altLang="en-US" dirty="0">
                <a:hlinkClick r:id="rId3"/>
              </a:rPr>
              <a:t>http://www.ercim.org/publication/ws-proceedings/DelNoe02/CliffordLynchAbstract.pdf</a:t>
            </a:r>
            <a:endParaRPr lang="en-US" altLang="en-US" dirty="0"/>
          </a:p>
          <a:p>
            <a:r>
              <a:rPr lang="en-US" altLang="en-US" dirty="0">
                <a:hlinkClick r:id="rId4"/>
              </a:rPr>
              <a:t>http://people.cs.vt.edu/~ramakris/papers/ppp.pdf</a:t>
            </a:r>
            <a:endParaRPr lang="en-US" altLang="en-US" dirty="0"/>
          </a:p>
          <a:p>
            <a:r>
              <a:rPr lang="en-US" altLang="en-US" dirty="0">
                <a:hlinkClick r:id="rId5"/>
              </a:rPr>
              <a:t>http://www.cs.umn.edu/Research/GroupLens/papers/pdf/ec-99.pdf</a:t>
            </a:r>
            <a:endParaRPr lang="en-US" altLang="en-US" dirty="0"/>
          </a:p>
          <a:p>
            <a:r>
              <a:rPr lang="en-US" altLang="en-US" dirty="0">
                <a:hlinkClick r:id="rId6"/>
              </a:rPr>
              <a:t>http://www.rashmisinha.com/talks/Recommenders-SIGIR.pdf</a:t>
            </a:r>
            <a:endParaRPr lang="en-US" altLang="en-US" dirty="0"/>
          </a:p>
          <a:p>
            <a:r>
              <a:rPr lang="en-US" u="sng" dirty="0">
                <a:hlinkClick r:id="rId7" tooltip="https://youtu.be/v_mONWiFv0k"/>
              </a:rPr>
              <a:t>https://</a:t>
            </a:r>
            <a:r>
              <a:rPr lang="en-US" u="sng" dirty="0" smtClean="0">
                <a:hlinkClick r:id="rId7" tooltip="https://youtu.be/v_mONWiFv0k"/>
              </a:rPr>
              <a:t>youtu.be/v_mONWiFv0k</a:t>
            </a:r>
            <a:endParaRPr lang="en-US" u="sng" dirty="0" smtClean="0"/>
          </a:p>
          <a:p>
            <a:r>
              <a:rPr lang="en-US" dirty="0">
                <a:hlinkClick r:id="rId8" tooltip="https://towardsdatascience.com/recommendation-system-in-python-lightfm-61c85010ce17"/>
              </a:rPr>
              <a:t>https://</a:t>
            </a:r>
            <a:r>
              <a:rPr lang="en-US" dirty="0" smtClean="0">
                <a:hlinkClick r:id="rId8" tooltip="https://towardsdatascience.com/recommendation-system-in-python-lightfm-61c85010ce17"/>
              </a:rPr>
              <a:t>towardsdatascience.com/recommendation-system-in-python-lightfm-61c85010ce17</a:t>
            </a:r>
            <a:endParaRPr lang="en-US" dirty="0" smtClean="0"/>
          </a:p>
          <a:p>
            <a:r>
              <a:rPr lang="en-US" dirty="0">
                <a:hlinkClick r:id="rId9" tooltip="https://www.analyticsvidhya.com/blog/2022/01/a-comprehensive-guide-on-recommendation-engines-in-2022/"/>
              </a:rPr>
              <a:t>https://www.analyticsvidhya.com/blog/2022/01/a-comprehensive-guide-on-recommendation-engines-in-2022</a:t>
            </a:r>
            <a:r>
              <a:rPr lang="en-US" dirty="0" smtClean="0">
                <a:hlinkClick r:id="rId9" tooltip="https://www.analyticsvidhya.com/blog/2022/01/a-comprehensive-guide-on-recommendation-engines-in-2022/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en.wikipedia.org/wiki/Item-item_collaborative_filtering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09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en-US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3200400"/>
          </a:xfrm>
        </p:spPr>
        <p:txBody>
          <a:bodyPr/>
          <a:lstStyle/>
          <a:p>
            <a:r>
              <a:rPr lang="en-US" altLang="en-US" dirty="0"/>
              <a:t>Recommending and personalization are important approaches to combating  information over-load.</a:t>
            </a:r>
          </a:p>
          <a:p>
            <a:r>
              <a:rPr lang="en-US" altLang="en-US" dirty="0"/>
              <a:t>Machine Learning is an important part of systems for these tasks.</a:t>
            </a:r>
          </a:p>
          <a:p>
            <a:r>
              <a:rPr lang="en-US" altLang="en-US" dirty="0"/>
              <a:t>Collaborative filtering has problems.</a:t>
            </a:r>
          </a:p>
          <a:p>
            <a:r>
              <a:rPr lang="en-US" altLang="en-US" dirty="0"/>
              <a:t>Content-based methods address these problems (but have problems of their own).</a:t>
            </a:r>
          </a:p>
          <a:p>
            <a:r>
              <a:rPr lang="en-US" altLang="en-US" dirty="0"/>
              <a:t>Integrating both is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93812" y="228600"/>
            <a:ext cx="9601200" cy="609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2412" y="990600"/>
            <a:ext cx="9601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2900" dirty="0" smtClean="0"/>
              <a:t>About Recommendation System</a:t>
            </a:r>
          </a:p>
          <a:p>
            <a:r>
              <a:rPr lang="en-US" sz="2900" dirty="0" smtClean="0"/>
              <a:t>Types of  Recommendation System</a:t>
            </a:r>
          </a:p>
          <a:p>
            <a:r>
              <a:rPr lang="en-US" sz="2900" dirty="0" smtClean="0"/>
              <a:t>Methodology</a:t>
            </a:r>
          </a:p>
          <a:p>
            <a:r>
              <a:rPr lang="en-US" sz="2900" dirty="0" smtClean="0"/>
              <a:t>Problem Statement</a:t>
            </a:r>
          </a:p>
          <a:p>
            <a:r>
              <a:rPr lang="en-US" sz="2900" dirty="0" smtClean="0"/>
              <a:t>About Dataset</a:t>
            </a:r>
          </a:p>
          <a:p>
            <a:r>
              <a:rPr lang="en-US" sz="2900" dirty="0" smtClean="0"/>
              <a:t>Objective of Project</a:t>
            </a:r>
          </a:p>
          <a:p>
            <a:r>
              <a:rPr lang="en-US" sz="2900" dirty="0" smtClean="0"/>
              <a:t>Flow of Project Deployment</a:t>
            </a:r>
          </a:p>
          <a:p>
            <a:r>
              <a:rPr lang="en-US" sz="2900" dirty="0" smtClean="0"/>
              <a:t>Plan of team for Project Deployment</a:t>
            </a:r>
          </a:p>
          <a:p>
            <a:r>
              <a:rPr lang="en-US" sz="2900" dirty="0" smtClean="0"/>
              <a:t>References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Conclusion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8198" name="Picture 6" descr="https://imgs.search.brave.com/jN2FydkhpQ_XP56MS0lm1zA8XjlxagjLXBeoi7zEfkc/rs:fit:474:225:1/g:ce/aHR0cHM6Ly90c2U0/LmV4cGxpY2l0LmJp/bmcubmV0L3RoP2lk/PU9JUC5ETFBULXB3/Q1BxWTN1YkF3YlFJ/RVBnSGFIYSZwaWQ9/QX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902" y="4436553"/>
            <a:ext cx="1583247" cy="158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mgs.search.brave.com/JIp-E9yQY2UWcOJfxqfmVVZgXO6GXOrCzXdK9g2isPI/rs:fit:541:225:1/g:ce/aHR0cHM6Ly90c2U0/Lm1tLmJpbmcubmV0/L3RoP2lkPU9JUC5Q/SUhCMEN6bUhhVXVI/OXBNYURtb0NnSGFH/ZiZwaWQ9QXB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4" y="798510"/>
            <a:ext cx="5874337" cy="52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imgs.search.brave.com/jN2FydkhpQ_XP56MS0lm1zA8XjlxagjLXBeoi7zEfkc/rs:fit:474:225:1/g:ce/aHR0cHM6Ly90c2U0/LmV4cGxpY2l0LmJp/bmcubmV0L3RoP2lk/PU9JUC5ETFBULXB3/Q1BxWTN1YkF3YlFJ/RVBnSGFIYSZwaWQ9/QX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4327241"/>
            <a:ext cx="1946861" cy="16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28600"/>
            <a:ext cx="9601200" cy="685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ABOUT 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93304"/>
            <a:ext cx="6477000" cy="4191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800" dirty="0"/>
              <a:t>Recommender systems are a technological proxy for a social process</a:t>
            </a:r>
            <a:r>
              <a:rPr lang="en-US" altLang="en-US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800" dirty="0"/>
              <a:t>Recommender systems are a way of suggesting like or similar items and ideas to a users specific way of thinking.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800" dirty="0"/>
              <a:t>Recommender systems try to automate aspects of a completely different information discovery model where people try to find other people with similar tastes and then ask them to suggest new things.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endParaRPr lang="en-US" dirty="0"/>
          </a:p>
        </p:txBody>
      </p:sp>
      <p:pic>
        <p:nvPicPr>
          <p:cNvPr id="1026" name="Picture 2" descr="https://imgs.search.brave.com/Yv5mIMQYZmx3QzhXTGGYIS-s1JHtPi8j747uKYymqBw/rs:fit:1200:1200:1/g:ce/aHR0cHM6Ly9taXJv/Lm1lZGl1bS5jb20v/bWF4LzI3MjgvMSpD/WkItU0lfTVVYWXhW/SUVDamNoMXV3LnBu/Z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262824"/>
            <a:ext cx="4800600" cy="460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04800"/>
            <a:ext cx="9601200" cy="685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TYPES OF RECOMMENDATION SYSTEM</a:t>
            </a:r>
            <a:endParaRPr lang="en-US" dirty="0"/>
          </a:p>
        </p:txBody>
      </p:sp>
      <p:pic>
        <p:nvPicPr>
          <p:cNvPr id="2050" name="Picture 2" descr="https://imgs.search.brave.com/x5HkDnVg5y0AEihZqt_lJNu_30ShBJlQmatH6g_3Ii4/rs:fit:882:502:1/g:ce/aHR0cHM6Ly93d3cu/YWxwaGEtcXVhbnR1/bS5jb20vYmxvZy93/cC1jb250ZW50L3Vw/bG9hZHMvMjAyMC8w/NS9pbWdfNWVkNDM1/NDY3N2ZiNy5wbm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295400"/>
            <a:ext cx="8401050" cy="4781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3012" y="3200400"/>
            <a:ext cx="2057400" cy="731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91440" algn="ctr"/>
            <a:r>
              <a:rPr lang="en-US" sz="2000" dirty="0" smtClean="0"/>
              <a:t>Popularity based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2212" y="3221502"/>
            <a:ext cx="2057400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91440" algn="ctr"/>
            <a:r>
              <a:rPr lang="en-US" sz="2000" dirty="0" smtClean="0"/>
              <a:t>Content based method</a:t>
            </a:r>
          </a:p>
        </p:txBody>
      </p:sp>
    </p:spTree>
    <p:extLst>
      <p:ext uri="{BB962C8B-B14F-4D97-AF65-F5344CB8AC3E}">
        <p14:creationId xmlns:p14="http://schemas.microsoft.com/office/powerpoint/2010/main" val="3319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7200"/>
            <a:ext cx="10668000" cy="6858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POPULARITY BASED RECOMMENDATION SYSTEM</a:t>
            </a:r>
            <a:endParaRPr lang="en-US" dirty="0"/>
          </a:p>
        </p:txBody>
      </p:sp>
      <p:pic>
        <p:nvPicPr>
          <p:cNvPr id="4" name="Picture 2" descr="https://mastersi.usal.es/files/2021/05/Popularity_Bias_2-300x16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1600200"/>
            <a:ext cx="5512440" cy="426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836612" y="1752600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400" dirty="0" smtClean="0"/>
              <a:t>It is trend based  model which work or current trends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Its uses basically which item is in trend right now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It is non sensitive to user interest and preferences</a:t>
            </a:r>
          </a:p>
        </p:txBody>
      </p:sp>
    </p:spTree>
    <p:extLst>
      <p:ext uri="{BB962C8B-B14F-4D97-AF65-F5344CB8AC3E}">
        <p14:creationId xmlns:p14="http://schemas.microsoft.com/office/powerpoint/2010/main" val="14552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457200"/>
            <a:ext cx="9601200" cy="609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CONTENT BASED RECOMENDATION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524000"/>
            <a:ext cx="6019798" cy="4191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It based </a:t>
            </a:r>
            <a:r>
              <a:rPr lang="en-US" altLang="en-US" sz="2800" dirty="0"/>
              <a:t>on information on the </a:t>
            </a:r>
            <a:r>
              <a:rPr lang="en-US" altLang="en-US" sz="2800" dirty="0">
                <a:solidFill>
                  <a:srgbClr val="FF0000"/>
                </a:solidFill>
              </a:rPr>
              <a:t>content</a:t>
            </a:r>
            <a:r>
              <a:rPr lang="en-US" altLang="en-US" sz="2800" dirty="0"/>
              <a:t> of items rather than on other users’ opinions.</a:t>
            </a:r>
          </a:p>
          <a:p>
            <a:r>
              <a:rPr lang="en-US" altLang="en-US" sz="2800" dirty="0"/>
              <a:t>Uses a machine learning algorithm to induce a profile of the users preferences from examples based on a </a:t>
            </a:r>
            <a:r>
              <a:rPr lang="en-US" altLang="en-US" sz="2800" dirty="0" smtClean="0"/>
              <a:t>feature </a:t>
            </a:r>
            <a:r>
              <a:rPr lang="en-US" altLang="en-US" sz="2800" dirty="0"/>
              <a:t>description of content.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imgs.search.brave.com/QmmTGW2nZFi9kFlCJM5_HYYtidCbYiTnoaGQSf_USWs/rs:fit:647:225:1/g:ce/aHR0cHM6Ly90c2U0/Lm1tLmJpbmcubmV0/L3RoP2lkPU9JUC4z/anVpNGFnbTlqVnNj/cDU1ZzI4Z0R3SGFG/YiZwaWQ9QXB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281" y="1524000"/>
            <a:ext cx="449072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9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04800"/>
            <a:ext cx="9601200" cy="609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COLLABRATIVE FILTER 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543343"/>
            <a:ext cx="5867400" cy="41910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Maintain a database of many users’ ratings of a variety of items.</a:t>
            </a:r>
          </a:p>
          <a:p>
            <a:r>
              <a:rPr lang="en-US" altLang="en-US" sz="2400" dirty="0"/>
              <a:t>For a given user, find other similar users whose ratings strongly correlate with the current user.</a:t>
            </a:r>
          </a:p>
          <a:p>
            <a:r>
              <a:rPr lang="en-US" altLang="en-US" sz="2400" dirty="0"/>
              <a:t>Recommend items rated highly by these similar users, but not rated by the current user.</a:t>
            </a:r>
          </a:p>
          <a:p>
            <a:r>
              <a:rPr lang="en-US" altLang="en-US" sz="2400" dirty="0"/>
              <a:t>Almost all existing commercial recommenders use this approach (e.g. Amazon).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6012" y="1447800"/>
            <a:ext cx="4114800" cy="4382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928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umanthrb.com/wp-content/uploads/2019/06/Reco_UB-C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6094412" cy="419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979612" y="381000"/>
            <a:ext cx="81534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800" dirty="0" smtClean="0"/>
              <a:t>TYPES COLLABRATIVE </a:t>
            </a:r>
            <a:r>
              <a:rPr lang="en-US" sz="2800" dirty="0"/>
              <a:t>FILTER BASED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5212" y="551803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BASED SYSTEM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8012" y="55180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BASED SYSTEM</a:t>
            </a:r>
            <a:endParaRPr lang="en-US" dirty="0"/>
          </a:p>
        </p:txBody>
      </p:sp>
      <p:pic>
        <p:nvPicPr>
          <p:cNvPr id="5126" name="Picture 6" descr="http://sumanthrb.com/wp-content/uploads/2019/06/Reco_IB-CF-1024x637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595" y="1219200"/>
            <a:ext cx="6094413" cy="419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98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457200"/>
            <a:ext cx="10134600" cy="609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BASED  &amp; ITEM BASE RECOMENDATION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2" y="1524000"/>
            <a:ext cx="9601200" cy="4191000"/>
          </a:xfrm>
        </p:spPr>
        <p:txBody>
          <a:bodyPr/>
          <a:lstStyle/>
          <a:p>
            <a:pPr algn="just"/>
            <a:r>
              <a:rPr lang="en-US" sz="2800" dirty="0"/>
              <a:t>User-Based Collaborative Filtering is a technique used to predict the items that a user might like on the basis of ratings given to that item by the other users who have similar taste with that of the target user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Item-based </a:t>
            </a:r>
            <a:r>
              <a:rPr lang="en-US" sz="2800" dirty="0" smtClean="0"/>
              <a:t>Collaborative Filtering  uses </a:t>
            </a:r>
            <a:r>
              <a:rPr lang="en-US" sz="2800" dirty="0"/>
              <a:t>the most similar items to a user's already-rated items to generate a list of recommendations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Item based model use </a:t>
            </a:r>
            <a:r>
              <a:rPr lang="en-US" sz="2800" dirty="0"/>
              <a:t>rating distributions </a:t>
            </a:r>
            <a:r>
              <a:rPr lang="en-US" sz="2800" i="1" dirty="0"/>
              <a:t>per item</a:t>
            </a:r>
            <a:r>
              <a:rPr lang="en-US" sz="2800" dirty="0"/>
              <a:t>, not </a:t>
            </a:r>
            <a:r>
              <a:rPr lang="en-US" sz="2800" i="1" dirty="0"/>
              <a:t>per user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556</TotalTime>
  <Words>909</Words>
  <Application>Microsoft Office PowerPoint</Application>
  <PresentationFormat>Custom</PresentationFormat>
  <Paragraphs>151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Palatino Linotype</vt:lpstr>
      <vt:lpstr>Wingdings</vt:lpstr>
      <vt:lpstr>Watercolor_16x9</vt:lpstr>
      <vt:lpstr>MOVIE RECOMMENDATION  SYSTEM</vt:lpstr>
      <vt:lpstr>Content </vt:lpstr>
      <vt:lpstr>ABOUT RECOMMENDATION SYSTEM</vt:lpstr>
      <vt:lpstr>TYPES OF RECOMMENDATION SYSTEM</vt:lpstr>
      <vt:lpstr>POPULARITY BASED RECOMMENDATION SYSTEM</vt:lpstr>
      <vt:lpstr>CONTENT BASED RECOMENDATION </vt:lpstr>
      <vt:lpstr>COLLABRATIVE FILTER BASED MODEL</vt:lpstr>
      <vt:lpstr>PowerPoint Presentation</vt:lpstr>
      <vt:lpstr>USER BASED  &amp; ITEM BASE RECOMENDATION</vt:lpstr>
      <vt:lpstr>CHALLENGES OF COLLABORATIVE SYSTEM</vt:lpstr>
      <vt:lpstr>Methodology</vt:lpstr>
      <vt:lpstr>PROBLEM STATEMENT</vt:lpstr>
      <vt:lpstr>INFORMATION OF DATASET</vt:lpstr>
      <vt:lpstr>OBJECTIVE</vt:lpstr>
      <vt:lpstr>Motivation </vt:lpstr>
      <vt:lpstr>PowerPoint Presentation</vt:lpstr>
      <vt:lpstr>PLAN FOR END TO END PROJECT DEPLOYMENT</vt:lpstr>
      <vt:lpstr>References 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YASHSHREE</dc:creator>
  <cp:lastModifiedBy>yashshree vijay</cp:lastModifiedBy>
  <cp:revision>37</cp:revision>
  <dcterms:created xsi:type="dcterms:W3CDTF">2022-10-08T06:28:40Z</dcterms:created>
  <dcterms:modified xsi:type="dcterms:W3CDTF">2022-10-16T16:07:41Z</dcterms:modified>
</cp:coreProperties>
</file>