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7"/>
  </p:notesMasterIdLst>
  <p:sldIdLst>
    <p:sldId id="256" r:id="rId2"/>
    <p:sldId id="257" r:id="rId3"/>
    <p:sldId id="259" r:id="rId4"/>
    <p:sldId id="260" r:id="rId5"/>
    <p:sldId id="295" r:id="rId6"/>
    <p:sldId id="261" r:id="rId7"/>
    <p:sldId id="263" r:id="rId8"/>
    <p:sldId id="264" r:id="rId9"/>
    <p:sldId id="265" r:id="rId10"/>
    <p:sldId id="266" r:id="rId11"/>
    <p:sldId id="296" r:id="rId12"/>
    <p:sldId id="312" r:id="rId13"/>
    <p:sldId id="297" r:id="rId14"/>
    <p:sldId id="298" r:id="rId15"/>
    <p:sldId id="299" r:id="rId16"/>
    <p:sldId id="300" r:id="rId17"/>
    <p:sldId id="301" r:id="rId18"/>
    <p:sldId id="302" r:id="rId19"/>
    <p:sldId id="311" r:id="rId20"/>
    <p:sldId id="303" r:id="rId21"/>
    <p:sldId id="304" r:id="rId22"/>
    <p:sldId id="305" r:id="rId23"/>
    <p:sldId id="306" r:id="rId24"/>
    <p:sldId id="307" r:id="rId25"/>
    <p:sldId id="315" r:id="rId26"/>
    <p:sldId id="313" r:id="rId27"/>
    <p:sldId id="316" r:id="rId28"/>
    <p:sldId id="317" r:id="rId29"/>
    <p:sldId id="322" r:id="rId30"/>
    <p:sldId id="319" r:id="rId31"/>
    <p:sldId id="320" r:id="rId32"/>
    <p:sldId id="308" r:id="rId33"/>
    <p:sldId id="309" r:id="rId34"/>
    <p:sldId id="279" r:id="rId35"/>
    <p:sldId id="278" r:id="rId36"/>
  </p:sldIdLst>
  <p:sldSz cx="9144000" cy="5143500" type="screen16x9"/>
  <p:notesSz cx="6858000" cy="9144000"/>
  <p:embeddedFontLst>
    <p:embeddedFont>
      <p:font typeface="Roboto Condensed Light" panose="020B0604020202020204" charset="0"/>
      <p:regular r:id="rId38"/>
      <p:bold r:id="rId39"/>
      <p:italic r:id="rId40"/>
      <p:boldItalic r:id="rId41"/>
    </p:embeddedFont>
    <p:embeddedFont>
      <p:font typeface="Roboto Condensed" panose="020B0604020202020204" charset="0"/>
      <p:regular r:id="rId42"/>
      <p:bold r:id="rId43"/>
      <p:italic r:id="rId44"/>
      <p:boldItalic r:id="rId45"/>
    </p:embeddedFont>
    <p:embeddedFont>
      <p:font typeface="Arvo"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92" d="100"/>
          <a:sy n="92" d="100"/>
        </p:scale>
        <p:origin x="612"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02463A-2F06-4771-AD23-C471F806FD3D}" type="doc">
      <dgm:prSet loTypeId="urn:microsoft.com/office/officeart/2005/8/layout/process2" loCatId="process" qsTypeId="urn:microsoft.com/office/officeart/2005/8/quickstyle/3d2" qsCatId="3D" csTypeId="urn:microsoft.com/office/officeart/2005/8/colors/colorful3" csCatId="colorful" phldr="1"/>
      <dgm:spPr/>
      <dgm:t>
        <a:bodyPr/>
        <a:lstStyle/>
        <a:p>
          <a:endParaRPr lang="en-US"/>
        </a:p>
      </dgm:t>
    </dgm:pt>
    <dgm:pt modelId="{11821529-962C-4F12-B64B-AE5FF5CBB786}">
      <dgm:prSet phldrT="[Text]" custT="1">
        <dgm:style>
          <a:lnRef idx="2">
            <a:schemeClr val="accent5"/>
          </a:lnRef>
          <a:fillRef idx="1">
            <a:schemeClr val="lt1"/>
          </a:fillRef>
          <a:effectRef idx="0">
            <a:schemeClr val="accent5"/>
          </a:effectRef>
          <a:fontRef idx="minor">
            <a:schemeClr val="dk1"/>
          </a:fontRef>
        </dgm:style>
      </dgm:prSet>
      <dgm:spPr/>
      <dgm:t>
        <a:bodyPr/>
        <a:lstStyle/>
        <a:p>
          <a:pPr>
            <a:lnSpc>
              <a:spcPct val="100000"/>
            </a:lnSpc>
          </a:pPr>
          <a:r>
            <a:rPr lang="en-US" sz="2000" b="1" dirty="0" smtClean="0"/>
            <a:t>Research Paper breakdown and  setting up the direction of project</a:t>
          </a:r>
          <a:endParaRPr lang="en-US" sz="2000" b="1" dirty="0"/>
        </a:p>
      </dgm:t>
    </dgm:pt>
    <dgm:pt modelId="{7015E184-D292-4A87-A50B-2845D5CD0B70}" type="parTrans" cxnId="{1BEDCF5E-9033-48F0-B832-39119FAADBB6}">
      <dgm:prSet/>
      <dgm:spPr/>
      <dgm:t>
        <a:bodyPr/>
        <a:lstStyle/>
        <a:p>
          <a:endParaRPr lang="en-US"/>
        </a:p>
      </dgm:t>
    </dgm:pt>
    <dgm:pt modelId="{AD939DB7-C590-4305-A780-53C33E1C0A33}" type="sibTrans" cxnId="{1BEDCF5E-9033-48F0-B832-39119FAADBB6}">
      <dgm:prSet/>
      <dgm:spPr/>
      <dgm:t>
        <a:bodyPr/>
        <a:lstStyle/>
        <a:p>
          <a:endParaRPr lang="en-US"/>
        </a:p>
      </dgm:t>
    </dgm:pt>
    <dgm:pt modelId="{3C9CBF92-DE91-4B50-AB40-16BBF6309C9C}">
      <dgm:prSet phldrT="[Text]" custT="1">
        <dgm:style>
          <a:lnRef idx="2">
            <a:schemeClr val="accent2"/>
          </a:lnRef>
          <a:fillRef idx="1">
            <a:schemeClr val="lt1"/>
          </a:fillRef>
          <a:effectRef idx="0">
            <a:schemeClr val="accent2"/>
          </a:effectRef>
          <a:fontRef idx="minor">
            <a:schemeClr val="dk1"/>
          </a:fontRef>
        </dgm:style>
      </dgm:prSet>
      <dgm:spPr/>
      <dgm:t>
        <a:bodyPr/>
        <a:lstStyle/>
        <a:p>
          <a:r>
            <a:rPr lang="en-US" sz="2000" b="1" dirty="0" smtClean="0"/>
            <a:t>Baseline model preparation , foundation  for project </a:t>
          </a:r>
          <a:endParaRPr lang="en-US" sz="2000" b="1" dirty="0"/>
        </a:p>
      </dgm:t>
    </dgm:pt>
    <dgm:pt modelId="{6795DA51-6EAD-4EF0-9003-2B746E2A25DC}" type="parTrans" cxnId="{BAB2AC8D-1B98-435E-8B5C-1729B6B6F5B0}">
      <dgm:prSet/>
      <dgm:spPr/>
      <dgm:t>
        <a:bodyPr/>
        <a:lstStyle/>
        <a:p>
          <a:endParaRPr lang="en-US"/>
        </a:p>
      </dgm:t>
    </dgm:pt>
    <dgm:pt modelId="{5A506BE8-0F59-468D-B218-BC9EF3F9552E}" type="sibTrans" cxnId="{BAB2AC8D-1B98-435E-8B5C-1729B6B6F5B0}">
      <dgm:prSet/>
      <dgm:spPr/>
      <dgm:t>
        <a:bodyPr/>
        <a:lstStyle/>
        <a:p>
          <a:endParaRPr lang="en-US"/>
        </a:p>
      </dgm:t>
    </dgm:pt>
    <dgm:pt modelId="{97E74130-57D1-44E7-8569-AC06C011013A}">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2000" b="1" dirty="0" smtClean="0"/>
            <a:t>Final Testing, define MLOP’s  Pipeline and application quality check</a:t>
          </a:r>
          <a:endParaRPr lang="en-US" sz="2000" b="1" dirty="0"/>
        </a:p>
      </dgm:t>
    </dgm:pt>
    <dgm:pt modelId="{642318DA-BD1C-43E1-9C90-9DB4D35F3FB8}" type="parTrans" cxnId="{A616F3AE-3C0E-48CC-B8AA-9A9927B96551}">
      <dgm:prSet/>
      <dgm:spPr/>
      <dgm:t>
        <a:bodyPr/>
        <a:lstStyle/>
        <a:p>
          <a:endParaRPr lang="en-US"/>
        </a:p>
      </dgm:t>
    </dgm:pt>
    <dgm:pt modelId="{90C919E9-6C6E-49FE-8358-F6B6D3A516B6}" type="sibTrans" cxnId="{A616F3AE-3C0E-48CC-B8AA-9A9927B96551}">
      <dgm:prSet/>
      <dgm:spPr/>
      <dgm:t>
        <a:bodyPr/>
        <a:lstStyle/>
        <a:p>
          <a:endParaRPr lang="en-US"/>
        </a:p>
      </dgm:t>
    </dgm:pt>
    <dgm:pt modelId="{74F65695-0C85-4770-85B3-40956D71BCF3}">
      <dgm:prSet>
        <dgm:style>
          <a:lnRef idx="2">
            <a:schemeClr val="accent6"/>
          </a:lnRef>
          <a:fillRef idx="1">
            <a:schemeClr val="lt1"/>
          </a:fillRef>
          <a:effectRef idx="0">
            <a:schemeClr val="accent6"/>
          </a:effectRef>
          <a:fontRef idx="minor">
            <a:schemeClr val="dk1"/>
          </a:fontRef>
        </dgm:style>
      </dgm:prSet>
      <dgm:spPr/>
      <dgm:t>
        <a:bodyPr/>
        <a:lstStyle/>
        <a:p>
          <a:r>
            <a:rPr lang="en-US" b="1" dirty="0" smtClean="0"/>
            <a:t>Tuning the model to be robust , basic application building</a:t>
          </a:r>
          <a:endParaRPr lang="en-US" b="1" dirty="0"/>
        </a:p>
      </dgm:t>
    </dgm:pt>
    <dgm:pt modelId="{550C8D9B-5556-4BD7-95F4-6EA0CF76BD81}" type="parTrans" cxnId="{597CA995-5AE3-44CE-A356-903E2FD279FD}">
      <dgm:prSet/>
      <dgm:spPr/>
      <dgm:t>
        <a:bodyPr/>
        <a:lstStyle/>
        <a:p>
          <a:endParaRPr lang="en-US"/>
        </a:p>
      </dgm:t>
    </dgm:pt>
    <dgm:pt modelId="{BE6AA1E4-8057-4887-9C52-83B1F561AB60}" type="sibTrans" cxnId="{597CA995-5AE3-44CE-A356-903E2FD279FD}">
      <dgm:prSet/>
      <dgm:spPr/>
      <dgm:t>
        <a:bodyPr/>
        <a:lstStyle/>
        <a:p>
          <a:endParaRPr lang="en-US"/>
        </a:p>
      </dgm:t>
    </dgm:pt>
    <dgm:pt modelId="{199779BB-3995-4173-A99F-DCDFF5419494}">
      <dgm:prSet custT="1">
        <dgm:style>
          <a:lnRef idx="2">
            <a:schemeClr val="accent3"/>
          </a:lnRef>
          <a:fillRef idx="1">
            <a:schemeClr val="lt1"/>
          </a:fillRef>
          <a:effectRef idx="0">
            <a:schemeClr val="accent3"/>
          </a:effectRef>
          <a:fontRef idx="minor">
            <a:schemeClr val="dk1"/>
          </a:fontRef>
        </dgm:style>
      </dgm:prSet>
      <dgm:spPr/>
      <dgm:t>
        <a:bodyPr/>
        <a:lstStyle/>
        <a:p>
          <a:r>
            <a:rPr lang="en-US" sz="2000" b="1" dirty="0" smtClean="0"/>
            <a:t>Final Presentation</a:t>
          </a:r>
          <a:endParaRPr lang="en-US" sz="2000" b="1" dirty="0"/>
        </a:p>
      </dgm:t>
    </dgm:pt>
    <dgm:pt modelId="{A670A8AD-361A-450B-8200-8D7D1D538859}" type="sibTrans" cxnId="{30DBEA00-1A51-4937-B39E-F4DA0CAC8587}">
      <dgm:prSet custFlipHor="1" custScaleX="140396" custScaleY="66616" custLinFactNeighborX="1734" custLinFactNeighborY="-2517"/>
      <dgm:spPr/>
      <dgm:t>
        <a:bodyPr/>
        <a:lstStyle/>
        <a:p>
          <a:endParaRPr lang="en-US"/>
        </a:p>
      </dgm:t>
    </dgm:pt>
    <dgm:pt modelId="{27E6E592-5FFE-4911-9D66-0DEA6C47F51E}" type="parTrans" cxnId="{30DBEA00-1A51-4937-B39E-F4DA0CAC8587}">
      <dgm:prSet/>
      <dgm:spPr/>
      <dgm:t>
        <a:bodyPr/>
        <a:lstStyle/>
        <a:p>
          <a:endParaRPr lang="en-US"/>
        </a:p>
      </dgm:t>
    </dgm:pt>
    <dgm:pt modelId="{B7F27D59-DF53-4353-AB73-ABE19BA8A773}" type="pres">
      <dgm:prSet presAssocID="{8802463A-2F06-4771-AD23-C471F806FD3D}" presName="linearFlow" presStyleCnt="0">
        <dgm:presLayoutVars>
          <dgm:resizeHandles val="exact"/>
        </dgm:presLayoutVars>
      </dgm:prSet>
      <dgm:spPr/>
      <dgm:t>
        <a:bodyPr/>
        <a:lstStyle/>
        <a:p>
          <a:endParaRPr lang="en-US"/>
        </a:p>
      </dgm:t>
    </dgm:pt>
    <dgm:pt modelId="{685A30BF-A20A-452B-9E8F-DC1C65DC81AE}" type="pres">
      <dgm:prSet presAssocID="{11821529-962C-4F12-B64B-AE5FF5CBB786}" presName="node" presStyleLbl="node1" presStyleIdx="0" presStyleCnt="5" custScaleX="347475" custScaleY="33362" custLinFactNeighborX="2878" custLinFactNeighborY="1027">
        <dgm:presLayoutVars>
          <dgm:bulletEnabled val="1"/>
        </dgm:presLayoutVars>
      </dgm:prSet>
      <dgm:spPr/>
      <dgm:t>
        <a:bodyPr/>
        <a:lstStyle/>
        <a:p>
          <a:endParaRPr lang="en-US"/>
        </a:p>
      </dgm:t>
    </dgm:pt>
    <dgm:pt modelId="{2A7AEFB2-D92E-4F61-8717-61215D3AD782}" type="pres">
      <dgm:prSet presAssocID="{AD939DB7-C590-4305-A780-53C33E1C0A33}" presName="sibTrans" presStyleLbl="sibTrans2D1" presStyleIdx="0" presStyleCnt="4" custFlipHor="1" custScaleX="140396" custScaleY="66616" custLinFactNeighborX="1734" custLinFactNeighborY="-2517"/>
      <dgm:spPr/>
      <dgm:t>
        <a:bodyPr/>
        <a:lstStyle/>
        <a:p>
          <a:endParaRPr lang="en-US"/>
        </a:p>
      </dgm:t>
    </dgm:pt>
    <dgm:pt modelId="{8A6C8000-5D30-4792-BC7E-DEBC3FAECF32}" type="pres">
      <dgm:prSet presAssocID="{AD939DB7-C590-4305-A780-53C33E1C0A33}" presName="connectorText" presStyleLbl="sibTrans2D1" presStyleIdx="0" presStyleCnt="4"/>
      <dgm:spPr/>
      <dgm:t>
        <a:bodyPr/>
        <a:lstStyle/>
        <a:p>
          <a:endParaRPr lang="en-US"/>
        </a:p>
      </dgm:t>
    </dgm:pt>
    <dgm:pt modelId="{EEC65E55-0F4E-4B62-8C2A-D12AB5DBAF7F}" type="pres">
      <dgm:prSet presAssocID="{3C9CBF92-DE91-4B50-AB40-16BBF6309C9C}" presName="node" presStyleLbl="node1" presStyleIdx="1" presStyleCnt="5" custScaleX="346326" custScaleY="26938" custLinFactNeighborX="-575" custLinFactNeighborY="-16649">
        <dgm:presLayoutVars>
          <dgm:bulletEnabled val="1"/>
        </dgm:presLayoutVars>
      </dgm:prSet>
      <dgm:spPr/>
      <dgm:t>
        <a:bodyPr/>
        <a:lstStyle/>
        <a:p>
          <a:endParaRPr lang="en-US"/>
        </a:p>
      </dgm:t>
    </dgm:pt>
    <dgm:pt modelId="{E11CF46E-689B-48E1-901E-10F50C9B339E}" type="pres">
      <dgm:prSet presAssocID="{5A506BE8-0F59-468D-B218-BC9EF3F9552E}" presName="sibTrans" presStyleLbl="sibTrans2D1" presStyleIdx="1" presStyleCnt="4" custFlipHor="0" custScaleX="131708" custScaleY="75165" custLinFactNeighborX="-5451" custLinFactNeighborY="1520"/>
      <dgm:spPr/>
      <dgm:t>
        <a:bodyPr/>
        <a:lstStyle/>
        <a:p>
          <a:endParaRPr lang="en-US"/>
        </a:p>
      </dgm:t>
    </dgm:pt>
    <dgm:pt modelId="{27732A4F-9853-4103-ADFF-294F71272EC4}" type="pres">
      <dgm:prSet presAssocID="{5A506BE8-0F59-468D-B218-BC9EF3F9552E}" presName="connectorText" presStyleLbl="sibTrans2D1" presStyleIdx="1" presStyleCnt="4"/>
      <dgm:spPr/>
      <dgm:t>
        <a:bodyPr/>
        <a:lstStyle/>
        <a:p>
          <a:endParaRPr lang="en-US"/>
        </a:p>
      </dgm:t>
    </dgm:pt>
    <dgm:pt modelId="{2BF79BFD-9264-4D23-B85B-2957352BEF5F}" type="pres">
      <dgm:prSet presAssocID="{74F65695-0C85-4770-85B3-40956D71BCF3}" presName="node" presStyleLbl="node1" presStyleIdx="2" presStyleCnt="5" custScaleX="346326" custScaleY="26938" custLinFactNeighborX="2183" custLinFactNeighborY="-47107">
        <dgm:presLayoutVars>
          <dgm:bulletEnabled val="1"/>
        </dgm:presLayoutVars>
      </dgm:prSet>
      <dgm:spPr/>
      <dgm:t>
        <a:bodyPr/>
        <a:lstStyle/>
        <a:p>
          <a:endParaRPr lang="en-US"/>
        </a:p>
      </dgm:t>
    </dgm:pt>
    <dgm:pt modelId="{7E00D618-7DB6-4728-B5C5-58095F2E5F49}" type="pres">
      <dgm:prSet presAssocID="{BE6AA1E4-8057-4887-9C52-83B1F561AB60}" presName="sibTrans" presStyleLbl="sibTrans2D1" presStyleIdx="2" presStyleCnt="4" custFlipHor="0" custScaleX="136650" custScaleY="75165" custLinFactNeighborX="-4590" custLinFactNeighborY="2300"/>
      <dgm:spPr/>
      <dgm:t>
        <a:bodyPr/>
        <a:lstStyle/>
        <a:p>
          <a:endParaRPr lang="en-US"/>
        </a:p>
      </dgm:t>
    </dgm:pt>
    <dgm:pt modelId="{CE07D17F-8E61-4D61-A734-4900BD1F2E97}" type="pres">
      <dgm:prSet presAssocID="{BE6AA1E4-8057-4887-9C52-83B1F561AB60}" presName="connectorText" presStyleLbl="sibTrans2D1" presStyleIdx="2" presStyleCnt="4"/>
      <dgm:spPr/>
      <dgm:t>
        <a:bodyPr/>
        <a:lstStyle/>
        <a:p>
          <a:endParaRPr lang="en-US"/>
        </a:p>
      </dgm:t>
    </dgm:pt>
    <dgm:pt modelId="{7B31902B-ED21-4245-8C52-7DF8E2168662}" type="pres">
      <dgm:prSet presAssocID="{97E74130-57D1-44E7-8569-AC06C011013A}" presName="node" presStyleLbl="node1" presStyleIdx="3" presStyleCnt="5" custScaleX="347475" custScaleY="27671" custLinFactNeighborX="2758" custLinFactNeighborY="-56308">
        <dgm:presLayoutVars>
          <dgm:bulletEnabled val="1"/>
        </dgm:presLayoutVars>
      </dgm:prSet>
      <dgm:spPr/>
      <dgm:t>
        <a:bodyPr/>
        <a:lstStyle/>
        <a:p>
          <a:endParaRPr lang="en-US"/>
        </a:p>
      </dgm:t>
    </dgm:pt>
    <dgm:pt modelId="{DCF422C3-5C1D-4757-9099-8AE076646730}" type="pres">
      <dgm:prSet presAssocID="{90C919E9-6C6E-49FE-8358-F6B6D3A516B6}" presName="sibTrans" presStyleLbl="sibTrans2D1" presStyleIdx="3" presStyleCnt="4" custFlipHor="1" custScaleX="179574" custScaleY="58745" custLinFactNeighborX="649" custLinFactNeighborY="1694"/>
      <dgm:spPr/>
      <dgm:t>
        <a:bodyPr/>
        <a:lstStyle/>
        <a:p>
          <a:endParaRPr lang="en-US"/>
        </a:p>
      </dgm:t>
    </dgm:pt>
    <dgm:pt modelId="{4C9B37EA-831F-4E2F-8039-F5DFADB72795}" type="pres">
      <dgm:prSet presAssocID="{90C919E9-6C6E-49FE-8358-F6B6D3A516B6}" presName="connectorText" presStyleLbl="sibTrans2D1" presStyleIdx="3" presStyleCnt="4"/>
      <dgm:spPr/>
      <dgm:t>
        <a:bodyPr/>
        <a:lstStyle/>
        <a:p>
          <a:endParaRPr lang="en-US"/>
        </a:p>
      </dgm:t>
    </dgm:pt>
    <dgm:pt modelId="{C72EF9A3-0F96-45C8-80D4-D4E2065A8161}" type="pres">
      <dgm:prSet presAssocID="{199779BB-3995-4173-A99F-DCDFF5419494}" presName="node" presStyleLbl="node1" presStyleIdx="4" presStyleCnt="5" custScaleX="347475" custScaleY="29607" custLinFactNeighborX="2758" custLinFactNeighborY="-88045">
        <dgm:presLayoutVars>
          <dgm:bulletEnabled val="1"/>
        </dgm:presLayoutVars>
      </dgm:prSet>
      <dgm:spPr/>
      <dgm:t>
        <a:bodyPr/>
        <a:lstStyle/>
        <a:p>
          <a:endParaRPr lang="en-US"/>
        </a:p>
      </dgm:t>
    </dgm:pt>
  </dgm:ptLst>
  <dgm:cxnLst>
    <dgm:cxn modelId="{839DCDE4-861C-4767-8B32-41098934AAE8}" type="presOf" srcId="{199779BB-3995-4173-A99F-DCDFF5419494}" destId="{C72EF9A3-0F96-45C8-80D4-D4E2065A8161}" srcOrd="0" destOrd="0" presId="urn:microsoft.com/office/officeart/2005/8/layout/process2"/>
    <dgm:cxn modelId="{11BBB407-DD59-4CF2-8ECC-6B61B6F78220}" type="presOf" srcId="{11821529-962C-4F12-B64B-AE5FF5CBB786}" destId="{685A30BF-A20A-452B-9E8F-DC1C65DC81AE}" srcOrd="0" destOrd="0" presId="urn:microsoft.com/office/officeart/2005/8/layout/process2"/>
    <dgm:cxn modelId="{B199121A-38F6-4040-936F-8055C64B913C}" type="presOf" srcId="{97E74130-57D1-44E7-8569-AC06C011013A}" destId="{7B31902B-ED21-4245-8C52-7DF8E2168662}" srcOrd="0" destOrd="0" presId="urn:microsoft.com/office/officeart/2005/8/layout/process2"/>
    <dgm:cxn modelId="{3A9B709F-9252-4C12-A7D5-266BFDE1FA2C}" type="presOf" srcId="{BE6AA1E4-8057-4887-9C52-83B1F561AB60}" destId="{7E00D618-7DB6-4728-B5C5-58095F2E5F49}" srcOrd="0" destOrd="0" presId="urn:microsoft.com/office/officeart/2005/8/layout/process2"/>
    <dgm:cxn modelId="{CE7E31D8-0F52-43ED-B78D-51B175513F1C}" type="presOf" srcId="{5A506BE8-0F59-468D-B218-BC9EF3F9552E}" destId="{27732A4F-9853-4103-ADFF-294F71272EC4}" srcOrd="1" destOrd="0" presId="urn:microsoft.com/office/officeart/2005/8/layout/process2"/>
    <dgm:cxn modelId="{8AC76DE7-4E4C-467F-9072-946EE144E87D}" type="presOf" srcId="{90C919E9-6C6E-49FE-8358-F6B6D3A516B6}" destId="{4C9B37EA-831F-4E2F-8039-F5DFADB72795}" srcOrd="1" destOrd="0" presId="urn:microsoft.com/office/officeart/2005/8/layout/process2"/>
    <dgm:cxn modelId="{BAB2AC8D-1B98-435E-8B5C-1729B6B6F5B0}" srcId="{8802463A-2F06-4771-AD23-C471F806FD3D}" destId="{3C9CBF92-DE91-4B50-AB40-16BBF6309C9C}" srcOrd="1" destOrd="0" parTransId="{6795DA51-6EAD-4EF0-9003-2B746E2A25DC}" sibTransId="{5A506BE8-0F59-468D-B218-BC9EF3F9552E}"/>
    <dgm:cxn modelId="{492BAA7B-2279-4EED-9BA0-6FADBF92CB9D}" type="presOf" srcId="{5A506BE8-0F59-468D-B218-BC9EF3F9552E}" destId="{E11CF46E-689B-48E1-901E-10F50C9B339E}" srcOrd="0" destOrd="0" presId="urn:microsoft.com/office/officeart/2005/8/layout/process2"/>
    <dgm:cxn modelId="{D9426A98-E89C-407D-9035-95A0771AEF7E}" type="presOf" srcId="{74F65695-0C85-4770-85B3-40956D71BCF3}" destId="{2BF79BFD-9264-4D23-B85B-2957352BEF5F}" srcOrd="0" destOrd="0" presId="urn:microsoft.com/office/officeart/2005/8/layout/process2"/>
    <dgm:cxn modelId="{BE527645-6161-4B70-AAC8-62014F5EB9CB}" type="presOf" srcId="{AD939DB7-C590-4305-A780-53C33E1C0A33}" destId="{2A7AEFB2-D92E-4F61-8717-61215D3AD782}" srcOrd="0" destOrd="0" presId="urn:microsoft.com/office/officeart/2005/8/layout/process2"/>
    <dgm:cxn modelId="{30DBEA00-1A51-4937-B39E-F4DA0CAC8587}" srcId="{8802463A-2F06-4771-AD23-C471F806FD3D}" destId="{199779BB-3995-4173-A99F-DCDFF5419494}" srcOrd="4" destOrd="0" parTransId="{27E6E592-5FFE-4911-9D66-0DEA6C47F51E}" sibTransId="{A670A8AD-361A-450B-8200-8D7D1D538859}"/>
    <dgm:cxn modelId="{597CA995-5AE3-44CE-A356-903E2FD279FD}" srcId="{8802463A-2F06-4771-AD23-C471F806FD3D}" destId="{74F65695-0C85-4770-85B3-40956D71BCF3}" srcOrd="2" destOrd="0" parTransId="{550C8D9B-5556-4BD7-95F4-6EA0CF76BD81}" sibTransId="{BE6AA1E4-8057-4887-9C52-83B1F561AB60}"/>
    <dgm:cxn modelId="{1BEDCF5E-9033-48F0-B832-39119FAADBB6}" srcId="{8802463A-2F06-4771-AD23-C471F806FD3D}" destId="{11821529-962C-4F12-B64B-AE5FF5CBB786}" srcOrd="0" destOrd="0" parTransId="{7015E184-D292-4A87-A50B-2845D5CD0B70}" sibTransId="{AD939DB7-C590-4305-A780-53C33E1C0A33}"/>
    <dgm:cxn modelId="{408722C2-1FBA-4295-942F-7A4BA60FAE4C}" type="presOf" srcId="{3C9CBF92-DE91-4B50-AB40-16BBF6309C9C}" destId="{EEC65E55-0F4E-4B62-8C2A-D12AB5DBAF7F}" srcOrd="0" destOrd="0" presId="urn:microsoft.com/office/officeart/2005/8/layout/process2"/>
    <dgm:cxn modelId="{D49602B5-8054-41CD-B5B1-1B317F423878}" type="presOf" srcId="{90C919E9-6C6E-49FE-8358-F6B6D3A516B6}" destId="{DCF422C3-5C1D-4757-9099-8AE076646730}" srcOrd="0" destOrd="0" presId="urn:microsoft.com/office/officeart/2005/8/layout/process2"/>
    <dgm:cxn modelId="{5265D138-89C4-4206-BFB6-D4B06DF8B475}" type="presOf" srcId="{AD939DB7-C590-4305-A780-53C33E1C0A33}" destId="{8A6C8000-5D30-4792-BC7E-DEBC3FAECF32}" srcOrd="1" destOrd="0" presId="urn:microsoft.com/office/officeart/2005/8/layout/process2"/>
    <dgm:cxn modelId="{D290AC41-16FA-4912-A2ED-8DBB89CCEB35}" type="presOf" srcId="{BE6AA1E4-8057-4887-9C52-83B1F561AB60}" destId="{CE07D17F-8E61-4D61-A734-4900BD1F2E97}" srcOrd="1" destOrd="0" presId="urn:microsoft.com/office/officeart/2005/8/layout/process2"/>
    <dgm:cxn modelId="{A616F3AE-3C0E-48CC-B8AA-9A9927B96551}" srcId="{8802463A-2F06-4771-AD23-C471F806FD3D}" destId="{97E74130-57D1-44E7-8569-AC06C011013A}" srcOrd="3" destOrd="0" parTransId="{642318DA-BD1C-43E1-9C90-9DB4D35F3FB8}" sibTransId="{90C919E9-6C6E-49FE-8358-F6B6D3A516B6}"/>
    <dgm:cxn modelId="{66FBB2D1-1FFE-4617-958D-007D797E8686}" type="presOf" srcId="{8802463A-2F06-4771-AD23-C471F806FD3D}" destId="{B7F27D59-DF53-4353-AB73-ABE19BA8A773}" srcOrd="0" destOrd="0" presId="urn:microsoft.com/office/officeart/2005/8/layout/process2"/>
    <dgm:cxn modelId="{D2D0D25D-D778-4B68-B779-5184A37943BC}" type="presParOf" srcId="{B7F27D59-DF53-4353-AB73-ABE19BA8A773}" destId="{685A30BF-A20A-452B-9E8F-DC1C65DC81AE}" srcOrd="0" destOrd="0" presId="urn:microsoft.com/office/officeart/2005/8/layout/process2"/>
    <dgm:cxn modelId="{426A4463-22CD-4E04-A96C-7CBFBE636752}" type="presParOf" srcId="{B7F27D59-DF53-4353-AB73-ABE19BA8A773}" destId="{2A7AEFB2-D92E-4F61-8717-61215D3AD782}" srcOrd="1" destOrd="0" presId="urn:microsoft.com/office/officeart/2005/8/layout/process2"/>
    <dgm:cxn modelId="{5B0901D7-C511-4FED-828D-92147B498A83}" type="presParOf" srcId="{2A7AEFB2-D92E-4F61-8717-61215D3AD782}" destId="{8A6C8000-5D30-4792-BC7E-DEBC3FAECF32}" srcOrd="0" destOrd="0" presId="urn:microsoft.com/office/officeart/2005/8/layout/process2"/>
    <dgm:cxn modelId="{5EE3AF8E-B6F3-4D3D-B14C-4B0BBE17A9C0}" type="presParOf" srcId="{B7F27D59-DF53-4353-AB73-ABE19BA8A773}" destId="{EEC65E55-0F4E-4B62-8C2A-D12AB5DBAF7F}" srcOrd="2" destOrd="0" presId="urn:microsoft.com/office/officeart/2005/8/layout/process2"/>
    <dgm:cxn modelId="{85D23EF8-DC1F-4829-9E78-5269DC6A2EF8}" type="presParOf" srcId="{B7F27D59-DF53-4353-AB73-ABE19BA8A773}" destId="{E11CF46E-689B-48E1-901E-10F50C9B339E}" srcOrd="3" destOrd="0" presId="urn:microsoft.com/office/officeart/2005/8/layout/process2"/>
    <dgm:cxn modelId="{0212CCF5-CD4D-48EB-9527-E238A9965835}" type="presParOf" srcId="{E11CF46E-689B-48E1-901E-10F50C9B339E}" destId="{27732A4F-9853-4103-ADFF-294F71272EC4}" srcOrd="0" destOrd="0" presId="urn:microsoft.com/office/officeart/2005/8/layout/process2"/>
    <dgm:cxn modelId="{4881D3B6-4648-49DB-8B27-65E4D739529B}" type="presParOf" srcId="{B7F27D59-DF53-4353-AB73-ABE19BA8A773}" destId="{2BF79BFD-9264-4D23-B85B-2957352BEF5F}" srcOrd="4" destOrd="0" presId="urn:microsoft.com/office/officeart/2005/8/layout/process2"/>
    <dgm:cxn modelId="{E7734350-D041-4472-B036-DA00621CDC7A}" type="presParOf" srcId="{B7F27D59-DF53-4353-AB73-ABE19BA8A773}" destId="{7E00D618-7DB6-4728-B5C5-58095F2E5F49}" srcOrd="5" destOrd="0" presId="urn:microsoft.com/office/officeart/2005/8/layout/process2"/>
    <dgm:cxn modelId="{4219ABF3-334A-406C-B930-FBC8E5F58CEF}" type="presParOf" srcId="{7E00D618-7DB6-4728-B5C5-58095F2E5F49}" destId="{CE07D17F-8E61-4D61-A734-4900BD1F2E97}" srcOrd="0" destOrd="0" presId="urn:microsoft.com/office/officeart/2005/8/layout/process2"/>
    <dgm:cxn modelId="{15D80F87-A8F7-4F42-8A86-648C0A92941B}" type="presParOf" srcId="{B7F27D59-DF53-4353-AB73-ABE19BA8A773}" destId="{7B31902B-ED21-4245-8C52-7DF8E2168662}" srcOrd="6" destOrd="0" presId="urn:microsoft.com/office/officeart/2005/8/layout/process2"/>
    <dgm:cxn modelId="{53D135BC-C4FF-432A-BB53-92AC5C1545B4}" type="presParOf" srcId="{B7F27D59-DF53-4353-AB73-ABE19BA8A773}" destId="{DCF422C3-5C1D-4757-9099-8AE076646730}" srcOrd="7" destOrd="0" presId="urn:microsoft.com/office/officeart/2005/8/layout/process2"/>
    <dgm:cxn modelId="{1C21DBF7-88D2-4494-B230-DC135291530B}" type="presParOf" srcId="{DCF422C3-5C1D-4757-9099-8AE076646730}" destId="{4C9B37EA-831F-4E2F-8039-F5DFADB72795}" srcOrd="0" destOrd="0" presId="urn:microsoft.com/office/officeart/2005/8/layout/process2"/>
    <dgm:cxn modelId="{4A1879A4-A827-4DE6-86CE-78C3302CCF50}" type="presParOf" srcId="{B7F27D59-DF53-4353-AB73-ABE19BA8A773}" destId="{C72EF9A3-0F96-45C8-80D4-D4E2065A8161}"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5A30BF-A20A-452B-9E8F-DC1C65DC81AE}">
      <dsp:nvSpPr>
        <dsp:cNvPr id="0" name=""/>
        <dsp:cNvSpPr/>
      </dsp:nvSpPr>
      <dsp:spPr>
        <a:xfrm>
          <a:off x="0" y="17079"/>
          <a:ext cx="8468139" cy="531565"/>
        </a:xfrm>
        <a:prstGeom prst="roundRect">
          <a:avLst>
            <a:gd name="adj" fmla="val 10000"/>
          </a:avLst>
        </a:prstGeom>
        <a:solidFill>
          <a:schemeClr val="lt1"/>
        </a:solidFill>
        <a:ln w="25400" cap="flat" cmpd="sng" algn="ctr">
          <a:solidFill>
            <a:schemeClr val="accent5"/>
          </a:solidFill>
          <a:prstDash val="solid"/>
        </a:ln>
        <a:effectLst/>
        <a:scene3d>
          <a:camera prst="orthographicFront"/>
          <a:lightRig rig="threePt" dir="t">
            <a:rot lat="0" lon="0" rev="7500000"/>
          </a:lightRig>
        </a:scene3d>
        <a:sp3d/>
      </dsp:spPr>
      <dsp:style>
        <a:lnRef idx="2">
          <a:schemeClr val="accent5"/>
        </a:lnRef>
        <a:fillRef idx="1">
          <a:schemeClr val="lt1"/>
        </a:fillRef>
        <a:effectRef idx="0">
          <a:schemeClr val="accent5"/>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100000"/>
            </a:lnSpc>
            <a:spcBef>
              <a:spcPct val="0"/>
            </a:spcBef>
            <a:spcAft>
              <a:spcPct val="35000"/>
            </a:spcAft>
          </a:pPr>
          <a:r>
            <a:rPr lang="en-US" sz="2000" b="1" kern="1200" dirty="0" smtClean="0"/>
            <a:t>Research Paper breakdown and  setting up the direction of project</a:t>
          </a:r>
          <a:endParaRPr lang="en-US" sz="2000" b="1" kern="1200" dirty="0"/>
        </a:p>
      </dsp:txBody>
      <dsp:txXfrm>
        <a:off x="15569" y="32648"/>
        <a:ext cx="8437001" cy="500427"/>
      </dsp:txXfrm>
    </dsp:sp>
    <dsp:sp modelId="{2A7AEFB2-D92E-4F61-8717-61215D3AD782}">
      <dsp:nvSpPr>
        <dsp:cNvPr id="0" name=""/>
        <dsp:cNvSpPr/>
      </dsp:nvSpPr>
      <dsp:spPr>
        <a:xfrm rot="16155777" flipH="1">
          <a:off x="3914558" y="595741"/>
          <a:ext cx="640175" cy="477634"/>
        </a:xfrm>
        <a:prstGeom prst="rightArrow">
          <a:avLst>
            <a:gd name="adj1" fmla="val 60000"/>
            <a:gd name="adj2" fmla="val 500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4090433" y="514477"/>
        <a:ext cx="286580" cy="496885"/>
      </dsp:txXfrm>
    </dsp:sp>
    <dsp:sp modelId="{EEC65E55-0F4E-4B62-8C2A-D12AB5DBAF7F}">
      <dsp:nvSpPr>
        <dsp:cNvPr id="0" name=""/>
        <dsp:cNvSpPr/>
      </dsp:nvSpPr>
      <dsp:spPr>
        <a:xfrm>
          <a:off x="0" y="1156566"/>
          <a:ext cx="8440137" cy="429210"/>
        </a:xfrm>
        <a:prstGeom prst="roundRect">
          <a:avLst>
            <a:gd name="adj" fmla="val 10000"/>
          </a:avLst>
        </a:prstGeom>
        <a:solidFill>
          <a:schemeClr val="lt1"/>
        </a:solidFill>
        <a:ln w="25400" cap="flat" cmpd="sng" algn="ctr">
          <a:solidFill>
            <a:schemeClr val="accent2"/>
          </a:solidFill>
          <a:prstDash val="solid"/>
        </a:ln>
        <a:effectLst/>
        <a:scene3d>
          <a:camera prst="orthographicFront"/>
          <a:lightRig rig="threePt" dir="t">
            <a:rot lat="0" lon="0" rev="7500000"/>
          </a:lightRig>
        </a:scene3d>
        <a:sp3d/>
      </dsp:spPr>
      <dsp:style>
        <a:lnRef idx="2">
          <a:schemeClr val="accent2"/>
        </a:lnRef>
        <a:fillRef idx="1">
          <a:schemeClr val="lt1"/>
        </a:fillRef>
        <a:effectRef idx="0">
          <a:schemeClr val="accent2"/>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Baseline model preparation , foundation  for project </a:t>
          </a:r>
          <a:endParaRPr lang="en-US" sz="2000" b="1" kern="1200" dirty="0"/>
        </a:p>
      </dsp:txBody>
      <dsp:txXfrm>
        <a:off x="12571" y="1169137"/>
        <a:ext cx="8414995" cy="404068"/>
      </dsp:txXfrm>
    </dsp:sp>
    <dsp:sp modelId="{E11CF46E-689B-48E1-901E-10F50C9B339E}">
      <dsp:nvSpPr>
        <dsp:cNvPr id="0" name=""/>
        <dsp:cNvSpPr/>
      </dsp:nvSpPr>
      <dsp:spPr>
        <a:xfrm rot="5293437">
          <a:off x="3980542" y="1564131"/>
          <a:ext cx="468292" cy="538931"/>
        </a:xfrm>
        <a:prstGeom prst="rightArrow">
          <a:avLst>
            <a:gd name="adj1" fmla="val 60000"/>
            <a:gd name="adj2" fmla="val 50000"/>
          </a:avLst>
        </a:prstGeom>
        <a:solidFill>
          <a:schemeClr val="accent3">
            <a:hueOff val="24327"/>
            <a:satOff val="1782"/>
            <a:lumOff val="5425"/>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4050831" y="1599485"/>
        <a:ext cx="323359" cy="327804"/>
      </dsp:txXfrm>
    </dsp:sp>
    <dsp:sp modelId="{2BF79BFD-9264-4D23-B85B-2957352BEF5F}">
      <dsp:nvSpPr>
        <dsp:cNvPr id="0" name=""/>
        <dsp:cNvSpPr/>
      </dsp:nvSpPr>
      <dsp:spPr>
        <a:xfrm>
          <a:off x="28001" y="2059620"/>
          <a:ext cx="8440137" cy="429210"/>
        </a:xfrm>
        <a:prstGeom prst="roundRect">
          <a:avLst>
            <a:gd name="adj" fmla="val 10000"/>
          </a:avLst>
        </a:prstGeom>
        <a:solidFill>
          <a:schemeClr val="lt1"/>
        </a:solidFill>
        <a:ln w="25400" cap="flat" cmpd="sng" algn="ctr">
          <a:solidFill>
            <a:schemeClr val="accent6"/>
          </a:solidFill>
          <a:prstDash val="solid"/>
        </a:ln>
        <a:effectLst/>
        <a:scene3d>
          <a:camera prst="orthographicFront"/>
          <a:lightRig rig="threePt" dir="t">
            <a:rot lat="0" lon="0" rev="7500000"/>
          </a:lightRig>
        </a:scene3d>
        <a:sp3d/>
      </dsp:spPr>
      <dsp:style>
        <a:lnRef idx="2">
          <a:schemeClr val="accent6"/>
        </a:lnRef>
        <a:fillRef idx="1">
          <a:schemeClr val="lt1"/>
        </a:fillRef>
        <a:effectRef idx="0">
          <a:schemeClr val="accent6"/>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smtClean="0"/>
            <a:t>Tuning the model to be robust , basic application building</a:t>
          </a:r>
          <a:endParaRPr lang="en-US" sz="1900" b="1" kern="1200" dirty="0"/>
        </a:p>
      </dsp:txBody>
      <dsp:txXfrm>
        <a:off x="40572" y="2072191"/>
        <a:ext cx="8414995" cy="404068"/>
      </dsp:txXfrm>
    </dsp:sp>
    <dsp:sp modelId="{7E00D618-7DB6-4728-B5C5-58095F2E5F49}">
      <dsp:nvSpPr>
        <dsp:cNvPr id="0" name=""/>
        <dsp:cNvSpPr/>
      </dsp:nvSpPr>
      <dsp:spPr>
        <a:xfrm rot="5449751">
          <a:off x="3949970" y="2502021"/>
          <a:ext cx="545628" cy="538931"/>
        </a:xfrm>
        <a:prstGeom prst="rightArrow">
          <a:avLst>
            <a:gd name="adj1" fmla="val 60000"/>
            <a:gd name="adj2" fmla="val 50000"/>
          </a:avLst>
        </a:prstGeom>
        <a:solidFill>
          <a:schemeClr val="accent3">
            <a:hueOff val="48655"/>
            <a:satOff val="3564"/>
            <a:lumOff val="1085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4062274" y="2498681"/>
        <a:ext cx="323359" cy="383949"/>
      </dsp:txXfrm>
    </dsp:sp>
    <dsp:sp modelId="{7B31902B-ED21-4245-8C52-7DF8E2168662}">
      <dsp:nvSpPr>
        <dsp:cNvPr id="0" name=""/>
        <dsp:cNvSpPr/>
      </dsp:nvSpPr>
      <dsp:spPr>
        <a:xfrm>
          <a:off x="0" y="3021160"/>
          <a:ext cx="8468139" cy="440889"/>
        </a:xfrm>
        <a:prstGeom prst="roundRect">
          <a:avLst>
            <a:gd name="adj" fmla="val 10000"/>
          </a:avLst>
        </a:prstGeom>
        <a:solidFill>
          <a:schemeClr val="lt1"/>
        </a:solidFill>
        <a:ln w="25400" cap="flat" cmpd="sng" algn="ctr">
          <a:solidFill>
            <a:schemeClr val="accent1"/>
          </a:solidFill>
          <a:prstDash val="solid"/>
        </a:ln>
        <a:effectLst/>
        <a:scene3d>
          <a:camera prst="orthographicFront"/>
          <a:lightRig rig="threePt" dir="t">
            <a:rot lat="0" lon="0" rev="7500000"/>
          </a:lightRig>
        </a:scene3d>
        <a:sp3d/>
      </dsp:spPr>
      <dsp:style>
        <a:lnRef idx="2">
          <a:schemeClr val="accent1"/>
        </a:lnRef>
        <a:fillRef idx="1">
          <a:schemeClr val="lt1"/>
        </a:fillRef>
        <a:effectRef idx="0">
          <a:schemeClr val="accent1"/>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Final Testing, define MLOP’s  Pipeline and application quality check</a:t>
          </a:r>
          <a:endParaRPr lang="en-US" sz="2000" b="1" kern="1200" dirty="0"/>
        </a:p>
      </dsp:txBody>
      <dsp:txXfrm>
        <a:off x="12913" y="3034073"/>
        <a:ext cx="8442313" cy="415063"/>
      </dsp:txXfrm>
    </dsp:sp>
    <dsp:sp modelId="{DCF422C3-5C1D-4757-9099-8AE076646730}">
      <dsp:nvSpPr>
        <dsp:cNvPr id="0" name=""/>
        <dsp:cNvSpPr/>
      </dsp:nvSpPr>
      <dsp:spPr>
        <a:xfrm rot="16200000" flipH="1">
          <a:off x="3989207" y="3446728"/>
          <a:ext cx="493288" cy="421200"/>
        </a:xfrm>
        <a:prstGeom prst="rightArrow">
          <a:avLst>
            <a:gd name="adj1" fmla="val 60000"/>
            <a:gd name="adj2" fmla="val 50000"/>
          </a:avLst>
        </a:prstGeom>
        <a:solidFill>
          <a:schemeClr val="accent3">
            <a:hueOff val="72982"/>
            <a:satOff val="5346"/>
            <a:lumOff val="16275"/>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4109491" y="3410684"/>
        <a:ext cx="252720" cy="366928"/>
      </dsp:txXfrm>
    </dsp:sp>
    <dsp:sp modelId="{C72EF9A3-0F96-45C8-80D4-D4E2065A8161}">
      <dsp:nvSpPr>
        <dsp:cNvPr id="0" name=""/>
        <dsp:cNvSpPr/>
      </dsp:nvSpPr>
      <dsp:spPr>
        <a:xfrm>
          <a:off x="0" y="3828316"/>
          <a:ext cx="8468139" cy="471736"/>
        </a:xfrm>
        <a:prstGeom prst="roundRect">
          <a:avLst>
            <a:gd name="adj" fmla="val 10000"/>
          </a:avLst>
        </a:prstGeom>
        <a:solidFill>
          <a:schemeClr val="lt1"/>
        </a:solidFill>
        <a:ln w="25400" cap="flat" cmpd="sng" algn="ctr">
          <a:solidFill>
            <a:schemeClr val="accent3"/>
          </a:solidFill>
          <a:prstDash val="solid"/>
        </a:ln>
        <a:effectLst/>
        <a:scene3d>
          <a:camera prst="orthographicFront"/>
          <a:lightRig rig="threePt" dir="t">
            <a:rot lat="0" lon="0" rev="7500000"/>
          </a:lightRig>
        </a:scene3d>
        <a:sp3d/>
      </dsp:spPr>
      <dsp:style>
        <a:lnRef idx="2">
          <a:schemeClr val="accent3"/>
        </a:lnRef>
        <a:fillRef idx="1">
          <a:schemeClr val="lt1"/>
        </a:fillRef>
        <a:effectRef idx="0">
          <a:schemeClr val="accent3"/>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Final Presentation</a:t>
          </a:r>
          <a:endParaRPr lang="en-US" sz="2000" b="1" kern="1200" dirty="0"/>
        </a:p>
      </dsp:txBody>
      <dsp:txXfrm>
        <a:off x="13817" y="3842133"/>
        <a:ext cx="8440505" cy="44410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008912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5765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78159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669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675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9004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2116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0209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4106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0828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1763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1330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1169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4"/>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55" name="Google Shape;55;p4"/>
          <p:cNvGrpSpPr/>
          <p:nvPr/>
        </p:nvGrpSpPr>
        <p:grpSpPr>
          <a:xfrm rot="10800000" flipH="1">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8" name="Google Shape;58;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9" name="Google Shape;59;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chemeClr val="accent5"/>
                </a:solidFill>
              </a:rPr>
              <a:t>“</a:t>
            </a:r>
            <a:endParaRPr sz="7200" b="1">
              <a:solidFill>
                <a:schemeClr val="accent5"/>
              </a:solidFill>
            </a:endParaRPr>
          </a:p>
        </p:txBody>
      </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732169"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4670984"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9"/>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300"/>
              <a:buNone/>
              <a:defRPr sz="1300"/>
            </a:lvl1pPr>
          </a:lstStyle>
          <a:p>
            <a:endParaRPr/>
          </a:p>
        </p:txBody>
      </p:sp>
      <p:sp>
        <p:nvSpPr>
          <p:cNvPr id="153" name="Google Shape;153;p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hyperlink" Target="https://en.wikipedia.org/wiki/Natural_language_processing" TargetMode="Externa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www.educative.io/answers/what-is-astliteralevalnodeorstring-in-python" TargetMode="External"/><Relationship Id="rId2" Type="http://schemas.openxmlformats.org/officeDocument/2006/relationships/hyperlink" Target="https://en.wikipedia.org/wiki/Recommender_system#Content-based_filtering" TargetMode="External"/><Relationship Id="rId1" Type="http://schemas.openxmlformats.org/officeDocument/2006/relationships/slideLayout" Target="../slideLayouts/slideLayout4.xml"/><Relationship Id="rId6" Type="http://schemas.openxmlformats.org/officeDocument/2006/relationships/hyperlink" Target="https://medium.com/@wshanshan/intro-to-python-ast-module-bbd22cd505f7" TargetMode="External"/><Relationship Id="rId5" Type="http://schemas.openxmlformats.org/officeDocument/2006/relationships/hyperlink" Target="https://docs.python.org/3/library/ast.html#:~:text=The%20ast%20module%20helps%20Python,be%20generated%20by%20passing%20ast" TargetMode="External"/><Relationship Id="rId4" Type="http://schemas.openxmlformats.org/officeDocument/2006/relationships/hyperlink" Target="https://www.aipython.in/python-literal_eval/"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Lemmatisation" TargetMode="External"/><Relationship Id="rId2" Type="http://schemas.openxmlformats.org/officeDocument/2006/relationships/hyperlink" Target="https://www.geeksforgeeks.org/removing-stop-words-nltk-python/" TargetMode="External"/><Relationship Id="rId1" Type="http://schemas.openxmlformats.org/officeDocument/2006/relationships/slideLayout" Target="../slideLayouts/slideLayout4.xml"/><Relationship Id="rId6" Type="http://schemas.openxmlformats.org/officeDocument/2006/relationships/hyperlink" Target="https://en.wikipedia.org/wiki/Cosine_similarity" TargetMode="External"/><Relationship Id="rId5" Type="http://schemas.openxmlformats.org/officeDocument/2006/relationships/hyperlink" Target="https://towardsdatascience.com/?source=post_page-----796d339a4089-------------------------------" TargetMode="External"/><Relationship Id="rId4" Type="http://schemas.openxmlformats.org/officeDocument/2006/relationships/hyperlink" Target="https://en.wikipedia.org/wiki/Tf%E2%80%93idf"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4.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User_profile"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rounakbanik/movie-recommender-systems/data"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90500" y="1090750"/>
            <a:ext cx="5367900" cy="296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CONTENT BASED</a:t>
            </a:r>
            <a:br>
              <a:rPr lang="en-US" dirty="0" smtClean="0"/>
            </a:br>
            <a:r>
              <a:rPr lang="en-US" dirty="0" smtClean="0"/>
              <a:t>MOVIES RECOMMENDED SYSTEM</a:t>
            </a:r>
            <a:endParaRPr lang="en-US" dirty="0"/>
          </a:p>
        </p:txBody>
      </p:sp>
      <p:sp>
        <p:nvSpPr>
          <p:cNvPr id="2" name="TextBox 1"/>
          <p:cNvSpPr txBox="1"/>
          <p:nvPr/>
        </p:nvSpPr>
        <p:spPr>
          <a:xfrm>
            <a:off x="4508938" y="4687614"/>
            <a:ext cx="3699641" cy="307777"/>
          </a:xfrm>
          <a:prstGeom prst="rect">
            <a:avLst/>
          </a:prstGeom>
          <a:noFill/>
        </p:spPr>
        <p:txBody>
          <a:bodyPr wrap="square" rtlCol="0">
            <a:spAutoFit/>
          </a:bodyPr>
          <a:lstStyle/>
          <a:p>
            <a:r>
              <a:rPr lang="en-US" dirty="0" smtClean="0"/>
              <a:t>Author: Yashshree Baviskar</a:t>
            </a:r>
            <a:endParaRPr lang="en-US" dirty="0"/>
          </a:p>
        </p:txBody>
      </p:sp>
      <p:pic>
        <p:nvPicPr>
          <p:cNvPr id="4" name="Picture 3"/>
          <p:cNvPicPr>
            <a:picLocks noChangeAspect="1"/>
          </p:cNvPicPr>
          <p:nvPr/>
        </p:nvPicPr>
        <p:blipFill>
          <a:blip r:embed="rId3"/>
          <a:stretch>
            <a:fillRect/>
          </a:stretch>
        </p:blipFill>
        <p:spPr>
          <a:xfrm>
            <a:off x="5660253" y="1479474"/>
            <a:ext cx="3090047" cy="23813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3"/>
        <p:cNvGrpSpPr/>
        <p:nvPr/>
      </p:nvGrpSpPr>
      <p:grpSpPr>
        <a:xfrm>
          <a:off x="0" y="0"/>
          <a:ext cx="0" cy="0"/>
          <a:chOff x="0" y="0"/>
          <a:chExt cx="0" cy="0"/>
        </a:xfrm>
      </p:grpSpPr>
      <p:sp>
        <p:nvSpPr>
          <p:cNvPr id="315" name="Google Shape;315;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314" name="Google Shape;314;p21"/>
          <p:cNvSpPr txBox="1">
            <a:spLocks noGrp="1"/>
          </p:cNvSpPr>
          <p:nvPr>
            <p:ph type="title" idx="4294967295"/>
          </p:nvPr>
        </p:nvSpPr>
        <p:spPr>
          <a:xfrm>
            <a:off x="298172" y="2787372"/>
            <a:ext cx="8358810" cy="1379537"/>
          </a:xfrm>
          <a:prstGeom prst="rect">
            <a:avLst/>
          </a:pr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3200" dirty="0" smtClean="0">
                <a:solidFill>
                  <a:srgbClr val="FFFF00"/>
                </a:solidFill>
              </a:rPr>
              <a:t>TO BUILD THE RECOMMENDER SYSTEM MODEL BASED ON CONTENT FILTERING</a:t>
            </a:r>
            <a:endParaRPr lang="en-US" sz="3200" dirty="0">
              <a:solidFill>
                <a:srgbClr val="FFFF00"/>
              </a:solidFill>
            </a:endParaRPr>
          </a:p>
        </p:txBody>
      </p:sp>
      <p:sp>
        <p:nvSpPr>
          <p:cNvPr id="2" name="TextBox 1"/>
          <p:cNvSpPr txBox="1"/>
          <p:nvPr/>
        </p:nvSpPr>
        <p:spPr>
          <a:xfrm>
            <a:off x="724200" y="332508"/>
            <a:ext cx="1745673" cy="30777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b="1" dirty="0" smtClean="0"/>
              <a:t>OBJECTIVE</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60318" y="0"/>
            <a:ext cx="5159143" cy="487904"/>
          </a:xfrm>
        </p:spPr>
        <p:style>
          <a:lnRef idx="3">
            <a:schemeClr val="lt1"/>
          </a:lnRef>
          <a:fillRef idx="1">
            <a:schemeClr val="accent5"/>
          </a:fillRef>
          <a:effectRef idx="1">
            <a:schemeClr val="accent5"/>
          </a:effectRef>
          <a:fontRef idx="minor">
            <a:schemeClr val="lt1"/>
          </a:fontRef>
        </p:style>
        <p:txBody>
          <a:bodyPr/>
          <a:lstStyle/>
          <a:p>
            <a:pPr algn="ctr"/>
            <a:r>
              <a:rPr lang="en-US" dirty="0" smtClean="0"/>
              <a:t>	METHODLOGY</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4202606134"/>
              </p:ext>
            </p:extLst>
          </p:nvPr>
        </p:nvGraphicFramePr>
        <p:xfrm>
          <a:off x="218661" y="675861"/>
          <a:ext cx="8468139" cy="5498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2179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1050" smtClean="0"/>
              <a:t>12</a:t>
            </a:fld>
            <a:endParaRPr lang="en" sz="1050"/>
          </a:p>
        </p:txBody>
      </p:sp>
      <p:grpSp>
        <p:nvGrpSpPr>
          <p:cNvPr id="5" name="Group 4"/>
          <p:cNvGrpSpPr/>
          <p:nvPr/>
        </p:nvGrpSpPr>
        <p:grpSpPr>
          <a:xfrm>
            <a:off x="188007" y="681194"/>
            <a:ext cx="8564107" cy="3702903"/>
            <a:chOff x="150811" y="285166"/>
            <a:chExt cx="11834862" cy="6319617"/>
          </a:xfrm>
        </p:grpSpPr>
        <p:sp>
          <p:nvSpPr>
            <p:cNvPr id="6" name="Oval 5"/>
            <p:cNvSpPr/>
            <p:nvPr/>
          </p:nvSpPr>
          <p:spPr>
            <a:xfrm>
              <a:off x="1884081" y="285166"/>
              <a:ext cx="1981200" cy="1828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smtClean="0"/>
                <a:t>Data Pre-Processing</a:t>
              </a:r>
              <a:endParaRPr lang="en-US" sz="1100" dirty="0"/>
            </a:p>
          </p:txBody>
        </p:sp>
        <p:sp>
          <p:nvSpPr>
            <p:cNvPr id="7" name="Oval 6"/>
            <p:cNvSpPr/>
            <p:nvPr/>
          </p:nvSpPr>
          <p:spPr>
            <a:xfrm>
              <a:off x="1884081" y="2218302"/>
              <a:ext cx="2000373" cy="18569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Text Mining &amp; Visualization</a:t>
              </a:r>
              <a:endParaRPr lang="en-US" sz="1200" dirty="0"/>
            </a:p>
          </p:txBody>
        </p:sp>
        <p:sp>
          <p:nvSpPr>
            <p:cNvPr id="8" name="Oval 7"/>
            <p:cNvSpPr/>
            <p:nvPr/>
          </p:nvSpPr>
          <p:spPr>
            <a:xfrm>
              <a:off x="1751012" y="4267201"/>
              <a:ext cx="2184803" cy="194361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smtClean="0"/>
                <a:t>Model Building and Deployment</a:t>
              </a:r>
              <a:endParaRPr lang="en-US" sz="1100" dirty="0"/>
            </a:p>
          </p:txBody>
        </p:sp>
        <p:sp>
          <p:nvSpPr>
            <p:cNvPr id="9" name="Rectangle 8"/>
            <p:cNvSpPr/>
            <p:nvPr/>
          </p:nvSpPr>
          <p:spPr>
            <a:xfrm>
              <a:off x="3884454" y="348761"/>
              <a:ext cx="8077201" cy="17652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28600" indent="-228600">
                <a:buFont typeface="+mj-lt"/>
                <a:buAutoNum type="arabicPeriod"/>
              </a:pPr>
              <a:r>
                <a:rPr lang="en-US" sz="1100" dirty="0" smtClean="0"/>
                <a:t>   Reading CSV files using pandas</a:t>
              </a:r>
            </a:p>
            <a:p>
              <a:pPr marL="342900" indent="-342900">
                <a:buAutoNum type="arabicPeriod"/>
              </a:pPr>
              <a:r>
                <a:rPr lang="en-US" sz="1100" dirty="0" smtClean="0"/>
                <a:t>Data integrity Check for missing values, duplicates values etc.</a:t>
              </a:r>
            </a:p>
            <a:p>
              <a:pPr marL="342900" indent="-342900">
                <a:buAutoNum type="arabicPeriod"/>
              </a:pPr>
              <a:r>
                <a:rPr lang="en-US" sz="1100" dirty="0" smtClean="0"/>
                <a:t>Merging of Data frame</a:t>
              </a:r>
            </a:p>
            <a:p>
              <a:pPr marL="342900" indent="-342900">
                <a:buAutoNum type="arabicPeriod"/>
              </a:pPr>
              <a:r>
                <a:rPr lang="en-US" sz="1100" dirty="0" smtClean="0"/>
                <a:t>Creation of new features and removal of redundant features.</a:t>
              </a:r>
            </a:p>
            <a:p>
              <a:pPr marL="342900" indent="-342900">
                <a:buAutoNum type="arabicPeriod"/>
              </a:pPr>
              <a:r>
                <a:rPr lang="en-US" sz="1100" dirty="0" smtClean="0"/>
                <a:t>Recommendation system vise feature selection</a:t>
              </a:r>
            </a:p>
          </p:txBody>
        </p:sp>
        <p:sp>
          <p:nvSpPr>
            <p:cNvPr id="10" name="Rectangle 9"/>
            <p:cNvSpPr/>
            <p:nvPr/>
          </p:nvSpPr>
          <p:spPr>
            <a:xfrm>
              <a:off x="3884454" y="2201591"/>
              <a:ext cx="8077201" cy="1752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sz="1100" dirty="0" smtClean="0"/>
            </a:p>
            <a:p>
              <a:endParaRPr lang="en-US" sz="1100" dirty="0" smtClean="0"/>
            </a:p>
            <a:p>
              <a:pPr marL="341313" indent="-341313">
                <a:buFont typeface="+mj-lt"/>
                <a:buAutoNum type="arabicPeriod"/>
              </a:pPr>
              <a:r>
                <a:rPr lang="en-US" sz="1100" dirty="0" smtClean="0"/>
                <a:t>Lemmatization and stop words removals</a:t>
              </a:r>
            </a:p>
            <a:p>
              <a:pPr marL="341313" indent="-341313">
                <a:buFont typeface="+mj-lt"/>
                <a:buAutoNum type="arabicPeriod"/>
              </a:pPr>
              <a:r>
                <a:rPr lang="en-US" sz="1100" dirty="0" smtClean="0"/>
                <a:t>Data cleaning with regular expression</a:t>
              </a:r>
            </a:p>
            <a:p>
              <a:pPr marL="341313" indent="-341313">
                <a:buFont typeface="+mj-lt"/>
                <a:buAutoNum type="arabicPeriod"/>
              </a:pPr>
              <a:r>
                <a:rPr lang="en-US" sz="1100" dirty="0" smtClean="0"/>
                <a:t>Text vectorization using TFIDF or Word-2-Vec embedding</a:t>
              </a:r>
            </a:p>
            <a:p>
              <a:pPr marL="341313" indent="-341313">
                <a:buFont typeface="+mj-lt"/>
                <a:buAutoNum type="arabicPeriod"/>
              </a:pPr>
              <a:r>
                <a:rPr lang="en-US" sz="1100" dirty="0" smtClean="0"/>
                <a:t>Word Cloud( e.g. genres, top 50 words etc.)</a:t>
              </a:r>
            </a:p>
            <a:p>
              <a:pPr marL="341313" indent="-341313">
                <a:buFont typeface="+mj-lt"/>
                <a:buAutoNum type="arabicPeriod"/>
              </a:pPr>
              <a:r>
                <a:rPr lang="en-US" sz="1100" dirty="0" smtClean="0"/>
                <a:t>Plotting Visualization related corpus length parameter</a:t>
              </a:r>
            </a:p>
            <a:p>
              <a:pPr marL="341313" indent="-341313">
                <a:buFont typeface="+mj-lt"/>
                <a:buAutoNum type="arabicPeriod"/>
              </a:pPr>
              <a:r>
                <a:rPr lang="en-US" sz="1100" dirty="0" smtClean="0"/>
                <a:t>Visualization related to numerical parameter (like rating, revenue, budget)</a:t>
              </a:r>
            </a:p>
            <a:p>
              <a:endParaRPr lang="en-US" sz="1100" dirty="0"/>
            </a:p>
            <a:p>
              <a:endParaRPr lang="en-US" sz="1100" dirty="0" smtClean="0"/>
            </a:p>
          </p:txBody>
        </p:sp>
        <p:sp>
          <p:nvSpPr>
            <p:cNvPr id="11" name="Rectangle 10"/>
            <p:cNvSpPr/>
            <p:nvPr/>
          </p:nvSpPr>
          <p:spPr>
            <a:xfrm>
              <a:off x="3935814" y="4058529"/>
              <a:ext cx="8049859" cy="25462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Wingdings" panose="05000000000000000000" pitchFamily="2" charset="2"/>
                <a:buChar char="§"/>
              </a:pPr>
              <a:r>
                <a:rPr lang="en-US" sz="1100" dirty="0" smtClean="0"/>
                <a:t>Base line Recommendation System:</a:t>
              </a:r>
            </a:p>
            <a:p>
              <a:pPr marL="342900" indent="-342900">
                <a:buAutoNum type="arabicPeriod"/>
              </a:pPr>
              <a:r>
                <a:rPr lang="en-US" sz="1100" dirty="0" smtClean="0"/>
                <a:t>Base on Popularity Index recommendation system</a:t>
              </a:r>
            </a:p>
            <a:p>
              <a:pPr marL="342900" indent="-342900">
                <a:buAutoNum type="arabicPeriod"/>
              </a:pPr>
              <a:r>
                <a:rPr lang="en-US" sz="1100" dirty="0" smtClean="0"/>
                <a:t>Content  based recommender system using cosine similarity </a:t>
              </a:r>
            </a:p>
            <a:p>
              <a:pPr marL="342900" indent="-342900">
                <a:buAutoNum type="arabicPeriod"/>
              </a:pPr>
              <a:r>
                <a:rPr lang="en-US" sz="1100" dirty="0" smtClean="0"/>
                <a:t>Collaborative base recommender system </a:t>
              </a:r>
            </a:p>
            <a:p>
              <a:pPr marL="285750" indent="-285750">
                <a:buFont typeface="Wingdings" panose="05000000000000000000" pitchFamily="2" charset="2"/>
                <a:buChar char="§"/>
              </a:pPr>
              <a:r>
                <a:rPr lang="en-US" sz="1100" dirty="0" smtClean="0"/>
                <a:t>Fine tuning the model implementing MLOPs</a:t>
              </a:r>
            </a:p>
            <a:p>
              <a:pPr marL="285750" indent="-285750">
                <a:buFont typeface="Wingdings" panose="05000000000000000000" pitchFamily="2" charset="2"/>
                <a:buChar char="§"/>
              </a:pPr>
              <a:r>
                <a:rPr lang="en-US" sz="1100" dirty="0" smtClean="0"/>
                <a:t>Web application development using Stream lit</a:t>
              </a:r>
            </a:p>
            <a:p>
              <a:pPr marL="285750" indent="-285750">
                <a:buFont typeface="Wingdings" panose="05000000000000000000" pitchFamily="2" charset="2"/>
                <a:buChar char="§"/>
              </a:pPr>
              <a:r>
                <a:rPr lang="en-US" sz="1100" dirty="0" smtClean="0"/>
                <a:t>Final application and Quality Check</a:t>
              </a:r>
            </a:p>
            <a:p>
              <a:pPr marL="285750" indent="-285750">
                <a:buFont typeface="Wingdings" panose="05000000000000000000" pitchFamily="2" charset="2"/>
                <a:buChar char="§"/>
              </a:pPr>
              <a:r>
                <a:rPr lang="en-US" sz="1100" dirty="0" smtClean="0"/>
                <a:t>Deployment on Heroku</a:t>
              </a:r>
            </a:p>
          </p:txBody>
        </p:sp>
        <p:sp>
          <p:nvSpPr>
            <p:cNvPr id="12" name="TextBox 11"/>
            <p:cNvSpPr txBox="1"/>
            <p:nvPr/>
          </p:nvSpPr>
          <p:spPr>
            <a:xfrm>
              <a:off x="150811" y="2438401"/>
              <a:ext cx="1548839" cy="1208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000" dirty="0" smtClean="0"/>
                <a:t>Project Flow</a:t>
              </a:r>
              <a:endParaRPr lang="en-US" sz="2000" dirty="0"/>
            </a:p>
          </p:txBody>
        </p:sp>
      </p:grpSp>
    </p:spTree>
    <p:extLst>
      <p:ext uri="{BB962C8B-B14F-4D97-AF65-F5344CB8AC3E}">
        <p14:creationId xmlns:p14="http://schemas.microsoft.com/office/powerpoint/2010/main" val="174949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5" y="184757"/>
            <a:ext cx="5492400" cy="511434"/>
          </a:xfrm>
        </p:spPr>
        <p:style>
          <a:lnRef idx="3">
            <a:schemeClr val="lt1"/>
          </a:lnRef>
          <a:fillRef idx="1">
            <a:schemeClr val="accent5"/>
          </a:fillRef>
          <a:effectRef idx="1">
            <a:schemeClr val="accent5"/>
          </a:effectRef>
          <a:fontRef idx="minor">
            <a:schemeClr val="lt1"/>
          </a:fontRef>
        </p:style>
        <p:txBody>
          <a:bodyPr/>
          <a:lstStyle/>
          <a:p>
            <a:pPr algn="ctr"/>
            <a:r>
              <a:rPr lang="en-US" dirty="0" smtClean="0"/>
              <a:t>DATA PREPROCESSING: DATA MINING</a:t>
            </a:r>
            <a:endParaRPr lang="en-US" dirty="0"/>
          </a:p>
        </p:txBody>
      </p:sp>
      <p:sp>
        <p:nvSpPr>
          <p:cNvPr id="3" name="Text Placeholder 2"/>
          <p:cNvSpPr>
            <a:spLocks noGrp="1"/>
          </p:cNvSpPr>
          <p:nvPr>
            <p:ph type="body" idx="1"/>
          </p:nvPr>
        </p:nvSpPr>
        <p:spPr>
          <a:xfrm>
            <a:off x="5302190" y="4249520"/>
            <a:ext cx="3382914" cy="773959"/>
          </a:xfrm>
        </p:spPr>
        <p:style>
          <a:lnRef idx="2">
            <a:schemeClr val="accent5"/>
          </a:lnRef>
          <a:fillRef idx="1">
            <a:schemeClr val="lt1"/>
          </a:fillRef>
          <a:effectRef idx="0">
            <a:schemeClr val="accent5"/>
          </a:effectRef>
          <a:fontRef idx="minor">
            <a:schemeClr val="dk1"/>
          </a:fontRef>
        </p:style>
        <p:txBody>
          <a:bodyPr/>
          <a:lstStyle/>
          <a:p>
            <a:pPr marL="76200" indent="0" algn="just">
              <a:spcBef>
                <a:spcPts val="0"/>
              </a:spcBef>
              <a:buClr>
                <a:srgbClr val="000000"/>
              </a:buClr>
              <a:buNone/>
            </a:pPr>
            <a:r>
              <a:rPr lang="en-US" sz="1400" dirty="0" smtClean="0">
                <a:latin typeface="+mn-lt"/>
                <a:ea typeface="+mn-ea"/>
                <a:cs typeface="+mn-cs"/>
                <a:sym typeface="Arial"/>
              </a:rPr>
              <a:t>Using </a:t>
            </a:r>
            <a:r>
              <a:rPr lang="en-US" sz="1400" dirty="0" err="1">
                <a:latin typeface="+mn-lt"/>
                <a:ea typeface="+mn-ea"/>
                <a:cs typeface="+mn-cs"/>
                <a:sym typeface="Arial"/>
              </a:rPr>
              <a:t>ast</a:t>
            </a:r>
            <a:r>
              <a:rPr lang="en-US" sz="1400" dirty="0">
                <a:latin typeface="+mn-lt"/>
                <a:ea typeface="+mn-ea"/>
                <a:cs typeface="+mn-cs"/>
                <a:sym typeface="Arial"/>
              </a:rPr>
              <a:t> and </a:t>
            </a:r>
            <a:r>
              <a:rPr lang="en-US" sz="1400" dirty="0" err="1">
                <a:latin typeface="+mn-lt"/>
                <a:ea typeface="+mn-ea"/>
                <a:cs typeface="+mn-cs"/>
                <a:sym typeface="Arial"/>
              </a:rPr>
              <a:t>iteral_eval</a:t>
            </a:r>
            <a:r>
              <a:rPr lang="en-US" sz="1400" dirty="0">
                <a:latin typeface="+mn-lt"/>
                <a:ea typeface="+mn-ea"/>
                <a:cs typeface="+mn-cs"/>
                <a:sym typeface="Arial"/>
              </a:rPr>
              <a:t> function I have extracted the data from string  </a:t>
            </a:r>
            <a:r>
              <a:rPr lang="en-US" sz="1400" dirty="0" smtClean="0">
                <a:latin typeface="+mn-lt"/>
                <a:ea typeface="+mn-ea"/>
                <a:cs typeface="+mn-cs"/>
                <a:sym typeface="Arial"/>
              </a:rPr>
              <a:t>dictionary</a:t>
            </a:r>
            <a:endParaRPr lang="en-US" sz="1400" dirty="0">
              <a:latin typeface="+mn-lt"/>
              <a:ea typeface="+mn-ea"/>
              <a:cs typeface="+mn-cs"/>
              <a:sym typeface="Aria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Picture 4"/>
          <p:cNvPicPr>
            <a:picLocks noChangeAspect="1"/>
          </p:cNvPicPr>
          <p:nvPr/>
        </p:nvPicPr>
        <p:blipFill>
          <a:blip r:embed="rId2"/>
          <a:stretch>
            <a:fillRect/>
          </a:stretch>
        </p:blipFill>
        <p:spPr>
          <a:xfrm>
            <a:off x="173635" y="1410528"/>
            <a:ext cx="4987637" cy="3600789"/>
          </a:xfrm>
          <a:prstGeom prst="rect">
            <a:avLst/>
          </a:prstGeom>
        </p:spPr>
        <p:style>
          <a:lnRef idx="2">
            <a:schemeClr val="dk1"/>
          </a:lnRef>
          <a:fillRef idx="1">
            <a:schemeClr val="lt1"/>
          </a:fillRef>
          <a:effectRef idx="0">
            <a:schemeClr val="dk1"/>
          </a:effectRef>
          <a:fontRef idx="minor">
            <a:schemeClr val="dk1"/>
          </a:fontRef>
        </p:style>
      </p:pic>
      <p:sp>
        <p:nvSpPr>
          <p:cNvPr id="6" name="Rectangle 5"/>
          <p:cNvSpPr/>
          <p:nvPr/>
        </p:nvSpPr>
        <p:spPr>
          <a:xfrm>
            <a:off x="5302190" y="1298790"/>
            <a:ext cx="3687410" cy="2646878"/>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marL="285750" indent="-285750" algn="just">
              <a:buFont typeface="Arial" panose="020B0604020202020204" pitchFamily="34" charset="0"/>
              <a:buChar char="•"/>
            </a:pPr>
            <a:r>
              <a:rPr lang="en-US" b="1" u="sng" dirty="0" err="1" smtClean="0"/>
              <a:t>Literal_eval</a:t>
            </a:r>
            <a:r>
              <a:rPr lang="en-US" b="1" u="sng" dirty="0" smtClean="0"/>
              <a:t>:</a:t>
            </a:r>
            <a:endParaRPr lang="en-US" b="1" u="sng" dirty="0"/>
          </a:p>
          <a:p>
            <a:pPr algn="just"/>
            <a:r>
              <a:rPr lang="en-US" sz="1200" dirty="0" err="1" smtClean="0"/>
              <a:t>Literal_eval</a:t>
            </a:r>
            <a:r>
              <a:rPr lang="en-US" sz="1200" dirty="0" smtClean="0"/>
              <a:t> </a:t>
            </a:r>
            <a:r>
              <a:rPr lang="en-US" sz="1200" dirty="0"/>
              <a:t>method is one of the helper functions that helps traverse an abstract syntax tree. This function evaluates an expression node or a string consisting of a Python literal or container display</a:t>
            </a:r>
            <a:r>
              <a:rPr lang="en-US" dirty="0" smtClean="0"/>
              <a:t>.</a:t>
            </a:r>
          </a:p>
          <a:p>
            <a:pPr algn="just"/>
            <a:endParaRPr lang="en-US" dirty="0"/>
          </a:p>
          <a:p>
            <a:pPr algn="just"/>
            <a:r>
              <a:rPr lang="en-US" b="1" u="sng" dirty="0" smtClean="0"/>
              <a:t>Abstract </a:t>
            </a:r>
            <a:r>
              <a:rPr lang="en-US" b="1" u="sng" dirty="0"/>
              <a:t>Syntax Tree(</a:t>
            </a:r>
            <a:r>
              <a:rPr lang="en-US" b="1" u="sng" dirty="0" err="1"/>
              <a:t>ast</a:t>
            </a:r>
            <a:r>
              <a:rPr lang="en-US" b="1" u="sng" dirty="0" smtClean="0"/>
              <a:t>):</a:t>
            </a:r>
            <a:endParaRPr lang="en-US" b="1" u="sng" dirty="0"/>
          </a:p>
          <a:p>
            <a:pPr algn="just"/>
            <a:r>
              <a:rPr lang="en-US" sz="1200" dirty="0" smtClean="0"/>
              <a:t>The </a:t>
            </a:r>
            <a:r>
              <a:rPr lang="en-US" sz="1200" dirty="0" err="1"/>
              <a:t>ast</a:t>
            </a:r>
            <a:r>
              <a:rPr lang="en-US" sz="1200" dirty="0"/>
              <a:t> module helps Python applications to process trees of the Python abstract syntax grammar. The abstract syntax itself might change with each Python release; this module helps to find out programmatically what the current grammar looks like</a:t>
            </a:r>
            <a:r>
              <a:rPr lang="en-US" dirty="0"/>
              <a:t>.</a:t>
            </a:r>
          </a:p>
        </p:txBody>
      </p:sp>
    </p:spTree>
    <p:extLst>
      <p:ext uri="{BB962C8B-B14F-4D97-AF65-F5344CB8AC3E}">
        <p14:creationId xmlns:p14="http://schemas.microsoft.com/office/powerpoint/2010/main" val="2298018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94954" y="1367217"/>
            <a:ext cx="5381885" cy="3584883"/>
          </a:xfrm>
          <a:prstGeom prst="rect">
            <a:avLst/>
          </a:prstGeom>
        </p:spPr>
        <p:style>
          <a:lnRef idx="2">
            <a:schemeClr val="dk1"/>
          </a:lnRef>
          <a:fillRef idx="1">
            <a:schemeClr val="lt1"/>
          </a:fillRef>
          <a:effectRef idx="0">
            <a:schemeClr val="dk1"/>
          </a:effectRef>
          <a:fontRef idx="minor">
            <a:schemeClr val="dk1"/>
          </a:fontRef>
        </p:style>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6" name="TextBox 5"/>
          <p:cNvSpPr txBox="1"/>
          <p:nvPr/>
        </p:nvSpPr>
        <p:spPr>
          <a:xfrm>
            <a:off x="7350049" y="1639582"/>
            <a:ext cx="1336751" cy="160043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just"/>
            <a:r>
              <a:rPr lang="en-US" dirty="0" smtClean="0"/>
              <a:t>Here  defining function I have converted the string dictionary  data-frame into a list.</a:t>
            </a:r>
            <a:endParaRPr lang="en-US" dirty="0"/>
          </a:p>
        </p:txBody>
      </p:sp>
      <p:sp>
        <p:nvSpPr>
          <p:cNvPr id="7" name="Title 1"/>
          <p:cNvSpPr>
            <a:spLocks noGrp="1"/>
          </p:cNvSpPr>
          <p:nvPr>
            <p:ph type="title"/>
          </p:nvPr>
        </p:nvSpPr>
        <p:spPr>
          <a:xfrm>
            <a:off x="679193" y="184757"/>
            <a:ext cx="5492400" cy="532216"/>
          </a:xfrm>
        </p:spPr>
        <p:style>
          <a:lnRef idx="3">
            <a:schemeClr val="lt1"/>
          </a:lnRef>
          <a:fillRef idx="1">
            <a:schemeClr val="accent5"/>
          </a:fillRef>
          <a:effectRef idx="1">
            <a:schemeClr val="accent5"/>
          </a:effectRef>
          <a:fontRef idx="minor">
            <a:schemeClr val="lt1"/>
          </a:fontRef>
        </p:style>
        <p:txBody>
          <a:bodyPr/>
          <a:lstStyle/>
          <a:p>
            <a:pPr algn="ctr"/>
            <a:r>
              <a:rPr lang="en-US" dirty="0" smtClean="0"/>
              <a:t>DATA PREPROCESSING: DATA MINING</a:t>
            </a:r>
            <a:endParaRPr lang="en-US" dirty="0"/>
          </a:p>
        </p:txBody>
      </p:sp>
    </p:spTree>
    <p:extLst>
      <p:ext uri="{BB962C8B-B14F-4D97-AF65-F5344CB8AC3E}">
        <p14:creationId xmlns:p14="http://schemas.microsoft.com/office/powerpoint/2010/main" val="2581695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29936" y="1445180"/>
            <a:ext cx="6072547" cy="3506920"/>
          </a:xfrm>
          <a:prstGeom prst="rect">
            <a:avLst/>
          </a:prstGeom>
        </p:spPr>
        <p:style>
          <a:lnRef idx="2">
            <a:schemeClr val="dk1"/>
          </a:lnRef>
          <a:fillRef idx="1">
            <a:schemeClr val="lt1"/>
          </a:fillRef>
          <a:effectRef idx="0">
            <a:schemeClr val="dk1"/>
          </a:effectRef>
          <a:fontRef idx="minor">
            <a:schemeClr val="dk1"/>
          </a:fontRef>
        </p:style>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6" name="Title 1"/>
          <p:cNvSpPr>
            <a:spLocks noGrp="1"/>
          </p:cNvSpPr>
          <p:nvPr>
            <p:ph type="title"/>
          </p:nvPr>
        </p:nvSpPr>
        <p:spPr>
          <a:xfrm>
            <a:off x="679193" y="163975"/>
            <a:ext cx="5492400" cy="573780"/>
          </a:xfrm>
        </p:spPr>
        <p:style>
          <a:lnRef idx="3">
            <a:schemeClr val="lt1"/>
          </a:lnRef>
          <a:fillRef idx="1">
            <a:schemeClr val="accent5"/>
          </a:fillRef>
          <a:effectRef idx="1">
            <a:schemeClr val="accent5"/>
          </a:effectRef>
          <a:fontRef idx="minor">
            <a:schemeClr val="lt1"/>
          </a:fontRef>
        </p:style>
        <p:txBody>
          <a:bodyPr/>
          <a:lstStyle/>
          <a:p>
            <a:pPr algn="ctr"/>
            <a:r>
              <a:rPr lang="en-US" dirty="0" smtClean="0"/>
              <a:t>DATA PREPROCESSING: DATA MINING</a:t>
            </a:r>
            <a:endParaRPr lang="en-US" dirty="0"/>
          </a:p>
        </p:txBody>
      </p:sp>
    </p:spTree>
    <p:extLst>
      <p:ext uri="{BB962C8B-B14F-4D97-AF65-F5344CB8AC3E}">
        <p14:creationId xmlns:p14="http://schemas.microsoft.com/office/powerpoint/2010/main" val="1162864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5" name="Picture 4"/>
          <p:cNvPicPr>
            <a:picLocks noChangeAspect="1"/>
          </p:cNvPicPr>
          <p:nvPr/>
        </p:nvPicPr>
        <p:blipFill>
          <a:blip r:embed="rId2"/>
          <a:stretch>
            <a:fillRect/>
          </a:stretch>
        </p:blipFill>
        <p:spPr>
          <a:xfrm>
            <a:off x="315512" y="2243589"/>
            <a:ext cx="3196616" cy="980355"/>
          </a:xfrm>
          <a:prstGeom prst="rect">
            <a:avLst/>
          </a:prstGeom>
        </p:spPr>
        <p:style>
          <a:lnRef idx="2">
            <a:schemeClr val="dk1"/>
          </a:lnRef>
          <a:fillRef idx="1">
            <a:schemeClr val="lt1"/>
          </a:fillRef>
          <a:effectRef idx="0">
            <a:schemeClr val="dk1"/>
          </a:effectRef>
          <a:fontRef idx="minor">
            <a:schemeClr val="dk1"/>
          </a:fontRef>
        </p:style>
      </p:pic>
      <p:sp>
        <p:nvSpPr>
          <p:cNvPr id="6" name="Title 1"/>
          <p:cNvSpPr txBox="1">
            <a:spLocks/>
          </p:cNvSpPr>
          <p:nvPr/>
        </p:nvSpPr>
        <p:spPr>
          <a:xfrm>
            <a:off x="679193" y="163975"/>
            <a:ext cx="5492400" cy="573780"/>
          </a:xfrm>
          <a:prstGeom prst="rect">
            <a:avLst/>
          </a:prstGeom>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US" dirty="0" smtClean="0"/>
              <a:t>DATA PREPROCESSING: DATA MINING</a:t>
            </a:r>
            <a:endParaRPr lang="en-US" dirty="0"/>
          </a:p>
        </p:txBody>
      </p:sp>
      <p:pic>
        <p:nvPicPr>
          <p:cNvPr id="7" name="Picture 6"/>
          <p:cNvPicPr>
            <a:picLocks noChangeAspect="1"/>
          </p:cNvPicPr>
          <p:nvPr/>
        </p:nvPicPr>
        <p:blipFill>
          <a:blip r:embed="rId3"/>
          <a:stretch>
            <a:fillRect/>
          </a:stretch>
        </p:blipFill>
        <p:spPr>
          <a:xfrm>
            <a:off x="3866366" y="1228282"/>
            <a:ext cx="4989698" cy="3408218"/>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444940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1374" y="1423555"/>
            <a:ext cx="3047463" cy="908865"/>
          </a:xfrm>
          <a:prstGeom prst="rect">
            <a:avLst/>
          </a:prstGeom>
        </p:spPr>
        <p:style>
          <a:lnRef idx="2">
            <a:schemeClr val="dk1"/>
          </a:lnRef>
          <a:fillRef idx="1">
            <a:schemeClr val="lt1"/>
          </a:fillRef>
          <a:effectRef idx="0">
            <a:schemeClr val="dk1"/>
          </a:effectRef>
          <a:fontRef idx="minor">
            <a:schemeClr val="dk1"/>
          </a:fontRef>
        </p:style>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Picture 5"/>
          <p:cNvPicPr>
            <a:picLocks noChangeAspect="1"/>
          </p:cNvPicPr>
          <p:nvPr/>
        </p:nvPicPr>
        <p:blipFill>
          <a:blip r:embed="rId3"/>
          <a:stretch>
            <a:fillRect/>
          </a:stretch>
        </p:blipFill>
        <p:spPr>
          <a:xfrm>
            <a:off x="111375" y="2564270"/>
            <a:ext cx="3909908" cy="2072230"/>
          </a:xfrm>
          <a:prstGeom prst="rect">
            <a:avLst/>
          </a:prstGeom>
        </p:spPr>
        <p:style>
          <a:lnRef idx="2">
            <a:schemeClr val="dk1"/>
          </a:lnRef>
          <a:fillRef idx="1">
            <a:schemeClr val="lt1"/>
          </a:fillRef>
          <a:effectRef idx="0">
            <a:schemeClr val="dk1"/>
          </a:effectRef>
          <a:fontRef idx="minor">
            <a:schemeClr val="dk1"/>
          </a:fontRef>
        </p:style>
      </p:pic>
      <p:sp>
        <p:nvSpPr>
          <p:cNvPr id="7" name="Title 1"/>
          <p:cNvSpPr txBox="1">
            <a:spLocks noGrp="1"/>
          </p:cNvSpPr>
          <p:nvPr>
            <p:ph type="title"/>
          </p:nvPr>
        </p:nvSpPr>
        <p:spPr>
          <a:xfrm>
            <a:off x="700351" y="215929"/>
            <a:ext cx="5492400" cy="490652"/>
          </a:xfrm>
          <a:prstGeom prst="rect">
            <a:avLst/>
          </a:prstGeom>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US" dirty="0" smtClean="0"/>
              <a:t>DATA PREPROCESSING: DATA MINING</a:t>
            </a:r>
            <a:endParaRPr lang="en-US" dirty="0"/>
          </a:p>
        </p:txBody>
      </p:sp>
      <p:pic>
        <p:nvPicPr>
          <p:cNvPr id="8" name="Picture 7"/>
          <p:cNvPicPr>
            <a:picLocks noChangeAspect="1"/>
          </p:cNvPicPr>
          <p:nvPr/>
        </p:nvPicPr>
        <p:blipFill>
          <a:blip r:embed="rId4"/>
          <a:stretch>
            <a:fillRect/>
          </a:stretch>
        </p:blipFill>
        <p:spPr>
          <a:xfrm>
            <a:off x="5055539" y="2228511"/>
            <a:ext cx="3610479" cy="504895"/>
          </a:xfrm>
          <a:prstGeom prst="rect">
            <a:avLst/>
          </a:prstGeom>
        </p:spPr>
        <p:style>
          <a:lnRef idx="2">
            <a:schemeClr val="dk1"/>
          </a:lnRef>
          <a:fillRef idx="1">
            <a:schemeClr val="lt1"/>
          </a:fillRef>
          <a:effectRef idx="0">
            <a:schemeClr val="dk1"/>
          </a:effectRef>
          <a:fontRef idx="minor">
            <a:schemeClr val="dk1"/>
          </a:fontRef>
        </p:style>
      </p:pic>
      <p:sp>
        <p:nvSpPr>
          <p:cNvPr id="9" name="TextBox 8"/>
          <p:cNvSpPr txBox="1"/>
          <p:nvPr/>
        </p:nvSpPr>
        <p:spPr>
          <a:xfrm>
            <a:off x="4966855" y="1610591"/>
            <a:ext cx="3699163" cy="307777"/>
          </a:xfrm>
          <a:prstGeom prst="rect">
            <a:avLst/>
          </a:prstGeom>
          <a:noFill/>
        </p:spPr>
        <p:txBody>
          <a:bodyPr wrap="square" rtlCol="0">
            <a:spAutoFit/>
          </a:bodyPr>
          <a:lstStyle/>
          <a:p>
            <a:r>
              <a:rPr lang="en-US" b="1" dirty="0" smtClean="0"/>
              <a:t>Saving the clean data into csv file</a:t>
            </a:r>
            <a:endParaRPr lang="en-US" b="1" dirty="0"/>
          </a:p>
        </p:txBody>
      </p:sp>
      <p:cxnSp>
        <p:nvCxnSpPr>
          <p:cNvPr id="11" name="Straight Connector 10"/>
          <p:cNvCxnSpPr/>
          <p:nvPr/>
        </p:nvCxnSpPr>
        <p:spPr>
          <a:xfrm>
            <a:off x="4675909" y="1517073"/>
            <a:ext cx="0" cy="31194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3248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5" name="Title 1"/>
          <p:cNvSpPr txBox="1">
            <a:spLocks noGrp="1"/>
          </p:cNvSpPr>
          <p:nvPr>
            <p:ph type="title"/>
          </p:nvPr>
        </p:nvSpPr>
        <p:spPr>
          <a:xfrm>
            <a:off x="658411" y="299056"/>
            <a:ext cx="5492400" cy="428307"/>
          </a:xfrm>
          <a:prstGeom prst="rect">
            <a:avLst/>
          </a:prstGeom>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US" dirty="0" smtClean="0"/>
              <a:t>FEATURE ENGINEERING</a:t>
            </a:r>
            <a:endParaRPr lang="en-US" dirty="0"/>
          </a:p>
        </p:txBody>
      </p:sp>
      <p:pic>
        <p:nvPicPr>
          <p:cNvPr id="6" name="Picture 5"/>
          <p:cNvPicPr>
            <a:picLocks noChangeAspect="1"/>
          </p:cNvPicPr>
          <p:nvPr/>
        </p:nvPicPr>
        <p:blipFill>
          <a:blip r:embed="rId2"/>
          <a:stretch>
            <a:fillRect/>
          </a:stretch>
        </p:blipFill>
        <p:spPr>
          <a:xfrm>
            <a:off x="266149" y="1482328"/>
            <a:ext cx="3640833" cy="1385564"/>
          </a:xfrm>
          <a:prstGeom prst="rect">
            <a:avLst/>
          </a:prstGeom>
        </p:spPr>
        <p:style>
          <a:lnRef idx="2">
            <a:schemeClr val="dk1"/>
          </a:lnRef>
          <a:fillRef idx="1">
            <a:schemeClr val="lt1"/>
          </a:fillRef>
          <a:effectRef idx="0">
            <a:schemeClr val="dk1"/>
          </a:effectRef>
          <a:fontRef idx="minor">
            <a:schemeClr val="dk1"/>
          </a:fontRef>
        </p:style>
      </p:pic>
      <p:pic>
        <p:nvPicPr>
          <p:cNvPr id="7" name="Picture 6"/>
          <p:cNvPicPr>
            <a:picLocks noChangeAspect="1"/>
          </p:cNvPicPr>
          <p:nvPr/>
        </p:nvPicPr>
        <p:blipFill>
          <a:blip r:embed="rId3"/>
          <a:stretch>
            <a:fillRect/>
          </a:stretch>
        </p:blipFill>
        <p:spPr>
          <a:xfrm>
            <a:off x="266149" y="3064498"/>
            <a:ext cx="3640833" cy="1887602"/>
          </a:xfrm>
          <a:prstGeom prst="rect">
            <a:avLst/>
          </a:prstGeom>
        </p:spPr>
        <p:style>
          <a:lnRef idx="2">
            <a:schemeClr val="dk1"/>
          </a:lnRef>
          <a:fillRef idx="1">
            <a:schemeClr val="lt1"/>
          </a:fillRef>
          <a:effectRef idx="0">
            <a:schemeClr val="dk1"/>
          </a:effectRef>
          <a:fontRef idx="minor">
            <a:schemeClr val="dk1"/>
          </a:fontRef>
        </p:style>
      </p:pic>
      <p:pic>
        <p:nvPicPr>
          <p:cNvPr id="8" name="Picture 7"/>
          <p:cNvPicPr>
            <a:picLocks noChangeAspect="1"/>
          </p:cNvPicPr>
          <p:nvPr/>
        </p:nvPicPr>
        <p:blipFill>
          <a:blip r:embed="rId4"/>
          <a:stretch>
            <a:fillRect/>
          </a:stretch>
        </p:blipFill>
        <p:spPr>
          <a:xfrm>
            <a:off x="4987636" y="1428640"/>
            <a:ext cx="3633836" cy="3271716"/>
          </a:xfrm>
          <a:prstGeom prst="rect">
            <a:avLst/>
          </a:prstGeom>
        </p:spPr>
        <p:style>
          <a:lnRef idx="2">
            <a:schemeClr val="dk1"/>
          </a:lnRef>
          <a:fillRef idx="1">
            <a:schemeClr val="lt1"/>
          </a:fillRef>
          <a:effectRef idx="0">
            <a:schemeClr val="dk1"/>
          </a:effectRef>
          <a:fontRef idx="minor">
            <a:schemeClr val="dk1"/>
          </a:fontRef>
        </p:style>
      </p:pic>
      <p:cxnSp>
        <p:nvCxnSpPr>
          <p:cNvPr id="10" name="Straight Connector 9"/>
          <p:cNvCxnSpPr/>
          <p:nvPr/>
        </p:nvCxnSpPr>
        <p:spPr>
          <a:xfrm flipH="1">
            <a:off x="4530436" y="1482328"/>
            <a:ext cx="10392" cy="3469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4300" y="2951018"/>
            <a:ext cx="4416136" cy="2078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190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01179" y="3349130"/>
            <a:ext cx="4094400" cy="1159800"/>
          </a:xfrm>
        </p:spPr>
        <p:txBody>
          <a:bodyPr/>
          <a:lstStyle/>
          <a:p>
            <a:pPr algn="ctr"/>
            <a:r>
              <a:rPr lang="en-US" sz="3200" dirty="0" smtClean="0"/>
              <a:t>EXPLANATORY DATA ANALYSIS</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1026" name="Picture 2" descr="How to Explore Data: {DataExplorer} Package | R-blogg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579" y="564635"/>
            <a:ext cx="4531591" cy="2885147"/>
          </a:xfrm>
          <a:prstGeom prst="rect">
            <a:avLst/>
          </a:prstGeom>
        </p:spPr>
        <p:style>
          <a:lnRef idx="0">
            <a:schemeClr val="accent5"/>
          </a:lnRef>
          <a:fillRef idx="3">
            <a:schemeClr val="accent5"/>
          </a:fillRef>
          <a:effectRef idx="3">
            <a:schemeClr val="accent5"/>
          </a:effectRef>
          <a:fontRef idx="minor">
            <a:schemeClr val="lt1"/>
          </a:fontRef>
        </p:style>
      </p:pic>
    </p:spTree>
    <p:extLst>
      <p:ext uri="{BB962C8B-B14F-4D97-AF65-F5344CB8AC3E}">
        <p14:creationId xmlns:p14="http://schemas.microsoft.com/office/powerpoint/2010/main" val="1175826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92570" y="149966"/>
            <a:ext cx="4354073" cy="644147"/>
          </a:xfrm>
          <a:prstGeom prst="rect">
            <a:avLst/>
          </a:prstGeom>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Content</a:t>
            </a:r>
            <a:endParaRPr lang="en-US"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194" name="Google Shape;194;p12"/>
          <p:cNvGrpSpPr/>
          <p:nvPr/>
        </p:nvGrpSpPr>
        <p:grpSpPr>
          <a:xfrm>
            <a:off x="373716" y="270477"/>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 Placeholder 1"/>
          <p:cNvSpPr>
            <a:spLocks noGrp="1"/>
          </p:cNvSpPr>
          <p:nvPr>
            <p:ph type="body" idx="1"/>
          </p:nvPr>
        </p:nvSpPr>
        <p:spPr>
          <a:xfrm>
            <a:off x="659691" y="1123156"/>
            <a:ext cx="5397034" cy="4145035"/>
          </a:xfrm>
        </p:spPr>
        <p:txBody>
          <a:bodyPr/>
          <a:lstStyle/>
          <a:p>
            <a:r>
              <a:rPr lang="en-US" sz="1600" dirty="0" smtClean="0"/>
              <a:t>Introduction of Recommender System</a:t>
            </a:r>
          </a:p>
          <a:p>
            <a:r>
              <a:rPr lang="en-US" sz="1600" dirty="0" smtClean="0"/>
              <a:t>Types of Recommender System</a:t>
            </a:r>
          </a:p>
          <a:p>
            <a:r>
              <a:rPr lang="en-US" sz="1600" dirty="0" smtClean="0"/>
              <a:t>About the Content Based Recommendation</a:t>
            </a:r>
          </a:p>
          <a:p>
            <a:r>
              <a:rPr lang="en-US" sz="1600" dirty="0" smtClean="0"/>
              <a:t>Pros and Cons</a:t>
            </a:r>
          </a:p>
          <a:p>
            <a:r>
              <a:rPr lang="en-US" sz="1600" dirty="0" smtClean="0"/>
              <a:t>Problem Statement</a:t>
            </a:r>
          </a:p>
          <a:p>
            <a:r>
              <a:rPr lang="en-US" sz="1600" dirty="0" smtClean="0"/>
              <a:t>About Dataset</a:t>
            </a:r>
          </a:p>
          <a:p>
            <a:r>
              <a:rPr lang="en-US" sz="1600" dirty="0" smtClean="0"/>
              <a:t>Objective</a:t>
            </a:r>
          </a:p>
          <a:p>
            <a:r>
              <a:rPr lang="en-US" sz="1600" dirty="0" smtClean="0"/>
              <a:t>Methodology </a:t>
            </a:r>
          </a:p>
          <a:p>
            <a:r>
              <a:rPr lang="en-US" sz="1600" dirty="0" smtClean="0"/>
              <a:t>Data Preprocessing : Text Mining</a:t>
            </a:r>
          </a:p>
          <a:p>
            <a:r>
              <a:rPr lang="en-US" sz="1600" dirty="0" smtClean="0"/>
              <a:t>Explanatory Data Analysis</a:t>
            </a:r>
          </a:p>
          <a:p>
            <a:r>
              <a:rPr lang="en-US" sz="1600" dirty="0" smtClean="0"/>
              <a:t>Model Building using Cosine Similarity </a:t>
            </a:r>
            <a:endParaRPr lang="en-US" sz="1600" dirty="0"/>
          </a:p>
          <a:p>
            <a:r>
              <a:rPr lang="en-US" sz="1600" dirty="0" smtClean="0"/>
              <a:t>References</a:t>
            </a:r>
            <a:endParaRPr lang="en-US" sz="1600" dirty="0" smtClean="0"/>
          </a:p>
          <a:p>
            <a:endParaRPr lang="en-US" sz="1600" dirty="0" smtClean="0"/>
          </a:p>
          <a:p>
            <a:endParaRPr lang="en-US" sz="1600" dirty="0"/>
          </a:p>
        </p:txBody>
      </p:sp>
      <p:pic>
        <p:nvPicPr>
          <p:cNvPr id="3078" name="Picture 6" descr="Content Marketing Done Right: 8 Examples You Can Learn Fr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4564" y="1695713"/>
            <a:ext cx="2931238" cy="23723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983660" y="1418437"/>
            <a:ext cx="3643424" cy="2706251"/>
          </a:xfrm>
          <a:prstGeom prst="rect">
            <a:avLst/>
          </a:prstGeom>
        </p:spPr>
        <p:style>
          <a:lnRef idx="2">
            <a:schemeClr val="dk1"/>
          </a:lnRef>
          <a:fillRef idx="1">
            <a:schemeClr val="lt1"/>
          </a:fillRef>
          <a:effectRef idx="0">
            <a:schemeClr val="dk1"/>
          </a:effectRef>
          <a:fontRef idx="minor">
            <a:schemeClr val="dk1"/>
          </a:fontRef>
        </p:style>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7" name="Picture 6"/>
          <p:cNvPicPr>
            <a:picLocks noChangeAspect="1"/>
          </p:cNvPicPr>
          <p:nvPr/>
        </p:nvPicPr>
        <p:blipFill>
          <a:blip r:embed="rId3"/>
          <a:stretch>
            <a:fillRect/>
          </a:stretch>
        </p:blipFill>
        <p:spPr>
          <a:xfrm>
            <a:off x="253167" y="1418437"/>
            <a:ext cx="2762636" cy="3439005"/>
          </a:xfrm>
          <a:prstGeom prst="rect">
            <a:avLst/>
          </a:prstGeom>
        </p:spPr>
        <p:style>
          <a:lnRef idx="2">
            <a:schemeClr val="dk1"/>
          </a:lnRef>
          <a:fillRef idx="1">
            <a:schemeClr val="lt1"/>
          </a:fillRef>
          <a:effectRef idx="0">
            <a:schemeClr val="dk1"/>
          </a:effectRef>
          <a:fontRef idx="minor">
            <a:schemeClr val="dk1"/>
          </a:fontRef>
        </p:style>
      </p:pic>
      <p:sp>
        <p:nvSpPr>
          <p:cNvPr id="8" name="TextBox 7"/>
          <p:cNvSpPr txBox="1"/>
          <p:nvPr/>
        </p:nvSpPr>
        <p:spPr>
          <a:xfrm>
            <a:off x="3358364" y="1620982"/>
            <a:ext cx="1282734" cy="267765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just"/>
            <a:r>
              <a:rPr lang="en-US" dirty="0" smtClean="0"/>
              <a:t>Graphs shows that year 2000-2020 profit margin is high  of English movie than other language or foreign movies </a:t>
            </a:r>
            <a:endParaRPr lang="en-US" dirty="0"/>
          </a:p>
        </p:txBody>
      </p:sp>
      <p:sp>
        <p:nvSpPr>
          <p:cNvPr id="9" name="Title 1"/>
          <p:cNvSpPr txBox="1">
            <a:spLocks noGrp="1"/>
          </p:cNvSpPr>
          <p:nvPr>
            <p:ph type="title"/>
          </p:nvPr>
        </p:nvSpPr>
        <p:spPr>
          <a:xfrm>
            <a:off x="612164" y="195148"/>
            <a:ext cx="5492400" cy="514050"/>
          </a:xfrm>
          <a:prstGeom prst="rect">
            <a:avLst/>
          </a:prstGeom>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US" dirty="0" smtClean="0"/>
              <a:t>DATA VISUALIZATION</a:t>
            </a:r>
            <a:endParaRPr lang="en-US" dirty="0"/>
          </a:p>
        </p:txBody>
      </p:sp>
    </p:spTree>
    <p:extLst>
      <p:ext uri="{BB962C8B-B14F-4D97-AF65-F5344CB8AC3E}">
        <p14:creationId xmlns:p14="http://schemas.microsoft.com/office/powerpoint/2010/main" val="4280707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55027" y="1505664"/>
            <a:ext cx="1524501" cy="3145500"/>
          </a:xfrm>
        </p:spPr>
        <p:style>
          <a:lnRef idx="2">
            <a:schemeClr val="accent5"/>
          </a:lnRef>
          <a:fillRef idx="1">
            <a:schemeClr val="lt1"/>
          </a:fillRef>
          <a:effectRef idx="0">
            <a:schemeClr val="accent5"/>
          </a:effectRef>
          <a:fontRef idx="minor">
            <a:schemeClr val="dk1"/>
          </a:fontRef>
        </p:style>
        <p:txBody>
          <a:bodyPr/>
          <a:lstStyle/>
          <a:p>
            <a:pPr marL="76200" indent="0">
              <a:buNone/>
            </a:pPr>
            <a:r>
              <a:rPr lang="en-US" b="1" dirty="0"/>
              <a:t>Insights</a:t>
            </a:r>
            <a:endParaRPr lang="en-US" dirty="0"/>
          </a:p>
          <a:p>
            <a:pPr marL="76200" indent="0" algn="just">
              <a:buNone/>
            </a:pPr>
            <a:r>
              <a:rPr lang="en-US" sz="1100" dirty="0" smtClean="0"/>
              <a:t>1. "</a:t>
            </a:r>
            <a:r>
              <a:rPr lang="en-US" sz="1400" dirty="0" smtClean="0"/>
              <a:t>Minions</a:t>
            </a:r>
            <a:r>
              <a:rPr lang="en-US" sz="1400" dirty="0"/>
              <a:t>" is most popular movie followed by wonder woman.</a:t>
            </a:r>
          </a:p>
          <a:p>
            <a:pPr marL="76200" indent="0" algn="just">
              <a:buNone/>
            </a:pPr>
            <a:r>
              <a:rPr lang="en-US" sz="1400" dirty="0" smtClean="0"/>
              <a:t>2. "Gone </a:t>
            </a:r>
            <a:r>
              <a:rPr lang="en-US" sz="1400" dirty="0" err="1"/>
              <a:t>Giri</a:t>
            </a:r>
            <a:r>
              <a:rPr lang="en-US" sz="1400" dirty="0"/>
              <a:t>" is less popular movie.</a:t>
            </a:r>
          </a:p>
          <a:p>
            <a:pPr algn="just"/>
            <a:endParaRPr lang="en-US"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5" name="Picture 4"/>
          <p:cNvPicPr>
            <a:picLocks noChangeAspect="1"/>
          </p:cNvPicPr>
          <p:nvPr/>
        </p:nvPicPr>
        <p:blipFill>
          <a:blip r:embed="rId2"/>
          <a:stretch>
            <a:fillRect/>
          </a:stretch>
        </p:blipFill>
        <p:spPr>
          <a:xfrm>
            <a:off x="5631873" y="1495782"/>
            <a:ext cx="3140839" cy="2808635"/>
          </a:xfrm>
          <a:prstGeom prst="rect">
            <a:avLst/>
          </a:prstGeom>
        </p:spPr>
        <p:style>
          <a:lnRef idx="2">
            <a:schemeClr val="dk1"/>
          </a:lnRef>
          <a:fillRef idx="1">
            <a:schemeClr val="lt1"/>
          </a:fillRef>
          <a:effectRef idx="0">
            <a:schemeClr val="dk1"/>
          </a:effectRef>
          <a:fontRef idx="minor">
            <a:schemeClr val="dk1"/>
          </a:fontRef>
        </p:style>
      </p:pic>
      <p:sp>
        <p:nvSpPr>
          <p:cNvPr id="6" name="Title 1"/>
          <p:cNvSpPr txBox="1">
            <a:spLocks noGrp="1"/>
          </p:cNvSpPr>
          <p:nvPr>
            <p:ph type="title"/>
          </p:nvPr>
        </p:nvSpPr>
        <p:spPr>
          <a:xfrm>
            <a:off x="814275" y="184756"/>
            <a:ext cx="5492400" cy="501043"/>
          </a:xfrm>
          <a:prstGeom prst="rect">
            <a:avLst/>
          </a:prstGeom>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US" dirty="0" smtClean="0"/>
              <a:t>DATA VISUALIZATION</a:t>
            </a:r>
            <a:endParaRPr lang="en-US" dirty="0"/>
          </a:p>
        </p:txBody>
      </p:sp>
      <p:pic>
        <p:nvPicPr>
          <p:cNvPr id="7" name="Picture 6"/>
          <p:cNvPicPr>
            <a:picLocks noChangeAspect="1"/>
          </p:cNvPicPr>
          <p:nvPr/>
        </p:nvPicPr>
        <p:blipFill>
          <a:blip r:embed="rId3"/>
          <a:stretch>
            <a:fillRect/>
          </a:stretch>
        </p:blipFill>
        <p:spPr>
          <a:xfrm>
            <a:off x="266912" y="1995097"/>
            <a:ext cx="3335770" cy="1810003"/>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50048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5" name="Picture 4"/>
          <p:cNvPicPr>
            <a:picLocks noChangeAspect="1"/>
          </p:cNvPicPr>
          <p:nvPr/>
        </p:nvPicPr>
        <p:blipFill>
          <a:blip r:embed="rId2"/>
          <a:stretch>
            <a:fillRect/>
          </a:stretch>
        </p:blipFill>
        <p:spPr>
          <a:xfrm>
            <a:off x="5840298" y="2343710"/>
            <a:ext cx="2908847" cy="2132652"/>
          </a:xfrm>
          <a:prstGeom prst="rect">
            <a:avLst/>
          </a:prstGeom>
        </p:spPr>
        <p:style>
          <a:lnRef idx="2">
            <a:schemeClr val="dk1"/>
          </a:lnRef>
          <a:fillRef idx="1">
            <a:schemeClr val="lt1"/>
          </a:fillRef>
          <a:effectRef idx="0">
            <a:schemeClr val="dk1"/>
          </a:effectRef>
          <a:fontRef idx="minor">
            <a:schemeClr val="dk1"/>
          </a:fontRef>
        </p:style>
      </p:pic>
      <p:pic>
        <p:nvPicPr>
          <p:cNvPr id="6" name="Picture 5"/>
          <p:cNvPicPr>
            <a:picLocks noChangeAspect="1"/>
          </p:cNvPicPr>
          <p:nvPr/>
        </p:nvPicPr>
        <p:blipFill>
          <a:blip r:embed="rId3"/>
          <a:stretch>
            <a:fillRect/>
          </a:stretch>
        </p:blipFill>
        <p:spPr>
          <a:xfrm>
            <a:off x="404984" y="1374210"/>
            <a:ext cx="4477375" cy="1648055"/>
          </a:xfrm>
          <a:prstGeom prst="rect">
            <a:avLst/>
          </a:prstGeom>
        </p:spPr>
        <p:style>
          <a:lnRef idx="2">
            <a:schemeClr val="dk1"/>
          </a:lnRef>
          <a:fillRef idx="1">
            <a:schemeClr val="lt1"/>
          </a:fillRef>
          <a:effectRef idx="0">
            <a:schemeClr val="dk1"/>
          </a:effectRef>
          <a:fontRef idx="minor">
            <a:schemeClr val="dk1"/>
          </a:fontRef>
        </p:style>
      </p:pic>
      <p:pic>
        <p:nvPicPr>
          <p:cNvPr id="7" name="Picture 6"/>
          <p:cNvPicPr>
            <a:picLocks noChangeAspect="1"/>
          </p:cNvPicPr>
          <p:nvPr/>
        </p:nvPicPr>
        <p:blipFill>
          <a:blip r:embed="rId4"/>
          <a:stretch>
            <a:fillRect/>
          </a:stretch>
        </p:blipFill>
        <p:spPr>
          <a:xfrm>
            <a:off x="404984" y="3237700"/>
            <a:ext cx="3858163" cy="1819529"/>
          </a:xfrm>
          <a:prstGeom prst="rect">
            <a:avLst/>
          </a:prstGeom>
        </p:spPr>
        <p:style>
          <a:lnRef idx="2">
            <a:schemeClr val="dk1"/>
          </a:lnRef>
          <a:fillRef idx="1">
            <a:schemeClr val="lt1"/>
          </a:fillRef>
          <a:effectRef idx="0">
            <a:schemeClr val="dk1"/>
          </a:effectRef>
          <a:fontRef idx="minor">
            <a:schemeClr val="dk1"/>
          </a:fontRef>
        </p:style>
      </p:pic>
      <p:sp>
        <p:nvSpPr>
          <p:cNvPr id="8" name="TextBox 7"/>
          <p:cNvSpPr txBox="1"/>
          <p:nvPr/>
        </p:nvSpPr>
        <p:spPr>
          <a:xfrm>
            <a:off x="5922819" y="1184564"/>
            <a:ext cx="2982190" cy="95410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just"/>
            <a:r>
              <a:rPr lang="en-US" b="1" dirty="0" smtClean="0"/>
              <a:t>Insights:</a:t>
            </a:r>
          </a:p>
          <a:p>
            <a:pPr marL="285750" indent="-285750" algn="just">
              <a:buFont typeface="Arial" panose="020B0604020202020204" pitchFamily="34" charset="0"/>
              <a:buChar char="•"/>
            </a:pPr>
            <a:r>
              <a:rPr lang="en-US" b="1" dirty="0" smtClean="0"/>
              <a:t>Long  duration movies have more profit than short duration movies</a:t>
            </a:r>
            <a:endParaRPr lang="en-US" b="1" dirty="0"/>
          </a:p>
        </p:txBody>
      </p:sp>
      <p:sp>
        <p:nvSpPr>
          <p:cNvPr id="9" name="Title 1"/>
          <p:cNvSpPr txBox="1">
            <a:spLocks noGrp="1"/>
          </p:cNvSpPr>
          <p:nvPr>
            <p:ph type="title"/>
          </p:nvPr>
        </p:nvSpPr>
        <p:spPr>
          <a:xfrm>
            <a:off x="731148" y="193496"/>
            <a:ext cx="5492400" cy="490652"/>
          </a:xfrm>
          <a:prstGeom prst="rect">
            <a:avLst/>
          </a:prstGeom>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US" dirty="0" smtClean="0"/>
              <a:t>DATA VISUALIZATION</a:t>
            </a:r>
            <a:endParaRPr lang="en-US" dirty="0"/>
          </a:p>
        </p:txBody>
      </p:sp>
    </p:spTree>
    <p:extLst>
      <p:ext uri="{BB962C8B-B14F-4D97-AF65-F5344CB8AC3E}">
        <p14:creationId xmlns:p14="http://schemas.microsoft.com/office/powerpoint/2010/main" val="461832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50419" y="2535501"/>
            <a:ext cx="4020111" cy="2416599"/>
          </a:xfrm>
          <a:prstGeom prst="rect">
            <a:avLst/>
          </a:prstGeom>
        </p:spPr>
        <p:style>
          <a:lnRef idx="2">
            <a:schemeClr val="dk1"/>
          </a:lnRef>
          <a:fillRef idx="1">
            <a:schemeClr val="lt1"/>
          </a:fillRef>
          <a:effectRef idx="0">
            <a:schemeClr val="dk1"/>
          </a:effectRef>
          <a:fontRef idx="minor">
            <a:schemeClr val="dk1"/>
          </a:fontRef>
        </p:style>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6" name="Picture 5"/>
          <p:cNvPicPr>
            <a:picLocks noChangeAspect="1"/>
          </p:cNvPicPr>
          <p:nvPr/>
        </p:nvPicPr>
        <p:blipFill>
          <a:blip r:embed="rId3"/>
          <a:stretch>
            <a:fillRect/>
          </a:stretch>
        </p:blipFill>
        <p:spPr>
          <a:xfrm>
            <a:off x="196555" y="1411649"/>
            <a:ext cx="6277851" cy="933580"/>
          </a:xfrm>
          <a:prstGeom prst="rect">
            <a:avLst/>
          </a:prstGeom>
        </p:spPr>
        <p:style>
          <a:lnRef idx="2">
            <a:schemeClr val="dk1"/>
          </a:lnRef>
          <a:fillRef idx="1">
            <a:schemeClr val="lt1"/>
          </a:fillRef>
          <a:effectRef idx="0">
            <a:schemeClr val="dk1"/>
          </a:effectRef>
          <a:fontRef idx="minor">
            <a:schemeClr val="dk1"/>
          </a:fontRef>
        </p:style>
      </p:pic>
      <p:sp>
        <p:nvSpPr>
          <p:cNvPr id="7" name="TextBox 6"/>
          <p:cNvSpPr txBox="1"/>
          <p:nvPr/>
        </p:nvSpPr>
        <p:spPr>
          <a:xfrm>
            <a:off x="7031664" y="1735282"/>
            <a:ext cx="1883736" cy="160043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just"/>
            <a:r>
              <a:rPr lang="en-US" dirty="0" smtClean="0"/>
              <a:t>Insights :</a:t>
            </a:r>
          </a:p>
          <a:p>
            <a:pPr algn="just"/>
            <a:endParaRPr lang="en-US" dirty="0"/>
          </a:p>
          <a:p>
            <a:pPr algn="just"/>
            <a:r>
              <a:rPr lang="en-US" dirty="0" smtClean="0"/>
              <a:t>- Here popularity count varies between 0-50 approximately </a:t>
            </a:r>
          </a:p>
          <a:p>
            <a:pPr algn="just"/>
            <a:r>
              <a:rPr lang="en-US" dirty="0" smtClean="0"/>
              <a:t>-  Vote count falls from 0 – 5. </a:t>
            </a:r>
            <a:endParaRPr lang="en-US" dirty="0"/>
          </a:p>
        </p:txBody>
      </p:sp>
      <p:sp>
        <p:nvSpPr>
          <p:cNvPr id="8" name="Title 1"/>
          <p:cNvSpPr txBox="1">
            <a:spLocks/>
          </p:cNvSpPr>
          <p:nvPr/>
        </p:nvSpPr>
        <p:spPr>
          <a:xfrm>
            <a:off x="731148" y="193496"/>
            <a:ext cx="5492400" cy="490652"/>
          </a:xfrm>
          <a:prstGeom prst="rect">
            <a:avLst/>
          </a:prstGeom>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US" smtClean="0"/>
              <a:t>DATA VISUALIZATION</a:t>
            </a:r>
            <a:endParaRPr lang="en-US" dirty="0"/>
          </a:p>
        </p:txBody>
      </p:sp>
    </p:spTree>
    <p:extLst>
      <p:ext uri="{BB962C8B-B14F-4D97-AF65-F5344CB8AC3E}">
        <p14:creationId xmlns:p14="http://schemas.microsoft.com/office/powerpoint/2010/main" val="395142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65371" y="1496778"/>
            <a:ext cx="4653538" cy="3455322"/>
          </a:xfrm>
          <a:prstGeom prst="rect">
            <a:avLst/>
          </a:prstGeom>
        </p:spPr>
        <p:style>
          <a:lnRef idx="2">
            <a:schemeClr val="dk1"/>
          </a:lnRef>
          <a:fillRef idx="1">
            <a:schemeClr val="lt1"/>
          </a:fillRef>
          <a:effectRef idx="0">
            <a:schemeClr val="dk1"/>
          </a:effectRef>
          <a:fontRef idx="minor">
            <a:schemeClr val="dk1"/>
          </a:fontRef>
        </p:style>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6" name="Title 1"/>
          <p:cNvSpPr txBox="1">
            <a:spLocks/>
          </p:cNvSpPr>
          <p:nvPr/>
        </p:nvSpPr>
        <p:spPr>
          <a:xfrm>
            <a:off x="745940" y="235060"/>
            <a:ext cx="5492400" cy="490652"/>
          </a:xfrm>
          <a:prstGeom prst="rect">
            <a:avLst/>
          </a:prstGeom>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US" smtClean="0"/>
              <a:t>DATA VISUALIZATION</a:t>
            </a:r>
            <a:endParaRPr lang="en-US" dirty="0"/>
          </a:p>
        </p:txBody>
      </p:sp>
    </p:spTree>
    <p:extLst>
      <p:ext uri="{BB962C8B-B14F-4D97-AF65-F5344CB8AC3E}">
        <p14:creationId xmlns:p14="http://schemas.microsoft.com/office/powerpoint/2010/main" val="4252300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01179" y="3349130"/>
            <a:ext cx="4094400" cy="1159800"/>
          </a:xfrm>
        </p:spPr>
        <p:txBody>
          <a:bodyPr/>
          <a:lstStyle/>
          <a:p>
            <a:pPr algn="ctr"/>
            <a:r>
              <a:rPr lang="en-US" dirty="0" smtClean="0"/>
              <a:t>MODEL BUIDLING</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170" y="383366"/>
            <a:ext cx="6709034" cy="3297836"/>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165221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084" y="230204"/>
            <a:ext cx="5492400" cy="470551"/>
          </a:xfrm>
        </p:spPr>
        <p:style>
          <a:lnRef idx="3">
            <a:schemeClr val="lt1"/>
          </a:lnRef>
          <a:fillRef idx="1">
            <a:schemeClr val="accent5"/>
          </a:fillRef>
          <a:effectRef idx="1">
            <a:schemeClr val="accent5"/>
          </a:effectRef>
          <a:fontRef idx="minor">
            <a:schemeClr val="lt1"/>
          </a:fontRef>
        </p:style>
        <p:txBody>
          <a:bodyPr/>
          <a:lstStyle/>
          <a:p>
            <a:pPr algn="ctr"/>
            <a:r>
              <a:rPr lang="en-US" dirty="0" smtClean="0"/>
              <a:t>Text Mining using NLTK</a:t>
            </a:r>
            <a:endParaRPr lang="en-US" dirty="0"/>
          </a:p>
        </p:txBody>
      </p:sp>
      <p:pic>
        <p:nvPicPr>
          <p:cNvPr id="5" name="Picture 4"/>
          <p:cNvPicPr>
            <a:picLocks noChangeAspect="1"/>
          </p:cNvPicPr>
          <p:nvPr/>
        </p:nvPicPr>
        <p:blipFill>
          <a:blip r:embed="rId2"/>
          <a:stretch>
            <a:fillRect/>
          </a:stretch>
        </p:blipFill>
        <p:spPr>
          <a:xfrm>
            <a:off x="153853" y="1392966"/>
            <a:ext cx="3384107" cy="1726249"/>
          </a:xfrm>
          <a:prstGeom prst="rect">
            <a:avLst/>
          </a:prstGeom>
        </p:spPr>
        <p:style>
          <a:lnRef idx="2">
            <a:schemeClr val="dk1"/>
          </a:lnRef>
          <a:fillRef idx="1">
            <a:schemeClr val="lt1"/>
          </a:fillRef>
          <a:effectRef idx="0">
            <a:schemeClr val="dk1"/>
          </a:effectRef>
          <a:fontRef idx="minor">
            <a:schemeClr val="dk1"/>
          </a:fontRef>
        </p:style>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6" name="Picture 5"/>
          <p:cNvPicPr>
            <a:picLocks noChangeAspect="1"/>
          </p:cNvPicPr>
          <p:nvPr/>
        </p:nvPicPr>
        <p:blipFill>
          <a:blip r:embed="rId3"/>
          <a:stretch>
            <a:fillRect/>
          </a:stretch>
        </p:blipFill>
        <p:spPr>
          <a:xfrm>
            <a:off x="153853" y="3255182"/>
            <a:ext cx="3384107" cy="1381318"/>
          </a:xfrm>
          <a:prstGeom prst="rect">
            <a:avLst/>
          </a:prstGeom>
        </p:spPr>
        <p:style>
          <a:lnRef idx="2">
            <a:schemeClr val="dk1"/>
          </a:lnRef>
          <a:fillRef idx="1">
            <a:schemeClr val="lt1"/>
          </a:fillRef>
          <a:effectRef idx="0">
            <a:schemeClr val="dk1"/>
          </a:effectRef>
          <a:fontRef idx="minor">
            <a:schemeClr val="dk1"/>
          </a:fontRef>
        </p:style>
      </p:pic>
      <p:pic>
        <p:nvPicPr>
          <p:cNvPr id="7" name="Picture 6"/>
          <p:cNvPicPr>
            <a:picLocks noChangeAspect="1"/>
          </p:cNvPicPr>
          <p:nvPr/>
        </p:nvPicPr>
        <p:blipFill>
          <a:blip r:embed="rId4"/>
          <a:stretch>
            <a:fillRect/>
          </a:stretch>
        </p:blipFill>
        <p:spPr>
          <a:xfrm>
            <a:off x="3683237" y="3860773"/>
            <a:ext cx="3758196" cy="908169"/>
          </a:xfrm>
          <a:prstGeom prst="rect">
            <a:avLst/>
          </a:prstGeom>
        </p:spPr>
        <p:style>
          <a:lnRef idx="2">
            <a:schemeClr val="dk1"/>
          </a:lnRef>
          <a:fillRef idx="1">
            <a:schemeClr val="lt1"/>
          </a:fillRef>
          <a:effectRef idx="0">
            <a:schemeClr val="dk1"/>
          </a:effectRef>
          <a:fontRef idx="minor">
            <a:schemeClr val="dk1"/>
          </a:fontRef>
        </p:style>
      </p:pic>
      <p:sp>
        <p:nvSpPr>
          <p:cNvPr id="8" name="TextBox 7"/>
          <p:cNvSpPr txBox="1"/>
          <p:nvPr/>
        </p:nvSpPr>
        <p:spPr>
          <a:xfrm>
            <a:off x="3683237" y="1384422"/>
            <a:ext cx="5422163" cy="224676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en-US" b="1" u="sng" dirty="0" smtClean="0"/>
              <a:t>Stop Words:</a:t>
            </a:r>
          </a:p>
          <a:p>
            <a:pPr algn="just"/>
            <a:r>
              <a:rPr lang="en-US" dirty="0" smtClean="0"/>
              <a:t>Stop words are the words in a stop list (or </a:t>
            </a:r>
            <a:r>
              <a:rPr lang="en-US" dirty="0" err="1" smtClean="0"/>
              <a:t>stoplist</a:t>
            </a:r>
            <a:r>
              <a:rPr lang="en-US" dirty="0" smtClean="0"/>
              <a:t> or negative dictionary) which are filtered out (i.e. Stopped) before or after </a:t>
            </a:r>
            <a:r>
              <a:rPr lang="en-US" dirty="0" smtClean="0">
                <a:hlinkClick r:id="rId5" tooltip="Natural language processing"/>
              </a:rPr>
              <a:t>processing of natural language</a:t>
            </a:r>
            <a:r>
              <a:rPr lang="en-US" dirty="0" smtClean="0"/>
              <a:t> data (text) because they are insignificant.</a:t>
            </a:r>
          </a:p>
          <a:p>
            <a:pPr algn="just"/>
            <a:endParaRPr lang="en-US" dirty="0" smtClean="0"/>
          </a:p>
          <a:p>
            <a:pPr marL="285750" indent="-285750" algn="just">
              <a:buFont typeface="Arial" panose="020B0604020202020204" pitchFamily="34" charset="0"/>
              <a:buChar char="•"/>
            </a:pPr>
            <a:r>
              <a:rPr lang="en-US" b="1" u="sng" dirty="0" smtClean="0"/>
              <a:t>Lemmatization:</a:t>
            </a:r>
          </a:p>
          <a:p>
            <a:r>
              <a:rPr lang="en-US" dirty="0" smtClean="0"/>
              <a:t>Lemmatization </a:t>
            </a:r>
            <a:r>
              <a:rPr lang="en-US" dirty="0"/>
              <a:t>is </a:t>
            </a:r>
            <a:r>
              <a:rPr lang="en-US" b="1" dirty="0"/>
              <a:t>the grouping together of different forms of the same word</a:t>
            </a:r>
            <a:r>
              <a:rPr lang="en-US" dirty="0"/>
              <a:t>. In search queries, lemmatization allows end users to query any version of a base word and get relevant results</a:t>
            </a:r>
            <a:r>
              <a:rPr lang="en-US" dirty="0" smtClean="0"/>
              <a:t>.</a:t>
            </a:r>
            <a:endParaRPr lang="en-US" dirty="0"/>
          </a:p>
        </p:txBody>
      </p:sp>
    </p:spTree>
    <p:extLst>
      <p:ext uri="{BB962C8B-B14F-4D97-AF65-F5344CB8AC3E}">
        <p14:creationId xmlns:p14="http://schemas.microsoft.com/office/powerpoint/2010/main" val="738227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5" name="Picture 4"/>
          <p:cNvPicPr>
            <a:picLocks noChangeAspect="1"/>
          </p:cNvPicPr>
          <p:nvPr/>
        </p:nvPicPr>
        <p:blipFill>
          <a:blip r:embed="rId2"/>
          <a:stretch>
            <a:fillRect/>
          </a:stretch>
        </p:blipFill>
        <p:spPr>
          <a:xfrm>
            <a:off x="179462" y="806650"/>
            <a:ext cx="4085996" cy="3727301"/>
          </a:xfrm>
          <a:prstGeom prst="rect">
            <a:avLst/>
          </a:prstGeom>
        </p:spPr>
        <p:style>
          <a:lnRef idx="2">
            <a:schemeClr val="dk1"/>
          </a:lnRef>
          <a:fillRef idx="1">
            <a:schemeClr val="lt1"/>
          </a:fillRef>
          <a:effectRef idx="0">
            <a:schemeClr val="dk1"/>
          </a:effectRef>
          <a:fontRef idx="minor">
            <a:schemeClr val="dk1"/>
          </a:fontRef>
        </p:style>
      </p:pic>
      <p:pic>
        <p:nvPicPr>
          <p:cNvPr id="7" name="Picture 6"/>
          <p:cNvPicPr>
            <a:picLocks noChangeAspect="1"/>
          </p:cNvPicPr>
          <p:nvPr/>
        </p:nvPicPr>
        <p:blipFill>
          <a:blip r:embed="rId3"/>
          <a:stretch>
            <a:fillRect/>
          </a:stretch>
        </p:blipFill>
        <p:spPr>
          <a:xfrm>
            <a:off x="4448684" y="1366101"/>
            <a:ext cx="4695316" cy="2191056"/>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680888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3" name="Rectangle 2"/>
          <p:cNvSpPr/>
          <p:nvPr/>
        </p:nvSpPr>
        <p:spPr>
          <a:xfrm>
            <a:off x="141006" y="819575"/>
            <a:ext cx="4294261" cy="375487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b="1" u="sng" dirty="0" smtClean="0">
                <a:solidFill>
                  <a:srgbClr val="273239"/>
                </a:solidFill>
                <a:latin typeface="urw-din"/>
              </a:rPr>
              <a:t>Count Vectorizer:</a:t>
            </a:r>
          </a:p>
          <a:p>
            <a:pPr algn="just"/>
            <a:r>
              <a:rPr lang="en-US" dirty="0">
                <a:solidFill>
                  <a:schemeClr val="dk1"/>
                </a:solidFill>
                <a:latin typeface="+mn-lt"/>
                <a:ea typeface="+mn-ea"/>
                <a:cs typeface="+mn-cs"/>
              </a:rPr>
              <a:t>Count Vectorizer is a great tool provided by the </a:t>
            </a:r>
            <a:r>
              <a:rPr lang="en-US" dirty="0" err="1">
                <a:solidFill>
                  <a:schemeClr val="dk1"/>
                </a:solidFill>
                <a:latin typeface="+mn-lt"/>
                <a:ea typeface="+mn-ea"/>
                <a:cs typeface="+mn-cs"/>
              </a:rPr>
              <a:t>scikit</a:t>
            </a:r>
            <a:r>
              <a:rPr lang="en-US" dirty="0">
                <a:solidFill>
                  <a:schemeClr val="dk1"/>
                </a:solidFill>
                <a:latin typeface="+mn-lt"/>
                <a:ea typeface="+mn-ea"/>
                <a:cs typeface="+mn-cs"/>
              </a:rPr>
              <a:t>-learn library in Python. It is used to transform a given text into a vector on the basis of the frequency (count) of each word that occurs in the entire text. This is helpful when we have multiple such texts, and we wish to convert each word in each text into </a:t>
            </a:r>
            <a:r>
              <a:rPr lang="en-US" dirty="0" smtClean="0">
                <a:solidFill>
                  <a:schemeClr val="dk1"/>
                </a:solidFill>
                <a:latin typeface="+mn-lt"/>
                <a:ea typeface="+mn-ea"/>
                <a:cs typeface="+mn-cs"/>
              </a:rPr>
              <a:t>vectors.</a:t>
            </a:r>
          </a:p>
          <a:p>
            <a:pPr algn="just"/>
            <a:endParaRPr lang="en-US" dirty="0">
              <a:solidFill>
                <a:schemeClr val="dk1"/>
              </a:solidFill>
              <a:latin typeface="+mn-lt"/>
              <a:ea typeface="+mn-ea"/>
              <a:cs typeface="+mn-cs"/>
            </a:endParaRPr>
          </a:p>
          <a:p>
            <a:pPr algn="just"/>
            <a:r>
              <a:rPr lang="en-US" b="1" u="sng" dirty="0" smtClean="0">
                <a:solidFill>
                  <a:schemeClr val="dk1"/>
                </a:solidFill>
                <a:latin typeface="+mn-lt"/>
                <a:ea typeface="+mn-ea"/>
                <a:cs typeface="+mn-cs"/>
              </a:rPr>
              <a:t>TFIDF Vectorizer:</a:t>
            </a:r>
          </a:p>
          <a:p>
            <a:pPr algn="just"/>
            <a:r>
              <a:rPr lang="en-US" b="1" dirty="0"/>
              <a:t>Term frequency — Inverse document frequency (TFIDF) </a:t>
            </a:r>
            <a:r>
              <a:rPr lang="en-US" dirty="0"/>
              <a:t>is based on the Bag of Words (</a:t>
            </a:r>
            <a:r>
              <a:rPr lang="en-US" dirty="0" err="1"/>
              <a:t>BoW</a:t>
            </a:r>
            <a:r>
              <a:rPr lang="en-US" dirty="0"/>
              <a:t>) model, which contains insights about the less relevant and more relevant words in a document. The importance of a word in the text is of great significance in information retrieval.</a:t>
            </a:r>
            <a:endParaRPr lang="en-US" b="1" u="sng" dirty="0" smtClean="0">
              <a:solidFill>
                <a:schemeClr val="dk1"/>
              </a:solidFill>
              <a:latin typeface="+mn-lt"/>
              <a:ea typeface="+mn-ea"/>
              <a:cs typeface="+mn-cs"/>
            </a:endParaRPr>
          </a:p>
          <a:p>
            <a:pPr algn="just"/>
            <a:endParaRPr lang="en-US" dirty="0">
              <a:solidFill>
                <a:schemeClr val="dk1"/>
              </a:solidFill>
              <a:latin typeface="+mn-lt"/>
              <a:ea typeface="+mn-ea"/>
              <a:cs typeface="+mn-cs"/>
            </a:endParaRPr>
          </a:p>
        </p:txBody>
      </p:sp>
      <p:pic>
        <p:nvPicPr>
          <p:cNvPr id="4" name="Picture 3"/>
          <p:cNvPicPr>
            <a:picLocks noChangeAspect="1"/>
          </p:cNvPicPr>
          <p:nvPr/>
        </p:nvPicPr>
        <p:blipFill>
          <a:blip r:embed="rId2"/>
          <a:stretch>
            <a:fillRect/>
          </a:stretch>
        </p:blipFill>
        <p:spPr>
          <a:xfrm>
            <a:off x="4725791" y="1032686"/>
            <a:ext cx="4379609" cy="2838846"/>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359372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538" y="215930"/>
            <a:ext cx="5258400" cy="552998"/>
          </a:xfrm>
        </p:spPr>
        <p:style>
          <a:lnRef idx="3">
            <a:schemeClr val="lt1"/>
          </a:lnRef>
          <a:fillRef idx="1">
            <a:schemeClr val="accent5"/>
          </a:fillRef>
          <a:effectRef idx="1">
            <a:schemeClr val="accent5"/>
          </a:effectRef>
          <a:fontRef idx="minor">
            <a:schemeClr val="lt1"/>
          </a:fontRef>
        </p:style>
        <p:txBody>
          <a:bodyPr/>
          <a:lstStyle/>
          <a:p>
            <a:r>
              <a:rPr lang="en-US" dirty="0" smtClean="0"/>
              <a:t>MODEL BUILDING USING COSINE SIMILARITY</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4" name="TextBox 3"/>
          <p:cNvSpPr txBox="1"/>
          <p:nvPr/>
        </p:nvSpPr>
        <p:spPr>
          <a:xfrm>
            <a:off x="5005248" y="1242705"/>
            <a:ext cx="3795852" cy="350865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800" b="1" u="sng" dirty="0" smtClean="0"/>
              <a:t>Cosine Similarity:</a:t>
            </a:r>
          </a:p>
          <a:p>
            <a:pPr algn="just"/>
            <a:r>
              <a:rPr lang="en-US" sz="1200" dirty="0" smtClean="0"/>
              <a:t>Cosine </a:t>
            </a:r>
            <a:r>
              <a:rPr lang="en-US" sz="1200" dirty="0"/>
              <a:t>similarity measures the similarity between two vectors of an inner product space. It is measured by the cosine of the angle between two vectors and determines whether two vectors are pointing in roughly the same direction. It is often used to measure document similarity in text analysis</a:t>
            </a:r>
            <a:r>
              <a:rPr lang="en-US" sz="1200" dirty="0" smtClean="0"/>
              <a:t>.</a:t>
            </a:r>
          </a:p>
          <a:p>
            <a:pPr algn="just"/>
            <a:endParaRPr lang="en-US" sz="1200" dirty="0"/>
          </a:p>
          <a:p>
            <a:pPr algn="just"/>
            <a:r>
              <a:rPr lang="en-US" sz="1200" dirty="0"/>
              <a:t>The cosine similarity is described mathematically as the division between the dot product of vectors and the product of the </a:t>
            </a:r>
            <a:r>
              <a:rPr lang="en-US" sz="1200" dirty="0" smtClean="0"/>
              <a:t>Euclidean </a:t>
            </a:r>
            <a:r>
              <a:rPr lang="en-US" sz="1200" dirty="0"/>
              <a:t>norms or magnitude of each vector</a:t>
            </a:r>
            <a:r>
              <a:rPr lang="en-US" dirty="0" smtClean="0"/>
              <a:t>.</a:t>
            </a:r>
          </a:p>
          <a:p>
            <a:pPr algn="just"/>
            <a:endParaRPr lang="en-US" dirty="0"/>
          </a:p>
          <a:p>
            <a:pPr algn="just"/>
            <a:endParaRPr lang="en-US" dirty="0" smtClean="0"/>
          </a:p>
          <a:p>
            <a:pPr algn="just"/>
            <a:endParaRPr lang="en-US" dirty="0"/>
          </a:p>
          <a:p>
            <a:pPr algn="just"/>
            <a:endParaRPr lang="en-US" dirty="0" smtClean="0"/>
          </a:p>
          <a:p>
            <a:pPr algn="just"/>
            <a:endParaRPr lang="en-US" dirty="0" smtClean="0"/>
          </a:p>
        </p:txBody>
      </p:sp>
      <p:pic>
        <p:nvPicPr>
          <p:cNvPr id="5" name="Picture 4"/>
          <p:cNvPicPr>
            <a:picLocks noChangeAspect="1"/>
          </p:cNvPicPr>
          <p:nvPr/>
        </p:nvPicPr>
        <p:blipFill>
          <a:blip r:embed="rId3"/>
          <a:stretch>
            <a:fillRect/>
          </a:stretch>
        </p:blipFill>
        <p:spPr>
          <a:xfrm>
            <a:off x="5491935" y="3671893"/>
            <a:ext cx="2869765" cy="812198"/>
          </a:xfrm>
          <a:prstGeom prst="rect">
            <a:avLst/>
          </a:prstGeom>
        </p:spPr>
        <p:style>
          <a:lnRef idx="0">
            <a:schemeClr val="accent6"/>
          </a:lnRef>
          <a:fillRef idx="3">
            <a:schemeClr val="accent6"/>
          </a:fillRef>
          <a:effectRef idx="3">
            <a:schemeClr val="accent6"/>
          </a:effectRef>
          <a:fontRef idx="minor">
            <a:schemeClr val="lt1"/>
          </a:fontRef>
        </p:style>
      </p:pic>
      <p:pic>
        <p:nvPicPr>
          <p:cNvPr id="6" name="Picture 5"/>
          <p:cNvPicPr>
            <a:picLocks noChangeAspect="1"/>
          </p:cNvPicPr>
          <p:nvPr/>
        </p:nvPicPr>
        <p:blipFill>
          <a:blip r:embed="rId4"/>
          <a:stretch>
            <a:fillRect/>
          </a:stretch>
        </p:blipFill>
        <p:spPr>
          <a:xfrm>
            <a:off x="180903" y="1603654"/>
            <a:ext cx="4520045" cy="3147703"/>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104543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INTRODUCTION</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sp>
        <p:nvSpPr>
          <p:cNvPr id="2" name="Subtitle 1"/>
          <p:cNvSpPr>
            <a:spLocks noGrp="1"/>
          </p:cNvSpPr>
          <p:nvPr>
            <p:ph type="subTitle" idx="1"/>
          </p:nvPr>
        </p:nvSpPr>
        <p:spPr/>
        <p:txBody>
          <a:bodyPr/>
          <a:lstStyle/>
          <a:p>
            <a:r>
              <a:rPr lang="en-US" dirty="0" smtClean="0"/>
              <a:t>RECOMMENDER SYSTEM</a:t>
            </a:r>
            <a:endParaRPr lang="en-US" dirty="0"/>
          </a:p>
        </p:txBody>
      </p:sp>
      <p:pic>
        <p:nvPicPr>
          <p:cNvPr id="2056" name="Picture 8" descr="Recommendation Systems in Data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016" y="123640"/>
            <a:ext cx="8242860" cy="46366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458" y="281479"/>
            <a:ext cx="5258400" cy="470550"/>
          </a:xfrm>
        </p:spPr>
        <p:style>
          <a:lnRef idx="3">
            <a:schemeClr val="lt1"/>
          </a:lnRef>
          <a:fillRef idx="1">
            <a:schemeClr val="accent5"/>
          </a:fillRef>
          <a:effectRef idx="1">
            <a:schemeClr val="accent5"/>
          </a:effectRef>
          <a:fontRef idx="minor">
            <a:schemeClr val="lt1"/>
          </a:fontRef>
        </p:style>
        <p:txBody>
          <a:bodyPr/>
          <a:lstStyle/>
          <a:p>
            <a:pPr algn="ctr"/>
            <a:r>
              <a:rPr lang="en-US" dirty="0" smtClean="0"/>
              <a:t>RECOMMENDATION</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pic>
        <p:nvPicPr>
          <p:cNvPr id="4" name="Picture 3"/>
          <p:cNvPicPr>
            <a:picLocks noChangeAspect="1"/>
          </p:cNvPicPr>
          <p:nvPr/>
        </p:nvPicPr>
        <p:blipFill>
          <a:blip r:embed="rId2"/>
          <a:stretch>
            <a:fillRect/>
          </a:stretch>
        </p:blipFill>
        <p:spPr>
          <a:xfrm>
            <a:off x="1008097" y="1399023"/>
            <a:ext cx="5843882" cy="3395277"/>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531329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004" y="204566"/>
            <a:ext cx="5258400" cy="496188"/>
          </a:xfrm>
        </p:spPr>
        <p:style>
          <a:lnRef idx="3">
            <a:schemeClr val="lt1"/>
          </a:lnRef>
          <a:fillRef idx="1">
            <a:schemeClr val="accent5"/>
          </a:fillRef>
          <a:effectRef idx="1">
            <a:schemeClr val="accent5"/>
          </a:effectRef>
          <a:fontRef idx="minor">
            <a:schemeClr val="lt1"/>
          </a:fontRef>
        </p:style>
        <p:txBody>
          <a:bodyPr/>
          <a:lstStyle/>
          <a:p>
            <a:pPr algn="ctr"/>
            <a:r>
              <a:rPr lang="en-US" dirty="0" smtClean="0"/>
              <a:t>SAVING THE RECOMMENDATION</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pic>
        <p:nvPicPr>
          <p:cNvPr id="4" name="Picture 3"/>
          <p:cNvPicPr>
            <a:picLocks noChangeAspect="1"/>
          </p:cNvPicPr>
          <p:nvPr/>
        </p:nvPicPr>
        <p:blipFill>
          <a:blip r:embed="rId2"/>
          <a:stretch>
            <a:fillRect/>
          </a:stretch>
        </p:blipFill>
        <p:spPr>
          <a:xfrm>
            <a:off x="447444" y="1697428"/>
            <a:ext cx="6049219" cy="1629002"/>
          </a:xfrm>
          <a:prstGeom prst="rect">
            <a:avLst/>
          </a:prstGeom>
        </p:spPr>
        <p:style>
          <a:lnRef idx="2">
            <a:schemeClr val="dk1"/>
          </a:lnRef>
          <a:fillRef idx="1">
            <a:schemeClr val="lt1"/>
          </a:fillRef>
          <a:effectRef idx="0">
            <a:schemeClr val="dk1"/>
          </a:effectRef>
          <a:fontRef idx="minor">
            <a:schemeClr val="dk1"/>
          </a:fontRef>
        </p:style>
      </p:pic>
      <p:pic>
        <p:nvPicPr>
          <p:cNvPr id="5" name="Picture 4"/>
          <p:cNvPicPr>
            <a:picLocks noChangeAspect="1"/>
          </p:cNvPicPr>
          <p:nvPr/>
        </p:nvPicPr>
        <p:blipFill>
          <a:blip r:embed="rId3"/>
          <a:stretch>
            <a:fillRect/>
          </a:stretch>
        </p:blipFill>
        <p:spPr>
          <a:xfrm>
            <a:off x="418865" y="3579077"/>
            <a:ext cx="6077798" cy="1057423"/>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697213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757" y="288665"/>
            <a:ext cx="5492400" cy="428307"/>
          </a:xfrm>
        </p:spPr>
        <p:style>
          <a:lnRef idx="3">
            <a:schemeClr val="lt1"/>
          </a:lnRef>
          <a:fillRef idx="1">
            <a:schemeClr val="accent5"/>
          </a:fillRef>
          <a:effectRef idx="1">
            <a:schemeClr val="accent5"/>
          </a:effectRef>
          <a:fontRef idx="minor">
            <a:schemeClr val="lt1"/>
          </a:fontRef>
        </p:style>
        <p:txBody>
          <a:bodyPr/>
          <a:lstStyle/>
          <a:p>
            <a:pPr algn="ctr"/>
            <a:r>
              <a:rPr lang="en-US" dirty="0" smtClean="0"/>
              <a:t>REFERENCES</a:t>
            </a:r>
            <a:endParaRPr lang="en-US" dirty="0"/>
          </a:p>
        </p:txBody>
      </p:sp>
      <p:sp>
        <p:nvSpPr>
          <p:cNvPr id="3" name="Text Placeholder 2"/>
          <p:cNvSpPr>
            <a:spLocks noGrp="1"/>
          </p:cNvSpPr>
          <p:nvPr>
            <p:ph type="body" idx="1"/>
          </p:nvPr>
        </p:nvSpPr>
        <p:spPr>
          <a:xfrm>
            <a:off x="419420" y="1496291"/>
            <a:ext cx="8038779" cy="3547391"/>
          </a:xfrm>
        </p:spPr>
        <p:txBody>
          <a:bodyPr/>
          <a:lstStyle/>
          <a:p>
            <a:pPr marL="76200" indent="0">
              <a:buNone/>
            </a:pPr>
            <a:r>
              <a:rPr lang="en-US" sz="1600" b="1" u="sng" dirty="0" smtClean="0"/>
              <a:t>For </a:t>
            </a:r>
            <a:r>
              <a:rPr lang="en-US" sz="1600" b="1" u="sng" dirty="0"/>
              <a:t>R</a:t>
            </a:r>
            <a:r>
              <a:rPr lang="en-US" sz="1600" b="1" u="sng" dirty="0" smtClean="0"/>
              <a:t>ecommender System</a:t>
            </a:r>
          </a:p>
          <a:p>
            <a:pPr>
              <a:buFont typeface="Wingdings" panose="05000000000000000000" pitchFamily="2" charset="2"/>
              <a:buChar char="ü"/>
            </a:pPr>
            <a:r>
              <a:rPr lang="en-US" sz="1600" dirty="0"/>
              <a:t>https://en.wikipedia.org/wiki/Recommender_system </a:t>
            </a:r>
            <a:endParaRPr lang="en-US" sz="1600" dirty="0" smtClean="0"/>
          </a:p>
          <a:p>
            <a:pPr>
              <a:buFont typeface="Wingdings" panose="05000000000000000000" pitchFamily="2" charset="2"/>
              <a:buChar char="ü"/>
            </a:pPr>
            <a:r>
              <a:rPr lang="en-US" sz="1600" dirty="0">
                <a:hlinkClick r:id="rId2"/>
              </a:rPr>
              <a:t>https://</a:t>
            </a:r>
            <a:r>
              <a:rPr lang="en-US" sz="1600" dirty="0" smtClean="0">
                <a:hlinkClick r:id="rId2"/>
              </a:rPr>
              <a:t>en.wikipedia.org/wiki/Recommender_system#Content-based_filtering</a:t>
            </a:r>
            <a:endParaRPr lang="en-US" sz="1600" dirty="0" smtClean="0"/>
          </a:p>
          <a:p>
            <a:pPr marL="76200" indent="0">
              <a:buNone/>
            </a:pPr>
            <a:r>
              <a:rPr lang="en-US" sz="1600" b="1" u="sng" dirty="0" smtClean="0"/>
              <a:t>For literal Eval</a:t>
            </a:r>
          </a:p>
          <a:p>
            <a:pPr>
              <a:buFont typeface="Wingdings" panose="05000000000000000000" pitchFamily="2" charset="2"/>
              <a:buChar char="ü"/>
            </a:pPr>
            <a:r>
              <a:rPr lang="en-US" sz="1600" dirty="0">
                <a:hlinkClick r:id="rId3"/>
              </a:rPr>
              <a:t>https://</a:t>
            </a:r>
            <a:r>
              <a:rPr lang="en-US" sz="1600" dirty="0" smtClean="0">
                <a:hlinkClick r:id="rId3"/>
              </a:rPr>
              <a:t>www.educative.io/answers/what-is-astliteralevalnodeorstring-in-python</a:t>
            </a:r>
            <a:endParaRPr lang="en-US" sz="1600" dirty="0"/>
          </a:p>
          <a:p>
            <a:pPr>
              <a:buFont typeface="Wingdings" panose="05000000000000000000" pitchFamily="2" charset="2"/>
              <a:buChar char="ü"/>
            </a:pPr>
            <a:r>
              <a:rPr lang="en-US" sz="1600" dirty="0">
                <a:hlinkClick r:id="rId4"/>
              </a:rPr>
              <a:t>https://www.aipython.in/python-literal_eval</a:t>
            </a:r>
            <a:r>
              <a:rPr lang="en-US" sz="1600" dirty="0" smtClean="0">
                <a:hlinkClick r:id="rId4"/>
              </a:rPr>
              <a:t>/</a:t>
            </a:r>
            <a:endParaRPr lang="en-US" sz="1600" dirty="0" smtClean="0"/>
          </a:p>
          <a:p>
            <a:pPr marL="76200" indent="0">
              <a:buNone/>
            </a:pPr>
            <a:r>
              <a:rPr lang="en-US" sz="1600" b="1" u="sng" dirty="0" smtClean="0"/>
              <a:t>For AST</a:t>
            </a:r>
          </a:p>
          <a:p>
            <a:pPr>
              <a:buFont typeface="Wingdings" panose="05000000000000000000" pitchFamily="2" charset="2"/>
              <a:buChar char="ü"/>
            </a:pPr>
            <a:r>
              <a:rPr lang="en-US" sz="1600" u="sng" dirty="0">
                <a:hlinkClick r:id="rId5"/>
              </a:rPr>
              <a:t>https://docs.python.org/3/library/ast.html#:~:text=The%20ast%20module%20helps%20Python,be%20generated%20by%20passing%20ast</a:t>
            </a:r>
            <a:r>
              <a:rPr lang="en-US" sz="1600" u="sng" dirty="0" smtClean="0"/>
              <a:t>.</a:t>
            </a:r>
          </a:p>
          <a:p>
            <a:pPr>
              <a:buFont typeface="Wingdings" panose="05000000000000000000" pitchFamily="2" charset="2"/>
              <a:buChar char="ü"/>
            </a:pPr>
            <a:r>
              <a:rPr lang="en-US" sz="1600" u="sng" dirty="0">
                <a:hlinkClick r:id="rId6"/>
              </a:rPr>
              <a:t>https://medium.com/@</a:t>
            </a:r>
            <a:r>
              <a:rPr lang="en-US" sz="1600" u="sng" dirty="0" smtClean="0">
                <a:hlinkClick r:id="rId6"/>
              </a:rPr>
              <a:t>wshanshan/intro-to-python-ast-module-bbd22cd505f7</a:t>
            </a:r>
            <a:endParaRPr lang="en-US" sz="1600" u="sng" dirty="0" smtClean="0"/>
          </a:p>
          <a:p>
            <a:pPr>
              <a:buFont typeface="Wingdings" panose="05000000000000000000" pitchFamily="2" charset="2"/>
              <a:buChar char="ü"/>
            </a:pPr>
            <a:endParaRPr lang="en-US" sz="1600" b="1" u="sng" dirty="0" smtClean="0"/>
          </a:p>
          <a:p>
            <a:pPr>
              <a:buFont typeface="Wingdings" panose="05000000000000000000" pitchFamily="2" charset="2"/>
              <a:buChar char="ü"/>
            </a:pPr>
            <a:endParaRPr lang="en-US" sz="1600"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2143226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9811" y="1376700"/>
            <a:ext cx="8121907" cy="3259800"/>
          </a:xfrm>
        </p:spPr>
        <p:txBody>
          <a:bodyPr/>
          <a:lstStyle/>
          <a:p>
            <a:pPr marL="76200" indent="0">
              <a:buNone/>
            </a:pPr>
            <a:r>
              <a:rPr lang="en-US" sz="1600" b="1" u="sng" dirty="0" smtClean="0"/>
              <a:t>For Stop-words</a:t>
            </a:r>
          </a:p>
          <a:p>
            <a:pPr>
              <a:buFont typeface="Wingdings" panose="05000000000000000000" pitchFamily="2" charset="2"/>
              <a:buChar char="ü"/>
            </a:pPr>
            <a:r>
              <a:rPr lang="en-US" sz="1600" dirty="0">
                <a:hlinkClick r:id="rId2"/>
              </a:rPr>
              <a:t>https://www.geeksforgeeks.org/removing-stop-words-nltk-python</a:t>
            </a:r>
            <a:r>
              <a:rPr lang="en-US" sz="1600" dirty="0" smtClean="0">
                <a:hlinkClick r:id="rId2"/>
              </a:rPr>
              <a:t>/</a:t>
            </a:r>
            <a:endParaRPr lang="en-US" sz="1600" dirty="0" smtClean="0"/>
          </a:p>
          <a:p>
            <a:pPr marL="76200" indent="0">
              <a:buNone/>
            </a:pPr>
            <a:r>
              <a:rPr lang="en-US" sz="1600" b="1" u="sng" dirty="0" smtClean="0"/>
              <a:t>For Lemmatization:</a:t>
            </a:r>
          </a:p>
          <a:p>
            <a:pPr>
              <a:buFont typeface="Wingdings" panose="05000000000000000000" pitchFamily="2" charset="2"/>
              <a:buChar char="ü"/>
            </a:pPr>
            <a:r>
              <a:rPr lang="en-US" sz="1600" dirty="0">
                <a:hlinkClick r:id="rId3"/>
              </a:rPr>
              <a:t>https://</a:t>
            </a:r>
            <a:r>
              <a:rPr lang="en-US" sz="1600" dirty="0" smtClean="0">
                <a:hlinkClick r:id="rId3"/>
              </a:rPr>
              <a:t>en.wikipedia.org/wiki/Lemmatisation</a:t>
            </a:r>
            <a:endParaRPr lang="en-US" sz="1600" dirty="0"/>
          </a:p>
          <a:p>
            <a:pPr marL="76200" indent="0">
              <a:buNone/>
            </a:pPr>
            <a:r>
              <a:rPr lang="en-US" sz="1600" b="1" u="sng" dirty="0" smtClean="0"/>
              <a:t>For TF-IDF:</a:t>
            </a:r>
          </a:p>
          <a:p>
            <a:pPr>
              <a:buFont typeface="Wingdings" panose="05000000000000000000" pitchFamily="2" charset="2"/>
              <a:buChar char="ü"/>
            </a:pPr>
            <a:r>
              <a:rPr lang="en-US" sz="1600" dirty="0">
                <a:hlinkClick r:id="rId4"/>
              </a:rPr>
              <a:t>https://</a:t>
            </a:r>
            <a:r>
              <a:rPr lang="en-US" sz="1600" dirty="0" smtClean="0">
                <a:hlinkClick r:id="rId4"/>
              </a:rPr>
              <a:t>en.wikipedia.org/wiki/Tf%E2%80%93idf</a:t>
            </a:r>
            <a:endParaRPr lang="en-US" sz="1600" dirty="0" smtClean="0"/>
          </a:p>
          <a:p>
            <a:pPr>
              <a:buFont typeface="Wingdings" panose="05000000000000000000" pitchFamily="2" charset="2"/>
              <a:buChar char="ü"/>
            </a:pPr>
            <a:r>
              <a:rPr lang="en-US" sz="1600" dirty="0">
                <a:hlinkClick r:id="rId5"/>
              </a:rPr>
              <a:t>https://towardsdatascience.com/?source=post_page-----796d339a4089-</a:t>
            </a:r>
            <a:r>
              <a:rPr lang="en-US" sz="1600" dirty="0" smtClean="0">
                <a:hlinkClick r:id="rId5"/>
              </a:rPr>
              <a:t>------------------------------</a:t>
            </a:r>
            <a:endParaRPr lang="en-US" sz="1600" dirty="0" smtClean="0"/>
          </a:p>
          <a:p>
            <a:pPr marL="76200" indent="0">
              <a:buNone/>
            </a:pPr>
            <a:r>
              <a:rPr lang="en-US" sz="1600" b="1" u="sng" dirty="0" smtClean="0"/>
              <a:t>Cosine Similarity:</a:t>
            </a:r>
          </a:p>
          <a:p>
            <a:pPr>
              <a:buFont typeface="Wingdings" panose="05000000000000000000" pitchFamily="2" charset="2"/>
              <a:buChar char="ü"/>
            </a:pPr>
            <a:r>
              <a:rPr lang="en-US" sz="1600" dirty="0">
                <a:hlinkClick r:id="rId6"/>
              </a:rPr>
              <a:t>https://</a:t>
            </a:r>
            <a:r>
              <a:rPr lang="en-US" sz="1600" dirty="0" smtClean="0">
                <a:hlinkClick r:id="rId6"/>
              </a:rPr>
              <a:t>en.wikipedia.org/wiki/Cosine_similarity</a:t>
            </a:r>
            <a:endParaRPr lang="en-US" sz="1600" dirty="0" smtClean="0"/>
          </a:p>
          <a:p>
            <a:pPr>
              <a:buFont typeface="Wingdings" panose="05000000000000000000" pitchFamily="2" charset="2"/>
              <a:buChar char="ü"/>
            </a:pPr>
            <a:r>
              <a:rPr lang="en-US" sz="1600" dirty="0"/>
              <a:t>https://www.sciencedirect.com/topics/computer-science/cosine-similarity</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5" name="Title 1"/>
          <p:cNvSpPr>
            <a:spLocks noGrp="1"/>
          </p:cNvSpPr>
          <p:nvPr>
            <p:ph type="title"/>
          </p:nvPr>
        </p:nvSpPr>
        <p:spPr>
          <a:xfrm>
            <a:off x="668802" y="174365"/>
            <a:ext cx="5492400" cy="501043"/>
          </a:xfrm>
        </p:spPr>
        <p:style>
          <a:lnRef idx="3">
            <a:schemeClr val="lt1"/>
          </a:lnRef>
          <a:fillRef idx="1">
            <a:schemeClr val="accent5"/>
          </a:fillRef>
          <a:effectRef idx="1">
            <a:schemeClr val="accent5"/>
          </a:effectRef>
          <a:fontRef idx="minor">
            <a:schemeClr val="lt1"/>
          </a:fontRef>
        </p:style>
        <p:txBody>
          <a:bodyPr/>
          <a:lstStyle/>
          <a:p>
            <a:pPr algn="ctr"/>
            <a:r>
              <a:rPr lang="en-US" dirty="0" smtClean="0"/>
              <a:t>REFERENCES</a:t>
            </a:r>
            <a:endParaRPr lang="en-US" dirty="0"/>
          </a:p>
        </p:txBody>
      </p:sp>
    </p:spTree>
    <p:extLst>
      <p:ext uri="{BB962C8B-B14F-4D97-AF65-F5344CB8AC3E}">
        <p14:creationId xmlns:p14="http://schemas.microsoft.com/office/powerpoint/2010/main" val="218069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4"/>
          <p:cNvSpPr txBox="1">
            <a:spLocks noGrp="1"/>
          </p:cNvSpPr>
          <p:nvPr>
            <p:ph type="title"/>
          </p:nvPr>
        </p:nvSpPr>
        <p:spPr>
          <a:xfrm>
            <a:off x="814275" y="250970"/>
            <a:ext cx="5492400" cy="524703"/>
          </a:xfrm>
          <a:prstGeom prst="rect">
            <a:avLst/>
          </a:prstGeom>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dirty="0"/>
              <a:t>CREDITS</a:t>
            </a:r>
            <a:endParaRPr dirty="0"/>
          </a:p>
        </p:txBody>
      </p:sp>
      <p:sp>
        <p:nvSpPr>
          <p:cNvPr id="534" name="Google Shape;534;p34"/>
          <p:cNvSpPr txBox="1">
            <a:spLocks noGrp="1"/>
          </p:cNvSpPr>
          <p:nvPr>
            <p:ph type="body" idx="1"/>
          </p:nvPr>
        </p:nvSpPr>
        <p:spPr>
          <a:xfrm>
            <a:off x="292135" y="1777630"/>
            <a:ext cx="4885540" cy="2821855"/>
          </a:xfrm>
          <a:prstGeom prst="rect">
            <a:avLst/>
          </a:prstGeom>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ctr" anchorCtr="0">
            <a:noAutofit/>
          </a:bodyPr>
          <a:lstStyle/>
          <a:p>
            <a:pPr marL="0" lvl="0" indent="0" algn="just" rtl="0">
              <a:spcBef>
                <a:spcPts val="600"/>
              </a:spcBef>
              <a:spcAft>
                <a:spcPts val="0"/>
              </a:spcAft>
              <a:buNone/>
            </a:pPr>
            <a:endParaRPr lang="en" sz="2400" dirty="0" smtClean="0"/>
          </a:p>
          <a:p>
            <a:pPr marL="290513" lvl="0" indent="0" algn="just" defTabSz="835025" rtl="0">
              <a:spcBef>
                <a:spcPts val="600"/>
              </a:spcBef>
              <a:spcAft>
                <a:spcPts val="0"/>
              </a:spcAft>
              <a:buNone/>
              <a:tabLst>
                <a:tab pos="4452938" algn="l"/>
              </a:tabLst>
            </a:pPr>
            <a:r>
              <a:rPr lang="en" sz="2400" dirty="0" smtClean="0"/>
              <a:t>Special </a:t>
            </a:r>
            <a:r>
              <a:rPr lang="en" sz="2400" dirty="0"/>
              <a:t>thanks </a:t>
            </a:r>
            <a:r>
              <a:rPr lang="en" sz="2400" dirty="0" smtClean="0"/>
              <a:t>to Innomatics Research Lab and my teammates without their help and motivation this task will be incomplete.</a:t>
            </a:r>
          </a:p>
          <a:p>
            <a:pPr marL="0" lvl="0" indent="0" algn="l" rtl="0">
              <a:spcBef>
                <a:spcPts val="600"/>
              </a:spcBef>
              <a:spcAft>
                <a:spcPts val="0"/>
              </a:spcAft>
              <a:buNone/>
            </a:pPr>
            <a:endParaRPr sz="2400" dirty="0">
              <a:solidFill>
                <a:srgbClr val="3F5378"/>
              </a:solidFill>
            </a:endParaRPr>
          </a:p>
        </p:txBody>
      </p:sp>
      <p:sp>
        <p:nvSpPr>
          <p:cNvPr id="535" name="Google Shape;535;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536" name="Google Shape;536;p34"/>
          <p:cNvSpPr/>
          <p:nvPr/>
        </p:nvSpPr>
        <p:spPr>
          <a:xfrm>
            <a:off x="292135" y="492463"/>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8" descr="https://imgs.search.brave.com/jN2FydkhpQ_XP56MS0lm1zA8XjlxagjLXBeoi7zEfkc/rs:fit:474:225:1/g:ce/aHR0cHM6Ly90c2U0/LmV4cGxpY2l0LmJp/bmcubmV0L3RoP2lk/PU9JUC5ETFBULXB3/Q1BxWTN1YkF3YlFJ/RVBnSGFIYSZwaWQ9/QXB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4604" y="3188558"/>
            <a:ext cx="1418012" cy="1232789"/>
          </a:xfrm>
          <a:prstGeom prst="rect">
            <a:avLst/>
          </a:prstGeom>
          <a:extLst/>
        </p:spPr>
        <p:style>
          <a:lnRef idx="0">
            <a:schemeClr val="accent3"/>
          </a:lnRef>
          <a:fillRef idx="3">
            <a:schemeClr val="accent3"/>
          </a:fillRef>
          <a:effectRef idx="3">
            <a:schemeClr val="accent3"/>
          </a:effectRef>
          <a:fontRef idx="minor">
            <a:schemeClr val="lt1"/>
          </a:fontRef>
        </p:style>
      </p:pic>
      <p:pic>
        <p:nvPicPr>
          <p:cNvPr id="7" name="Picture 4" descr="https://imgs.search.brave.com/JIp-E9yQY2UWcOJfxqfmVVZgXO6GXOrCzXdK9g2isPI/rs:fit:541:225:1/g:ce/aHR0cHM6Ly90c2U0/Lm1tLmJpbmcubmV0/L3RoP2lkPU9JUC5Q/SUhCMEN6bUhhVXVI/OXBNYURtb0NnSGFH/ZiZwaWQ9QXB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1783" y="1596534"/>
            <a:ext cx="1791144" cy="1592024"/>
          </a:xfrm>
          <a:prstGeom prst="rect">
            <a:avLst/>
          </a:prstGeom>
          <a:extLst/>
        </p:spPr>
        <p:style>
          <a:lnRef idx="0">
            <a:schemeClr val="accent2"/>
          </a:lnRef>
          <a:fillRef idx="3">
            <a:schemeClr val="accent2"/>
          </a:fillRef>
          <a:effectRef idx="3">
            <a:schemeClr val="accent2"/>
          </a:effectRef>
          <a:fontRef idx="minor">
            <a:schemeClr val="lt1"/>
          </a:fontRef>
        </p:style>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524" name="Google Shape;524;p33"/>
          <p:cNvSpPr txBox="1">
            <a:spLocks noGrp="1"/>
          </p:cNvSpPr>
          <p:nvPr>
            <p:ph type="ctrTitle" idx="4294967295"/>
          </p:nvPr>
        </p:nvSpPr>
        <p:spPr>
          <a:xfrm>
            <a:off x="1275150" y="2265009"/>
            <a:ext cx="6593700" cy="9649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dirty="0"/>
          </a:p>
          <a:p>
            <a:pPr marL="0" lvl="0" indent="0" algn="ctr" rtl="0">
              <a:spcBef>
                <a:spcPts val="0"/>
              </a:spcBef>
              <a:spcAft>
                <a:spcPts val="0"/>
              </a:spcAft>
              <a:buClr>
                <a:schemeClr val="dk1"/>
              </a:buClr>
              <a:buSzPts val="1100"/>
              <a:buFont typeface="Arial"/>
              <a:buNone/>
            </a:pPr>
            <a:r>
              <a:rPr lang="en" sz="2000" dirty="0"/>
              <a:t>You can find me at</a:t>
            </a:r>
            <a:endParaRPr sz="2000" dirty="0"/>
          </a:p>
          <a:p>
            <a:pPr marL="0" lvl="0" indent="0" algn="ctr">
              <a:spcBef>
                <a:spcPts val="0"/>
              </a:spcBef>
              <a:buClr>
                <a:schemeClr val="dk1"/>
              </a:buClr>
              <a:buSzPts val="1100"/>
              <a:buNone/>
            </a:pPr>
            <a:r>
              <a:rPr lang="en" sz="2000" dirty="0" smtClean="0"/>
              <a:t>byashshree2021@gmail.com or </a:t>
            </a:r>
            <a:r>
              <a:rPr lang="en-US" sz="2000" dirty="0"/>
              <a:t>https://in.linkedin.com/in/yashshreeb91</a:t>
            </a:r>
            <a:endParaRPr sz="2000" b="1" dirty="0"/>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4" y="1202000"/>
            <a:ext cx="6348791" cy="2745000"/>
          </a:xfrm>
          <a:prstGeom prst="rect">
            <a:avLst/>
          </a:prstGeom>
        </p:spPr>
        <p:txBody>
          <a:bodyPr spcFirstLastPara="1" wrap="square" lIns="91425" tIns="91425" rIns="91425" bIns="91425" anchor="t" anchorCtr="0">
            <a:noAutofit/>
          </a:bodyPr>
          <a:lstStyle/>
          <a:p>
            <a:pPr marL="0" lvl="0" indent="0">
              <a:buNone/>
            </a:pPr>
            <a:r>
              <a:rPr lang="en-US" sz="2400" i="0" dirty="0" smtClean="0"/>
              <a:t>Recommendation Systems are </a:t>
            </a:r>
            <a:r>
              <a:rPr lang="en-US" sz="2400" i="0" dirty="0"/>
              <a:t>used to predict the "rating" or "preference" that a user would give to an item. Almost every major tech company has applied them in some </a:t>
            </a:r>
            <a:r>
              <a:rPr lang="en-US" sz="2400" i="0" dirty="0" smtClean="0"/>
              <a:t>form. Personalized recommendation made available by it.</a:t>
            </a:r>
            <a:endParaRPr sz="2400" dirty="0"/>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TYPES OF RECOMMENDATION SYSTEM</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2" name="Picture 1"/>
          <p:cNvPicPr>
            <a:picLocks noChangeAspect="1"/>
          </p:cNvPicPr>
          <p:nvPr/>
        </p:nvPicPr>
        <p:blipFill>
          <a:blip r:embed="rId2"/>
          <a:stretch>
            <a:fillRect/>
          </a:stretch>
        </p:blipFill>
        <p:spPr>
          <a:xfrm>
            <a:off x="569207" y="1532148"/>
            <a:ext cx="5982535" cy="3419952"/>
          </a:xfrm>
          <a:prstGeom prst="rect">
            <a:avLst/>
          </a:prstGeom>
        </p:spPr>
        <p:style>
          <a:lnRef idx="0">
            <a:schemeClr val="accent1"/>
          </a:lnRef>
          <a:fillRef idx="3">
            <a:schemeClr val="accent1"/>
          </a:fillRef>
          <a:effectRef idx="3">
            <a:schemeClr val="accent1"/>
          </a:effectRef>
          <a:fontRef idx="minor">
            <a:schemeClr val="lt1"/>
          </a:fontRef>
        </p:style>
      </p:pic>
    </p:spTree>
    <p:extLst>
      <p:ext uri="{BB962C8B-B14F-4D97-AF65-F5344CB8AC3E}">
        <p14:creationId xmlns:p14="http://schemas.microsoft.com/office/powerpoint/2010/main" val="4234789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923606" y="181210"/>
            <a:ext cx="4711882" cy="557636"/>
          </a:xfrm>
          <a:prstGeom prst="rect">
            <a:avLst/>
          </a:prstGeom>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 dirty="0" smtClean="0"/>
              <a:t>ABOUT CONTENT BASED RECOMENDATION</a:t>
            </a:r>
            <a:endParaRPr dirty="0"/>
          </a:p>
        </p:txBody>
      </p:sp>
      <p:sp>
        <p:nvSpPr>
          <p:cNvPr id="237" name="Google Shape;237;p16"/>
          <p:cNvSpPr txBox="1">
            <a:spLocks noGrp="1"/>
          </p:cNvSpPr>
          <p:nvPr>
            <p:ph type="body" idx="1"/>
          </p:nvPr>
        </p:nvSpPr>
        <p:spPr>
          <a:xfrm>
            <a:off x="166191" y="1056008"/>
            <a:ext cx="4728716" cy="4156457"/>
          </a:xfrm>
          <a:prstGeom prst="rect">
            <a:avLst/>
          </a:prstGeom>
        </p:spPr>
        <p:txBody>
          <a:bodyPr spcFirstLastPara="1" wrap="square" lIns="91425" tIns="91425" rIns="91425" bIns="91425" anchor="ctr" anchorCtr="0">
            <a:noAutofit/>
          </a:bodyPr>
          <a:lstStyle/>
          <a:p>
            <a:pPr marL="457200" lvl="0" indent="-381000" algn="just" rtl="0">
              <a:spcBef>
                <a:spcPts val="0"/>
              </a:spcBef>
              <a:spcAft>
                <a:spcPts val="0"/>
              </a:spcAft>
              <a:buSzPts val="2400"/>
              <a:buChar char="▰"/>
            </a:pPr>
            <a:r>
              <a:rPr lang="en" sz="1800" dirty="0" smtClean="0"/>
              <a:t>It suggest the  simillar item based on particular item</a:t>
            </a:r>
          </a:p>
          <a:p>
            <a:pPr marL="457200" lvl="0" indent="-381000" algn="just" rtl="0">
              <a:spcBef>
                <a:spcPts val="0"/>
              </a:spcBef>
              <a:spcAft>
                <a:spcPts val="0"/>
              </a:spcAft>
              <a:buSzPts val="2400"/>
              <a:buChar char="▰"/>
            </a:pPr>
            <a:r>
              <a:rPr lang="en" sz="1800" dirty="0" smtClean="0"/>
              <a:t>It suggest the product  based  on user interest </a:t>
            </a:r>
          </a:p>
          <a:p>
            <a:pPr lvl="0" algn="just">
              <a:spcBef>
                <a:spcPts val="0"/>
              </a:spcBef>
            </a:pPr>
            <a:r>
              <a:rPr lang="en-US" sz="1800" dirty="0"/>
              <a:t>In this system, keywords are used to describe the items, and a </a:t>
            </a:r>
            <a:r>
              <a:rPr lang="en-US" sz="1800" dirty="0">
                <a:hlinkClick r:id="rId3" tooltip="User profile"/>
              </a:rPr>
              <a:t>user profile</a:t>
            </a:r>
            <a:r>
              <a:rPr lang="en-US" sz="1800" dirty="0"/>
              <a:t> is built to indicate the type of item this user </a:t>
            </a:r>
            <a:r>
              <a:rPr lang="en-US" sz="1800" dirty="0" smtClean="0"/>
              <a:t>likes</a:t>
            </a:r>
          </a:p>
          <a:p>
            <a:pPr lvl="0" algn="just">
              <a:spcBef>
                <a:spcPts val="0"/>
              </a:spcBef>
            </a:pPr>
            <a:r>
              <a:rPr lang="en-US" sz="1800" dirty="0"/>
              <a:t>Content-based recommender systems can also include opinion-based recommender </a:t>
            </a:r>
            <a:r>
              <a:rPr lang="en-US" sz="1800" dirty="0" smtClean="0"/>
              <a:t>systems</a:t>
            </a:r>
            <a:endParaRPr lang="en" sz="1800" dirty="0" smtClean="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39" name="Google Shape;239;p16"/>
          <p:cNvGrpSpPr/>
          <p:nvPr/>
        </p:nvGrpSpPr>
        <p:grpSpPr>
          <a:xfrm>
            <a:off x="302094" y="194499"/>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https://miro.medium.com/max/667/1*oYpMnPQFZaiZQizgVWBpo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6826" y="1603531"/>
            <a:ext cx="3629960" cy="24317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433316" y="1709239"/>
            <a:ext cx="3936985" cy="28849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PROS</a:t>
            </a:r>
          </a:p>
          <a:p>
            <a:pPr marL="342900" lvl="0" indent="-342900" algn="just">
              <a:buFont typeface="Wingdings" panose="05000000000000000000" pitchFamily="2" charset="2"/>
              <a:buChar char="§"/>
            </a:pPr>
            <a:r>
              <a:rPr lang="en-US" sz="1800" dirty="0"/>
              <a:t>This model is easily scalable due to low amounts of </a:t>
            </a:r>
            <a:r>
              <a:rPr lang="en-US" sz="1800" dirty="0" smtClean="0"/>
              <a:t>data.</a:t>
            </a:r>
          </a:p>
          <a:p>
            <a:pPr marL="342900" lvl="0" indent="-342900" algn="just">
              <a:buFont typeface="Wingdings" panose="05000000000000000000" pitchFamily="2" charset="2"/>
              <a:buChar char="§"/>
            </a:pPr>
            <a:r>
              <a:rPr lang="en-US" sz="1800" dirty="0" smtClean="0"/>
              <a:t>This </a:t>
            </a:r>
            <a:r>
              <a:rPr lang="en-US" sz="1800" dirty="0"/>
              <a:t>does not need to compare with other users’ </a:t>
            </a:r>
            <a:r>
              <a:rPr lang="en-US" sz="1800" dirty="0" smtClean="0"/>
              <a:t>data.</a:t>
            </a:r>
          </a:p>
          <a:p>
            <a:pPr marL="342900" lvl="0" indent="-342900" algn="just">
              <a:buFont typeface="Wingdings" panose="05000000000000000000" pitchFamily="2" charset="2"/>
              <a:buChar char="§"/>
            </a:pPr>
            <a:r>
              <a:rPr lang="en-US" sz="1800" dirty="0"/>
              <a:t>I</a:t>
            </a:r>
            <a:r>
              <a:rPr lang="en-US" sz="1800" dirty="0" smtClean="0"/>
              <a:t>t </a:t>
            </a:r>
            <a:r>
              <a:rPr lang="en-US" sz="1800" dirty="0"/>
              <a:t>can offer niche results specific to the current user</a:t>
            </a:r>
            <a:endParaRPr lang="en" sz="1800" b="1" dirty="0" smtClean="0"/>
          </a:p>
          <a:p>
            <a:pPr marL="0" lvl="0" indent="0" algn="l" rtl="0">
              <a:spcBef>
                <a:spcPts val="600"/>
              </a:spcBef>
              <a:spcAft>
                <a:spcPts val="0"/>
              </a:spcAft>
              <a:buNone/>
            </a:pPr>
            <a:endParaRPr b="1" dirty="0"/>
          </a:p>
        </p:txBody>
      </p:sp>
      <p:sp>
        <p:nvSpPr>
          <p:cNvPr id="268" name="Google Shape;268;p18"/>
          <p:cNvSpPr txBox="1">
            <a:spLocks noGrp="1"/>
          </p:cNvSpPr>
          <p:nvPr>
            <p:ph type="title"/>
          </p:nvPr>
        </p:nvSpPr>
        <p:spPr>
          <a:xfrm>
            <a:off x="1172084" y="164246"/>
            <a:ext cx="4304377" cy="545237"/>
          </a:xfrm>
          <a:prstGeom prst="rect">
            <a:avLst/>
          </a:prstGeom>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PROS AND CONS</a:t>
            </a:r>
            <a:endParaRPr dirty="0"/>
          </a:p>
        </p:txBody>
      </p:sp>
      <p:sp>
        <p:nvSpPr>
          <p:cNvPr id="269" name="Google Shape;269;p18"/>
          <p:cNvSpPr txBox="1">
            <a:spLocks noGrp="1"/>
          </p:cNvSpPr>
          <p:nvPr>
            <p:ph type="body" idx="2"/>
          </p:nvPr>
        </p:nvSpPr>
        <p:spPr>
          <a:xfrm>
            <a:off x="4584966" y="1528048"/>
            <a:ext cx="3982565" cy="3108451"/>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b="1" dirty="0" smtClean="0"/>
              <a:t>CONS</a:t>
            </a:r>
            <a:endParaRPr b="1" dirty="0"/>
          </a:p>
          <a:p>
            <a:pPr marL="342900" lvl="0" indent="-342900" algn="just">
              <a:spcBef>
                <a:spcPts val="1000"/>
              </a:spcBef>
              <a:spcAft>
                <a:spcPts val="1000"/>
              </a:spcAft>
              <a:buFont typeface="Wingdings" panose="05000000000000000000" pitchFamily="2" charset="2"/>
              <a:buChar char="q"/>
            </a:pPr>
            <a:r>
              <a:rPr lang="en-US" sz="1800" dirty="0" smtClean="0"/>
              <a:t>This </a:t>
            </a:r>
            <a:r>
              <a:rPr lang="en-US" sz="1800" dirty="0"/>
              <a:t>model requires a fair amount of domain knowledge.</a:t>
            </a:r>
          </a:p>
          <a:p>
            <a:pPr marL="342900" lvl="0" indent="-342900" algn="just">
              <a:spcBef>
                <a:spcPts val="1000"/>
              </a:spcBef>
              <a:spcAft>
                <a:spcPts val="1000"/>
              </a:spcAft>
              <a:buFont typeface="Wingdings" panose="05000000000000000000" pitchFamily="2" charset="2"/>
              <a:buChar char="q"/>
            </a:pPr>
            <a:r>
              <a:rPr lang="en-US" sz="1800" dirty="0"/>
              <a:t>Its accuracy is largely dependent on that knowledge</a:t>
            </a:r>
          </a:p>
          <a:p>
            <a:pPr marL="342900" lvl="0" indent="-342900" algn="just">
              <a:spcBef>
                <a:spcPts val="1000"/>
              </a:spcBef>
              <a:spcAft>
                <a:spcPts val="1000"/>
              </a:spcAft>
              <a:buFont typeface="Wingdings" panose="05000000000000000000" pitchFamily="2" charset="2"/>
              <a:buChar char="q"/>
            </a:pPr>
            <a:r>
              <a:rPr lang="en-US" sz="1800" dirty="0"/>
              <a:t>It is limited in that it’s unable to expand on known user interests.</a:t>
            </a:r>
            <a:endParaRPr sz="1800"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271" name="Google Shape;271;p18"/>
          <p:cNvGrpSpPr/>
          <p:nvPr/>
        </p:nvGrpSpPr>
        <p:grpSpPr>
          <a:xfrm>
            <a:off x="369675" y="248445"/>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9"/>
          <p:cNvSpPr txBox="1">
            <a:spLocks noGrp="1"/>
          </p:cNvSpPr>
          <p:nvPr>
            <p:ph type="title"/>
          </p:nvPr>
        </p:nvSpPr>
        <p:spPr>
          <a:xfrm>
            <a:off x="923308" y="123616"/>
            <a:ext cx="5000414" cy="566586"/>
          </a:xfrm>
          <a:prstGeom prst="rect">
            <a:avLst/>
          </a:prstGeom>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PROBLEM STATEMENT</a:t>
            </a:r>
            <a:endParaRPr dirty="0"/>
          </a:p>
        </p:txBody>
      </p:sp>
      <p:sp>
        <p:nvSpPr>
          <p:cNvPr id="287" name="Google Shape;287;p1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288" name="Google Shape;288;p19"/>
          <p:cNvGrpSpPr/>
          <p:nvPr/>
        </p:nvGrpSpPr>
        <p:grpSpPr>
          <a:xfrm>
            <a:off x="312466" y="218490"/>
            <a:ext cx="309022" cy="376837"/>
            <a:chOff x="596350" y="929175"/>
            <a:chExt cx="407950" cy="497475"/>
          </a:xfrm>
        </p:grpSpPr>
        <p:sp>
          <p:nvSpPr>
            <p:cNvPr id="289" name="Google Shape;289;p1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Rectangle 4"/>
          <p:cNvSpPr/>
          <p:nvPr/>
        </p:nvSpPr>
        <p:spPr>
          <a:xfrm>
            <a:off x="312466" y="1832774"/>
            <a:ext cx="4572000" cy="2585323"/>
          </a:xfrm>
          <a:prstGeom prst="rect">
            <a:avLst/>
          </a:prstGeom>
        </p:spPr>
        <p:txBody>
          <a:bodyPr>
            <a:spAutoFit/>
          </a:bodyPr>
          <a:lstStyle/>
          <a:p>
            <a:pPr algn="just"/>
            <a:r>
              <a:rPr lang="en-US" sz="1800" dirty="0"/>
              <a:t>Using different techniques of Machine Learning, we need to build a Recommender System that recommends movies based on “ Cast, Genre, Reviews, TMDB/IMDB ratings</a:t>
            </a:r>
            <a:r>
              <a:rPr lang="en-US" sz="1800" dirty="0" smtClean="0"/>
              <a:t>”</a:t>
            </a:r>
          </a:p>
          <a:p>
            <a:pPr algn="just"/>
            <a:endParaRPr lang="en-US" sz="1800" dirty="0"/>
          </a:p>
          <a:p>
            <a:pPr marL="0" indent="0" algn="just">
              <a:buNone/>
            </a:pPr>
            <a:r>
              <a:rPr lang="en-US" sz="1800" dirty="0" smtClean="0"/>
              <a:t>In this presentation we are using Content </a:t>
            </a:r>
            <a:r>
              <a:rPr lang="en-US" sz="1800" dirty="0"/>
              <a:t>b</a:t>
            </a:r>
            <a:r>
              <a:rPr lang="en-US" sz="1800" dirty="0" smtClean="0"/>
              <a:t>ased recommendation technique .</a:t>
            </a:r>
            <a:endParaRPr lang="en-US" sz="1800" dirty="0"/>
          </a:p>
          <a:p>
            <a:pPr marL="0" indent="0" algn="just">
              <a:buNone/>
            </a:pPr>
            <a:endParaRPr lang="en-US" sz="1800" dirty="0"/>
          </a:p>
        </p:txBody>
      </p:sp>
      <p:pic>
        <p:nvPicPr>
          <p:cNvPr id="7" name="Picture 6"/>
          <p:cNvPicPr>
            <a:picLocks noChangeAspect="1"/>
          </p:cNvPicPr>
          <p:nvPr/>
        </p:nvPicPr>
        <p:blipFill>
          <a:blip r:embed="rId3"/>
          <a:stretch>
            <a:fillRect/>
          </a:stretch>
        </p:blipFill>
        <p:spPr>
          <a:xfrm>
            <a:off x="5391363" y="1564418"/>
            <a:ext cx="3394830" cy="26000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93160" y="213187"/>
            <a:ext cx="4463403" cy="562489"/>
          </a:xfrm>
          <a:prstGeom prst="rect">
            <a:avLst/>
          </a:prstGeom>
        </p:spPr>
        <p:style>
          <a:lnRef idx="3">
            <a:schemeClr val="lt1"/>
          </a:lnRef>
          <a:fillRef idx="1">
            <a:schemeClr val="accent5"/>
          </a:fillRef>
          <a:effectRef idx="1">
            <a:schemeClr val="accent5"/>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ABOUT DATASET</a:t>
            </a:r>
            <a:endParaRPr dirty="0"/>
          </a:p>
        </p:txBody>
      </p:sp>
      <p:sp>
        <p:nvSpPr>
          <p:cNvPr id="301" name="Google Shape;301;p20"/>
          <p:cNvSpPr txBox="1">
            <a:spLocks noGrp="1"/>
          </p:cNvSpPr>
          <p:nvPr>
            <p:ph type="body" idx="1"/>
          </p:nvPr>
        </p:nvSpPr>
        <p:spPr>
          <a:xfrm>
            <a:off x="72736" y="1594516"/>
            <a:ext cx="4873336" cy="3548984"/>
          </a:xfrm>
          <a:prstGeom prst="rect">
            <a:avLst/>
          </a:prstGeom>
        </p:spPr>
        <p:txBody>
          <a:bodyPr spcFirstLastPara="1" wrap="square" lIns="91425" tIns="91425" rIns="91425" bIns="91425" anchor="ctr" anchorCtr="0">
            <a:noAutofit/>
          </a:bodyPr>
          <a:lstStyle/>
          <a:p>
            <a:pPr marL="527050" indent="-711200" algn="just">
              <a:spcAft>
                <a:spcPts val="600"/>
              </a:spcAft>
            </a:pPr>
            <a:r>
              <a:rPr lang="en-US" sz="1400" dirty="0" smtClean="0"/>
              <a:t>The dataset contained  metadata for all 45000 movies listed on kaggle.</a:t>
            </a:r>
          </a:p>
          <a:p>
            <a:pPr marL="527050" indent="-711200" algn="just">
              <a:spcAft>
                <a:spcPts val="600"/>
              </a:spcAft>
            </a:pPr>
            <a:r>
              <a:rPr lang="en-US" sz="1400" dirty="0" smtClean="0"/>
              <a:t>Link of dataset:</a:t>
            </a:r>
          </a:p>
          <a:p>
            <a:pPr marL="527050" indent="-711200" algn="just">
              <a:spcAft>
                <a:spcPts val="600"/>
              </a:spcAft>
              <a:buNone/>
            </a:pPr>
            <a:r>
              <a:rPr lang="en-US" sz="1400" u="sng" dirty="0" smtClean="0">
                <a:hlinkClick r:id="rId3"/>
              </a:rPr>
              <a:t>https</a:t>
            </a:r>
            <a:r>
              <a:rPr lang="en-US" sz="1400" u="sng" dirty="0">
                <a:hlinkClick r:id="rId3"/>
              </a:rPr>
              <a:t>://</a:t>
            </a:r>
            <a:r>
              <a:rPr lang="en-US" sz="1400" u="sng" dirty="0" smtClean="0">
                <a:hlinkClick r:id="rId3"/>
              </a:rPr>
              <a:t>www.kaggle.com/rounakbanik/movie-recommender-systems/data</a:t>
            </a:r>
            <a:endParaRPr lang="en-US" sz="1400" b="1" dirty="0"/>
          </a:p>
          <a:p>
            <a:pPr marL="527050" indent="-711200" algn="just">
              <a:spcAft>
                <a:spcPts val="600"/>
              </a:spcAft>
            </a:pPr>
            <a:r>
              <a:rPr lang="en-US" sz="1400" dirty="0"/>
              <a:t>The dataset consists of movies released on or before July 2017</a:t>
            </a:r>
            <a:r>
              <a:rPr lang="en-US" sz="1400" dirty="0" smtClean="0"/>
              <a:t>.</a:t>
            </a:r>
          </a:p>
          <a:p>
            <a:pPr marL="527050" indent="-711200" algn="just">
              <a:spcAft>
                <a:spcPts val="600"/>
              </a:spcAft>
            </a:pPr>
            <a:r>
              <a:rPr lang="en-US" sz="1400" dirty="0"/>
              <a:t>Dataset  available in the form of a </a:t>
            </a:r>
            <a:r>
              <a:rPr lang="en-US" sz="1400" dirty="0" err="1"/>
              <a:t>stringified</a:t>
            </a:r>
            <a:r>
              <a:rPr lang="en-US" sz="1400" dirty="0"/>
              <a:t> JSON Object</a:t>
            </a:r>
            <a:r>
              <a:rPr lang="en-US" sz="1400" dirty="0" smtClean="0"/>
              <a:t>.</a:t>
            </a:r>
          </a:p>
          <a:p>
            <a:pPr marL="527050" indent="-711200" algn="just">
              <a:spcAft>
                <a:spcPts val="600"/>
              </a:spcAft>
            </a:pPr>
            <a:r>
              <a:rPr lang="en-US" sz="1400" dirty="0" smtClean="0"/>
              <a:t>This dataset contained features like cast, crew, plot keywords, budget, revenue, posters, release dates, languages, production companies, countries, TMDB vote counts, and vote averages.</a:t>
            </a:r>
          </a:p>
          <a:p>
            <a:pPr marL="0" indent="0" algn="just">
              <a:spcAft>
                <a:spcPts val="1000"/>
              </a:spcAft>
              <a:buNone/>
            </a:pPr>
            <a:endParaRPr lang="en-US" sz="1400" dirty="0" smtClean="0"/>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304" name="Google Shape;304;p20"/>
          <p:cNvGrpSpPr/>
          <p:nvPr/>
        </p:nvGrpSpPr>
        <p:grpSpPr>
          <a:xfrm>
            <a:off x="302707" y="354672"/>
            <a:ext cx="335800" cy="279517"/>
            <a:chOff x="1247825" y="322750"/>
            <a:chExt cx="443300" cy="369000"/>
          </a:xfrm>
        </p:grpSpPr>
        <p:sp>
          <p:nvSpPr>
            <p:cNvPr id="305"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descr="SAGE Research Methods - Datase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0723" y="39834"/>
            <a:ext cx="1207642" cy="112227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1132755247"/>
              </p:ext>
            </p:extLst>
          </p:nvPr>
        </p:nvGraphicFramePr>
        <p:xfrm>
          <a:off x="5205844" y="1510400"/>
          <a:ext cx="3707262" cy="2772040"/>
        </p:xfrm>
        <a:graphic>
          <a:graphicData uri="http://schemas.openxmlformats.org/drawingml/2006/table">
            <a:tbl>
              <a:tblPr firstRow="1" bandRow="1">
                <a:tableStyleId>{5A111915-BE36-4E01-A7E5-04B1672EAD32}</a:tableStyleId>
              </a:tblPr>
              <a:tblGrid>
                <a:gridCol w="1579420"/>
                <a:gridCol w="955662"/>
                <a:gridCol w="1172180"/>
              </a:tblGrid>
              <a:tr h="547000">
                <a:tc>
                  <a:txBody>
                    <a:bodyPr/>
                    <a:lstStyle/>
                    <a:p>
                      <a:pPr algn="ctr"/>
                      <a:r>
                        <a:rPr lang="en-US" dirty="0" smtClean="0"/>
                        <a:t>Dataset</a:t>
                      </a:r>
                      <a:r>
                        <a:rPr lang="en-US" baseline="0" dirty="0" smtClean="0"/>
                        <a:t> Name</a:t>
                      </a:r>
                      <a:endParaRPr lang="en-US" dirty="0"/>
                    </a:p>
                  </a:txBody>
                  <a:tcPr/>
                </a:tc>
                <a:tc>
                  <a:txBody>
                    <a:bodyPr/>
                    <a:lstStyle/>
                    <a:p>
                      <a:pPr algn="ctr"/>
                      <a:r>
                        <a:rPr lang="en-US" dirty="0" smtClean="0"/>
                        <a:t>No.</a:t>
                      </a:r>
                      <a:r>
                        <a:rPr lang="en-US" baseline="0" dirty="0" smtClean="0"/>
                        <a:t> of feature</a:t>
                      </a:r>
                      <a:endParaRPr lang="en-US" dirty="0"/>
                    </a:p>
                  </a:txBody>
                  <a:tcPr/>
                </a:tc>
                <a:tc>
                  <a:txBody>
                    <a:bodyPr/>
                    <a:lstStyle/>
                    <a:p>
                      <a:pPr algn="ctr"/>
                      <a:r>
                        <a:rPr lang="en-US" dirty="0" smtClean="0"/>
                        <a:t>No.</a:t>
                      </a:r>
                      <a:r>
                        <a:rPr lang="en-US" baseline="0" dirty="0" smtClean="0"/>
                        <a:t> of Records</a:t>
                      </a:r>
                      <a:endParaRPr lang="en-US" dirty="0"/>
                    </a:p>
                  </a:txBody>
                  <a:tcPr/>
                </a:tc>
              </a:tr>
              <a:tr h="370840">
                <a:tc>
                  <a:txBody>
                    <a:bodyPr/>
                    <a:lstStyle/>
                    <a:p>
                      <a:pPr algn="l"/>
                      <a:r>
                        <a:rPr lang="en-US" sz="1200" dirty="0" smtClean="0"/>
                        <a:t>Credits</a:t>
                      </a:r>
                      <a:endParaRPr lang="en-US" sz="1200" dirty="0"/>
                    </a:p>
                  </a:txBody>
                  <a:tcPr/>
                </a:tc>
                <a:tc>
                  <a:txBody>
                    <a:bodyPr/>
                    <a:lstStyle/>
                    <a:p>
                      <a:pPr algn="l"/>
                      <a:r>
                        <a:rPr lang="en-US" sz="1200" dirty="0" smtClean="0"/>
                        <a:t>3</a:t>
                      </a:r>
                      <a:endParaRPr lang="en-US" sz="1200" dirty="0"/>
                    </a:p>
                  </a:txBody>
                  <a:tcPr/>
                </a:tc>
                <a:tc>
                  <a:txBody>
                    <a:bodyPr/>
                    <a:lstStyle/>
                    <a:p>
                      <a:pPr algn="l"/>
                      <a:r>
                        <a:rPr lang="en-US" sz="1200" dirty="0" smtClean="0"/>
                        <a:t>44702</a:t>
                      </a:r>
                      <a:endParaRPr lang="en-US" sz="1200" dirty="0"/>
                    </a:p>
                  </a:txBody>
                  <a:tcPr/>
                </a:tc>
              </a:tr>
              <a:tr h="370840">
                <a:tc>
                  <a:txBody>
                    <a:bodyPr/>
                    <a:lstStyle/>
                    <a:p>
                      <a:pPr algn="l"/>
                      <a:r>
                        <a:rPr lang="en-US" sz="1200" dirty="0" err="1" smtClean="0"/>
                        <a:t>Movies_metadata</a:t>
                      </a:r>
                      <a:endParaRPr lang="en-US" sz="1200" dirty="0"/>
                    </a:p>
                  </a:txBody>
                  <a:tcPr/>
                </a:tc>
                <a:tc>
                  <a:txBody>
                    <a:bodyPr/>
                    <a:lstStyle/>
                    <a:p>
                      <a:pPr algn="l"/>
                      <a:r>
                        <a:rPr lang="en-US" sz="1200" dirty="0" smtClean="0"/>
                        <a:t>24</a:t>
                      </a:r>
                      <a:endParaRPr lang="en-US" sz="1200" dirty="0"/>
                    </a:p>
                  </a:txBody>
                  <a:tcPr/>
                </a:tc>
                <a:tc>
                  <a:txBody>
                    <a:bodyPr/>
                    <a:lstStyle/>
                    <a:p>
                      <a:pPr algn="l"/>
                      <a:r>
                        <a:rPr lang="en-US" sz="1200" dirty="0" smtClean="0"/>
                        <a:t>45466</a:t>
                      </a:r>
                      <a:endParaRPr lang="en-US" sz="1200" dirty="0"/>
                    </a:p>
                  </a:txBody>
                  <a:tcPr/>
                </a:tc>
              </a:tr>
              <a:tr h="370840">
                <a:tc>
                  <a:txBody>
                    <a:bodyPr/>
                    <a:lstStyle/>
                    <a:p>
                      <a:pPr algn="l"/>
                      <a:r>
                        <a:rPr lang="en-US" sz="1200" dirty="0" smtClean="0"/>
                        <a:t>Keywords</a:t>
                      </a:r>
                      <a:endParaRPr lang="en-US" sz="1200" dirty="0"/>
                    </a:p>
                  </a:txBody>
                  <a:tcPr/>
                </a:tc>
                <a:tc>
                  <a:txBody>
                    <a:bodyPr/>
                    <a:lstStyle/>
                    <a:p>
                      <a:pPr algn="l"/>
                      <a:r>
                        <a:rPr lang="en-US" sz="1200" dirty="0" smtClean="0"/>
                        <a:t>2</a:t>
                      </a:r>
                      <a:endParaRPr lang="en-US" sz="1200" dirty="0"/>
                    </a:p>
                  </a:txBody>
                  <a:tcPr/>
                </a:tc>
                <a:tc>
                  <a:txBody>
                    <a:bodyPr/>
                    <a:lstStyle/>
                    <a:p>
                      <a:pPr algn="l"/>
                      <a:r>
                        <a:rPr lang="en-US" sz="1200" dirty="0" smtClean="0"/>
                        <a:t>44702</a:t>
                      </a:r>
                      <a:endParaRPr lang="en-US" sz="1200" dirty="0"/>
                    </a:p>
                  </a:txBody>
                  <a:tcPr/>
                </a:tc>
              </a:tr>
              <a:tr h="370840">
                <a:tc>
                  <a:txBody>
                    <a:bodyPr/>
                    <a:lstStyle/>
                    <a:p>
                      <a:pPr algn="l"/>
                      <a:r>
                        <a:rPr lang="en-US" sz="1200" dirty="0" err="1" smtClean="0"/>
                        <a:t>Rating_small</a:t>
                      </a:r>
                      <a:endParaRPr lang="en-US" sz="1200" dirty="0"/>
                    </a:p>
                  </a:txBody>
                  <a:tcPr/>
                </a:tc>
                <a:tc>
                  <a:txBody>
                    <a:bodyPr/>
                    <a:lstStyle/>
                    <a:p>
                      <a:pPr algn="l"/>
                      <a:r>
                        <a:rPr lang="en-US" sz="1200" dirty="0" smtClean="0"/>
                        <a:t>4</a:t>
                      </a:r>
                      <a:endParaRPr lang="en-US" sz="1200" dirty="0"/>
                    </a:p>
                  </a:txBody>
                  <a:tcPr/>
                </a:tc>
                <a:tc>
                  <a:txBody>
                    <a:bodyPr/>
                    <a:lstStyle/>
                    <a:p>
                      <a:pPr algn="l"/>
                      <a:r>
                        <a:rPr lang="en-US" sz="1200" dirty="0" smtClean="0"/>
                        <a:t>100004</a:t>
                      </a:r>
                      <a:endParaRPr lang="en-US" sz="1200" dirty="0"/>
                    </a:p>
                  </a:txBody>
                  <a:tcPr/>
                </a:tc>
              </a:tr>
              <a:tr h="370840">
                <a:tc>
                  <a:txBody>
                    <a:bodyPr/>
                    <a:lstStyle/>
                    <a:p>
                      <a:pPr algn="l"/>
                      <a:r>
                        <a:rPr lang="en-US" sz="1200" dirty="0" smtClean="0"/>
                        <a:t>Links</a:t>
                      </a:r>
                      <a:endParaRPr lang="en-US" sz="1200" dirty="0"/>
                    </a:p>
                  </a:txBody>
                  <a:tcPr/>
                </a:tc>
                <a:tc>
                  <a:txBody>
                    <a:bodyPr/>
                    <a:lstStyle/>
                    <a:p>
                      <a:pPr algn="l"/>
                      <a:r>
                        <a:rPr lang="en-US" sz="1200" dirty="0" smtClean="0"/>
                        <a:t>3</a:t>
                      </a:r>
                      <a:endParaRPr lang="en-US" sz="1200" dirty="0"/>
                    </a:p>
                  </a:txBody>
                  <a:tcPr/>
                </a:tc>
                <a:tc>
                  <a:txBody>
                    <a:bodyPr/>
                    <a:lstStyle/>
                    <a:p>
                      <a:pPr algn="l"/>
                      <a:r>
                        <a:rPr lang="en-US" sz="1200" dirty="0" smtClean="0"/>
                        <a:t>45843</a:t>
                      </a:r>
                      <a:endParaRPr lang="en-US" sz="1200" dirty="0"/>
                    </a:p>
                  </a:txBody>
                  <a:tcPr/>
                </a:tc>
              </a:tr>
              <a:tr h="370840">
                <a:tc>
                  <a:txBody>
                    <a:bodyPr/>
                    <a:lstStyle/>
                    <a:p>
                      <a:pPr algn="l"/>
                      <a:r>
                        <a:rPr lang="en-US" sz="1200" dirty="0" err="1" smtClean="0"/>
                        <a:t>Links_small</a:t>
                      </a:r>
                      <a:endParaRPr lang="en-US" sz="1200" dirty="0"/>
                    </a:p>
                  </a:txBody>
                  <a:tcPr/>
                </a:tc>
                <a:tc>
                  <a:txBody>
                    <a:bodyPr/>
                    <a:lstStyle/>
                    <a:p>
                      <a:pPr algn="l"/>
                      <a:r>
                        <a:rPr lang="en-US" sz="1200" dirty="0" smtClean="0"/>
                        <a:t>3</a:t>
                      </a:r>
                      <a:endParaRPr lang="en-US" sz="1200" dirty="0"/>
                    </a:p>
                  </a:txBody>
                  <a:tcPr/>
                </a:tc>
                <a:tc>
                  <a:txBody>
                    <a:bodyPr/>
                    <a:lstStyle/>
                    <a:p>
                      <a:pPr algn="l"/>
                      <a:r>
                        <a:rPr lang="en-US" sz="1200" dirty="0" smtClean="0"/>
                        <a:t>9125</a:t>
                      </a:r>
                      <a:endParaRPr lang="en-US" sz="1200" dirty="0"/>
                    </a:p>
                  </a:txBody>
                  <a:tcPr/>
                </a:tc>
              </a:tr>
            </a:tbl>
          </a:graphicData>
        </a:graphic>
      </p:graphicFrame>
    </p:spTree>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TotalTime>
  <Words>936</Words>
  <Application>Microsoft Office PowerPoint</Application>
  <PresentationFormat>On-screen Show (16:9)</PresentationFormat>
  <Paragraphs>213</Paragraphs>
  <Slides>35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Roboto Condensed Light</vt:lpstr>
      <vt:lpstr>Roboto Condensed</vt:lpstr>
      <vt:lpstr>Wingdings</vt:lpstr>
      <vt:lpstr>urw-din</vt:lpstr>
      <vt:lpstr>Arial</vt:lpstr>
      <vt:lpstr>Arvo</vt:lpstr>
      <vt:lpstr>Salerio template</vt:lpstr>
      <vt:lpstr>CONTENT BASED MOVIES RECOMMENDED SYSTEM</vt:lpstr>
      <vt:lpstr>Content</vt:lpstr>
      <vt:lpstr>INTRODUCTION</vt:lpstr>
      <vt:lpstr>PowerPoint Presentation</vt:lpstr>
      <vt:lpstr>TYPES OF RECOMMENDATION SYSTEM</vt:lpstr>
      <vt:lpstr>ABOUT CONTENT BASED RECOMENDATION</vt:lpstr>
      <vt:lpstr>PROS AND CONS</vt:lpstr>
      <vt:lpstr>PROBLEM STATEMENT</vt:lpstr>
      <vt:lpstr>ABOUT DATASET</vt:lpstr>
      <vt:lpstr>TO BUILD THE RECOMMENDER SYSTEM MODEL BASED ON CONTENT FILTERING</vt:lpstr>
      <vt:lpstr> METHODLOGY</vt:lpstr>
      <vt:lpstr>PowerPoint Presentation</vt:lpstr>
      <vt:lpstr>DATA PREPROCESSING: DATA MINING</vt:lpstr>
      <vt:lpstr>DATA PREPROCESSING: DATA MINING</vt:lpstr>
      <vt:lpstr>DATA PREPROCESSING: DATA MINING</vt:lpstr>
      <vt:lpstr>PowerPoint Presentation</vt:lpstr>
      <vt:lpstr>DATA PREPROCESSING: DATA MINING</vt:lpstr>
      <vt:lpstr>FEATURE ENGINEERING</vt:lpstr>
      <vt:lpstr>EXPLANATORY DATA ANALYSIS</vt:lpstr>
      <vt:lpstr>DATA VISUALIZATION</vt:lpstr>
      <vt:lpstr>DATA VISUALIZATION</vt:lpstr>
      <vt:lpstr>DATA VISUALIZATION</vt:lpstr>
      <vt:lpstr>PowerPoint Presentation</vt:lpstr>
      <vt:lpstr>PowerPoint Presentation</vt:lpstr>
      <vt:lpstr>MODEL BUIDLING</vt:lpstr>
      <vt:lpstr>Text Mining using NLTK</vt:lpstr>
      <vt:lpstr>PowerPoint Presentation</vt:lpstr>
      <vt:lpstr>PowerPoint Presentation</vt:lpstr>
      <vt:lpstr>MODEL BUILDING USING COSINE SIMILARITY</vt:lpstr>
      <vt:lpstr>RECOMMENDATION</vt:lpstr>
      <vt:lpstr>SAVING THE RECOMMENDATION</vt:lpstr>
      <vt:lpstr>REFERENCES</vt:lpstr>
      <vt:lpstr>REFERENCES</vt:lpstr>
      <vt:lpstr>CREDITS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BASED RECOMMENDED SYSTEM</dc:title>
  <dc:creator>yashshree vijay</dc:creator>
  <cp:lastModifiedBy>yashshree vijay</cp:lastModifiedBy>
  <cp:revision>37</cp:revision>
  <dcterms:modified xsi:type="dcterms:W3CDTF">2022-10-20T19:24:56Z</dcterms:modified>
</cp:coreProperties>
</file>