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4" r:id="rId9"/>
    <p:sldId id="287" r:id="rId10"/>
    <p:sldId id="292" r:id="rId11"/>
    <p:sldId id="264" r:id="rId12"/>
    <p:sldId id="265" r:id="rId13"/>
    <p:sldId id="306" r:id="rId14"/>
    <p:sldId id="270" r:id="rId15"/>
    <p:sldId id="273" r:id="rId16"/>
    <p:sldId id="297" r:id="rId17"/>
    <p:sldId id="300" r:id="rId18"/>
    <p:sldId id="302" r:id="rId19"/>
    <p:sldId id="281" r:id="rId20"/>
    <p:sldId id="282" r:id="rId21"/>
  </p:sldIdLst>
  <p:sldSz cx="9144000" cy="5143500"/>
  <p:notesSz cx="9144000" cy="5143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50"/>
        <p:guide pos="211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0" y="381000"/>
            <a:ext cx="5434965" cy="771525"/>
          </a:xfrm>
          <a:prstGeom prst="rect">
            <a:avLst/>
          </a:prstGeom>
        </p:spPr>
        <p:txBody>
          <a:bodyPr wrap="square" lIns="0" tIns="0" rIns="0" bIns="0">
            <a:spAutoFit/>
          </a:bodyPr>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1600" b="1" i="0" u="sng">
                <a:solidFill>
                  <a:srgbClr val="253147"/>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sp>
        <p:nvSpPr>
          <p:cNvPr id="17" name="bg object 17"/>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18" name="bg object 18"/>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sp>
        <p:nvSpPr>
          <p:cNvPr id="19" name="bg object 19"/>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20" name="bg object 20"/>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21" name="bg object 21"/>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664455" y="1567201"/>
            <a:ext cx="3827145" cy="2716529"/>
          </a:xfrm>
          <a:prstGeom prst="rect">
            <a:avLst/>
          </a:prstGeom>
        </p:spPr>
        <p:txBody>
          <a:bodyPr wrap="square" lIns="0" tIns="0" rIns="0" bIns="0">
            <a:spAutoFit/>
          </a:bodyPr>
          <a:lstStyle>
            <a:lvl1pPr>
              <a:defRPr sz="2000" b="1" i="0">
                <a:solidFill>
                  <a:srgbClr val="253147"/>
                </a:solidFill>
                <a:latin typeface="Trebuchet MS" panose="020B0603020202020204"/>
                <a:cs typeface="Trebuchet MS" panose="020B0603020202020204"/>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p:txBody>
      </p:sp>
      <p:sp>
        <p:nvSpPr>
          <p:cNvPr id="17" name="bg object 17"/>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p:txBody>
      </p:sp>
      <p:sp>
        <p:nvSpPr>
          <p:cNvPr id="18" name="bg object 18"/>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p:txBody>
      </p:sp>
      <p:sp>
        <p:nvSpPr>
          <p:cNvPr id="19" name="bg object 19"/>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20" name="bg object 20"/>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21" name="bg object 21"/>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17" name="bg object 17"/>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18" name="bg object 1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sp>
        <p:nvSpPr>
          <p:cNvPr id="19" name="bg object 19"/>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sp>
        <p:nvSpPr>
          <p:cNvPr id="20" name="bg object 20"/>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21" name="bg object 21"/>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sp>
        <p:nvSpPr>
          <p:cNvPr id="2" name="Holder 2"/>
          <p:cNvSpPr>
            <a:spLocks noGrp="1"/>
          </p:cNvSpPr>
          <p:nvPr>
            <p:ph type="title"/>
          </p:nvPr>
        </p:nvSpPr>
        <p:spPr>
          <a:xfrm>
            <a:off x="1424686" y="272288"/>
            <a:ext cx="4001135" cy="330834"/>
          </a:xfrm>
          <a:prstGeom prst="rect">
            <a:avLst/>
          </a:prstGeom>
        </p:spPr>
        <p:txBody>
          <a:bodyPr wrap="square" lIns="0" tIns="0" rIns="0" bIns="0">
            <a:spAutoFit/>
          </a:bodyPr>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584708" y="1684781"/>
            <a:ext cx="7680959" cy="1889760"/>
          </a:xfrm>
          <a:prstGeom prst="rect">
            <a:avLst/>
          </a:prstGeom>
        </p:spPr>
        <p:txBody>
          <a:bodyPr wrap="square" lIns="0" tIns="0" rIns="0" bIns="0">
            <a:spAutoFit/>
          </a:bodyPr>
          <a:lstStyle>
            <a:lvl1pPr>
              <a:defRPr sz="1600" b="1" i="0" u="sng">
                <a:solidFill>
                  <a:srgbClr val="253147"/>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820277" y="4694976"/>
            <a:ext cx="244475" cy="204470"/>
          </a:xfrm>
          <a:prstGeom prst="rect">
            <a:avLst/>
          </a:prstGeom>
        </p:spPr>
        <p:txBody>
          <a:bodyPr wrap="square" lIns="0" tIns="0" rIns="0" bIns="0">
            <a:spAutoFit/>
          </a:bodyPr>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hyperlink" Target="https://www.kaggle.com/rounakbanik/movie-recommender-systems/data" TargetMode="Externa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43800" y="658368"/>
            <a:ext cx="1300480" cy="433070"/>
          </a:xfrm>
          <a:custGeom>
            <a:avLst/>
            <a:gdLst/>
            <a:ahLst/>
            <a:cxnLst/>
            <a:rect l="l" t="t" r="r" b="b"/>
            <a:pathLst>
              <a:path w="1300479" h="433069">
                <a:moveTo>
                  <a:pt x="421513" y="0"/>
                </a:moveTo>
                <a:lnTo>
                  <a:pt x="0" y="432816"/>
                </a:lnTo>
                <a:lnTo>
                  <a:pt x="1299972" y="432816"/>
                </a:lnTo>
                <a:lnTo>
                  <a:pt x="421513" y="0"/>
                </a:lnTo>
                <a:close/>
              </a:path>
            </a:pathLst>
          </a:custGeom>
          <a:solidFill>
            <a:srgbClr val="253147"/>
          </a:solidFill>
        </p:spPr>
        <p:txBody>
          <a:bodyPr wrap="square" lIns="0" tIns="0" rIns="0" bIns="0" rtlCol="0"/>
          <a:lstStyle/>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p:txBody>
        </p:sp>
        <p:sp>
          <p:nvSpPr>
            <p:cNvPr id="5" name="object 5"/>
            <p:cNvSpPr/>
            <p:nvPr/>
          </p:nvSpPr>
          <p:spPr>
            <a:xfrm>
              <a:off x="0" y="1091183"/>
              <a:ext cx="8846820" cy="2961640"/>
            </a:xfrm>
            <a:custGeom>
              <a:avLst/>
              <a:gdLst/>
              <a:ahLst/>
              <a:cxnLst/>
              <a:rect l="l" t="t" r="r" b="b"/>
              <a:pathLst>
                <a:path w="8846820" h="2961640">
                  <a:moveTo>
                    <a:pt x="8846820" y="0"/>
                  </a:moveTo>
                  <a:lnTo>
                    <a:pt x="5888736" y="0"/>
                  </a:lnTo>
                  <a:lnTo>
                    <a:pt x="5885688" y="0"/>
                  </a:lnTo>
                  <a:lnTo>
                    <a:pt x="0" y="0"/>
                  </a:lnTo>
                  <a:lnTo>
                    <a:pt x="0" y="2961132"/>
                  </a:lnTo>
                  <a:lnTo>
                    <a:pt x="5885688" y="2961132"/>
                  </a:lnTo>
                  <a:lnTo>
                    <a:pt x="5888736" y="2961132"/>
                  </a:lnTo>
                  <a:lnTo>
                    <a:pt x="5888736" y="2958084"/>
                  </a:lnTo>
                  <a:lnTo>
                    <a:pt x="8846820" y="0"/>
                  </a:lnTo>
                  <a:close/>
                </a:path>
              </a:pathLst>
            </a:custGeom>
            <a:solidFill>
              <a:srgbClr val="3E5278"/>
            </a:solidFill>
          </p:spPr>
          <p:txBody>
            <a:bodyPr wrap="square" lIns="0" tIns="0" rIns="0" bIns="0" rtlCol="0"/>
            <a:lstStyle/>
            <a:p/>
          </p:txBody>
        </p:sp>
        <p:sp>
          <p:nvSpPr>
            <p:cNvPr id="6" name="object 6"/>
            <p:cNvSpPr/>
            <p:nvPr/>
          </p:nvSpPr>
          <p:spPr>
            <a:xfrm>
              <a:off x="3677411" y="4579620"/>
              <a:ext cx="394970" cy="131445"/>
            </a:xfrm>
            <a:custGeom>
              <a:avLst/>
              <a:gdLst/>
              <a:ahLst/>
              <a:cxnLst/>
              <a:rect l="l" t="t" r="r" b="b"/>
              <a:pathLst>
                <a:path w="394970" h="131445">
                  <a:moveTo>
                    <a:pt x="394715" y="0"/>
                  </a:moveTo>
                  <a:lnTo>
                    <a:pt x="0" y="0"/>
                  </a:lnTo>
                  <a:lnTo>
                    <a:pt x="266700" y="131063"/>
                  </a:lnTo>
                  <a:lnTo>
                    <a:pt x="394715" y="0"/>
                  </a:lnTo>
                  <a:close/>
                </a:path>
              </a:pathLst>
            </a:custGeom>
            <a:solidFill>
              <a:srgbClr val="D26E00"/>
            </a:solidFill>
          </p:spPr>
          <p:txBody>
            <a:bodyPr wrap="square" lIns="0" tIns="0" rIns="0" bIns="0" rtlCol="0"/>
            <a:lstStyle/>
            <a:p/>
          </p:txBody>
        </p:sp>
        <p:sp>
          <p:nvSpPr>
            <p:cNvPr id="7" name="object 7"/>
            <p:cNvSpPr/>
            <p:nvPr/>
          </p:nvSpPr>
          <p:spPr>
            <a:xfrm>
              <a:off x="3680460" y="4277867"/>
              <a:ext cx="5463540" cy="304800"/>
            </a:xfrm>
            <a:custGeom>
              <a:avLst/>
              <a:gdLst/>
              <a:ahLst/>
              <a:cxnLst/>
              <a:rect l="l" t="t" r="r" b="b"/>
              <a:pathLst>
                <a:path w="5463540" h="304800">
                  <a:moveTo>
                    <a:pt x="5463540" y="0"/>
                  </a:moveTo>
                  <a:lnTo>
                    <a:pt x="304800" y="0"/>
                  </a:lnTo>
                  <a:lnTo>
                    <a:pt x="297180" y="0"/>
                  </a:lnTo>
                  <a:lnTo>
                    <a:pt x="297180" y="7620"/>
                  </a:lnTo>
                  <a:lnTo>
                    <a:pt x="0" y="304800"/>
                  </a:lnTo>
                  <a:lnTo>
                    <a:pt x="297180" y="304800"/>
                  </a:lnTo>
                  <a:lnTo>
                    <a:pt x="304800" y="304800"/>
                  </a:lnTo>
                  <a:lnTo>
                    <a:pt x="5463540" y="304800"/>
                  </a:lnTo>
                  <a:lnTo>
                    <a:pt x="5463540" y="0"/>
                  </a:lnTo>
                  <a:close/>
                </a:path>
              </a:pathLst>
            </a:custGeom>
            <a:solidFill>
              <a:srgbClr val="FF9700"/>
            </a:solidFill>
          </p:spPr>
          <p:txBody>
            <a:bodyPr wrap="square" lIns="0" tIns="0" rIns="0" bIns="0" rtlCol="0"/>
            <a:lstStyle/>
            <a:p/>
          </p:txBody>
        </p:sp>
      </p:grpSp>
      <p:sp>
        <p:nvSpPr>
          <p:cNvPr id="8" name="object 8"/>
          <p:cNvSpPr txBox="1"/>
          <p:nvPr/>
        </p:nvSpPr>
        <p:spPr>
          <a:xfrm>
            <a:off x="1235125" y="1428953"/>
            <a:ext cx="4269740" cy="2795270"/>
          </a:xfrm>
          <a:prstGeom prst="rect">
            <a:avLst/>
          </a:prstGeom>
        </p:spPr>
        <p:txBody>
          <a:bodyPr vert="horz" wrap="square" lIns="0" tIns="12700" rIns="0" bIns="0" rtlCol="0">
            <a:spAutoFit/>
          </a:bodyPr>
          <a:lstStyle/>
          <a:p>
            <a:pPr marL="12700" algn="ctr">
              <a:lnSpc>
                <a:spcPct val="100000"/>
              </a:lnSpc>
              <a:spcBef>
                <a:spcPts val="100"/>
              </a:spcBef>
            </a:pPr>
            <a:r>
              <a:rPr sz="3600" b="1" spc="-330" dirty="0">
                <a:solidFill>
                  <a:srgbClr val="FFFF00"/>
                </a:solidFill>
                <a:latin typeface="Trebuchet MS" panose="020B0603020202020204"/>
                <a:cs typeface="Trebuchet MS" panose="020B0603020202020204"/>
              </a:rPr>
              <a:t> </a:t>
            </a:r>
            <a:r>
              <a:rPr lang="en-IN" altLang="en-US" sz="3600" b="1" spc="-330" dirty="0">
                <a:solidFill>
                  <a:srgbClr val="FFFF00"/>
                </a:solidFill>
                <a:latin typeface="Times New Roman" panose="02020603050405020304" charset="0"/>
                <a:cs typeface="Times New Roman" panose="02020603050405020304" charset="0"/>
              </a:rPr>
              <a:t>COLLABRATIVE </a:t>
            </a:r>
            <a:r>
              <a:rPr sz="3600" b="1" spc="-150" dirty="0">
                <a:solidFill>
                  <a:srgbClr val="FFFF00"/>
                </a:solidFill>
                <a:latin typeface="Times New Roman" panose="02020603050405020304" charset="0"/>
                <a:cs typeface="Times New Roman" panose="02020603050405020304" charset="0"/>
              </a:rPr>
              <a:t>BASED</a:t>
            </a:r>
            <a:r>
              <a:rPr lang="en-IN" altLang="en-US" sz="3600" b="1" spc="-150" dirty="0">
                <a:solidFill>
                  <a:srgbClr val="FFFF00"/>
                </a:solidFill>
                <a:latin typeface="Times New Roman" panose="02020603050405020304" charset="0"/>
                <a:cs typeface="Times New Roman" panose="02020603050405020304" charset="0"/>
              </a:rPr>
              <a:t> </a:t>
            </a:r>
            <a:r>
              <a:rPr sz="3600" b="1" spc="-305" dirty="0">
                <a:solidFill>
                  <a:srgbClr val="FFFF00"/>
                </a:solidFill>
                <a:latin typeface="Trebuchet MS" panose="020B0603020202020204"/>
                <a:cs typeface="Trebuchet MS" panose="020B0603020202020204"/>
                <a:sym typeface="+mn-ea"/>
              </a:rPr>
              <a:t>RECOMMENDED </a:t>
            </a:r>
            <a:r>
              <a:rPr sz="3600" b="1" spc="-10" dirty="0">
                <a:solidFill>
                  <a:srgbClr val="FFFF00"/>
                </a:solidFill>
                <a:latin typeface="Trebuchet MS" panose="020B0603020202020204"/>
                <a:cs typeface="Trebuchet MS" panose="020B0603020202020204"/>
                <a:sym typeface="+mn-ea"/>
              </a:rPr>
              <a:t>SYSTEM</a:t>
            </a:r>
            <a:endParaRPr sz="3600">
              <a:solidFill>
                <a:srgbClr val="FFFF00"/>
              </a:solidFill>
              <a:latin typeface="Trebuchet MS" panose="020B0603020202020204"/>
              <a:cs typeface="Trebuchet MS" panose="020B0603020202020204"/>
            </a:endParaRPr>
          </a:p>
          <a:p>
            <a:pPr marL="12700" algn="ctr">
              <a:lnSpc>
                <a:spcPct val="100000"/>
              </a:lnSpc>
              <a:spcBef>
                <a:spcPts val="100"/>
              </a:spcBef>
            </a:pPr>
            <a:endParaRPr lang="en-IN" altLang="en-US" sz="3600" b="1" spc="-150" dirty="0">
              <a:solidFill>
                <a:srgbClr val="FFFF00"/>
              </a:solidFill>
              <a:latin typeface="Trebuchet MS" panose="020B0603020202020204"/>
              <a:cs typeface="Trebuchet MS" panose="020B0603020202020204"/>
            </a:endParaRPr>
          </a:p>
        </p:txBody>
      </p:sp>
      <p:sp>
        <p:nvSpPr>
          <p:cNvPr id="10" name="object 10"/>
          <p:cNvSpPr txBox="1"/>
          <p:nvPr/>
        </p:nvSpPr>
        <p:spPr>
          <a:xfrm>
            <a:off x="4588255" y="4715967"/>
            <a:ext cx="2224405" cy="22796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Author:</a:t>
            </a:r>
            <a:r>
              <a:rPr sz="1400" spc="-70" dirty="0">
                <a:latin typeface="Arial" panose="020B0604020202020204"/>
                <a:cs typeface="Arial" panose="020B0604020202020204"/>
              </a:rPr>
              <a:t> </a:t>
            </a:r>
            <a:r>
              <a:rPr lang="en-IN" altLang="en-US" sz="1400" spc="-70" dirty="0">
                <a:latin typeface="Arial" panose="020B0604020202020204"/>
                <a:cs typeface="Arial" panose="020B0604020202020204"/>
              </a:rPr>
              <a:t>Nilkantha Bag</a:t>
            </a:r>
            <a:endParaRPr lang="en-IN" altLang="en-US" sz="1400" spc="-7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32103" y="172212"/>
              <a:ext cx="4587240" cy="685800"/>
            </a:xfrm>
            <a:prstGeom prst="rect">
              <a:avLst/>
            </a:prstGeom>
          </p:spPr>
        </p:pic>
        <p:pic>
          <p:nvPicPr>
            <p:cNvPr id="4" name="object 4"/>
            <p:cNvPicPr/>
            <p:nvPr/>
          </p:nvPicPr>
          <p:blipFill>
            <a:blip r:embed="rId2" cstate="print"/>
            <a:stretch>
              <a:fillRect/>
            </a:stretch>
          </p:blipFill>
          <p:spPr>
            <a:xfrm>
              <a:off x="2039111" y="243840"/>
              <a:ext cx="2168652" cy="618743"/>
            </a:xfrm>
            <a:prstGeom prst="rect">
              <a:avLst/>
            </a:prstGeom>
          </p:spPr>
        </p:pic>
      </p:grpSp>
      <p:sp>
        <p:nvSpPr>
          <p:cNvPr id="5" name="object 5"/>
          <p:cNvSpPr txBox="1"/>
          <p:nvPr/>
        </p:nvSpPr>
        <p:spPr>
          <a:xfrm>
            <a:off x="893825" y="214122"/>
            <a:ext cx="4464050" cy="562610"/>
          </a:xfrm>
          <a:prstGeom prst="rect">
            <a:avLst/>
          </a:prstGeom>
          <a:solidFill>
            <a:srgbClr val="FF9700"/>
          </a:solidFill>
          <a:ln w="38100">
            <a:solidFill>
              <a:srgbClr val="FFFFFF"/>
            </a:solidFill>
          </a:ln>
        </p:spPr>
        <p:txBody>
          <a:bodyPr vert="horz" wrap="square" lIns="0" tIns="114935" rIns="0" bIns="0" rtlCol="0">
            <a:spAutoFit/>
          </a:bodyPr>
          <a:lstStyle/>
          <a:p>
            <a:pPr algn="ctr">
              <a:lnSpc>
                <a:spcPct val="100000"/>
              </a:lnSpc>
              <a:spcBef>
                <a:spcPts val="905"/>
              </a:spcBef>
            </a:pPr>
            <a:r>
              <a:rPr sz="2000" b="1" spc="-145" dirty="0">
                <a:solidFill>
                  <a:srgbClr val="FFFFFF"/>
                </a:solidFill>
                <a:latin typeface="Trebuchet MS" panose="020B0603020202020204"/>
                <a:cs typeface="Trebuchet MS" panose="020B0603020202020204"/>
              </a:rPr>
              <a:t>ABOUT</a:t>
            </a:r>
            <a:r>
              <a:rPr sz="2000" b="1" spc="-125" dirty="0">
                <a:solidFill>
                  <a:srgbClr val="FFFFFF"/>
                </a:solidFill>
                <a:latin typeface="Trebuchet MS" panose="020B0603020202020204"/>
                <a:cs typeface="Trebuchet MS" panose="020B0603020202020204"/>
              </a:rPr>
              <a:t> </a:t>
            </a:r>
            <a:r>
              <a:rPr sz="2000" b="1" spc="-10" dirty="0">
                <a:solidFill>
                  <a:srgbClr val="FFFFFF"/>
                </a:solidFill>
                <a:latin typeface="Trebuchet MS" panose="020B0603020202020204"/>
                <a:cs typeface="Trebuchet MS" panose="020B0603020202020204"/>
              </a:rPr>
              <a:t>DATASET</a:t>
            </a:r>
            <a:endParaRPr sz="2000">
              <a:latin typeface="Trebuchet MS" panose="020B0603020202020204"/>
              <a:cs typeface="Trebuchet MS" panose="020B0603020202020204"/>
            </a:endParaRPr>
          </a:p>
        </p:txBody>
      </p:sp>
      <p:sp>
        <p:nvSpPr>
          <p:cNvPr id="6" name="object 6"/>
          <p:cNvSpPr txBox="1">
            <a:spLocks noGrp="1"/>
          </p:cNvSpPr>
          <p:nvPr>
            <p:ph type="title"/>
          </p:nvPr>
        </p:nvSpPr>
        <p:spPr>
          <a:xfrm>
            <a:off x="381406" y="1412240"/>
            <a:ext cx="5469890" cy="857885"/>
          </a:xfrm>
          <a:prstGeom prst="rect">
            <a:avLst/>
          </a:prstGeom>
        </p:spPr>
        <p:txBody>
          <a:bodyPr vert="horz" wrap="square" lIns="0" tIns="62865" rIns="0" bIns="0" rtlCol="0">
            <a:spAutoFit/>
          </a:bodyPr>
          <a:lstStyle/>
          <a:p>
            <a:pPr marL="12700">
              <a:lnSpc>
                <a:spcPct val="100000"/>
              </a:lnSpc>
              <a:spcBef>
                <a:spcPts val="495"/>
              </a:spcBef>
              <a:tabLst>
                <a:tab pos="469900" algn="l"/>
              </a:tabLst>
            </a:pPr>
            <a:r>
              <a:rPr sz="2400" b="0" spc="-50" dirty="0">
                <a:solidFill>
                  <a:srgbClr val="C6D2E6"/>
                </a:solidFill>
                <a:latin typeface="Cambria Math" panose="02040503050406030204"/>
                <a:cs typeface="Cambria Math" panose="02040503050406030204"/>
              </a:rPr>
              <a:t>▰</a:t>
            </a:r>
            <a:r>
              <a:rPr sz="2400" b="0" dirty="0">
                <a:solidFill>
                  <a:srgbClr val="C6D2E6"/>
                </a:solidFill>
                <a:latin typeface="Cambria Math" panose="02040503050406030204"/>
                <a:cs typeface="Cambria Math" panose="02040503050406030204"/>
              </a:rPr>
              <a:t>	</a:t>
            </a:r>
            <a:r>
              <a:rPr sz="1400" b="0" spc="-100" dirty="0">
                <a:solidFill>
                  <a:srgbClr val="253147"/>
                </a:solidFill>
                <a:latin typeface="Trebuchet MS" panose="020B0603020202020204"/>
                <a:cs typeface="Trebuchet MS" panose="020B0603020202020204"/>
              </a:rPr>
              <a:t>The</a:t>
            </a:r>
            <a:r>
              <a:rPr sz="1400" b="0" spc="-114" dirty="0">
                <a:solidFill>
                  <a:srgbClr val="253147"/>
                </a:solidFill>
                <a:latin typeface="Trebuchet MS" panose="020B0603020202020204"/>
                <a:cs typeface="Trebuchet MS" panose="020B0603020202020204"/>
              </a:rPr>
              <a:t> </a:t>
            </a:r>
            <a:r>
              <a:rPr sz="1400" b="0" spc="-90" dirty="0">
                <a:solidFill>
                  <a:srgbClr val="253147"/>
                </a:solidFill>
                <a:latin typeface="Trebuchet MS" panose="020B0603020202020204"/>
                <a:cs typeface="Trebuchet MS" panose="020B0603020202020204"/>
              </a:rPr>
              <a:t>dataset</a:t>
            </a:r>
            <a:r>
              <a:rPr sz="1400" b="0" spc="-95" dirty="0">
                <a:solidFill>
                  <a:srgbClr val="253147"/>
                </a:solidFill>
                <a:latin typeface="Trebuchet MS" panose="020B0603020202020204"/>
                <a:cs typeface="Trebuchet MS" panose="020B0603020202020204"/>
              </a:rPr>
              <a:t> </a:t>
            </a:r>
            <a:r>
              <a:rPr sz="1400" b="0" spc="-65" dirty="0">
                <a:solidFill>
                  <a:srgbClr val="253147"/>
                </a:solidFill>
                <a:latin typeface="Trebuchet MS" panose="020B0603020202020204"/>
                <a:cs typeface="Trebuchet MS" panose="020B0603020202020204"/>
              </a:rPr>
              <a:t>contained</a:t>
            </a:r>
            <a:r>
              <a:rPr sz="1400" b="0" spc="215" dirty="0">
                <a:solidFill>
                  <a:srgbClr val="253147"/>
                </a:solidFill>
                <a:latin typeface="Trebuchet MS" panose="020B0603020202020204"/>
                <a:cs typeface="Trebuchet MS" panose="020B0603020202020204"/>
              </a:rPr>
              <a:t> </a:t>
            </a:r>
            <a:r>
              <a:rPr sz="1400" b="0" spc="-110" dirty="0">
                <a:solidFill>
                  <a:srgbClr val="253147"/>
                </a:solidFill>
                <a:latin typeface="Trebuchet MS" panose="020B0603020202020204"/>
                <a:cs typeface="Trebuchet MS" panose="020B0603020202020204"/>
              </a:rPr>
              <a:t>metadata</a:t>
            </a:r>
            <a:r>
              <a:rPr sz="1400" b="0" spc="-100" dirty="0">
                <a:solidFill>
                  <a:srgbClr val="253147"/>
                </a:solidFill>
                <a:latin typeface="Trebuchet MS" panose="020B0603020202020204"/>
                <a:cs typeface="Trebuchet MS" panose="020B0603020202020204"/>
              </a:rPr>
              <a:t> </a:t>
            </a:r>
            <a:r>
              <a:rPr sz="1400" b="0" spc="-95" dirty="0">
                <a:solidFill>
                  <a:srgbClr val="253147"/>
                </a:solidFill>
                <a:latin typeface="Trebuchet MS" panose="020B0603020202020204"/>
                <a:cs typeface="Trebuchet MS" panose="020B0603020202020204"/>
              </a:rPr>
              <a:t>for</a:t>
            </a:r>
            <a:r>
              <a:rPr sz="1400" b="0" spc="-110" dirty="0">
                <a:solidFill>
                  <a:srgbClr val="253147"/>
                </a:solidFill>
                <a:latin typeface="Trebuchet MS" panose="020B0603020202020204"/>
                <a:cs typeface="Trebuchet MS" panose="020B0603020202020204"/>
              </a:rPr>
              <a:t> </a:t>
            </a:r>
            <a:r>
              <a:rPr sz="1400" b="0" spc="-85" dirty="0">
                <a:solidFill>
                  <a:srgbClr val="253147"/>
                </a:solidFill>
                <a:latin typeface="Trebuchet MS" panose="020B0603020202020204"/>
                <a:cs typeface="Trebuchet MS" panose="020B0603020202020204"/>
              </a:rPr>
              <a:t>all</a:t>
            </a:r>
            <a:r>
              <a:rPr sz="1400" b="0" spc="-75" dirty="0">
                <a:solidFill>
                  <a:srgbClr val="253147"/>
                </a:solidFill>
                <a:latin typeface="Trebuchet MS" panose="020B0603020202020204"/>
                <a:cs typeface="Trebuchet MS" panose="020B0603020202020204"/>
              </a:rPr>
              <a:t> </a:t>
            </a:r>
            <a:r>
              <a:rPr sz="1400" b="0" spc="-50" dirty="0">
                <a:solidFill>
                  <a:srgbClr val="253147"/>
                </a:solidFill>
                <a:latin typeface="Trebuchet MS" panose="020B0603020202020204"/>
                <a:cs typeface="Trebuchet MS" panose="020B0603020202020204"/>
              </a:rPr>
              <a:t>45000</a:t>
            </a:r>
            <a:r>
              <a:rPr sz="1400" b="0" spc="-135" dirty="0">
                <a:solidFill>
                  <a:srgbClr val="253147"/>
                </a:solidFill>
                <a:latin typeface="Trebuchet MS" panose="020B0603020202020204"/>
                <a:cs typeface="Trebuchet MS" panose="020B0603020202020204"/>
              </a:rPr>
              <a:t> </a:t>
            </a:r>
            <a:r>
              <a:rPr sz="1400" b="0" spc="-65" dirty="0">
                <a:solidFill>
                  <a:srgbClr val="253147"/>
                </a:solidFill>
                <a:latin typeface="Trebuchet MS" panose="020B0603020202020204"/>
                <a:cs typeface="Trebuchet MS" panose="020B0603020202020204"/>
              </a:rPr>
              <a:t>movies</a:t>
            </a:r>
            <a:r>
              <a:rPr sz="1400" b="0" spc="-110" dirty="0">
                <a:solidFill>
                  <a:srgbClr val="253147"/>
                </a:solidFill>
                <a:latin typeface="Trebuchet MS" panose="020B0603020202020204"/>
                <a:cs typeface="Trebuchet MS" panose="020B0603020202020204"/>
              </a:rPr>
              <a:t> </a:t>
            </a:r>
            <a:r>
              <a:rPr sz="1400" b="0" spc="-80" dirty="0">
                <a:solidFill>
                  <a:srgbClr val="253147"/>
                </a:solidFill>
                <a:latin typeface="Trebuchet MS" panose="020B0603020202020204"/>
                <a:cs typeface="Trebuchet MS" panose="020B0603020202020204"/>
              </a:rPr>
              <a:t>listed</a:t>
            </a:r>
            <a:r>
              <a:rPr sz="1400" b="0" spc="-85" dirty="0">
                <a:solidFill>
                  <a:srgbClr val="253147"/>
                </a:solidFill>
                <a:latin typeface="Trebuchet MS" panose="020B0603020202020204"/>
                <a:cs typeface="Trebuchet MS" panose="020B0603020202020204"/>
              </a:rPr>
              <a:t> </a:t>
            </a:r>
            <a:r>
              <a:rPr sz="1400" b="0" spc="-75" dirty="0">
                <a:solidFill>
                  <a:srgbClr val="253147"/>
                </a:solidFill>
                <a:latin typeface="Trebuchet MS" panose="020B0603020202020204"/>
                <a:cs typeface="Trebuchet MS" panose="020B0603020202020204"/>
              </a:rPr>
              <a:t>on</a:t>
            </a:r>
            <a:r>
              <a:rPr sz="1400" b="0" spc="-114" dirty="0">
                <a:solidFill>
                  <a:srgbClr val="253147"/>
                </a:solidFill>
                <a:latin typeface="Trebuchet MS" panose="020B0603020202020204"/>
                <a:cs typeface="Trebuchet MS" panose="020B0603020202020204"/>
              </a:rPr>
              <a:t> </a:t>
            </a:r>
            <a:r>
              <a:rPr sz="1400" b="0" spc="-25" dirty="0">
                <a:solidFill>
                  <a:srgbClr val="253147"/>
                </a:solidFill>
                <a:latin typeface="Trebuchet MS" panose="020B0603020202020204"/>
                <a:cs typeface="Trebuchet MS" panose="020B0603020202020204"/>
              </a:rPr>
              <a:t>kaggle.</a:t>
            </a:r>
            <a:endParaRPr sz="1400">
              <a:latin typeface="Trebuchet MS" panose="020B0603020202020204"/>
              <a:cs typeface="Trebuchet MS" panose="020B0603020202020204"/>
            </a:endParaRPr>
          </a:p>
          <a:p>
            <a:pPr marL="12700">
              <a:lnSpc>
                <a:spcPct val="100000"/>
              </a:lnSpc>
              <a:spcBef>
                <a:spcPts val="395"/>
              </a:spcBef>
            </a:pPr>
            <a:r>
              <a:rPr sz="2400" b="0" dirty="0">
                <a:solidFill>
                  <a:srgbClr val="C6D2E6"/>
                </a:solidFill>
                <a:latin typeface="Cambria Math" panose="02040503050406030204"/>
                <a:cs typeface="Cambria Math" panose="02040503050406030204"/>
              </a:rPr>
              <a:t>▰</a:t>
            </a:r>
            <a:endParaRPr sz="2400">
              <a:latin typeface="Cambria Math" panose="02040503050406030204"/>
              <a:cs typeface="Cambria Math" panose="02040503050406030204"/>
            </a:endParaRPr>
          </a:p>
        </p:txBody>
      </p:sp>
      <p:sp>
        <p:nvSpPr>
          <p:cNvPr id="7" name="object 7"/>
          <p:cNvSpPr txBox="1"/>
          <p:nvPr/>
        </p:nvSpPr>
        <p:spPr>
          <a:xfrm>
            <a:off x="838911" y="2005076"/>
            <a:ext cx="1115695" cy="23939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3147"/>
                </a:solidFill>
                <a:latin typeface="Trebuchet MS" panose="020B0603020202020204"/>
                <a:cs typeface="Trebuchet MS" panose="020B0603020202020204"/>
              </a:rPr>
              <a:t>Link</a:t>
            </a:r>
            <a:r>
              <a:rPr sz="1400" spc="-10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of</a:t>
            </a:r>
            <a:r>
              <a:rPr sz="1400" spc="-90" dirty="0">
                <a:solidFill>
                  <a:srgbClr val="253147"/>
                </a:solidFill>
                <a:latin typeface="Trebuchet MS" panose="020B0603020202020204"/>
                <a:cs typeface="Trebuchet MS" panose="020B0603020202020204"/>
              </a:rPr>
              <a:t> </a:t>
            </a:r>
            <a:r>
              <a:rPr sz="1400" spc="-85" dirty="0">
                <a:solidFill>
                  <a:srgbClr val="253147"/>
                </a:solidFill>
                <a:latin typeface="Trebuchet MS" panose="020B0603020202020204"/>
                <a:cs typeface="Trebuchet MS" panose="020B0603020202020204"/>
              </a:rPr>
              <a:t>dataset:</a:t>
            </a:r>
            <a:endParaRPr sz="1400">
              <a:latin typeface="Trebuchet MS" panose="020B0603020202020204"/>
              <a:cs typeface="Trebuchet MS" panose="020B0603020202020204"/>
            </a:endParaRPr>
          </a:p>
        </p:txBody>
      </p:sp>
      <p:sp>
        <p:nvSpPr>
          <p:cNvPr id="8" name="object 8"/>
          <p:cNvSpPr txBox="1"/>
          <p:nvPr/>
        </p:nvSpPr>
        <p:spPr>
          <a:xfrm>
            <a:off x="381406" y="2422906"/>
            <a:ext cx="5207635" cy="239395"/>
          </a:xfrm>
          <a:prstGeom prst="rect">
            <a:avLst/>
          </a:prstGeom>
        </p:spPr>
        <p:txBody>
          <a:bodyPr vert="horz" wrap="square" lIns="0" tIns="12700" rIns="0" bIns="0" rtlCol="0">
            <a:spAutoFit/>
          </a:bodyPr>
          <a:lstStyle/>
          <a:p>
            <a:pPr marL="12700">
              <a:lnSpc>
                <a:spcPct val="100000"/>
              </a:lnSpc>
              <a:spcBef>
                <a:spcPts val="100"/>
              </a:spcBef>
            </a:pPr>
            <a:r>
              <a:rPr sz="1400" u="sng" spc="-114" dirty="0">
                <a:solidFill>
                  <a:srgbClr val="3E5278"/>
                </a:solidFill>
                <a:uFill>
                  <a:solidFill>
                    <a:srgbClr val="3E5278"/>
                  </a:solidFill>
                </a:uFill>
                <a:latin typeface="Trebuchet MS" panose="020B0603020202020204"/>
                <a:cs typeface="Trebuchet MS" panose="020B0603020202020204"/>
                <a:hlinkClick r:id="rId3"/>
              </a:rPr>
              <a:t>https://www.kaggle.com/rounakbanik/movie-</a:t>
            </a:r>
            <a:r>
              <a:rPr sz="1400" u="sng" spc="-120" dirty="0">
                <a:solidFill>
                  <a:srgbClr val="3E5278"/>
                </a:solidFill>
                <a:uFill>
                  <a:solidFill>
                    <a:srgbClr val="3E5278"/>
                  </a:solidFill>
                </a:uFill>
                <a:latin typeface="Trebuchet MS" panose="020B0603020202020204"/>
                <a:cs typeface="Trebuchet MS" panose="020B0603020202020204"/>
                <a:hlinkClick r:id="rId3"/>
              </a:rPr>
              <a:t>recommender-</a:t>
            </a:r>
            <a:r>
              <a:rPr sz="1400" u="sng" spc="-45" dirty="0">
                <a:solidFill>
                  <a:srgbClr val="3E5278"/>
                </a:solidFill>
                <a:uFill>
                  <a:solidFill>
                    <a:srgbClr val="3E5278"/>
                  </a:solidFill>
                </a:uFill>
                <a:latin typeface="Trebuchet MS" panose="020B0603020202020204"/>
                <a:cs typeface="Trebuchet MS" panose="020B0603020202020204"/>
                <a:hlinkClick r:id="rId3"/>
              </a:rPr>
              <a:t>systems/data</a:t>
            </a:r>
            <a:endParaRPr sz="1400">
              <a:latin typeface="Trebuchet MS" panose="020B0603020202020204"/>
              <a:cs typeface="Trebuchet MS" panose="020B0603020202020204"/>
            </a:endParaRPr>
          </a:p>
        </p:txBody>
      </p:sp>
      <p:sp>
        <p:nvSpPr>
          <p:cNvPr id="9" name="object 9"/>
          <p:cNvSpPr txBox="1"/>
          <p:nvPr/>
        </p:nvSpPr>
        <p:spPr>
          <a:xfrm>
            <a:off x="381406" y="2662528"/>
            <a:ext cx="4982210" cy="857250"/>
          </a:xfrm>
          <a:prstGeom prst="rect">
            <a:avLst/>
          </a:prstGeom>
        </p:spPr>
        <p:txBody>
          <a:bodyPr vert="horz" wrap="square" lIns="0" tIns="62230" rIns="0" bIns="0" rtlCol="0">
            <a:spAutoFit/>
          </a:bodyPr>
          <a:lstStyle/>
          <a:p>
            <a:pPr marL="12700">
              <a:lnSpc>
                <a:spcPct val="100000"/>
              </a:lnSpc>
              <a:spcBef>
                <a:spcPts val="490"/>
              </a:spcBef>
              <a:tabLst>
                <a:tab pos="469900" algn="l"/>
              </a:tabLst>
            </a:pPr>
            <a:r>
              <a:rPr sz="2400" spc="-50" dirty="0">
                <a:solidFill>
                  <a:srgbClr val="C6D2E6"/>
                </a:solidFill>
                <a:latin typeface="Cambria Math" panose="02040503050406030204"/>
                <a:cs typeface="Cambria Math" panose="02040503050406030204"/>
              </a:rPr>
              <a:t>▰</a:t>
            </a:r>
            <a:r>
              <a:rPr sz="2400" dirty="0">
                <a:solidFill>
                  <a:srgbClr val="C6D2E6"/>
                </a:solidFill>
                <a:latin typeface="Cambria Math" panose="02040503050406030204"/>
                <a:cs typeface="Cambria Math" panose="02040503050406030204"/>
              </a:rPr>
              <a:t>	</a:t>
            </a:r>
            <a:r>
              <a:rPr sz="1400" spc="-100" dirty="0">
                <a:solidFill>
                  <a:srgbClr val="253147"/>
                </a:solidFill>
                <a:latin typeface="Trebuchet MS" panose="020B0603020202020204"/>
                <a:cs typeface="Trebuchet MS" panose="020B0603020202020204"/>
              </a:rPr>
              <a:t>The</a:t>
            </a:r>
            <a:r>
              <a:rPr sz="1400" spc="-95"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dataset</a:t>
            </a:r>
            <a:r>
              <a:rPr sz="1400" spc="-75" dirty="0">
                <a:solidFill>
                  <a:srgbClr val="253147"/>
                </a:solidFill>
                <a:latin typeface="Trebuchet MS" panose="020B0603020202020204"/>
                <a:cs typeface="Trebuchet MS" panose="020B0603020202020204"/>
              </a:rPr>
              <a:t> </a:t>
            </a:r>
            <a:r>
              <a:rPr sz="1400" spc="-30" dirty="0">
                <a:solidFill>
                  <a:srgbClr val="253147"/>
                </a:solidFill>
                <a:latin typeface="Trebuchet MS" panose="020B0603020202020204"/>
                <a:cs typeface="Trebuchet MS" panose="020B0603020202020204"/>
              </a:rPr>
              <a:t>consists</a:t>
            </a:r>
            <a:r>
              <a:rPr sz="1400" spc="-85"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of</a:t>
            </a:r>
            <a:r>
              <a:rPr sz="1400" spc="-95" dirty="0">
                <a:solidFill>
                  <a:srgbClr val="253147"/>
                </a:solidFill>
                <a:latin typeface="Trebuchet MS" panose="020B0603020202020204"/>
                <a:cs typeface="Trebuchet MS" panose="020B0603020202020204"/>
              </a:rPr>
              <a:t> </a:t>
            </a:r>
            <a:r>
              <a:rPr sz="1400" spc="-65" dirty="0">
                <a:solidFill>
                  <a:srgbClr val="253147"/>
                </a:solidFill>
                <a:latin typeface="Trebuchet MS" panose="020B0603020202020204"/>
                <a:cs typeface="Trebuchet MS" panose="020B0603020202020204"/>
              </a:rPr>
              <a:t>movies</a:t>
            </a:r>
            <a:r>
              <a:rPr sz="1400" spc="-85" dirty="0">
                <a:solidFill>
                  <a:srgbClr val="253147"/>
                </a:solidFill>
                <a:latin typeface="Trebuchet MS" panose="020B0603020202020204"/>
                <a:cs typeface="Trebuchet MS" panose="020B0603020202020204"/>
              </a:rPr>
              <a:t> released</a:t>
            </a:r>
            <a:r>
              <a:rPr sz="1400" spc="-90"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on</a:t>
            </a:r>
            <a:r>
              <a:rPr sz="1400" spc="-95"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or</a:t>
            </a:r>
            <a:r>
              <a:rPr sz="1400" spc="-75"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before</a:t>
            </a:r>
            <a:r>
              <a:rPr sz="1400" spc="-114"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July</a:t>
            </a:r>
            <a:r>
              <a:rPr sz="1400" spc="-7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2017.</a:t>
            </a:r>
            <a:endParaRPr sz="1400">
              <a:latin typeface="Trebuchet MS" panose="020B0603020202020204"/>
              <a:cs typeface="Trebuchet MS" panose="020B0603020202020204"/>
            </a:endParaRPr>
          </a:p>
          <a:p>
            <a:pPr marL="12700">
              <a:lnSpc>
                <a:spcPct val="100000"/>
              </a:lnSpc>
              <a:spcBef>
                <a:spcPts val="400"/>
              </a:spcBef>
            </a:pPr>
            <a:r>
              <a:rPr sz="2400" dirty="0">
                <a:solidFill>
                  <a:srgbClr val="C6D2E6"/>
                </a:solidFill>
                <a:latin typeface="Cambria Math" panose="02040503050406030204"/>
                <a:cs typeface="Cambria Math" panose="02040503050406030204"/>
              </a:rPr>
              <a:t>▰</a:t>
            </a:r>
            <a:endParaRPr sz="2400">
              <a:latin typeface="Cambria Math" panose="02040503050406030204"/>
              <a:cs typeface="Cambria Math" panose="02040503050406030204"/>
            </a:endParaRPr>
          </a:p>
        </p:txBody>
      </p:sp>
      <p:sp>
        <p:nvSpPr>
          <p:cNvPr id="10" name="object 10"/>
          <p:cNvSpPr txBox="1"/>
          <p:nvPr/>
        </p:nvSpPr>
        <p:spPr>
          <a:xfrm>
            <a:off x="838911" y="3255009"/>
            <a:ext cx="539051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53147"/>
                </a:solidFill>
                <a:latin typeface="Trebuchet MS" panose="020B0603020202020204"/>
                <a:cs typeface="Trebuchet MS" panose="020B0603020202020204"/>
              </a:rPr>
              <a:t>This</a:t>
            </a:r>
            <a:r>
              <a:rPr sz="1400" spc="90" dirty="0">
                <a:solidFill>
                  <a:srgbClr val="253147"/>
                </a:solidFill>
                <a:latin typeface="Trebuchet MS" panose="020B0603020202020204"/>
                <a:cs typeface="Trebuchet MS" panose="020B0603020202020204"/>
              </a:rPr>
              <a:t> </a:t>
            </a:r>
            <a:r>
              <a:rPr sz="1400" spc="-55" dirty="0">
                <a:solidFill>
                  <a:srgbClr val="253147"/>
                </a:solidFill>
                <a:latin typeface="Trebuchet MS" panose="020B0603020202020204"/>
                <a:cs typeface="Trebuchet MS" panose="020B0603020202020204"/>
              </a:rPr>
              <a:t>dataset</a:t>
            </a:r>
            <a:r>
              <a:rPr sz="1400" spc="9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contained</a:t>
            </a:r>
            <a:r>
              <a:rPr sz="1400" spc="100" dirty="0">
                <a:solidFill>
                  <a:srgbClr val="253147"/>
                </a:solidFill>
                <a:latin typeface="Trebuchet MS" panose="020B0603020202020204"/>
                <a:cs typeface="Trebuchet MS" panose="020B0603020202020204"/>
              </a:rPr>
              <a:t> </a:t>
            </a:r>
            <a:r>
              <a:rPr sz="1400" spc="-65" dirty="0">
                <a:solidFill>
                  <a:srgbClr val="253147"/>
                </a:solidFill>
                <a:latin typeface="Trebuchet MS" panose="020B0603020202020204"/>
                <a:cs typeface="Trebuchet MS" panose="020B0603020202020204"/>
              </a:rPr>
              <a:t>features</a:t>
            </a:r>
            <a:r>
              <a:rPr sz="1400" spc="90" dirty="0">
                <a:solidFill>
                  <a:srgbClr val="253147"/>
                </a:solidFill>
                <a:latin typeface="Trebuchet MS" panose="020B0603020202020204"/>
                <a:cs typeface="Trebuchet MS" panose="020B0603020202020204"/>
              </a:rPr>
              <a:t> </a:t>
            </a:r>
            <a:r>
              <a:rPr sz="1400" spc="-35" dirty="0">
                <a:solidFill>
                  <a:srgbClr val="253147"/>
                </a:solidFill>
                <a:latin typeface="Trebuchet MS" panose="020B0603020202020204"/>
                <a:cs typeface="Trebuchet MS" panose="020B0603020202020204"/>
              </a:rPr>
              <a:t>like</a:t>
            </a:r>
            <a:r>
              <a:rPr sz="1400" spc="100" dirty="0">
                <a:solidFill>
                  <a:srgbClr val="253147"/>
                </a:solidFill>
                <a:latin typeface="Trebuchet MS" panose="020B0603020202020204"/>
                <a:cs typeface="Trebuchet MS" panose="020B0603020202020204"/>
              </a:rPr>
              <a:t> </a:t>
            </a:r>
            <a:r>
              <a:rPr sz="1400" spc="-45" dirty="0">
                <a:solidFill>
                  <a:srgbClr val="253147"/>
                </a:solidFill>
                <a:latin typeface="Trebuchet MS" panose="020B0603020202020204"/>
                <a:cs typeface="Trebuchet MS" panose="020B0603020202020204"/>
              </a:rPr>
              <a:t>cast,</a:t>
            </a:r>
            <a:r>
              <a:rPr sz="1400" spc="95"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crew,</a:t>
            </a:r>
            <a:r>
              <a:rPr sz="1400" spc="85" dirty="0">
                <a:solidFill>
                  <a:srgbClr val="253147"/>
                </a:solidFill>
                <a:latin typeface="Trebuchet MS" panose="020B0603020202020204"/>
                <a:cs typeface="Trebuchet MS" panose="020B0603020202020204"/>
              </a:rPr>
              <a:t> </a:t>
            </a:r>
            <a:r>
              <a:rPr sz="1400" spc="-45" dirty="0">
                <a:solidFill>
                  <a:srgbClr val="253147"/>
                </a:solidFill>
                <a:latin typeface="Trebuchet MS" panose="020B0603020202020204"/>
                <a:cs typeface="Trebuchet MS" panose="020B0603020202020204"/>
              </a:rPr>
              <a:t>plot</a:t>
            </a:r>
            <a:r>
              <a:rPr sz="1400" spc="9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keywords,</a:t>
            </a:r>
            <a:r>
              <a:rPr sz="1400" spc="85" dirty="0">
                <a:solidFill>
                  <a:srgbClr val="253147"/>
                </a:solidFill>
                <a:latin typeface="Trebuchet MS" panose="020B0603020202020204"/>
                <a:cs typeface="Trebuchet MS" panose="020B0603020202020204"/>
              </a:rPr>
              <a:t> </a:t>
            </a:r>
            <a:r>
              <a:rPr sz="1400" spc="-55" dirty="0">
                <a:solidFill>
                  <a:srgbClr val="253147"/>
                </a:solidFill>
                <a:latin typeface="Trebuchet MS" panose="020B0603020202020204"/>
                <a:cs typeface="Trebuchet MS" panose="020B0603020202020204"/>
              </a:rPr>
              <a:t>budget,</a:t>
            </a:r>
            <a:endParaRPr sz="1400">
              <a:latin typeface="Trebuchet MS" panose="020B0603020202020204"/>
              <a:cs typeface="Trebuchet MS" panose="020B0603020202020204"/>
            </a:endParaRPr>
          </a:p>
        </p:txBody>
      </p:sp>
      <p:sp>
        <p:nvSpPr>
          <p:cNvPr id="11" name="object 11"/>
          <p:cNvSpPr txBox="1"/>
          <p:nvPr/>
        </p:nvSpPr>
        <p:spPr>
          <a:xfrm>
            <a:off x="381406" y="3468065"/>
            <a:ext cx="5848350" cy="1084580"/>
          </a:xfrm>
          <a:prstGeom prst="rect">
            <a:avLst/>
          </a:prstGeom>
        </p:spPr>
        <p:txBody>
          <a:bodyPr vert="horz" wrap="square" lIns="0" tIns="13335" rIns="0" bIns="0" rtlCol="0">
            <a:spAutoFit/>
          </a:bodyPr>
          <a:lstStyle/>
          <a:p>
            <a:pPr marL="469900">
              <a:lnSpc>
                <a:spcPct val="100000"/>
              </a:lnSpc>
              <a:spcBef>
                <a:spcPts val="105"/>
              </a:spcBef>
              <a:tabLst>
                <a:tab pos="1215390" algn="l"/>
                <a:tab pos="1938655" algn="l"/>
                <a:tab pos="2609850" algn="l"/>
                <a:tab pos="3196590" algn="l"/>
                <a:tab pos="4114165" algn="l"/>
                <a:tab pos="5030470" algn="l"/>
              </a:tabLst>
            </a:pPr>
            <a:r>
              <a:rPr sz="1400" spc="-10" dirty="0">
                <a:solidFill>
                  <a:srgbClr val="253147"/>
                </a:solidFill>
                <a:latin typeface="Trebuchet MS" panose="020B0603020202020204"/>
                <a:cs typeface="Trebuchet MS" panose="020B0603020202020204"/>
              </a:rPr>
              <a:t>revenue,</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posters,</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release</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dates,</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languages,</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production</a:t>
            </a:r>
            <a:r>
              <a:rPr sz="140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companies,</a:t>
            </a:r>
            <a:endParaRPr sz="1400">
              <a:latin typeface="Trebuchet MS" panose="020B0603020202020204"/>
              <a:cs typeface="Trebuchet MS" panose="020B0603020202020204"/>
            </a:endParaRPr>
          </a:p>
          <a:p>
            <a:pPr marL="469900">
              <a:lnSpc>
                <a:spcPct val="100000"/>
              </a:lnSpc>
              <a:spcBef>
                <a:spcPts val="5"/>
              </a:spcBef>
            </a:pPr>
            <a:r>
              <a:rPr sz="1400" spc="-100" dirty="0">
                <a:solidFill>
                  <a:srgbClr val="253147"/>
                </a:solidFill>
                <a:latin typeface="Trebuchet MS" panose="020B0603020202020204"/>
                <a:cs typeface="Trebuchet MS" panose="020B0603020202020204"/>
              </a:rPr>
              <a:t>countries,</a:t>
            </a:r>
            <a:r>
              <a:rPr sz="1400" spc="-90" dirty="0">
                <a:solidFill>
                  <a:srgbClr val="253147"/>
                </a:solidFill>
                <a:latin typeface="Trebuchet MS" panose="020B0603020202020204"/>
                <a:cs typeface="Trebuchet MS" panose="020B0603020202020204"/>
              </a:rPr>
              <a:t> </a:t>
            </a:r>
            <a:r>
              <a:rPr sz="1400" spc="-35" dirty="0">
                <a:solidFill>
                  <a:srgbClr val="253147"/>
                </a:solidFill>
                <a:latin typeface="Trebuchet MS" panose="020B0603020202020204"/>
                <a:cs typeface="Trebuchet MS" panose="020B0603020202020204"/>
              </a:rPr>
              <a:t>TMDB</a:t>
            </a:r>
            <a:r>
              <a:rPr sz="1400" spc="-70" dirty="0">
                <a:solidFill>
                  <a:srgbClr val="253147"/>
                </a:solidFill>
                <a:latin typeface="Trebuchet MS" panose="020B0603020202020204"/>
                <a:cs typeface="Trebuchet MS" panose="020B0603020202020204"/>
              </a:rPr>
              <a:t> </a:t>
            </a:r>
            <a:r>
              <a:rPr sz="1400" spc="-105" dirty="0">
                <a:solidFill>
                  <a:srgbClr val="253147"/>
                </a:solidFill>
                <a:latin typeface="Trebuchet MS" panose="020B0603020202020204"/>
                <a:cs typeface="Trebuchet MS" panose="020B0603020202020204"/>
              </a:rPr>
              <a:t>vote</a:t>
            </a:r>
            <a:r>
              <a:rPr sz="1400" spc="-75"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counts,</a:t>
            </a:r>
            <a:r>
              <a:rPr sz="1400" spc="-80"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and</a:t>
            </a:r>
            <a:r>
              <a:rPr sz="1400" spc="-45" dirty="0">
                <a:solidFill>
                  <a:srgbClr val="253147"/>
                </a:solidFill>
                <a:latin typeface="Trebuchet MS" panose="020B0603020202020204"/>
                <a:cs typeface="Trebuchet MS" panose="020B0603020202020204"/>
              </a:rPr>
              <a:t> </a:t>
            </a:r>
            <a:r>
              <a:rPr sz="1400" spc="-105" dirty="0">
                <a:solidFill>
                  <a:srgbClr val="253147"/>
                </a:solidFill>
                <a:latin typeface="Trebuchet MS" panose="020B0603020202020204"/>
                <a:cs typeface="Trebuchet MS" panose="020B0603020202020204"/>
              </a:rPr>
              <a:t>vote</a:t>
            </a:r>
            <a:r>
              <a:rPr sz="1400" spc="-7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averages.</a:t>
            </a:r>
            <a:endParaRPr sz="1400">
              <a:latin typeface="Trebuchet MS" panose="020B0603020202020204"/>
              <a:cs typeface="Trebuchet MS" panose="020B0603020202020204"/>
            </a:endParaRPr>
          </a:p>
          <a:p>
            <a:pPr marL="469900" marR="5715" indent="-457835">
              <a:lnSpc>
                <a:spcPct val="89000"/>
              </a:lnSpc>
              <a:spcBef>
                <a:spcPts val="910"/>
              </a:spcBef>
              <a:tabLst>
                <a:tab pos="511175" algn="l"/>
              </a:tabLst>
            </a:pPr>
            <a:r>
              <a:rPr sz="2400" spc="-50" dirty="0">
                <a:solidFill>
                  <a:srgbClr val="C6D2E6"/>
                </a:solidFill>
                <a:latin typeface="Cambria Math" panose="02040503050406030204"/>
                <a:cs typeface="Cambria Math" panose="02040503050406030204"/>
              </a:rPr>
              <a:t>▰</a:t>
            </a:r>
            <a:r>
              <a:rPr sz="2400" dirty="0">
                <a:solidFill>
                  <a:srgbClr val="C6D2E6"/>
                </a:solidFill>
                <a:latin typeface="Cambria Math" panose="02040503050406030204"/>
                <a:cs typeface="Cambria Math" panose="02040503050406030204"/>
              </a:rPr>
              <a:t>		</a:t>
            </a:r>
            <a:r>
              <a:rPr sz="1400" spc="-60" dirty="0">
                <a:solidFill>
                  <a:srgbClr val="253147"/>
                </a:solidFill>
                <a:latin typeface="Trebuchet MS" panose="020B0603020202020204"/>
                <a:cs typeface="Trebuchet MS" panose="020B0603020202020204"/>
              </a:rPr>
              <a:t>Dataset</a:t>
            </a:r>
            <a:r>
              <a:rPr sz="1400" spc="-50"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contained</a:t>
            </a:r>
            <a:r>
              <a:rPr sz="1400" spc="-2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the</a:t>
            </a:r>
            <a:r>
              <a:rPr sz="1400" spc="15" dirty="0">
                <a:solidFill>
                  <a:srgbClr val="253147"/>
                </a:solidFill>
                <a:latin typeface="Trebuchet MS" panose="020B0603020202020204"/>
                <a:cs typeface="Trebuchet MS" panose="020B0603020202020204"/>
              </a:rPr>
              <a:t> </a:t>
            </a:r>
            <a:r>
              <a:rPr sz="1400" spc="-35" dirty="0">
                <a:solidFill>
                  <a:srgbClr val="253147"/>
                </a:solidFill>
                <a:latin typeface="Trebuchet MS" panose="020B0603020202020204"/>
                <a:cs typeface="Trebuchet MS" panose="020B0603020202020204"/>
              </a:rPr>
              <a:t>files</a:t>
            </a:r>
            <a:r>
              <a:rPr sz="1400" spc="15" dirty="0">
                <a:solidFill>
                  <a:srgbClr val="253147"/>
                </a:solidFill>
                <a:latin typeface="Trebuchet MS" panose="020B0603020202020204"/>
                <a:cs typeface="Trebuchet MS" panose="020B0603020202020204"/>
              </a:rPr>
              <a:t> </a:t>
            </a:r>
            <a:r>
              <a:rPr sz="1400" spc="-250" dirty="0">
                <a:solidFill>
                  <a:srgbClr val="253147"/>
                </a:solidFill>
                <a:latin typeface="Trebuchet MS" panose="020B0603020202020204"/>
                <a:cs typeface="Trebuchet MS" panose="020B0603020202020204"/>
              </a:rPr>
              <a:t>,</a:t>
            </a:r>
            <a:r>
              <a:rPr sz="1400" spc="114"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movies_metadata,</a:t>
            </a:r>
            <a:r>
              <a:rPr sz="1400" spc="15" dirty="0">
                <a:solidFill>
                  <a:srgbClr val="253147"/>
                </a:solidFill>
                <a:latin typeface="Trebuchet MS" panose="020B0603020202020204"/>
                <a:cs typeface="Trebuchet MS" panose="020B0603020202020204"/>
              </a:rPr>
              <a:t> </a:t>
            </a:r>
            <a:r>
              <a:rPr sz="1400" spc="-60" dirty="0">
                <a:solidFill>
                  <a:srgbClr val="253147"/>
                </a:solidFill>
                <a:latin typeface="Trebuchet MS" panose="020B0603020202020204"/>
                <a:cs typeface="Trebuchet MS" panose="020B0603020202020204"/>
              </a:rPr>
              <a:t>links,</a:t>
            </a:r>
            <a:r>
              <a:rPr sz="1400" spc="10"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small_links,</a:t>
            </a:r>
            <a:r>
              <a:rPr sz="1400" spc="10" dirty="0">
                <a:solidFill>
                  <a:srgbClr val="253147"/>
                </a:solidFill>
                <a:latin typeface="Trebuchet MS" panose="020B0603020202020204"/>
                <a:cs typeface="Trebuchet MS" panose="020B0603020202020204"/>
              </a:rPr>
              <a:t> </a:t>
            </a:r>
            <a:r>
              <a:rPr sz="1400" spc="-55" dirty="0">
                <a:solidFill>
                  <a:srgbClr val="253147"/>
                </a:solidFill>
                <a:latin typeface="Trebuchet MS" panose="020B0603020202020204"/>
                <a:cs typeface="Trebuchet MS" panose="020B0603020202020204"/>
              </a:rPr>
              <a:t>credits, </a:t>
            </a:r>
            <a:r>
              <a:rPr sz="1400" spc="-105" dirty="0">
                <a:solidFill>
                  <a:srgbClr val="253147"/>
                </a:solidFill>
                <a:latin typeface="Trebuchet MS" panose="020B0603020202020204"/>
                <a:cs typeface="Trebuchet MS" panose="020B0603020202020204"/>
              </a:rPr>
              <a:t>keywords,</a:t>
            </a:r>
            <a:r>
              <a:rPr sz="1400" spc="-60"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rating_small</a:t>
            </a:r>
            <a:r>
              <a:rPr sz="1400" spc="-35" dirty="0">
                <a:solidFill>
                  <a:srgbClr val="253147"/>
                </a:solidFill>
                <a:latin typeface="Trebuchet MS" panose="020B0603020202020204"/>
                <a:cs typeface="Trebuchet MS" panose="020B0603020202020204"/>
              </a:rPr>
              <a:t> </a:t>
            </a:r>
            <a:r>
              <a:rPr sz="1400" spc="-50" dirty="0">
                <a:solidFill>
                  <a:srgbClr val="253147"/>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2" name="object 12"/>
          <p:cNvSpPr txBox="1"/>
          <p:nvPr/>
        </p:nvSpPr>
        <p:spPr>
          <a:xfrm>
            <a:off x="381406" y="4602886"/>
            <a:ext cx="4620895" cy="391160"/>
          </a:xfrm>
          <a:prstGeom prst="rect">
            <a:avLst/>
          </a:prstGeom>
        </p:spPr>
        <p:txBody>
          <a:bodyPr vert="horz" wrap="square" lIns="0" tIns="12700" rIns="0" bIns="0" rtlCol="0">
            <a:spAutoFit/>
          </a:bodyPr>
          <a:lstStyle/>
          <a:p>
            <a:pPr marL="12700">
              <a:lnSpc>
                <a:spcPct val="100000"/>
              </a:lnSpc>
              <a:spcBef>
                <a:spcPts val="100"/>
              </a:spcBef>
              <a:tabLst>
                <a:tab pos="511175" algn="l"/>
              </a:tabLst>
            </a:pPr>
            <a:r>
              <a:rPr sz="2400" spc="-50" dirty="0">
                <a:solidFill>
                  <a:srgbClr val="C6D2E6"/>
                </a:solidFill>
                <a:latin typeface="Cambria Math" panose="02040503050406030204"/>
                <a:cs typeface="Cambria Math" panose="02040503050406030204"/>
              </a:rPr>
              <a:t>▰</a:t>
            </a:r>
            <a:r>
              <a:rPr sz="2400" dirty="0">
                <a:solidFill>
                  <a:srgbClr val="C6D2E6"/>
                </a:solidFill>
                <a:latin typeface="Cambria Math" panose="02040503050406030204"/>
                <a:cs typeface="Cambria Math" panose="02040503050406030204"/>
              </a:rPr>
              <a:t>	</a:t>
            </a:r>
            <a:r>
              <a:rPr sz="1400" spc="-50" dirty="0">
                <a:solidFill>
                  <a:srgbClr val="253147"/>
                </a:solidFill>
                <a:latin typeface="Trebuchet MS" panose="020B0603020202020204"/>
                <a:cs typeface="Trebuchet MS" panose="020B0603020202020204"/>
              </a:rPr>
              <a:t>Dataset</a:t>
            </a:r>
            <a:r>
              <a:rPr sz="1400" spc="225"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available</a:t>
            </a:r>
            <a:r>
              <a:rPr sz="1400" spc="-80"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in</a:t>
            </a:r>
            <a:r>
              <a:rPr sz="1400" spc="-100" dirty="0">
                <a:solidFill>
                  <a:srgbClr val="253147"/>
                </a:solidFill>
                <a:latin typeface="Trebuchet MS" panose="020B0603020202020204"/>
                <a:cs typeface="Trebuchet MS" panose="020B0603020202020204"/>
              </a:rPr>
              <a:t> </a:t>
            </a:r>
            <a:r>
              <a:rPr sz="1400" spc="-120" dirty="0">
                <a:solidFill>
                  <a:srgbClr val="253147"/>
                </a:solidFill>
                <a:latin typeface="Trebuchet MS" panose="020B0603020202020204"/>
                <a:cs typeface="Trebuchet MS" panose="020B0603020202020204"/>
              </a:rPr>
              <a:t>the</a:t>
            </a:r>
            <a:r>
              <a:rPr sz="1400" spc="-114"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form</a:t>
            </a:r>
            <a:r>
              <a:rPr sz="1400" spc="-11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of</a:t>
            </a:r>
            <a:r>
              <a:rPr sz="1400" spc="-10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a</a:t>
            </a:r>
            <a:r>
              <a:rPr sz="1400" spc="-90" dirty="0">
                <a:solidFill>
                  <a:srgbClr val="253147"/>
                </a:solidFill>
                <a:latin typeface="Trebuchet MS" panose="020B0603020202020204"/>
                <a:cs typeface="Trebuchet MS" panose="020B0603020202020204"/>
              </a:rPr>
              <a:t> </a:t>
            </a:r>
            <a:r>
              <a:rPr sz="1400" spc="-85" dirty="0">
                <a:solidFill>
                  <a:srgbClr val="253147"/>
                </a:solidFill>
                <a:latin typeface="Trebuchet MS" panose="020B0603020202020204"/>
                <a:cs typeface="Trebuchet MS" panose="020B0603020202020204"/>
              </a:rPr>
              <a:t>stringified</a:t>
            </a:r>
            <a:r>
              <a:rPr sz="1400" spc="-120" dirty="0">
                <a:solidFill>
                  <a:srgbClr val="253147"/>
                </a:solidFill>
                <a:latin typeface="Trebuchet MS" panose="020B0603020202020204"/>
                <a:cs typeface="Trebuchet MS" panose="020B0603020202020204"/>
              </a:rPr>
              <a:t> </a:t>
            </a:r>
            <a:r>
              <a:rPr sz="1400" spc="-25" dirty="0">
                <a:solidFill>
                  <a:srgbClr val="253147"/>
                </a:solidFill>
                <a:latin typeface="Trebuchet MS" panose="020B0603020202020204"/>
                <a:cs typeface="Trebuchet MS" panose="020B0603020202020204"/>
              </a:rPr>
              <a:t>JSON</a:t>
            </a:r>
            <a:r>
              <a:rPr sz="1400" spc="-12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Object.</a:t>
            </a:r>
            <a:endParaRPr sz="1400">
              <a:latin typeface="Trebuchet MS" panose="020B0603020202020204"/>
              <a:cs typeface="Trebuchet MS" panose="020B0603020202020204"/>
            </a:endParaRPr>
          </a:p>
        </p:txBody>
      </p:sp>
      <p:sp>
        <p:nvSpPr>
          <p:cNvPr id="13" name="object 13"/>
          <p:cNvSpPr txBox="1"/>
          <p:nvPr/>
        </p:nvSpPr>
        <p:spPr>
          <a:xfrm>
            <a:off x="8717915" y="4683760"/>
            <a:ext cx="308610" cy="196850"/>
          </a:xfrm>
          <a:prstGeom prst="rect">
            <a:avLst/>
          </a:prstGeom>
        </p:spPr>
        <p:txBody>
          <a:bodyPr vert="horz" wrap="square" lIns="0" tIns="12700" rIns="0" bIns="0" rtlCol="0">
            <a:spAutoFit/>
          </a:bodyPr>
          <a:lstStyle/>
          <a:p>
            <a:pPr marL="12700">
              <a:lnSpc>
                <a:spcPct val="100000"/>
              </a:lnSpc>
              <a:spcBef>
                <a:spcPts val="100"/>
              </a:spcBef>
            </a:pPr>
            <a:r>
              <a:rPr lang="en-IN" altLang="en-US" sz="1200">
                <a:latin typeface="Trebuchet MS" panose="020B0603020202020204"/>
                <a:cs typeface="Trebuchet MS" panose="020B0603020202020204"/>
              </a:rPr>
              <a:t>10</a:t>
            </a:r>
            <a:endParaRPr lang="en-IN" altLang="en-US" sz="1200">
              <a:latin typeface="Trebuchet MS" panose="020B0603020202020204"/>
              <a:cs typeface="Trebuchet MS" panose="020B0603020202020204"/>
            </a:endParaRPr>
          </a:p>
        </p:txBody>
      </p:sp>
      <p:grpSp>
        <p:nvGrpSpPr>
          <p:cNvPr id="14" name="object 14"/>
          <p:cNvGrpSpPr/>
          <p:nvPr/>
        </p:nvGrpSpPr>
        <p:grpSpPr>
          <a:xfrm>
            <a:off x="297192" y="348995"/>
            <a:ext cx="347980" cy="291465"/>
            <a:chOff x="297192" y="348995"/>
            <a:chExt cx="347980" cy="291465"/>
          </a:xfrm>
        </p:grpSpPr>
        <p:sp>
          <p:nvSpPr>
            <p:cNvPr id="15" name="object 15"/>
            <p:cNvSpPr/>
            <p:nvPr/>
          </p:nvSpPr>
          <p:spPr>
            <a:xfrm>
              <a:off x="303288" y="355091"/>
              <a:ext cx="335280" cy="279400"/>
            </a:xfrm>
            <a:custGeom>
              <a:avLst/>
              <a:gdLst/>
              <a:ahLst/>
              <a:cxnLst/>
              <a:rect l="l" t="t" r="r" b="b"/>
              <a:pathLst>
                <a:path w="335280" h="279400">
                  <a:moveTo>
                    <a:pt x="320522" y="48387"/>
                  </a:moveTo>
                  <a:lnTo>
                    <a:pt x="258343" y="48387"/>
                  </a:lnTo>
                  <a:lnTo>
                    <a:pt x="250062" y="14224"/>
                  </a:lnTo>
                  <a:lnTo>
                    <a:pt x="235318" y="0"/>
                  </a:lnTo>
                  <a:lnTo>
                    <a:pt x="232105" y="0"/>
                  </a:lnTo>
                  <a:lnTo>
                    <a:pt x="103149" y="0"/>
                  </a:lnTo>
                  <a:lnTo>
                    <a:pt x="99936" y="0"/>
                  </a:lnTo>
                  <a:lnTo>
                    <a:pt x="97180" y="888"/>
                  </a:lnTo>
                  <a:lnTo>
                    <a:pt x="76911" y="48387"/>
                  </a:lnTo>
                  <a:lnTo>
                    <a:pt x="61252" y="48387"/>
                  </a:lnTo>
                  <a:lnTo>
                    <a:pt x="61252" y="46482"/>
                  </a:lnTo>
                  <a:lnTo>
                    <a:pt x="60794" y="44704"/>
                  </a:lnTo>
                  <a:lnTo>
                    <a:pt x="59867" y="43307"/>
                  </a:lnTo>
                  <a:lnTo>
                    <a:pt x="58483" y="41910"/>
                  </a:lnTo>
                  <a:lnTo>
                    <a:pt x="57556" y="40512"/>
                  </a:lnTo>
                  <a:lnTo>
                    <a:pt x="55727" y="40005"/>
                  </a:lnTo>
                  <a:lnTo>
                    <a:pt x="53873" y="39116"/>
                  </a:lnTo>
                  <a:lnTo>
                    <a:pt x="52044" y="39116"/>
                  </a:lnTo>
                  <a:lnTo>
                    <a:pt x="38696" y="39116"/>
                  </a:lnTo>
                  <a:lnTo>
                    <a:pt x="36842" y="39116"/>
                  </a:lnTo>
                  <a:lnTo>
                    <a:pt x="35001" y="40005"/>
                  </a:lnTo>
                  <a:lnTo>
                    <a:pt x="33629" y="40512"/>
                  </a:lnTo>
                  <a:lnTo>
                    <a:pt x="32245" y="41910"/>
                  </a:lnTo>
                  <a:lnTo>
                    <a:pt x="30860" y="43307"/>
                  </a:lnTo>
                  <a:lnTo>
                    <a:pt x="30391" y="44704"/>
                  </a:lnTo>
                  <a:lnTo>
                    <a:pt x="29489" y="46482"/>
                  </a:lnTo>
                  <a:lnTo>
                    <a:pt x="29489" y="48387"/>
                  </a:lnTo>
                  <a:lnTo>
                    <a:pt x="14732" y="48387"/>
                  </a:lnTo>
                  <a:lnTo>
                    <a:pt x="11976" y="48768"/>
                  </a:lnTo>
                  <a:lnTo>
                    <a:pt x="9220" y="49657"/>
                  </a:lnTo>
                  <a:lnTo>
                    <a:pt x="6451" y="50673"/>
                  </a:lnTo>
                  <a:lnTo>
                    <a:pt x="4152" y="52450"/>
                  </a:lnTo>
                  <a:lnTo>
                    <a:pt x="2311" y="54737"/>
                  </a:lnTo>
                  <a:lnTo>
                    <a:pt x="1384" y="57531"/>
                  </a:lnTo>
                  <a:lnTo>
                    <a:pt x="457" y="60325"/>
                  </a:lnTo>
                  <a:lnTo>
                    <a:pt x="0" y="62992"/>
                  </a:lnTo>
                  <a:lnTo>
                    <a:pt x="0" y="264160"/>
                  </a:lnTo>
                  <a:lnTo>
                    <a:pt x="11976" y="278892"/>
                  </a:lnTo>
                  <a:lnTo>
                    <a:pt x="14732" y="278892"/>
                  </a:lnTo>
                  <a:lnTo>
                    <a:pt x="320522" y="278892"/>
                  </a:lnTo>
                  <a:lnTo>
                    <a:pt x="323278" y="278892"/>
                  </a:lnTo>
                  <a:lnTo>
                    <a:pt x="326034" y="278003"/>
                  </a:lnTo>
                  <a:lnTo>
                    <a:pt x="335254" y="264160"/>
                  </a:lnTo>
                  <a:lnTo>
                    <a:pt x="335254" y="62992"/>
                  </a:lnTo>
                  <a:lnTo>
                    <a:pt x="334797" y="60325"/>
                  </a:lnTo>
                  <a:lnTo>
                    <a:pt x="333870" y="57531"/>
                  </a:lnTo>
                  <a:lnTo>
                    <a:pt x="332955" y="54737"/>
                  </a:lnTo>
                  <a:lnTo>
                    <a:pt x="320522" y="48387"/>
                  </a:lnTo>
                  <a:close/>
                </a:path>
                <a:path w="335280" h="279400">
                  <a:moveTo>
                    <a:pt x="220967" y="48768"/>
                  </a:moveTo>
                  <a:lnTo>
                    <a:pt x="112776" y="48768"/>
                  </a:lnTo>
                </a:path>
              </a:pathLst>
            </a:custGeom>
            <a:ln w="12192">
              <a:solidFill>
                <a:srgbClr val="FF9700"/>
              </a:solidFill>
            </a:ln>
          </p:spPr>
          <p:txBody>
            <a:bodyPr wrap="square" lIns="0" tIns="0" rIns="0" bIns="0" rtlCol="0"/>
            <a:lstStyle/>
            <a:p/>
          </p:txBody>
        </p:sp>
        <p:pic>
          <p:nvPicPr>
            <p:cNvPr id="16" name="object 16"/>
            <p:cNvPicPr/>
            <p:nvPr/>
          </p:nvPicPr>
          <p:blipFill>
            <a:blip r:embed="rId4" cstate="print"/>
            <a:stretch>
              <a:fillRect/>
            </a:stretch>
          </p:blipFill>
          <p:spPr>
            <a:xfrm>
              <a:off x="388619" y="434339"/>
              <a:ext cx="228587" cy="172212"/>
            </a:xfrm>
            <a:prstGeom prst="rect">
              <a:avLst/>
            </a:prstGeom>
          </p:spPr>
        </p:pic>
      </p:grpSp>
      <p:pic>
        <p:nvPicPr>
          <p:cNvPr id="17" name="object 17"/>
          <p:cNvPicPr/>
          <p:nvPr/>
        </p:nvPicPr>
        <p:blipFill>
          <a:blip r:embed="rId5" cstate="print"/>
          <a:stretch>
            <a:fillRect/>
          </a:stretch>
        </p:blipFill>
        <p:spPr>
          <a:xfrm>
            <a:off x="7312152" y="1487424"/>
            <a:ext cx="1658111" cy="23210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9050"/>
            <a:ext cx="9144000" cy="5143500"/>
            <a:chOff x="0" y="0"/>
            <a:chExt cx="9144000" cy="5143500"/>
          </a:xfrm>
        </p:grpSpPr>
        <p:pic>
          <p:nvPicPr>
            <p:cNvPr id="3" name="object 3"/>
            <p:cNvPicPr/>
            <p:nvPr/>
          </p:nvPicPr>
          <p:blipFill>
            <a:blip r:embed="rId1" cstate="print"/>
            <a:stretch>
              <a:fillRect/>
            </a:stretch>
          </p:blipFill>
          <p:spPr>
            <a:xfrm>
              <a:off x="0" y="0"/>
              <a:ext cx="9144000" cy="5143498"/>
            </a:xfrm>
            <a:prstGeom prst="rect">
              <a:avLst/>
            </a:prstGeom>
          </p:spPr>
        </p:pic>
        <p:sp>
          <p:nvSpPr>
            <p:cNvPr id="4" name="object 4"/>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p:txBody>
        </p:sp>
        <p:sp>
          <p:nvSpPr>
            <p:cNvPr id="5" name="object 5"/>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lstStyle/>
            <a:p/>
          </p:txBody>
        </p:sp>
        <p:sp>
          <p:nvSpPr>
            <p:cNvPr id="6" name="object 6"/>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lstStyle/>
            <a:p/>
          </p:txBody>
        </p:sp>
        <p:sp>
          <p:nvSpPr>
            <p:cNvPr id="7" name="object 7"/>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8" name="object 8"/>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10" name="object 10"/>
          <p:cNvSpPr txBox="1"/>
          <p:nvPr/>
        </p:nvSpPr>
        <p:spPr>
          <a:xfrm>
            <a:off x="8845677" y="4683963"/>
            <a:ext cx="180975" cy="394335"/>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panose="020B0603020202020204"/>
                <a:cs typeface="Trebuchet MS" panose="020B0603020202020204"/>
              </a:rPr>
              <a:t>1</a:t>
            </a:r>
            <a:r>
              <a:rPr lang="en-IN" altLang="en-US" sz="1200" b="1" spc="-75" dirty="0">
                <a:solidFill>
                  <a:srgbClr val="FFFFFF"/>
                </a:solidFill>
                <a:latin typeface="Trebuchet MS" panose="020B0603020202020204"/>
                <a:cs typeface="Trebuchet MS" panose="020B0603020202020204"/>
              </a:rPr>
              <a:t>1</a:t>
            </a:r>
            <a:endParaRPr lang="en-IN" altLang="en-US" sz="1200" b="1" spc="-75" dirty="0">
              <a:solidFill>
                <a:srgbClr val="FFFFFF"/>
              </a:solidFill>
              <a:latin typeface="Trebuchet MS" panose="020B0603020202020204"/>
              <a:cs typeface="Trebuchet MS" panose="020B0603020202020204"/>
            </a:endParaRPr>
          </a:p>
          <a:p>
            <a:pPr marL="12700">
              <a:lnSpc>
                <a:spcPct val="100000"/>
              </a:lnSpc>
              <a:spcBef>
                <a:spcPts val="100"/>
              </a:spcBef>
            </a:pPr>
            <a:endParaRPr lang="en-IN" altLang="en-US" sz="1200" b="1" spc="-75" dirty="0">
              <a:solidFill>
                <a:srgbClr val="FFFFFF"/>
              </a:solidFill>
              <a:latin typeface="Trebuchet MS" panose="020B0603020202020204"/>
              <a:cs typeface="Trebuchet MS" panose="020B0603020202020204"/>
            </a:endParaRPr>
          </a:p>
        </p:txBody>
      </p:sp>
      <p:grpSp>
        <p:nvGrpSpPr>
          <p:cNvPr id="15" name="object 15"/>
          <p:cNvGrpSpPr/>
          <p:nvPr/>
        </p:nvGrpSpPr>
        <p:grpSpPr>
          <a:xfrm>
            <a:off x="662940" y="291084"/>
            <a:ext cx="1870075" cy="469900"/>
            <a:chOff x="662940" y="291084"/>
            <a:chExt cx="1870075" cy="469900"/>
          </a:xfrm>
        </p:grpSpPr>
        <p:pic>
          <p:nvPicPr>
            <p:cNvPr id="16" name="object 16"/>
            <p:cNvPicPr/>
            <p:nvPr/>
          </p:nvPicPr>
          <p:blipFill>
            <a:blip r:embed="rId2" cstate="print"/>
            <a:stretch>
              <a:fillRect/>
            </a:stretch>
          </p:blipFill>
          <p:spPr>
            <a:xfrm>
              <a:off x="662940" y="291084"/>
              <a:ext cx="1869948" cy="431291"/>
            </a:xfrm>
            <a:prstGeom prst="rect">
              <a:avLst/>
            </a:prstGeom>
          </p:spPr>
        </p:pic>
        <p:pic>
          <p:nvPicPr>
            <p:cNvPr id="17" name="object 17"/>
            <p:cNvPicPr/>
            <p:nvPr/>
          </p:nvPicPr>
          <p:blipFill>
            <a:blip r:embed="rId3" cstate="print"/>
            <a:stretch>
              <a:fillRect/>
            </a:stretch>
          </p:blipFill>
          <p:spPr>
            <a:xfrm>
              <a:off x="941831" y="301752"/>
              <a:ext cx="1307592" cy="458724"/>
            </a:xfrm>
            <a:prstGeom prst="rect">
              <a:avLst/>
            </a:prstGeom>
          </p:spPr>
        </p:pic>
      </p:grpSp>
      <p:sp>
        <p:nvSpPr>
          <p:cNvPr id="18" name="object 18"/>
          <p:cNvSpPr txBox="1"/>
          <p:nvPr/>
        </p:nvSpPr>
        <p:spPr>
          <a:xfrm>
            <a:off x="724662" y="332993"/>
            <a:ext cx="1746885" cy="307975"/>
          </a:xfrm>
          <a:prstGeom prst="rect">
            <a:avLst/>
          </a:prstGeom>
          <a:solidFill>
            <a:srgbClr val="FF9700"/>
          </a:solidFill>
          <a:ln w="38100">
            <a:solidFill>
              <a:srgbClr val="FFFFFF"/>
            </a:solidFill>
          </a:ln>
        </p:spPr>
        <p:txBody>
          <a:bodyPr vert="horz" wrap="square" lIns="0" tIns="39370" rIns="0" bIns="0" rtlCol="0">
            <a:spAutoFit/>
          </a:bodyPr>
          <a:lstStyle/>
          <a:p>
            <a:pPr marL="367030">
              <a:lnSpc>
                <a:spcPct val="100000"/>
              </a:lnSpc>
              <a:spcBef>
                <a:spcPts val="310"/>
              </a:spcBef>
            </a:pPr>
            <a:r>
              <a:rPr sz="1400" b="1" spc="-10" dirty="0">
                <a:solidFill>
                  <a:srgbClr val="FFFFFF"/>
                </a:solidFill>
                <a:latin typeface="Arial" panose="020B0604020202020204"/>
                <a:cs typeface="Arial" panose="020B0604020202020204"/>
              </a:rPr>
              <a:t>OBJECTIVE</a:t>
            </a:r>
            <a:endParaRPr sz="1400">
              <a:latin typeface="Arial" panose="020B0604020202020204"/>
              <a:cs typeface="Arial" panose="020B0604020202020204"/>
            </a:endParaRPr>
          </a:p>
        </p:txBody>
      </p:sp>
      <p:sp>
        <p:nvSpPr>
          <p:cNvPr id="20" name="Text Box 19"/>
          <p:cNvSpPr txBox="1"/>
          <p:nvPr/>
        </p:nvSpPr>
        <p:spPr>
          <a:xfrm>
            <a:off x="914400" y="1504950"/>
            <a:ext cx="7141845" cy="1938020"/>
          </a:xfrm>
          <a:prstGeom prst="rect">
            <a:avLst/>
          </a:prstGeom>
          <a:solidFill>
            <a:srgbClr val="3E5278"/>
          </a:solidFill>
        </p:spPr>
        <p:txBody>
          <a:bodyPr wrap="square" rtlCol="0">
            <a:spAutoFit/>
          </a:bodyPr>
          <a:p>
            <a:r>
              <a:rPr lang="en-IN" altLang="en-US" sz="4000">
                <a:solidFill>
                  <a:srgbClr val="FFFF00"/>
                </a:solidFill>
                <a:latin typeface="Times New Roman" panose="02020603050405020304" charset="0"/>
                <a:cs typeface="Times New Roman" panose="02020603050405020304" charset="0"/>
              </a:rPr>
              <a:t>To build Item-Based Collaborative Filtering Recommendation Algorithm.</a:t>
            </a:r>
            <a:endParaRPr lang="en-IN" altLang="en-US" sz="4000">
              <a:solidFill>
                <a:srgbClr val="FFFF00"/>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grpSp>
        <p:nvGrpSpPr>
          <p:cNvPr id="4" name="object 2"/>
          <p:cNvGrpSpPr/>
          <p:nvPr/>
        </p:nvGrpSpPr>
        <p:grpSpPr>
          <a:xfrm>
            <a:off x="0" y="-19050"/>
            <a:ext cx="9144000" cy="5143500"/>
            <a:chOff x="0" y="0"/>
            <a:chExt cx="9144000" cy="5143500"/>
          </a:xfrm>
        </p:grpSpPr>
        <p:pic>
          <p:nvPicPr>
            <p:cNvPr id="5" name="object 3"/>
            <p:cNvPicPr/>
            <p:nvPr/>
          </p:nvPicPr>
          <p:blipFill>
            <a:blip r:embed="rId1" cstate="print"/>
            <a:stretch>
              <a:fillRect/>
            </a:stretch>
          </p:blipFill>
          <p:spPr>
            <a:xfrm>
              <a:off x="0" y="0"/>
              <a:ext cx="9144000" cy="5143498"/>
            </a:xfrm>
            <a:prstGeom prst="rect">
              <a:avLst/>
            </a:prstGeom>
          </p:spPr>
        </p:pic>
        <p:sp>
          <p:nvSpPr>
            <p:cNvPr id="6" name="object 4"/>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p/>
          </p:txBody>
        </p:sp>
        <p:sp>
          <p:nvSpPr>
            <p:cNvPr id="7" name="object 5"/>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p/>
          </p:txBody>
        </p:sp>
        <p:sp>
          <p:nvSpPr>
            <p:cNvPr id="8" name="object 6"/>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p/>
          </p:txBody>
        </p:sp>
        <p:sp>
          <p:nvSpPr>
            <p:cNvPr id="9" name="object 7"/>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p/>
          </p:txBody>
        </p:sp>
        <p:sp>
          <p:nvSpPr>
            <p:cNvPr id="10" name="object 8"/>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p/>
          </p:txBody>
        </p:sp>
        <p:sp>
          <p:nvSpPr>
            <p:cNvPr id="11"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p/>
          </p:txBody>
        </p:sp>
      </p:grpSp>
      <p:sp>
        <p:nvSpPr>
          <p:cNvPr id="19" name="Content Placeholder 18"/>
          <p:cNvSpPr>
            <a:spLocks noGrp="1"/>
          </p:cNvSpPr>
          <p:nvPr>
            <p:ph sz="half" idx="3"/>
          </p:nvPr>
        </p:nvSpPr>
        <p:spPr/>
        <p:txBody>
          <a:bodyPr/>
          <a:p>
            <a:endParaRPr lang="en-US"/>
          </a:p>
        </p:txBody>
      </p:sp>
      <p:sp>
        <p:nvSpPr>
          <p:cNvPr id="12" name="object 10"/>
          <p:cNvSpPr txBox="1"/>
          <p:nvPr/>
        </p:nvSpPr>
        <p:spPr>
          <a:xfrm>
            <a:off x="8845677" y="4683963"/>
            <a:ext cx="180975" cy="591820"/>
          </a:xfrm>
          <a:prstGeom prst="rect">
            <a:avLst/>
          </a:prstGeom>
        </p:spPr>
        <p:txBody>
          <a:bodyPr vert="horz" wrap="square" lIns="0" tIns="12700" rIns="0" bIns="0" rtlCol="0">
            <a:spAutoFit/>
          </a:bodyPr>
          <a:p>
            <a:pPr marL="12700">
              <a:lnSpc>
                <a:spcPct val="100000"/>
              </a:lnSpc>
              <a:spcBef>
                <a:spcPts val="100"/>
              </a:spcBef>
            </a:pPr>
            <a:r>
              <a:rPr sz="1200" b="1" spc="-75" dirty="0">
                <a:solidFill>
                  <a:srgbClr val="FFFFFF"/>
                </a:solidFill>
                <a:latin typeface="Trebuchet MS" panose="020B0603020202020204"/>
                <a:cs typeface="Trebuchet MS" panose="020B0603020202020204"/>
              </a:rPr>
              <a:t>1</a:t>
            </a:r>
            <a:r>
              <a:rPr lang="en-IN" altLang="en-US" sz="1200" b="1" spc="-75" dirty="0">
                <a:solidFill>
                  <a:srgbClr val="FFFFFF"/>
                </a:solidFill>
                <a:latin typeface="Trebuchet MS" panose="020B0603020202020204"/>
                <a:cs typeface="Trebuchet MS" panose="020B0603020202020204"/>
              </a:rPr>
              <a:t>2</a:t>
            </a:r>
            <a:endParaRPr lang="en-IN" altLang="en-US" sz="1200" b="1" spc="-75" dirty="0">
              <a:solidFill>
                <a:srgbClr val="FFFFFF"/>
              </a:solidFill>
              <a:latin typeface="Trebuchet MS" panose="020B0603020202020204"/>
              <a:cs typeface="Trebuchet MS" panose="020B0603020202020204"/>
            </a:endParaRPr>
          </a:p>
          <a:p>
            <a:pPr marL="12700">
              <a:lnSpc>
                <a:spcPct val="100000"/>
              </a:lnSpc>
              <a:spcBef>
                <a:spcPts val="100"/>
              </a:spcBef>
            </a:pPr>
            <a:endParaRPr lang="en-IN" altLang="en-US" sz="1200" b="1" spc="-75" dirty="0">
              <a:solidFill>
                <a:srgbClr val="FFFFFF"/>
              </a:solidFill>
              <a:latin typeface="Trebuchet MS" panose="020B0603020202020204"/>
              <a:cs typeface="Trebuchet MS" panose="020B0603020202020204"/>
            </a:endParaRPr>
          </a:p>
          <a:p>
            <a:pPr marL="12700">
              <a:lnSpc>
                <a:spcPct val="100000"/>
              </a:lnSpc>
              <a:spcBef>
                <a:spcPts val="100"/>
              </a:spcBef>
            </a:pPr>
            <a:endParaRPr lang="en-IN" altLang="en-US" sz="1200" b="1" spc="-75" dirty="0">
              <a:solidFill>
                <a:srgbClr val="FFFFFF"/>
              </a:solidFill>
              <a:latin typeface="Trebuchet MS" panose="020B0603020202020204"/>
              <a:cs typeface="Trebuchet MS" panose="020B0603020202020204"/>
            </a:endParaRPr>
          </a:p>
        </p:txBody>
      </p:sp>
      <p:grpSp>
        <p:nvGrpSpPr>
          <p:cNvPr id="15" name="object 15"/>
          <p:cNvGrpSpPr/>
          <p:nvPr/>
        </p:nvGrpSpPr>
        <p:grpSpPr>
          <a:xfrm>
            <a:off x="662940" y="291084"/>
            <a:ext cx="1870075" cy="469900"/>
            <a:chOff x="662940" y="291084"/>
            <a:chExt cx="1870075" cy="469900"/>
          </a:xfrm>
        </p:grpSpPr>
        <p:pic>
          <p:nvPicPr>
            <p:cNvPr id="16" name="object 16"/>
            <p:cNvPicPr/>
            <p:nvPr/>
          </p:nvPicPr>
          <p:blipFill>
            <a:blip r:embed="rId2" cstate="print"/>
            <a:stretch>
              <a:fillRect/>
            </a:stretch>
          </p:blipFill>
          <p:spPr>
            <a:xfrm>
              <a:off x="662940" y="291084"/>
              <a:ext cx="1869948" cy="431291"/>
            </a:xfrm>
            <a:prstGeom prst="rect">
              <a:avLst/>
            </a:prstGeom>
          </p:spPr>
        </p:pic>
        <p:pic>
          <p:nvPicPr>
            <p:cNvPr id="17" name="object 17"/>
            <p:cNvPicPr/>
            <p:nvPr/>
          </p:nvPicPr>
          <p:blipFill>
            <a:blip r:embed="rId3" cstate="print"/>
            <a:stretch>
              <a:fillRect/>
            </a:stretch>
          </p:blipFill>
          <p:spPr>
            <a:xfrm>
              <a:off x="941831" y="301752"/>
              <a:ext cx="1307592" cy="458724"/>
            </a:xfrm>
            <a:prstGeom prst="rect">
              <a:avLst/>
            </a:prstGeom>
          </p:spPr>
        </p:pic>
      </p:grpSp>
      <p:sp>
        <p:nvSpPr>
          <p:cNvPr id="18" name="object 18"/>
          <p:cNvSpPr txBox="1"/>
          <p:nvPr/>
        </p:nvSpPr>
        <p:spPr>
          <a:xfrm>
            <a:off x="724662" y="332993"/>
            <a:ext cx="1746885" cy="254635"/>
          </a:xfrm>
          <a:prstGeom prst="rect">
            <a:avLst/>
          </a:prstGeom>
          <a:solidFill>
            <a:srgbClr val="FF9700"/>
          </a:solidFill>
          <a:ln w="38100">
            <a:solidFill>
              <a:srgbClr val="FFFFFF"/>
            </a:solidFill>
          </a:ln>
        </p:spPr>
        <p:txBody>
          <a:bodyPr vert="horz" wrap="square" lIns="0" tIns="39370" rIns="0" bIns="0" rtlCol="0">
            <a:spAutoFit/>
          </a:bodyPr>
          <a:p>
            <a:pPr marL="367030">
              <a:lnSpc>
                <a:spcPct val="100000"/>
              </a:lnSpc>
              <a:spcBef>
                <a:spcPts val="310"/>
              </a:spcBef>
            </a:pPr>
            <a:r>
              <a:rPr lang="en-IN" altLang="en-US" sz="1400">
                <a:latin typeface="Arial" panose="020B0604020202020204"/>
                <a:cs typeface="Arial" panose="020B0604020202020204"/>
              </a:rPr>
              <a:t>IDEA</a:t>
            </a:r>
            <a:endParaRPr lang="en-IN" altLang="en-US" sz="1400">
              <a:latin typeface="Arial" panose="020B0604020202020204"/>
              <a:cs typeface="Arial" panose="020B0604020202020204"/>
            </a:endParaRPr>
          </a:p>
        </p:txBody>
      </p:sp>
      <p:pic>
        <p:nvPicPr>
          <p:cNvPr id="13" name="Content Placeholder 12"/>
          <p:cNvPicPr>
            <a:picLocks noChangeAspect="1"/>
          </p:cNvPicPr>
          <p:nvPr>
            <p:ph sz="half" idx="2"/>
          </p:nvPr>
        </p:nvPicPr>
        <p:blipFill>
          <a:blip r:embed="rId4"/>
          <a:stretch>
            <a:fillRect/>
          </a:stretch>
        </p:blipFill>
        <p:spPr>
          <a:xfrm>
            <a:off x="1524000" y="1389380"/>
            <a:ext cx="6002020" cy="2778125"/>
          </a:xfrm>
          <a:prstGeom prst="rect">
            <a:avLst/>
          </a:prstGeom>
        </p:spPr>
      </p:pic>
      <p:sp>
        <p:nvSpPr>
          <p:cNvPr id="20" name="Text Box 19"/>
          <p:cNvSpPr txBox="1"/>
          <p:nvPr/>
        </p:nvSpPr>
        <p:spPr>
          <a:xfrm>
            <a:off x="2971800" y="332740"/>
            <a:ext cx="3919855" cy="706755"/>
          </a:xfrm>
          <a:prstGeom prst="rect">
            <a:avLst/>
          </a:prstGeom>
          <a:solidFill>
            <a:srgbClr val="3E5278"/>
          </a:solidFill>
        </p:spPr>
        <p:txBody>
          <a:bodyPr wrap="square" rtlCol="0">
            <a:spAutoFit/>
          </a:bodyPr>
          <a:p>
            <a:r>
              <a:rPr lang="en-US" sz="1000">
                <a:sym typeface="+mn-ea"/>
              </a:rPr>
              <a:t>Item-based collaborative filtering makes recommendations based on user-product interactions in the past. The assumption behind the algorithm is that users like similar products and dislike similar products, so they give similar ratings to similar products.</a:t>
            </a:r>
            <a:endParaRPr lang="en-IN" altLang="en-US" sz="1000">
              <a:solidFill>
                <a:srgbClr val="FFFF00"/>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xfrm>
            <a:off x="1424686" y="272288"/>
            <a:ext cx="4001135" cy="320675"/>
          </a:xfrm>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IMPORTING</a:t>
            </a:r>
            <a:endParaRPr lang="en-IN" spc="-100" dirty="0"/>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15" name="Picture 14"/>
          <p:cNvPicPr>
            <a:picLocks noChangeAspect="1"/>
          </p:cNvPicPr>
          <p:nvPr/>
        </p:nvPicPr>
        <p:blipFill>
          <a:blip r:embed="rId3"/>
          <a:stretch>
            <a:fillRect/>
          </a:stretch>
        </p:blipFill>
        <p:spPr>
          <a:xfrm>
            <a:off x="762000" y="1412875"/>
            <a:ext cx="6157595" cy="3400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747" y="3409315"/>
            <a:ext cx="3557270" cy="1002030"/>
          </a:xfrm>
          <a:prstGeom prst="rect">
            <a:avLst/>
          </a:prstGeom>
        </p:spPr>
        <p:txBody>
          <a:bodyPr vert="horz" wrap="square" lIns="0" tIns="12700" rIns="0" bIns="0" rtlCol="0">
            <a:spAutoFit/>
          </a:bodyPr>
          <a:lstStyle/>
          <a:p>
            <a:pPr marL="929640" marR="5080" indent="-917575">
              <a:lnSpc>
                <a:spcPct val="100000"/>
              </a:lnSpc>
              <a:spcBef>
                <a:spcPts val="100"/>
              </a:spcBef>
            </a:pPr>
            <a:r>
              <a:rPr sz="3200" b="1" spc="-200" dirty="0">
                <a:solidFill>
                  <a:srgbClr val="FFFFFF"/>
                </a:solidFill>
                <a:latin typeface="Trebuchet MS" panose="020B0603020202020204"/>
                <a:cs typeface="Trebuchet MS" panose="020B0603020202020204"/>
              </a:rPr>
              <a:t>EXPLANATORY</a:t>
            </a:r>
            <a:r>
              <a:rPr sz="3200" b="1" spc="-160" dirty="0">
                <a:solidFill>
                  <a:srgbClr val="FFFFFF"/>
                </a:solidFill>
                <a:latin typeface="Trebuchet MS" panose="020B0603020202020204"/>
                <a:cs typeface="Trebuchet MS" panose="020B0603020202020204"/>
              </a:rPr>
              <a:t> DATA </a:t>
            </a:r>
            <a:r>
              <a:rPr sz="3200" b="1" spc="-10" dirty="0">
                <a:solidFill>
                  <a:srgbClr val="FFFFFF"/>
                </a:solidFill>
                <a:latin typeface="Trebuchet MS" panose="020B0603020202020204"/>
                <a:cs typeface="Trebuchet MS" panose="020B0603020202020204"/>
              </a:rPr>
              <a:t>ANALYSIS</a:t>
            </a:r>
            <a:endParaRPr sz="3200">
              <a:latin typeface="Trebuchet MS" panose="020B0603020202020204"/>
              <a:cs typeface="Trebuchet MS" panose="020B0603020202020204"/>
            </a:endParaRPr>
          </a:p>
        </p:txBody>
      </p:sp>
      <p:pic>
        <p:nvPicPr>
          <p:cNvPr id="3" name="object 3"/>
          <p:cNvPicPr/>
          <p:nvPr/>
        </p:nvPicPr>
        <p:blipFill>
          <a:blip r:embed="rId1" cstate="print"/>
          <a:stretch>
            <a:fillRect/>
          </a:stretch>
        </p:blipFill>
        <p:spPr>
          <a:xfrm>
            <a:off x="4451603" y="605027"/>
            <a:ext cx="4619244" cy="2974848"/>
          </a:xfrm>
          <a:prstGeom prst="rect">
            <a:avLst/>
          </a:prstGeom>
        </p:spPr>
      </p:pic>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VISUALIZATION</a:t>
            </a:r>
            <a:endParaRPr lang="en-IN" spc="-100" dirty="0"/>
          </a:p>
        </p:txBody>
      </p:sp>
      <p:sp>
        <p:nvSpPr>
          <p:cNvPr id="12" name="Content Placeholder 11"/>
          <p:cNvSpPr>
            <a:spLocks noGrp="1"/>
          </p:cNvSpPr>
          <p:nvPr>
            <p:ph sz="half" idx="3"/>
          </p:nvPr>
        </p:nvSpPr>
        <p:spPr/>
        <p:txBody>
          <a:bodyPr/>
          <a:p>
            <a:endParaRPr lang="en-US"/>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11" name="Content Placeholder 10"/>
          <p:cNvPicPr>
            <a:picLocks noChangeAspect="1"/>
          </p:cNvPicPr>
          <p:nvPr>
            <p:ph sz="half" idx="2"/>
          </p:nvPr>
        </p:nvPicPr>
        <p:blipFill>
          <a:blip r:embed="rId3"/>
          <a:stretch>
            <a:fillRect/>
          </a:stretch>
        </p:blipFill>
        <p:spPr>
          <a:xfrm>
            <a:off x="457200" y="1492885"/>
            <a:ext cx="8458835" cy="2864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VISUALIZATION</a:t>
            </a:r>
            <a:endParaRPr lang="en-IN" spc="-100" dirty="0"/>
          </a:p>
        </p:txBody>
      </p:sp>
      <p:sp>
        <p:nvSpPr>
          <p:cNvPr id="3" name="Content Placeholder 2"/>
          <p:cNvSpPr>
            <a:spLocks noGrp="1"/>
          </p:cNvSpPr>
          <p:nvPr>
            <p:ph sz="half" idx="3"/>
          </p:nvPr>
        </p:nvSpPr>
        <p:spPr/>
        <p:txBody>
          <a:bodyPr/>
          <a:p>
            <a:endParaRPr lang="en-US"/>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2" name="Content Placeholder 1"/>
          <p:cNvPicPr>
            <a:picLocks noChangeAspect="1"/>
          </p:cNvPicPr>
          <p:nvPr>
            <p:ph sz="half" idx="2"/>
          </p:nvPr>
        </p:nvPicPr>
        <p:blipFill>
          <a:blip r:embed="rId3"/>
          <a:stretch>
            <a:fillRect/>
          </a:stretch>
        </p:blipFill>
        <p:spPr>
          <a:xfrm>
            <a:off x="457200" y="1612900"/>
            <a:ext cx="8034655" cy="2670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VISUALIZATION</a:t>
            </a:r>
            <a:endParaRPr lang="en-IN" spc="-100" dirty="0"/>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11" name="Content Placeholder 10"/>
          <p:cNvPicPr>
            <a:picLocks noChangeAspect="1"/>
          </p:cNvPicPr>
          <p:nvPr>
            <p:ph sz="half" idx="3"/>
          </p:nvPr>
        </p:nvPicPr>
        <p:blipFill>
          <a:blip r:embed="rId3"/>
          <a:stretch>
            <a:fillRect/>
          </a:stretch>
        </p:blipFill>
        <p:spPr>
          <a:xfrm>
            <a:off x="1143000" y="1504950"/>
            <a:ext cx="7225030" cy="27165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p:txBody>
      </p:sp>
      <p:grpSp>
        <p:nvGrpSpPr>
          <p:cNvPr id="3" name="object 3"/>
          <p:cNvGrpSpPr/>
          <p:nvPr/>
        </p:nvGrpSpPr>
        <p:grpSpPr>
          <a:xfrm>
            <a:off x="0" y="0"/>
            <a:ext cx="2199640" cy="670560"/>
            <a:chOff x="0" y="0"/>
            <a:chExt cx="2199640" cy="670560"/>
          </a:xfrm>
        </p:grpSpPr>
        <p:sp>
          <p:nvSpPr>
            <p:cNvPr id="4" name="object 4"/>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lstStyle/>
            <a:p/>
          </p:txBody>
        </p:sp>
        <p:sp>
          <p:nvSpPr>
            <p:cNvPr id="5" name="object 5"/>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lstStyle/>
            <a:p/>
          </p:txBody>
        </p:sp>
      </p:gr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7" name="object 7"/>
          <p:cNvGrpSpPr/>
          <p:nvPr/>
        </p:nvGrpSpPr>
        <p:grpSpPr>
          <a:xfrm>
            <a:off x="6949440" y="4472939"/>
            <a:ext cx="2194560" cy="670560"/>
            <a:chOff x="6949440" y="4472939"/>
            <a:chExt cx="2194560" cy="670560"/>
          </a:xfrm>
        </p:grpSpPr>
        <p:sp>
          <p:nvSpPr>
            <p:cNvPr id="8"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10" name="object 10"/>
          <p:cNvSpPr txBox="1"/>
          <p:nvPr/>
        </p:nvSpPr>
        <p:spPr>
          <a:xfrm>
            <a:off x="3142233" y="2240102"/>
            <a:ext cx="2860675" cy="940435"/>
          </a:xfrm>
          <a:prstGeom prst="rect">
            <a:avLst/>
          </a:prstGeom>
        </p:spPr>
        <p:txBody>
          <a:bodyPr vert="horz" wrap="square" lIns="0" tIns="12700" rIns="0" bIns="0" rtlCol="0">
            <a:spAutoFit/>
          </a:bodyPr>
          <a:lstStyle/>
          <a:p>
            <a:pPr marL="12700">
              <a:lnSpc>
                <a:spcPct val="100000"/>
              </a:lnSpc>
              <a:spcBef>
                <a:spcPts val="100"/>
              </a:spcBef>
            </a:pPr>
            <a:r>
              <a:rPr sz="6000" b="1" spc="-360" dirty="0">
                <a:solidFill>
                  <a:srgbClr val="FF9700"/>
                </a:solidFill>
                <a:latin typeface="Trebuchet MS" panose="020B0603020202020204"/>
                <a:cs typeface="Trebuchet MS" panose="020B0603020202020204"/>
              </a:rPr>
              <a:t>THANKS!</a:t>
            </a:r>
            <a:endParaRPr sz="6000">
              <a:latin typeface="Trebuchet MS" panose="020B0603020202020204"/>
              <a:cs typeface="Trebuchet MS" panose="020B0603020202020204"/>
            </a:endParaRPr>
          </a:p>
        </p:txBody>
      </p:sp>
      <p:grpSp>
        <p:nvGrpSpPr>
          <p:cNvPr id="12" name="object 12"/>
          <p:cNvGrpSpPr/>
          <p:nvPr/>
        </p:nvGrpSpPr>
        <p:grpSpPr>
          <a:xfrm>
            <a:off x="3986784" y="957199"/>
            <a:ext cx="1217930" cy="1147445"/>
            <a:chOff x="3986784" y="957199"/>
            <a:chExt cx="1217930" cy="1147445"/>
          </a:xfrm>
        </p:grpSpPr>
        <p:sp>
          <p:nvSpPr>
            <p:cNvPr id="13" name="object 13"/>
            <p:cNvSpPr/>
            <p:nvPr/>
          </p:nvSpPr>
          <p:spPr>
            <a:xfrm>
              <a:off x="3996690" y="1395222"/>
              <a:ext cx="285115" cy="638810"/>
            </a:xfrm>
            <a:custGeom>
              <a:avLst/>
              <a:gdLst/>
              <a:ahLst/>
              <a:cxnLst/>
              <a:rect l="l" t="t" r="r" b="b"/>
              <a:pathLst>
                <a:path w="285114" h="638810">
                  <a:moveTo>
                    <a:pt x="0" y="0"/>
                  </a:moveTo>
                  <a:lnTo>
                    <a:pt x="0" y="638428"/>
                  </a:lnTo>
                  <a:lnTo>
                    <a:pt x="284861" y="638428"/>
                  </a:lnTo>
                  <a:lnTo>
                    <a:pt x="284861" y="0"/>
                  </a:lnTo>
                  <a:lnTo>
                    <a:pt x="0" y="0"/>
                  </a:lnTo>
                  <a:close/>
                </a:path>
              </a:pathLst>
            </a:custGeom>
            <a:ln w="19812">
              <a:solidFill>
                <a:srgbClr val="3E5278"/>
              </a:solidFill>
            </a:ln>
          </p:spPr>
          <p:txBody>
            <a:bodyPr wrap="square" lIns="0" tIns="0" rIns="0" bIns="0" rtlCol="0"/>
            <a:lstStyle/>
            <a:p/>
          </p:txBody>
        </p:sp>
        <p:pic>
          <p:nvPicPr>
            <p:cNvPr id="14" name="object 14"/>
            <p:cNvPicPr/>
            <p:nvPr/>
          </p:nvPicPr>
          <p:blipFill>
            <a:blip r:embed="rId1" cstate="print"/>
            <a:stretch>
              <a:fillRect/>
            </a:stretch>
          </p:blipFill>
          <p:spPr>
            <a:xfrm>
              <a:off x="4110736" y="1457833"/>
              <a:ext cx="122427" cy="122427"/>
            </a:xfrm>
            <a:prstGeom prst="rect">
              <a:avLst/>
            </a:prstGeom>
          </p:spPr>
        </p:pic>
        <p:sp>
          <p:nvSpPr>
            <p:cNvPr id="15" name="object 15"/>
            <p:cNvSpPr/>
            <p:nvPr/>
          </p:nvSpPr>
          <p:spPr>
            <a:xfrm>
              <a:off x="4303141" y="967105"/>
              <a:ext cx="891540" cy="1127760"/>
            </a:xfrm>
            <a:custGeom>
              <a:avLst/>
              <a:gdLst/>
              <a:ahLst/>
              <a:cxnLst/>
              <a:rect l="l" t="t" r="r" b="b"/>
              <a:pathLst>
                <a:path w="891539" h="1127760">
                  <a:moveTo>
                    <a:pt x="0" y="975106"/>
                  </a:moveTo>
                  <a:lnTo>
                    <a:pt x="109855" y="975106"/>
                  </a:lnTo>
                  <a:lnTo>
                    <a:pt x="145287" y="992759"/>
                  </a:lnTo>
                  <a:lnTo>
                    <a:pt x="194945" y="1014095"/>
                  </a:lnTo>
                  <a:lnTo>
                    <a:pt x="258572" y="1038987"/>
                  </a:lnTo>
                  <a:lnTo>
                    <a:pt x="329564" y="1065530"/>
                  </a:lnTo>
                  <a:lnTo>
                    <a:pt x="405764" y="1088644"/>
                  </a:lnTo>
                  <a:lnTo>
                    <a:pt x="444754" y="1099185"/>
                  </a:lnTo>
                  <a:lnTo>
                    <a:pt x="483743" y="1108075"/>
                  </a:lnTo>
                  <a:lnTo>
                    <a:pt x="520954" y="1116965"/>
                  </a:lnTo>
                  <a:lnTo>
                    <a:pt x="558164" y="1122299"/>
                  </a:lnTo>
                  <a:lnTo>
                    <a:pt x="591820" y="1125855"/>
                  </a:lnTo>
                  <a:lnTo>
                    <a:pt x="625475" y="1127506"/>
                  </a:lnTo>
                  <a:lnTo>
                    <a:pt x="682244" y="1127506"/>
                  </a:lnTo>
                  <a:lnTo>
                    <a:pt x="712343" y="1125855"/>
                  </a:lnTo>
                  <a:lnTo>
                    <a:pt x="765556" y="1115187"/>
                  </a:lnTo>
                  <a:lnTo>
                    <a:pt x="802767" y="1095629"/>
                  </a:lnTo>
                  <a:lnTo>
                    <a:pt x="815213" y="1028319"/>
                  </a:lnTo>
                  <a:lnTo>
                    <a:pt x="813435" y="1015873"/>
                  </a:lnTo>
                  <a:lnTo>
                    <a:pt x="809879" y="1005205"/>
                  </a:lnTo>
                  <a:lnTo>
                    <a:pt x="802767" y="994664"/>
                  </a:lnTo>
                  <a:lnTo>
                    <a:pt x="792099" y="985774"/>
                  </a:lnTo>
                  <a:lnTo>
                    <a:pt x="831088" y="962660"/>
                  </a:lnTo>
                  <a:lnTo>
                    <a:pt x="846963" y="870458"/>
                  </a:lnTo>
                  <a:lnTo>
                    <a:pt x="846963" y="861568"/>
                  </a:lnTo>
                  <a:lnTo>
                    <a:pt x="846963" y="854583"/>
                  </a:lnTo>
                  <a:lnTo>
                    <a:pt x="845312" y="845693"/>
                  </a:lnTo>
                  <a:lnTo>
                    <a:pt x="841756" y="838581"/>
                  </a:lnTo>
                  <a:lnTo>
                    <a:pt x="832866" y="826135"/>
                  </a:lnTo>
                  <a:lnTo>
                    <a:pt x="827532" y="820801"/>
                  </a:lnTo>
                  <a:lnTo>
                    <a:pt x="822198" y="815594"/>
                  </a:lnTo>
                  <a:lnTo>
                    <a:pt x="857631" y="790702"/>
                  </a:lnTo>
                  <a:lnTo>
                    <a:pt x="871855" y="702056"/>
                  </a:lnTo>
                  <a:lnTo>
                    <a:pt x="871855" y="693166"/>
                  </a:lnTo>
                  <a:lnTo>
                    <a:pt x="871855" y="684403"/>
                  </a:lnTo>
                  <a:lnTo>
                    <a:pt x="870076" y="675513"/>
                  </a:lnTo>
                  <a:lnTo>
                    <a:pt x="845312" y="645287"/>
                  </a:lnTo>
                  <a:lnTo>
                    <a:pt x="852297" y="643509"/>
                  </a:lnTo>
                  <a:lnTo>
                    <a:pt x="859409" y="638175"/>
                  </a:lnTo>
                  <a:lnTo>
                    <a:pt x="866521" y="632841"/>
                  </a:lnTo>
                  <a:lnTo>
                    <a:pt x="871855" y="627507"/>
                  </a:lnTo>
                  <a:lnTo>
                    <a:pt x="877188" y="620522"/>
                  </a:lnTo>
                  <a:lnTo>
                    <a:pt x="880745" y="613410"/>
                  </a:lnTo>
                  <a:lnTo>
                    <a:pt x="882523" y="604520"/>
                  </a:lnTo>
                  <a:lnTo>
                    <a:pt x="884301" y="595630"/>
                  </a:lnTo>
                  <a:lnTo>
                    <a:pt x="891286" y="531876"/>
                  </a:lnTo>
                  <a:lnTo>
                    <a:pt x="889635" y="522986"/>
                  </a:lnTo>
                  <a:lnTo>
                    <a:pt x="887730" y="514096"/>
                  </a:lnTo>
                  <a:lnTo>
                    <a:pt x="852297" y="476885"/>
                  </a:lnTo>
                  <a:lnTo>
                    <a:pt x="813435" y="460883"/>
                  </a:lnTo>
                  <a:lnTo>
                    <a:pt x="767334" y="451993"/>
                  </a:lnTo>
                  <a:lnTo>
                    <a:pt x="717676" y="445008"/>
                  </a:lnTo>
                  <a:lnTo>
                    <a:pt x="641476" y="437896"/>
                  </a:lnTo>
                  <a:lnTo>
                    <a:pt x="551053" y="432562"/>
                  </a:lnTo>
                  <a:lnTo>
                    <a:pt x="458978" y="427228"/>
                  </a:lnTo>
                  <a:lnTo>
                    <a:pt x="481964" y="381127"/>
                  </a:lnTo>
                  <a:lnTo>
                    <a:pt x="499745" y="326136"/>
                  </a:lnTo>
                  <a:lnTo>
                    <a:pt x="513842" y="267589"/>
                  </a:lnTo>
                  <a:lnTo>
                    <a:pt x="520954" y="209169"/>
                  </a:lnTo>
                  <a:lnTo>
                    <a:pt x="526288" y="155956"/>
                  </a:lnTo>
                  <a:lnTo>
                    <a:pt x="529844" y="111633"/>
                  </a:lnTo>
                  <a:lnTo>
                    <a:pt x="529844" y="70866"/>
                  </a:lnTo>
                  <a:lnTo>
                    <a:pt x="529844" y="58420"/>
                  </a:lnTo>
                  <a:lnTo>
                    <a:pt x="524510" y="44196"/>
                  </a:lnTo>
                  <a:lnTo>
                    <a:pt x="499745" y="12319"/>
                  </a:lnTo>
                  <a:lnTo>
                    <a:pt x="458978" y="0"/>
                  </a:lnTo>
                  <a:lnTo>
                    <a:pt x="432308" y="1650"/>
                  </a:lnTo>
                  <a:lnTo>
                    <a:pt x="414655" y="5207"/>
                  </a:lnTo>
                  <a:lnTo>
                    <a:pt x="400431" y="10541"/>
                  </a:lnTo>
                  <a:lnTo>
                    <a:pt x="389889" y="15875"/>
                  </a:lnTo>
                  <a:lnTo>
                    <a:pt x="361442" y="106299"/>
                  </a:lnTo>
                  <a:lnTo>
                    <a:pt x="347218" y="147066"/>
                  </a:lnTo>
                  <a:lnTo>
                    <a:pt x="333121" y="184404"/>
                  </a:lnTo>
                  <a:lnTo>
                    <a:pt x="304800" y="246380"/>
                  </a:lnTo>
                  <a:lnTo>
                    <a:pt x="281686" y="285369"/>
                  </a:lnTo>
                  <a:lnTo>
                    <a:pt x="265811" y="301371"/>
                  </a:lnTo>
                  <a:lnTo>
                    <a:pt x="240919" y="326136"/>
                  </a:lnTo>
                  <a:lnTo>
                    <a:pt x="182499" y="381127"/>
                  </a:lnTo>
                  <a:lnTo>
                    <a:pt x="104521" y="451993"/>
                  </a:lnTo>
                  <a:lnTo>
                    <a:pt x="0" y="451993"/>
                  </a:lnTo>
                </a:path>
              </a:pathLst>
            </a:custGeom>
            <a:ln w="19812">
              <a:solidFill>
                <a:srgbClr val="3E5278"/>
              </a:solidFill>
            </a:ln>
          </p:spPr>
          <p:txBody>
            <a:bodyPr wrap="square" lIns="0" tIns="0" rIns="0" bIns="0" rtlCol="0"/>
            <a:lstStyle/>
            <a:p/>
          </p:txBody>
        </p:sp>
      </p:grpSp>
      <p:sp>
        <p:nvSpPr>
          <p:cNvPr id="16" name="object 16"/>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6" name="object 6"/>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grpSp>
        <p:nvGrpSpPr>
          <p:cNvPr id="7" name="object 7"/>
          <p:cNvGrpSpPr/>
          <p:nvPr/>
        </p:nvGrpSpPr>
        <p:grpSpPr>
          <a:xfrm>
            <a:off x="0" y="0"/>
            <a:ext cx="7073265" cy="1327785"/>
            <a:chOff x="0" y="0"/>
            <a:chExt cx="7073265" cy="1327785"/>
          </a:xfrm>
        </p:grpSpPr>
        <p:sp>
          <p:nvSpPr>
            <p:cNvPr id="8" name="object 8"/>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9" name="object 9"/>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grpSp>
      <p:sp>
        <p:nvSpPr>
          <p:cNvPr id="10" name="object 10"/>
          <p:cNvSpPr txBox="1">
            <a:spLocks noGrp="1"/>
          </p:cNvSpPr>
          <p:nvPr>
            <p:ph type="ctrTitle"/>
          </p:nvPr>
        </p:nvSpPr>
        <p:spPr>
          <a:prstGeom prst="rect">
            <a:avLst/>
          </a:prstGeom>
        </p:spPr>
        <p:txBody>
          <a:bodyPr vert="horz" wrap="square" lIns="0" tIns="229235" rIns="0" bIns="0" rtlCol="0">
            <a:spAutoFit/>
          </a:bodyPr>
          <a:lstStyle/>
          <a:p>
            <a:pPr marL="905510">
              <a:lnSpc>
                <a:spcPct val="100000"/>
              </a:lnSpc>
              <a:spcBef>
                <a:spcPts val="1805"/>
              </a:spcBef>
            </a:pPr>
            <a:r>
              <a:rPr spc="-10" dirty="0"/>
              <a:t>CREDITS</a:t>
            </a:r>
            <a:endParaRPr spc="-10" dirty="0"/>
          </a:p>
        </p:txBody>
      </p:sp>
      <p:sp>
        <p:nvSpPr>
          <p:cNvPr id="11" name="object 11"/>
          <p:cNvSpPr txBox="1"/>
          <p:nvPr/>
        </p:nvSpPr>
        <p:spPr>
          <a:xfrm>
            <a:off x="893165" y="2019426"/>
            <a:ext cx="707390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253147"/>
                </a:solidFill>
                <a:latin typeface="Trebuchet MS" panose="020B0603020202020204"/>
                <a:cs typeface="Trebuchet MS" panose="020B0603020202020204"/>
              </a:rPr>
              <a:t>Special</a:t>
            </a:r>
            <a:r>
              <a:rPr sz="2400" spc="225"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thanks</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to</a:t>
            </a:r>
            <a:r>
              <a:rPr sz="2400" spc="220" dirty="0">
                <a:solidFill>
                  <a:srgbClr val="253147"/>
                </a:solidFill>
                <a:latin typeface="Trebuchet MS" panose="020B0603020202020204"/>
                <a:cs typeface="Trebuchet MS" panose="020B0603020202020204"/>
              </a:rPr>
              <a:t> </a:t>
            </a:r>
            <a:r>
              <a:rPr sz="2400" spc="-10" dirty="0">
                <a:solidFill>
                  <a:srgbClr val="253147"/>
                </a:solidFill>
                <a:latin typeface="Trebuchet MS" panose="020B0603020202020204"/>
                <a:cs typeface="Trebuchet MS" panose="020B0603020202020204"/>
              </a:rPr>
              <a:t>Innomatics</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Research</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Lab</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and</a:t>
            </a:r>
            <a:r>
              <a:rPr sz="2400" spc="220" dirty="0">
                <a:solidFill>
                  <a:srgbClr val="253147"/>
                </a:solidFill>
                <a:latin typeface="Trebuchet MS" panose="020B0603020202020204"/>
                <a:cs typeface="Trebuchet MS" panose="020B0603020202020204"/>
              </a:rPr>
              <a:t> </a:t>
            </a:r>
            <a:r>
              <a:rPr sz="2400" spc="-85" dirty="0">
                <a:solidFill>
                  <a:srgbClr val="253147"/>
                </a:solidFill>
                <a:latin typeface="Trebuchet MS" panose="020B0603020202020204"/>
                <a:cs typeface="Trebuchet MS" panose="020B0603020202020204"/>
              </a:rPr>
              <a:t>my </a:t>
            </a:r>
            <a:r>
              <a:rPr sz="2400" spc="-175" dirty="0">
                <a:solidFill>
                  <a:srgbClr val="253147"/>
                </a:solidFill>
                <a:latin typeface="Trebuchet MS" panose="020B0603020202020204"/>
                <a:cs typeface="Trebuchet MS" panose="020B0603020202020204"/>
              </a:rPr>
              <a:t>teammates</a:t>
            </a:r>
            <a:r>
              <a:rPr sz="2400" dirty="0">
                <a:solidFill>
                  <a:srgbClr val="253147"/>
                </a:solidFill>
                <a:latin typeface="Trebuchet MS" panose="020B0603020202020204"/>
                <a:cs typeface="Trebuchet MS" panose="020B0603020202020204"/>
              </a:rPr>
              <a:t> </a:t>
            </a:r>
            <a:r>
              <a:rPr sz="2400" spc="-195" dirty="0">
                <a:solidFill>
                  <a:srgbClr val="253147"/>
                </a:solidFill>
                <a:latin typeface="Trebuchet MS" panose="020B0603020202020204"/>
                <a:cs typeface="Trebuchet MS" panose="020B0603020202020204"/>
              </a:rPr>
              <a:t>without</a:t>
            </a:r>
            <a:r>
              <a:rPr sz="2400" spc="25" dirty="0">
                <a:solidFill>
                  <a:srgbClr val="253147"/>
                </a:solidFill>
                <a:latin typeface="Trebuchet MS" panose="020B0603020202020204"/>
                <a:cs typeface="Trebuchet MS" panose="020B0603020202020204"/>
              </a:rPr>
              <a:t> </a:t>
            </a:r>
            <a:r>
              <a:rPr sz="2400" spc="-220" dirty="0">
                <a:solidFill>
                  <a:srgbClr val="253147"/>
                </a:solidFill>
                <a:latin typeface="Trebuchet MS" panose="020B0603020202020204"/>
                <a:cs typeface="Trebuchet MS" panose="020B0603020202020204"/>
              </a:rPr>
              <a:t>their</a:t>
            </a:r>
            <a:r>
              <a:rPr sz="2400" spc="40" dirty="0">
                <a:solidFill>
                  <a:srgbClr val="253147"/>
                </a:solidFill>
                <a:latin typeface="Trebuchet MS" panose="020B0603020202020204"/>
                <a:cs typeface="Trebuchet MS" panose="020B0603020202020204"/>
              </a:rPr>
              <a:t> </a:t>
            </a:r>
            <a:r>
              <a:rPr sz="2400" spc="-195" dirty="0">
                <a:solidFill>
                  <a:srgbClr val="253147"/>
                </a:solidFill>
                <a:latin typeface="Trebuchet MS" panose="020B0603020202020204"/>
                <a:cs typeface="Trebuchet MS" panose="020B0603020202020204"/>
              </a:rPr>
              <a:t>help</a:t>
            </a:r>
            <a:r>
              <a:rPr sz="2400" spc="25" dirty="0">
                <a:solidFill>
                  <a:srgbClr val="253147"/>
                </a:solidFill>
                <a:latin typeface="Trebuchet MS" panose="020B0603020202020204"/>
                <a:cs typeface="Trebuchet MS" panose="020B0603020202020204"/>
              </a:rPr>
              <a:t> </a:t>
            </a:r>
            <a:r>
              <a:rPr sz="2400" spc="-180" dirty="0">
                <a:solidFill>
                  <a:srgbClr val="253147"/>
                </a:solidFill>
                <a:latin typeface="Trebuchet MS" panose="020B0603020202020204"/>
                <a:cs typeface="Trebuchet MS" panose="020B0603020202020204"/>
              </a:rPr>
              <a:t>and</a:t>
            </a:r>
            <a:r>
              <a:rPr sz="2400" spc="5" dirty="0">
                <a:solidFill>
                  <a:srgbClr val="253147"/>
                </a:solidFill>
                <a:latin typeface="Trebuchet MS" panose="020B0603020202020204"/>
                <a:cs typeface="Trebuchet MS" panose="020B0603020202020204"/>
              </a:rPr>
              <a:t> </a:t>
            </a:r>
            <a:r>
              <a:rPr sz="2400" spc="-170" dirty="0">
                <a:solidFill>
                  <a:srgbClr val="253147"/>
                </a:solidFill>
                <a:latin typeface="Trebuchet MS" panose="020B0603020202020204"/>
                <a:cs typeface="Trebuchet MS" panose="020B0603020202020204"/>
              </a:rPr>
              <a:t>motivation</a:t>
            </a:r>
            <a:r>
              <a:rPr sz="2400" spc="25" dirty="0">
                <a:solidFill>
                  <a:srgbClr val="253147"/>
                </a:solidFill>
                <a:latin typeface="Trebuchet MS" panose="020B0603020202020204"/>
                <a:cs typeface="Trebuchet MS" panose="020B0603020202020204"/>
              </a:rPr>
              <a:t> </a:t>
            </a:r>
            <a:r>
              <a:rPr sz="2400" spc="-120" dirty="0">
                <a:solidFill>
                  <a:srgbClr val="253147"/>
                </a:solidFill>
                <a:latin typeface="Trebuchet MS" panose="020B0603020202020204"/>
                <a:cs typeface="Trebuchet MS" panose="020B0603020202020204"/>
              </a:rPr>
              <a:t>this</a:t>
            </a:r>
            <a:r>
              <a:rPr sz="2400" spc="30" dirty="0">
                <a:solidFill>
                  <a:srgbClr val="253147"/>
                </a:solidFill>
                <a:latin typeface="Trebuchet MS" panose="020B0603020202020204"/>
                <a:cs typeface="Trebuchet MS" panose="020B0603020202020204"/>
              </a:rPr>
              <a:t> </a:t>
            </a:r>
            <a:r>
              <a:rPr sz="2400" spc="-105" dirty="0">
                <a:solidFill>
                  <a:srgbClr val="253147"/>
                </a:solidFill>
                <a:latin typeface="Trebuchet MS" panose="020B0603020202020204"/>
                <a:cs typeface="Trebuchet MS" panose="020B0603020202020204"/>
              </a:rPr>
              <a:t>task</a:t>
            </a:r>
            <a:r>
              <a:rPr sz="2400" spc="25" dirty="0">
                <a:solidFill>
                  <a:srgbClr val="253147"/>
                </a:solidFill>
                <a:latin typeface="Trebuchet MS" panose="020B0603020202020204"/>
                <a:cs typeface="Trebuchet MS" panose="020B0603020202020204"/>
              </a:rPr>
              <a:t> </a:t>
            </a:r>
            <a:r>
              <a:rPr sz="2400" spc="-100" dirty="0">
                <a:solidFill>
                  <a:srgbClr val="253147"/>
                </a:solidFill>
                <a:latin typeface="Trebuchet MS" panose="020B0603020202020204"/>
                <a:cs typeface="Trebuchet MS" panose="020B0603020202020204"/>
              </a:rPr>
              <a:t>will </a:t>
            </a:r>
            <a:r>
              <a:rPr sz="2400" spc="-175" dirty="0">
                <a:solidFill>
                  <a:srgbClr val="253147"/>
                </a:solidFill>
                <a:latin typeface="Trebuchet MS" panose="020B0603020202020204"/>
                <a:cs typeface="Trebuchet MS" panose="020B0603020202020204"/>
              </a:rPr>
              <a:t>be</a:t>
            </a:r>
            <a:r>
              <a:rPr sz="2400" spc="-165" dirty="0">
                <a:solidFill>
                  <a:srgbClr val="253147"/>
                </a:solidFill>
                <a:latin typeface="Trebuchet MS" panose="020B0603020202020204"/>
                <a:cs typeface="Trebuchet MS" panose="020B0603020202020204"/>
              </a:rPr>
              <a:t> </a:t>
            </a:r>
            <a:r>
              <a:rPr sz="2400" spc="-85" dirty="0">
                <a:solidFill>
                  <a:srgbClr val="253147"/>
                </a:solidFill>
                <a:latin typeface="Trebuchet MS" panose="020B0603020202020204"/>
                <a:cs typeface="Trebuchet MS" panose="020B0603020202020204"/>
              </a:rPr>
              <a:t>incomplete.</a:t>
            </a:r>
            <a:endParaRPr sz="2400">
              <a:latin typeface="Trebuchet MS" panose="020B0603020202020204"/>
              <a:cs typeface="Trebuchet MS" panose="020B0603020202020204"/>
            </a:endParaRPr>
          </a:p>
        </p:txBody>
      </p:sp>
      <p:sp>
        <p:nvSpPr>
          <p:cNvPr id="12" name="object 12"/>
          <p:cNvSpPr/>
          <p:nvPr/>
        </p:nvSpPr>
        <p:spPr>
          <a:xfrm>
            <a:off x="309372" y="633983"/>
            <a:ext cx="315595" cy="283845"/>
          </a:xfrm>
          <a:custGeom>
            <a:avLst/>
            <a:gdLst/>
            <a:ahLst/>
            <a:cxnLst/>
            <a:rect l="l" t="t" r="r" b="b"/>
            <a:pathLst>
              <a:path w="315595" h="283844">
                <a:moveTo>
                  <a:pt x="234289" y="0"/>
                </a:moveTo>
                <a:lnTo>
                  <a:pt x="227837" y="0"/>
                </a:lnTo>
                <a:lnTo>
                  <a:pt x="221373" y="888"/>
                </a:lnTo>
                <a:lnTo>
                  <a:pt x="182156" y="18923"/>
                </a:lnTo>
                <a:lnTo>
                  <a:pt x="157734" y="53975"/>
                </a:lnTo>
                <a:lnTo>
                  <a:pt x="133286" y="18923"/>
                </a:lnTo>
                <a:lnTo>
                  <a:pt x="118059" y="8762"/>
                </a:lnTo>
                <a:lnTo>
                  <a:pt x="112534" y="5968"/>
                </a:lnTo>
                <a:lnTo>
                  <a:pt x="106527" y="3682"/>
                </a:lnTo>
                <a:lnTo>
                  <a:pt x="100545" y="2286"/>
                </a:lnTo>
                <a:lnTo>
                  <a:pt x="94094" y="888"/>
                </a:lnTo>
                <a:lnTo>
                  <a:pt x="87630" y="0"/>
                </a:lnTo>
                <a:lnTo>
                  <a:pt x="81178" y="0"/>
                </a:lnTo>
                <a:lnTo>
                  <a:pt x="42430" y="9651"/>
                </a:lnTo>
                <a:lnTo>
                  <a:pt x="13842" y="35560"/>
                </a:lnTo>
                <a:lnTo>
                  <a:pt x="469" y="72898"/>
                </a:lnTo>
                <a:lnTo>
                  <a:pt x="0" y="81279"/>
                </a:lnTo>
                <a:lnTo>
                  <a:pt x="0" y="86867"/>
                </a:lnTo>
                <a:lnTo>
                  <a:pt x="469" y="92328"/>
                </a:lnTo>
                <a:lnTo>
                  <a:pt x="12458" y="133476"/>
                </a:lnTo>
                <a:lnTo>
                  <a:pt x="35052" y="168528"/>
                </a:lnTo>
                <a:lnTo>
                  <a:pt x="68719" y="205486"/>
                </a:lnTo>
                <a:lnTo>
                  <a:pt x="81178" y="217931"/>
                </a:lnTo>
                <a:lnTo>
                  <a:pt x="129146" y="260350"/>
                </a:lnTo>
                <a:lnTo>
                  <a:pt x="157734" y="283463"/>
                </a:lnTo>
                <a:lnTo>
                  <a:pt x="211226" y="239140"/>
                </a:lnTo>
                <a:lnTo>
                  <a:pt x="234289" y="217931"/>
                </a:lnTo>
                <a:lnTo>
                  <a:pt x="267030" y="184150"/>
                </a:lnTo>
                <a:lnTo>
                  <a:pt x="292862" y="151383"/>
                </a:lnTo>
                <a:lnTo>
                  <a:pt x="310845" y="113537"/>
                </a:lnTo>
                <a:lnTo>
                  <a:pt x="315455" y="86867"/>
                </a:lnTo>
                <a:lnTo>
                  <a:pt x="315455" y="81279"/>
                </a:lnTo>
                <a:lnTo>
                  <a:pt x="305777" y="42417"/>
                </a:lnTo>
                <a:lnTo>
                  <a:pt x="279476" y="13842"/>
                </a:lnTo>
                <a:lnTo>
                  <a:pt x="242582" y="507"/>
                </a:lnTo>
                <a:lnTo>
                  <a:pt x="234289" y="0"/>
                </a:lnTo>
                <a:close/>
              </a:path>
            </a:pathLst>
          </a:custGeom>
          <a:ln w="12192">
            <a:solidFill>
              <a:srgbClr val="FF9700"/>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grpSp>
        <p:nvGrpSpPr>
          <p:cNvPr id="3" name="object 3"/>
          <p:cNvGrpSpPr/>
          <p:nvPr/>
        </p:nvGrpSpPr>
        <p:grpSpPr>
          <a:xfrm>
            <a:off x="0" y="0"/>
            <a:ext cx="7073265" cy="1327785"/>
            <a:chOff x="0" y="0"/>
            <a:chExt cx="7073265" cy="1327785"/>
          </a:xfrm>
        </p:grpSpPr>
        <p:sp>
          <p:nvSpPr>
            <p:cNvPr id="4" name="object 4"/>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5" name="object 5"/>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gr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7" name="object 7"/>
          <p:cNvGrpSpPr/>
          <p:nvPr/>
        </p:nvGrpSpPr>
        <p:grpSpPr>
          <a:xfrm>
            <a:off x="6949440" y="4472939"/>
            <a:ext cx="2194560" cy="670560"/>
            <a:chOff x="6949440" y="4472939"/>
            <a:chExt cx="2194560" cy="670560"/>
          </a:xfrm>
        </p:grpSpPr>
        <p:sp>
          <p:nvSpPr>
            <p:cNvPr id="8"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grpSp>
        <p:nvGrpSpPr>
          <p:cNvPr id="10" name="object 10"/>
          <p:cNvGrpSpPr/>
          <p:nvPr/>
        </p:nvGrpSpPr>
        <p:grpSpPr>
          <a:xfrm>
            <a:off x="1031747" y="108204"/>
            <a:ext cx="4478020" cy="768350"/>
            <a:chOff x="1031747" y="108204"/>
            <a:chExt cx="4478020" cy="768350"/>
          </a:xfrm>
        </p:grpSpPr>
        <p:pic>
          <p:nvPicPr>
            <p:cNvPr id="11" name="object 11"/>
            <p:cNvPicPr/>
            <p:nvPr/>
          </p:nvPicPr>
          <p:blipFill>
            <a:blip r:embed="rId1" cstate="print"/>
            <a:stretch>
              <a:fillRect/>
            </a:stretch>
          </p:blipFill>
          <p:spPr>
            <a:xfrm>
              <a:off x="1031747" y="108204"/>
              <a:ext cx="4477512" cy="768096"/>
            </a:xfrm>
            <a:prstGeom prst="rect">
              <a:avLst/>
            </a:prstGeom>
          </p:spPr>
        </p:pic>
        <p:pic>
          <p:nvPicPr>
            <p:cNvPr id="12" name="object 12"/>
            <p:cNvPicPr/>
            <p:nvPr/>
          </p:nvPicPr>
          <p:blipFill>
            <a:blip r:embed="rId2" cstate="print"/>
            <a:stretch>
              <a:fillRect/>
            </a:stretch>
          </p:blipFill>
          <p:spPr>
            <a:xfrm>
              <a:off x="2674619" y="220980"/>
              <a:ext cx="1188720" cy="618744"/>
            </a:xfrm>
            <a:prstGeom prst="rect">
              <a:avLst/>
            </a:prstGeom>
          </p:spPr>
        </p:pic>
        <p:sp>
          <p:nvSpPr>
            <p:cNvPr id="13" name="object 13"/>
            <p:cNvSpPr/>
            <p:nvPr/>
          </p:nvSpPr>
          <p:spPr>
            <a:xfrm>
              <a:off x="1093469" y="150114"/>
              <a:ext cx="4354195" cy="645160"/>
            </a:xfrm>
            <a:custGeom>
              <a:avLst/>
              <a:gdLst/>
              <a:ahLst/>
              <a:cxnLst/>
              <a:rect l="l" t="t" r="r" b="b"/>
              <a:pathLst>
                <a:path w="4354195" h="645160">
                  <a:moveTo>
                    <a:pt x="4354067" y="0"/>
                  </a:moveTo>
                  <a:lnTo>
                    <a:pt x="0" y="0"/>
                  </a:lnTo>
                  <a:lnTo>
                    <a:pt x="0" y="644651"/>
                  </a:lnTo>
                  <a:lnTo>
                    <a:pt x="4354067" y="644651"/>
                  </a:lnTo>
                  <a:lnTo>
                    <a:pt x="4354067" y="0"/>
                  </a:lnTo>
                  <a:close/>
                </a:path>
              </a:pathLst>
            </a:custGeom>
            <a:solidFill>
              <a:srgbClr val="FF9700"/>
            </a:solidFill>
          </p:spPr>
          <p:txBody>
            <a:bodyPr wrap="square" lIns="0" tIns="0" rIns="0" bIns="0" rtlCol="0"/>
            <a:lstStyle/>
            <a:p/>
          </p:txBody>
        </p:sp>
        <p:sp>
          <p:nvSpPr>
            <p:cNvPr id="14" name="object 14"/>
            <p:cNvSpPr/>
            <p:nvPr/>
          </p:nvSpPr>
          <p:spPr>
            <a:xfrm>
              <a:off x="1093469" y="150114"/>
              <a:ext cx="4354195" cy="645160"/>
            </a:xfrm>
            <a:custGeom>
              <a:avLst/>
              <a:gdLst/>
              <a:ahLst/>
              <a:cxnLst/>
              <a:rect l="l" t="t" r="r" b="b"/>
              <a:pathLst>
                <a:path w="4354195" h="645160">
                  <a:moveTo>
                    <a:pt x="0" y="644651"/>
                  </a:moveTo>
                  <a:lnTo>
                    <a:pt x="4354067" y="644651"/>
                  </a:lnTo>
                  <a:lnTo>
                    <a:pt x="4354067" y="0"/>
                  </a:lnTo>
                  <a:lnTo>
                    <a:pt x="0" y="0"/>
                  </a:lnTo>
                  <a:lnTo>
                    <a:pt x="0" y="644651"/>
                  </a:lnTo>
                  <a:close/>
                </a:path>
              </a:pathLst>
            </a:custGeom>
            <a:ln w="38100">
              <a:solidFill>
                <a:srgbClr val="FFFFFF"/>
              </a:solidFill>
            </a:ln>
          </p:spPr>
          <p:txBody>
            <a:bodyPr wrap="square" lIns="0" tIns="0" rIns="0" bIns="0" rtlCol="0"/>
            <a:lstStyle/>
            <a:p/>
          </p:txBody>
        </p:sp>
      </p:grpSp>
      <p:sp>
        <p:nvSpPr>
          <p:cNvPr id="15" name="object 15"/>
          <p:cNvSpPr txBox="1">
            <a:spLocks noGrp="1"/>
          </p:cNvSpPr>
          <p:nvPr>
            <p:ph type="title"/>
          </p:nvPr>
        </p:nvSpPr>
        <p:spPr>
          <a:prstGeom prst="rect">
            <a:avLst/>
          </a:prstGeom>
        </p:spPr>
        <p:txBody>
          <a:bodyPr vert="horz" wrap="square" lIns="0" tIns="13335" rIns="0" bIns="0" rtlCol="0">
            <a:spAutoFit/>
          </a:bodyPr>
          <a:lstStyle/>
          <a:p>
            <a:pPr marL="1445260">
              <a:lnSpc>
                <a:spcPct val="100000"/>
              </a:lnSpc>
              <a:spcBef>
                <a:spcPts val="105"/>
              </a:spcBef>
            </a:pPr>
            <a:r>
              <a:rPr spc="-165" dirty="0"/>
              <a:t>Content</a:t>
            </a:r>
            <a:endParaRPr spc="-165" dirty="0"/>
          </a:p>
        </p:txBody>
      </p:sp>
      <p:sp>
        <p:nvSpPr>
          <p:cNvPr id="16" name="object 16"/>
          <p:cNvSpPr/>
          <p:nvPr/>
        </p:nvSpPr>
        <p:spPr>
          <a:xfrm>
            <a:off x="373392" y="269747"/>
            <a:ext cx="309880" cy="403860"/>
          </a:xfrm>
          <a:custGeom>
            <a:avLst/>
            <a:gdLst/>
            <a:ahLst/>
            <a:cxnLst/>
            <a:rect l="l" t="t" r="r" b="b"/>
            <a:pathLst>
              <a:path w="309880" h="403859">
                <a:moveTo>
                  <a:pt x="25907" y="385444"/>
                </a:moveTo>
                <a:lnTo>
                  <a:pt x="26365" y="388238"/>
                </a:lnTo>
                <a:lnTo>
                  <a:pt x="26822" y="391413"/>
                </a:lnTo>
                <a:lnTo>
                  <a:pt x="40182" y="403860"/>
                </a:lnTo>
                <a:lnTo>
                  <a:pt x="43395" y="403860"/>
                </a:lnTo>
                <a:lnTo>
                  <a:pt x="299237" y="403860"/>
                </a:lnTo>
                <a:lnTo>
                  <a:pt x="300609" y="403860"/>
                </a:lnTo>
                <a:lnTo>
                  <a:pt x="301993" y="403351"/>
                </a:lnTo>
                <a:lnTo>
                  <a:pt x="309346" y="383539"/>
                </a:lnTo>
                <a:lnTo>
                  <a:pt x="309346" y="62611"/>
                </a:lnTo>
                <a:lnTo>
                  <a:pt x="309346" y="59816"/>
                </a:lnTo>
                <a:lnTo>
                  <a:pt x="308889" y="57530"/>
                </a:lnTo>
                <a:lnTo>
                  <a:pt x="308432" y="56134"/>
                </a:lnTo>
                <a:lnTo>
                  <a:pt x="307505" y="54737"/>
                </a:lnTo>
                <a:lnTo>
                  <a:pt x="306133" y="54228"/>
                </a:lnTo>
                <a:lnTo>
                  <a:pt x="304291" y="53848"/>
                </a:lnTo>
                <a:lnTo>
                  <a:pt x="299237" y="53339"/>
                </a:lnTo>
              </a:path>
              <a:path w="309880" h="403859">
                <a:moveTo>
                  <a:pt x="271703" y="19812"/>
                </a:moveTo>
                <a:lnTo>
                  <a:pt x="14782" y="19812"/>
                </a:lnTo>
                <a:lnTo>
                  <a:pt x="12014" y="20319"/>
                </a:lnTo>
                <a:lnTo>
                  <a:pt x="9245" y="21209"/>
                </a:lnTo>
                <a:lnTo>
                  <a:pt x="6477" y="22098"/>
                </a:lnTo>
                <a:lnTo>
                  <a:pt x="4165" y="24002"/>
                </a:lnTo>
                <a:lnTo>
                  <a:pt x="2298" y="26288"/>
                </a:lnTo>
                <a:lnTo>
                  <a:pt x="1396" y="29082"/>
                </a:lnTo>
                <a:lnTo>
                  <a:pt x="457" y="31876"/>
                </a:lnTo>
                <a:lnTo>
                  <a:pt x="0" y="34543"/>
                </a:lnTo>
                <a:lnTo>
                  <a:pt x="0" y="355600"/>
                </a:lnTo>
                <a:lnTo>
                  <a:pt x="457" y="358266"/>
                </a:lnTo>
                <a:lnTo>
                  <a:pt x="1396" y="361061"/>
                </a:lnTo>
                <a:lnTo>
                  <a:pt x="2298" y="363854"/>
                </a:lnTo>
                <a:lnTo>
                  <a:pt x="4165" y="366140"/>
                </a:lnTo>
                <a:lnTo>
                  <a:pt x="6477" y="368046"/>
                </a:lnTo>
                <a:lnTo>
                  <a:pt x="9245" y="368935"/>
                </a:lnTo>
                <a:lnTo>
                  <a:pt x="12014" y="369824"/>
                </a:lnTo>
                <a:lnTo>
                  <a:pt x="14782" y="370331"/>
                </a:lnTo>
                <a:lnTo>
                  <a:pt x="271703" y="370331"/>
                </a:lnTo>
                <a:lnTo>
                  <a:pt x="274472" y="369824"/>
                </a:lnTo>
                <a:lnTo>
                  <a:pt x="277253" y="368935"/>
                </a:lnTo>
                <a:lnTo>
                  <a:pt x="280035" y="368046"/>
                </a:lnTo>
                <a:lnTo>
                  <a:pt x="286499" y="355600"/>
                </a:lnTo>
                <a:lnTo>
                  <a:pt x="286499" y="34543"/>
                </a:lnTo>
                <a:lnTo>
                  <a:pt x="277253" y="21209"/>
                </a:lnTo>
                <a:lnTo>
                  <a:pt x="274472" y="20319"/>
                </a:lnTo>
                <a:lnTo>
                  <a:pt x="271703" y="19812"/>
                </a:lnTo>
              </a:path>
              <a:path w="309880" h="403859">
                <a:moveTo>
                  <a:pt x="173723" y="22860"/>
                </a:moveTo>
                <a:lnTo>
                  <a:pt x="176898" y="23367"/>
                </a:lnTo>
                <a:lnTo>
                  <a:pt x="180060" y="24256"/>
                </a:lnTo>
                <a:lnTo>
                  <a:pt x="183235" y="25653"/>
                </a:lnTo>
                <a:lnTo>
                  <a:pt x="185483" y="28066"/>
                </a:lnTo>
                <a:lnTo>
                  <a:pt x="187756" y="30479"/>
                </a:lnTo>
                <a:lnTo>
                  <a:pt x="189115" y="33781"/>
                </a:lnTo>
                <a:lnTo>
                  <a:pt x="190017" y="37084"/>
                </a:lnTo>
                <a:lnTo>
                  <a:pt x="190474" y="40386"/>
                </a:lnTo>
                <a:lnTo>
                  <a:pt x="190017" y="43687"/>
                </a:lnTo>
                <a:lnTo>
                  <a:pt x="189115" y="46989"/>
                </a:lnTo>
                <a:lnTo>
                  <a:pt x="187756" y="50291"/>
                </a:lnTo>
                <a:lnTo>
                  <a:pt x="185483" y="52704"/>
                </a:lnTo>
                <a:lnTo>
                  <a:pt x="183235" y="55117"/>
                </a:lnTo>
                <a:lnTo>
                  <a:pt x="180060" y="56514"/>
                </a:lnTo>
                <a:lnTo>
                  <a:pt x="176898" y="57403"/>
                </a:lnTo>
                <a:lnTo>
                  <a:pt x="173723" y="57912"/>
                </a:lnTo>
                <a:lnTo>
                  <a:pt x="170561" y="57403"/>
                </a:lnTo>
                <a:lnTo>
                  <a:pt x="167386" y="56514"/>
                </a:lnTo>
                <a:lnTo>
                  <a:pt x="164223" y="55117"/>
                </a:lnTo>
                <a:lnTo>
                  <a:pt x="161963" y="52704"/>
                </a:lnTo>
                <a:lnTo>
                  <a:pt x="159689" y="50291"/>
                </a:lnTo>
                <a:lnTo>
                  <a:pt x="158330" y="46989"/>
                </a:lnTo>
                <a:lnTo>
                  <a:pt x="157429" y="43687"/>
                </a:lnTo>
                <a:lnTo>
                  <a:pt x="156972" y="40386"/>
                </a:lnTo>
                <a:lnTo>
                  <a:pt x="157429" y="37084"/>
                </a:lnTo>
                <a:lnTo>
                  <a:pt x="158330" y="33781"/>
                </a:lnTo>
                <a:lnTo>
                  <a:pt x="159689" y="30479"/>
                </a:lnTo>
                <a:lnTo>
                  <a:pt x="161963" y="28066"/>
                </a:lnTo>
                <a:lnTo>
                  <a:pt x="164223" y="25653"/>
                </a:lnTo>
                <a:lnTo>
                  <a:pt x="167386" y="24256"/>
                </a:lnTo>
                <a:lnTo>
                  <a:pt x="170561" y="23367"/>
                </a:lnTo>
                <a:lnTo>
                  <a:pt x="173723" y="22860"/>
                </a:lnTo>
              </a:path>
              <a:path w="309880" h="403859">
                <a:moveTo>
                  <a:pt x="111252" y="22860"/>
                </a:moveTo>
                <a:lnTo>
                  <a:pt x="114414" y="23367"/>
                </a:lnTo>
                <a:lnTo>
                  <a:pt x="117589" y="24256"/>
                </a:lnTo>
                <a:lnTo>
                  <a:pt x="128003" y="40386"/>
                </a:lnTo>
                <a:lnTo>
                  <a:pt x="111252" y="57912"/>
                </a:lnTo>
                <a:lnTo>
                  <a:pt x="108064" y="57403"/>
                </a:lnTo>
                <a:lnTo>
                  <a:pt x="104902" y="56514"/>
                </a:lnTo>
                <a:lnTo>
                  <a:pt x="101727" y="55117"/>
                </a:lnTo>
                <a:lnTo>
                  <a:pt x="99479" y="52704"/>
                </a:lnTo>
                <a:lnTo>
                  <a:pt x="97205" y="50291"/>
                </a:lnTo>
                <a:lnTo>
                  <a:pt x="95846" y="46989"/>
                </a:lnTo>
                <a:lnTo>
                  <a:pt x="94945" y="43687"/>
                </a:lnTo>
                <a:lnTo>
                  <a:pt x="94488" y="40386"/>
                </a:lnTo>
                <a:lnTo>
                  <a:pt x="94945" y="37084"/>
                </a:lnTo>
                <a:lnTo>
                  <a:pt x="95846" y="33781"/>
                </a:lnTo>
                <a:lnTo>
                  <a:pt x="97205" y="30479"/>
                </a:lnTo>
                <a:lnTo>
                  <a:pt x="99479" y="28066"/>
                </a:lnTo>
                <a:lnTo>
                  <a:pt x="101727" y="25653"/>
                </a:lnTo>
                <a:lnTo>
                  <a:pt x="104902" y="24256"/>
                </a:lnTo>
                <a:lnTo>
                  <a:pt x="108064" y="23367"/>
                </a:lnTo>
                <a:lnTo>
                  <a:pt x="111252" y="22860"/>
                </a:lnTo>
              </a:path>
              <a:path w="309880" h="403859">
                <a:moveTo>
                  <a:pt x="31991" y="40386"/>
                </a:moveTo>
                <a:lnTo>
                  <a:pt x="32461" y="37084"/>
                </a:lnTo>
                <a:lnTo>
                  <a:pt x="33350" y="33781"/>
                </a:lnTo>
                <a:lnTo>
                  <a:pt x="48768" y="22860"/>
                </a:lnTo>
                <a:lnTo>
                  <a:pt x="65519" y="40386"/>
                </a:lnTo>
                <a:lnTo>
                  <a:pt x="48768" y="57912"/>
                </a:lnTo>
                <a:lnTo>
                  <a:pt x="31991" y="40386"/>
                </a:lnTo>
              </a:path>
              <a:path w="309880" h="403859">
                <a:moveTo>
                  <a:pt x="146278" y="262127"/>
                </a:moveTo>
                <a:lnTo>
                  <a:pt x="45707" y="262127"/>
                </a:lnTo>
              </a:path>
              <a:path w="309880" h="403859">
                <a:moveTo>
                  <a:pt x="239242" y="220979"/>
                </a:moveTo>
                <a:lnTo>
                  <a:pt x="45707" y="220979"/>
                </a:lnTo>
              </a:path>
              <a:path w="309880" h="403859">
                <a:moveTo>
                  <a:pt x="239242" y="179831"/>
                </a:moveTo>
                <a:lnTo>
                  <a:pt x="45707" y="179831"/>
                </a:lnTo>
              </a:path>
              <a:path w="309880" h="403859">
                <a:moveTo>
                  <a:pt x="239242" y="137160"/>
                </a:moveTo>
                <a:lnTo>
                  <a:pt x="45707" y="137160"/>
                </a:lnTo>
              </a:path>
              <a:path w="309880" h="403859">
                <a:moveTo>
                  <a:pt x="236194" y="57912"/>
                </a:moveTo>
                <a:lnTo>
                  <a:pt x="233032" y="57403"/>
                </a:lnTo>
                <a:lnTo>
                  <a:pt x="229857" y="56514"/>
                </a:lnTo>
                <a:lnTo>
                  <a:pt x="219443" y="40386"/>
                </a:lnTo>
                <a:lnTo>
                  <a:pt x="236194" y="22860"/>
                </a:lnTo>
                <a:lnTo>
                  <a:pt x="252958" y="40386"/>
                </a:lnTo>
                <a:lnTo>
                  <a:pt x="236194" y="57912"/>
                </a:lnTo>
              </a:path>
              <a:path w="309880" h="403859">
                <a:moveTo>
                  <a:pt x="48755" y="0"/>
                </a:moveTo>
                <a:lnTo>
                  <a:pt x="48755" y="39624"/>
                </a:lnTo>
              </a:path>
              <a:path w="309880" h="403859">
                <a:moveTo>
                  <a:pt x="111239" y="0"/>
                </a:moveTo>
                <a:lnTo>
                  <a:pt x="111239" y="39624"/>
                </a:lnTo>
              </a:path>
              <a:path w="309880" h="403859">
                <a:moveTo>
                  <a:pt x="175247" y="0"/>
                </a:moveTo>
                <a:lnTo>
                  <a:pt x="175247" y="39624"/>
                </a:lnTo>
              </a:path>
              <a:path w="309880" h="403859">
                <a:moveTo>
                  <a:pt x="237731" y="0"/>
                </a:moveTo>
                <a:lnTo>
                  <a:pt x="237731" y="39624"/>
                </a:lnTo>
              </a:path>
            </a:pathLst>
          </a:custGeom>
          <a:ln w="12192">
            <a:solidFill>
              <a:srgbClr val="FF9700"/>
            </a:solidFill>
          </a:ln>
        </p:spPr>
        <p:txBody>
          <a:bodyPr wrap="square" lIns="0" tIns="0" rIns="0" bIns="0" rtlCol="0"/>
          <a:lstStyle/>
          <a:p/>
        </p:txBody>
      </p:sp>
      <p:sp>
        <p:nvSpPr>
          <p:cNvPr id="17" name="object 17"/>
          <p:cNvSpPr txBox="1"/>
          <p:nvPr/>
        </p:nvSpPr>
        <p:spPr>
          <a:xfrm>
            <a:off x="762000" y="1657350"/>
            <a:ext cx="4263390" cy="230632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C6D2E6"/>
                </a:solidFill>
                <a:latin typeface="Cambria Math" panose="02040503050406030204"/>
                <a:cs typeface="Cambria Math" panose="02040503050406030204"/>
              </a:rPr>
              <a:t>▰</a:t>
            </a:r>
            <a:r>
              <a:rPr sz="1400" spc="450" dirty="0">
                <a:solidFill>
                  <a:srgbClr val="C6D2E6"/>
                </a:solidFill>
                <a:latin typeface="Cambria Math" panose="02040503050406030204"/>
                <a:cs typeface="Cambria Math" panose="02040503050406030204"/>
              </a:rPr>
              <a:t> </a:t>
            </a:r>
            <a:r>
              <a:rPr sz="1400" spc="-110" dirty="0">
                <a:solidFill>
                  <a:srgbClr val="253147"/>
                </a:solidFill>
                <a:latin typeface="Trebuchet MS" panose="020B0603020202020204"/>
                <a:cs typeface="Trebuchet MS" panose="020B0603020202020204"/>
              </a:rPr>
              <a:t>Introduction</a:t>
            </a:r>
            <a:r>
              <a:rPr sz="1400" spc="-5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of</a:t>
            </a:r>
            <a:r>
              <a:rPr sz="1400" spc="-100" dirty="0">
                <a:solidFill>
                  <a:srgbClr val="253147"/>
                </a:solidFill>
                <a:latin typeface="Trebuchet MS" panose="020B0603020202020204"/>
                <a:cs typeface="Trebuchet MS" panose="020B0603020202020204"/>
              </a:rPr>
              <a:t> </a:t>
            </a:r>
            <a:r>
              <a:rPr lang="en-IN" altLang="en-US" sz="1400" spc="-100" dirty="0">
                <a:solidFill>
                  <a:srgbClr val="253147"/>
                </a:solidFill>
                <a:latin typeface="Trebuchet MS" panose="020B0603020202020204"/>
                <a:cs typeface="Trebuchet MS" panose="020B0603020202020204"/>
              </a:rPr>
              <a:t>Collabrative </a:t>
            </a:r>
            <a:r>
              <a:rPr sz="1400" spc="-120" dirty="0">
                <a:solidFill>
                  <a:srgbClr val="253147"/>
                </a:solidFill>
                <a:latin typeface="Trebuchet MS" panose="020B0603020202020204"/>
                <a:cs typeface="Trebuchet MS" panose="020B0603020202020204"/>
              </a:rPr>
              <a:t>Recommender</a:t>
            </a:r>
            <a:r>
              <a:rPr sz="1400" spc="-6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System</a:t>
            </a:r>
            <a:endParaRPr sz="1400">
              <a:latin typeface="Trebuchet MS" panose="020B0603020202020204"/>
              <a:cs typeface="Trebuchet MS" panose="020B0603020202020204"/>
            </a:endParaRPr>
          </a:p>
          <a:p>
            <a:pPr marL="12700">
              <a:lnSpc>
                <a:spcPct val="100000"/>
              </a:lnSpc>
              <a:spcBef>
                <a:spcPts val="115"/>
              </a:spcBef>
            </a:pPr>
            <a:r>
              <a:rPr sz="1400" dirty="0">
                <a:solidFill>
                  <a:srgbClr val="C6D2E6"/>
                </a:solidFill>
                <a:latin typeface="Cambria Math" panose="02040503050406030204"/>
                <a:cs typeface="Cambria Math" panose="02040503050406030204"/>
              </a:rPr>
              <a:t>▰</a:t>
            </a:r>
            <a:r>
              <a:rPr sz="1400" spc="455" dirty="0">
                <a:solidFill>
                  <a:srgbClr val="C6D2E6"/>
                </a:solidFill>
                <a:latin typeface="Cambria Math" panose="02040503050406030204"/>
                <a:cs typeface="Cambria Math" panose="02040503050406030204"/>
              </a:rPr>
              <a:t> </a:t>
            </a:r>
            <a:r>
              <a:rPr sz="1400" spc="-90" dirty="0">
                <a:solidFill>
                  <a:srgbClr val="253147"/>
                </a:solidFill>
                <a:latin typeface="Trebuchet MS" panose="020B0603020202020204"/>
                <a:cs typeface="Trebuchet MS" panose="020B0603020202020204"/>
              </a:rPr>
              <a:t>Types</a:t>
            </a:r>
            <a:r>
              <a:rPr sz="1400" spc="-95"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of</a:t>
            </a:r>
            <a:r>
              <a:rPr sz="1400" spc="-100" dirty="0">
                <a:solidFill>
                  <a:srgbClr val="253147"/>
                </a:solidFill>
                <a:latin typeface="Trebuchet MS" panose="020B0603020202020204"/>
                <a:cs typeface="Trebuchet MS" panose="020B0603020202020204"/>
              </a:rPr>
              <a:t> </a:t>
            </a:r>
            <a:r>
              <a:rPr sz="1400" spc="-120" dirty="0">
                <a:solidFill>
                  <a:srgbClr val="253147"/>
                </a:solidFill>
                <a:latin typeface="Trebuchet MS" panose="020B0603020202020204"/>
                <a:cs typeface="Trebuchet MS" panose="020B0603020202020204"/>
              </a:rPr>
              <a:t>Recommender</a:t>
            </a:r>
            <a:r>
              <a:rPr sz="1400" spc="-6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System</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34" dirty="0">
                <a:solidFill>
                  <a:srgbClr val="C6D2E6"/>
                </a:solidFill>
                <a:latin typeface="Cambria Math" panose="02040503050406030204"/>
                <a:cs typeface="Cambria Math" panose="02040503050406030204"/>
              </a:rPr>
              <a:t> </a:t>
            </a:r>
            <a:r>
              <a:rPr sz="1400" spc="-100" dirty="0">
                <a:solidFill>
                  <a:srgbClr val="253147"/>
                </a:solidFill>
                <a:latin typeface="Trebuchet MS" panose="020B0603020202020204"/>
                <a:cs typeface="Trebuchet MS" panose="020B0603020202020204"/>
              </a:rPr>
              <a:t>About</a:t>
            </a:r>
            <a:r>
              <a:rPr sz="1400" spc="-105" dirty="0">
                <a:solidFill>
                  <a:srgbClr val="253147"/>
                </a:solidFill>
                <a:latin typeface="Trebuchet MS" panose="020B0603020202020204"/>
                <a:cs typeface="Trebuchet MS" panose="020B0603020202020204"/>
              </a:rPr>
              <a:t> </a:t>
            </a:r>
            <a:r>
              <a:rPr sz="1400" spc="-140" dirty="0">
                <a:solidFill>
                  <a:srgbClr val="253147"/>
                </a:solidFill>
                <a:latin typeface="Trebuchet MS" panose="020B0603020202020204"/>
                <a:cs typeface="Trebuchet MS" panose="020B0603020202020204"/>
              </a:rPr>
              <a:t>the</a:t>
            </a:r>
            <a:r>
              <a:rPr sz="1400" spc="-85" dirty="0">
                <a:solidFill>
                  <a:srgbClr val="253147"/>
                </a:solidFill>
                <a:latin typeface="Trebuchet MS" panose="020B0603020202020204"/>
                <a:cs typeface="Trebuchet MS" panose="020B0603020202020204"/>
              </a:rPr>
              <a:t> </a:t>
            </a:r>
            <a:r>
              <a:rPr lang="en-IN" altLang="en-US" sz="1400" spc="-85" dirty="0">
                <a:solidFill>
                  <a:srgbClr val="253147"/>
                </a:solidFill>
                <a:latin typeface="Trebuchet MS" panose="020B0603020202020204"/>
                <a:cs typeface="Trebuchet MS" panose="020B0603020202020204"/>
              </a:rPr>
              <a:t>Collabrative </a:t>
            </a:r>
            <a:r>
              <a:rPr sz="1400" spc="-60" dirty="0">
                <a:solidFill>
                  <a:srgbClr val="253147"/>
                </a:solidFill>
                <a:latin typeface="Trebuchet MS" panose="020B0603020202020204"/>
                <a:cs typeface="Trebuchet MS" panose="020B0603020202020204"/>
              </a:rPr>
              <a:t>Based</a:t>
            </a:r>
            <a:r>
              <a:rPr sz="1400" spc="-105"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Recommendation</a:t>
            </a:r>
            <a:endParaRPr sz="1400">
              <a:latin typeface="Trebuchet MS" panose="020B0603020202020204"/>
              <a:cs typeface="Trebuchet MS" panose="020B0603020202020204"/>
            </a:endParaRPr>
          </a:p>
          <a:p>
            <a:pPr marL="12700">
              <a:lnSpc>
                <a:spcPct val="100000"/>
              </a:lnSpc>
              <a:spcBef>
                <a:spcPts val="125"/>
              </a:spcBef>
            </a:pPr>
            <a:r>
              <a:rPr sz="1400" dirty="0">
                <a:solidFill>
                  <a:srgbClr val="C6D2E6"/>
                </a:solidFill>
                <a:latin typeface="Cambria Math" panose="02040503050406030204"/>
                <a:cs typeface="Cambria Math" panose="02040503050406030204"/>
              </a:rPr>
              <a:t>▰</a:t>
            </a:r>
            <a:r>
              <a:rPr sz="1400" spc="434" dirty="0">
                <a:solidFill>
                  <a:srgbClr val="C6D2E6"/>
                </a:solidFill>
                <a:latin typeface="Cambria Math" panose="02040503050406030204"/>
                <a:cs typeface="Cambria Math" panose="02040503050406030204"/>
              </a:rPr>
              <a:t> </a:t>
            </a:r>
            <a:r>
              <a:rPr sz="1400" spc="-50" dirty="0">
                <a:solidFill>
                  <a:srgbClr val="253147"/>
                </a:solidFill>
                <a:latin typeface="Trebuchet MS" panose="020B0603020202020204"/>
                <a:cs typeface="Trebuchet MS" panose="020B0603020202020204"/>
              </a:rPr>
              <a:t>Pros</a:t>
            </a:r>
            <a:r>
              <a:rPr sz="1400" spc="-110"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and</a:t>
            </a:r>
            <a:r>
              <a:rPr sz="1400" spc="-105" dirty="0">
                <a:solidFill>
                  <a:srgbClr val="253147"/>
                </a:solidFill>
                <a:latin typeface="Trebuchet MS" panose="020B0603020202020204"/>
                <a:cs typeface="Trebuchet MS" panose="020B0603020202020204"/>
              </a:rPr>
              <a:t> </a:t>
            </a:r>
            <a:r>
              <a:rPr sz="1400" spc="-20" dirty="0">
                <a:solidFill>
                  <a:srgbClr val="253147"/>
                </a:solidFill>
                <a:latin typeface="Trebuchet MS" panose="020B0603020202020204"/>
                <a:cs typeface="Trebuchet MS" panose="020B0603020202020204"/>
              </a:rPr>
              <a:t>Cons</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40" dirty="0">
                <a:solidFill>
                  <a:srgbClr val="C6D2E6"/>
                </a:solidFill>
                <a:latin typeface="Cambria Math" panose="02040503050406030204"/>
                <a:cs typeface="Cambria Math" panose="02040503050406030204"/>
              </a:rPr>
              <a:t> </a:t>
            </a:r>
            <a:r>
              <a:rPr sz="1400" spc="-110" dirty="0">
                <a:solidFill>
                  <a:srgbClr val="253147"/>
                </a:solidFill>
                <a:latin typeface="Trebuchet MS" panose="020B0603020202020204"/>
                <a:cs typeface="Trebuchet MS" panose="020B0603020202020204"/>
              </a:rPr>
              <a:t>Problem</a:t>
            </a:r>
            <a:r>
              <a:rPr sz="1400" spc="-10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Statement</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34" dirty="0">
                <a:solidFill>
                  <a:srgbClr val="C6D2E6"/>
                </a:solidFill>
                <a:latin typeface="Cambria Math" panose="02040503050406030204"/>
                <a:cs typeface="Cambria Math" panose="02040503050406030204"/>
              </a:rPr>
              <a:t> </a:t>
            </a:r>
            <a:r>
              <a:rPr sz="1400" spc="-105" dirty="0">
                <a:solidFill>
                  <a:srgbClr val="253147"/>
                </a:solidFill>
                <a:latin typeface="Trebuchet MS" panose="020B0603020202020204"/>
                <a:cs typeface="Trebuchet MS" panose="020B0603020202020204"/>
              </a:rPr>
              <a:t>About </a:t>
            </a:r>
            <a:r>
              <a:rPr sz="1400" spc="-10" dirty="0">
                <a:solidFill>
                  <a:srgbClr val="253147"/>
                </a:solidFill>
                <a:latin typeface="Trebuchet MS" panose="020B0603020202020204"/>
                <a:cs typeface="Trebuchet MS" panose="020B0603020202020204"/>
              </a:rPr>
              <a:t>Dataset</a:t>
            </a:r>
            <a:endParaRPr sz="1400">
              <a:latin typeface="Trebuchet MS" panose="020B0603020202020204"/>
              <a:cs typeface="Trebuchet MS" panose="020B0603020202020204"/>
            </a:endParaRPr>
          </a:p>
          <a:p>
            <a:pPr marL="12700">
              <a:lnSpc>
                <a:spcPct val="100000"/>
              </a:lnSpc>
              <a:spcBef>
                <a:spcPts val="125"/>
              </a:spcBef>
            </a:pPr>
            <a:r>
              <a:rPr sz="1400" dirty="0">
                <a:solidFill>
                  <a:srgbClr val="C6D2E6"/>
                </a:solidFill>
                <a:latin typeface="Cambria Math" panose="02040503050406030204"/>
                <a:cs typeface="Cambria Math" panose="02040503050406030204"/>
              </a:rPr>
              <a:t>▰</a:t>
            </a:r>
            <a:r>
              <a:rPr sz="1400" spc="409" dirty="0">
                <a:solidFill>
                  <a:srgbClr val="C6D2E6"/>
                </a:solidFill>
                <a:latin typeface="Cambria Math" panose="02040503050406030204"/>
                <a:cs typeface="Cambria Math" panose="02040503050406030204"/>
              </a:rPr>
              <a:t> </a:t>
            </a:r>
            <a:r>
              <a:rPr sz="1400" spc="-20" dirty="0">
                <a:solidFill>
                  <a:srgbClr val="253147"/>
                </a:solidFill>
                <a:latin typeface="Trebuchet MS" panose="020B0603020202020204"/>
                <a:cs typeface="Trebuchet MS" panose="020B0603020202020204"/>
              </a:rPr>
              <a:t>Objective</a:t>
            </a:r>
            <a:endParaRPr sz="1400">
              <a:latin typeface="Trebuchet MS" panose="020B0603020202020204"/>
              <a:cs typeface="Trebuchet MS" panose="020B0603020202020204"/>
            </a:endParaRPr>
          </a:p>
          <a:p>
            <a:pPr marL="12700">
              <a:lnSpc>
                <a:spcPct val="100000"/>
              </a:lnSpc>
              <a:spcBef>
                <a:spcPts val="115"/>
              </a:spcBef>
            </a:pPr>
            <a:r>
              <a:rPr sz="1400" dirty="0">
                <a:solidFill>
                  <a:srgbClr val="C6D2E6"/>
                </a:solidFill>
                <a:latin typeface="Cambria Math" panose="02040503050406030204"/>
                <a:cs typeface="Cambria Math" panose="02040503050406030204"/>
              </a:rPr>
              <a:t>▰</a:t>
            </a:r>
            <a:r>
              <a:rPr sz="1400" spc="409" dirty="0">
                <a:solidFill>
                  <a:srgbClr val="C6D2E6"/>
                </a:solidFill>
                <a:latin typeface="Cambria Math" panose="02040503050406030204"/>
                <a:cs typeface="Cambria Math" panose="02040503050406030204"/>
              </a:rPr>
              <a:t> </a:t>
            </a:r>
            <a:r>
              <a:rPr lang="en-IN" altLang="en-US" sz="1400" spc="-10" dirty="0">
                <a:solidFill>
                  <a:srgbClr val="253147"/>
                </a:solidFill>
                <a:latin typeface="Trebuchet MS" panose="020B0603020202020204"/>
                <a:cs typeface="Trebuchet MS" panose="020B0603020202020204"/>
              </a:rPr>
              <a:t>Data Importing</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70" dirty="0">
                <a:solidFill>
                  <a:srgbClr val="C6D2E6"/>
                </a:solidFill>
                <a:latin typeface="Cambria Math" panose="02040503050406030204"/>
                <a:cs typeface="Cambria Math" panose="02040503050406030204"/>
              </a:rPr>
              <a:t> </a:t>
            </a:r>
            <a:r>
              <a:rPr sz="1400" spc="-105" dirty="0">
                <a:solidFill>
                  <a:srgbClr val="253147"/>
                </a:solidFill>
                <a:latin typeface="Trebuchet MS" panose="020B0603020202020204"/>
                <a:cs typeface="Trebuchet MS" panose="020B0603020202020204"/>
              </a:rPr>
              <a:t>Da</a:t>
            </a:r>
            <a:r>
              <a:rPr lang="en-IN" altLang="en-US" sz="1400" spc="-105" dirty="0">
                <a:solidFill>
                  <a:srgbClr val="253147"/>
                </a:solidFill>
                <a:latin typeface="Trebuchet MS" panose="020B0603020202020204"/>
                <a:cs typeface="Trebuchet MS" panose="020B0603020202020204"/>
              </a:rPr>
              <a:t>ta Vizualization</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65" dirty="0">
                <a:solidFill>
                  <a:srgbClr val="C6D2E6"/>
                </a:solidFill>
                <a:latin typeface="Cambria Math" panose="02040503050406030204"/>
                <a:cs typeface="Cambria Math" panose="02040503050406030204"/>
              </a:rPr>
              <a:t> </a:t>
            </a:r>
            <a:r>
              <a:rPr sz="1400" spc="-114" dirty="0">
                <a:solidFill>
                  <a:srgbClr val="253147"/>
                </a:solidFill>
                <a:latin typeface="Trebuchet MS" panose="020B0603020202020204"/>
                <a:cs typeface="Trebuchet MS" panose="020B0603020202020204"/>
              </a:rPr>
              <a:t>Explanatory</a:t>
            </a:r>
            <a:r>
              <a:rPr sz="1400" spc="-85" dirty="0">
                <a:solidFill>
                  <a:srgbClr val="253147"/>
                </a:solidFill>
                <a:latin typeface="Trebuchet MS" panose="020B0603020202020204"/>
                <a:cs typeface="Trebuchet MS" panose="020B0603020202020204"/>
              </a:rPr>
              <a:t> </a:t>
            </a:r>
            <a:r>
              <a:rPr sz="1400" spc="-105" dirty="0">
                <a:solidFill>
                  <a:srgbClr val="253147"/>
                </a:solidFill>
                <a:latin typeface="Trebuchet MS" panose="020B0603020202020204"/>
                <a:cs typeface="Trebuchet MS" panose="020B0603020202020204"/>
              </a:rPr>
              <a:t>Data</a:t>
            </a:r>
            <a:r>
              <a:rPr sz="1400" spc="-1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Analysis</a:t>
            </a:r>
            <a:endParaRPr sz="1400">
              <a:latin typeface="Trebuchet MS" panose="020B0603020202020204"/>
              <a:cs typeface="Trebuchet MS" panose="020B0603020202020204"/>
            </a:endParaRPr>
          </a:p>
        </p:txBody>
      </p:sp>
      <p:pic>
        <p:nvPicPr>
          <p:cNvPr id="18" name="object 18"/>
          <p:cNvPicPr/>
          <p:nvPr/>
        </p:nvPicPr>
        <p:blipFill>
          <a:blip r:embed="rId3" cstate="print"/>
          <a:stretch>
            <a:fillRect/>
          </a:stretch>
        </p:blipFill>
        <p:spPr>
          <a:xfrm>
            <a:off x="5768340" y="1696211"/>
            <a:ext cx="2930652" cy="2371344"/>
          </a:xfrm>
          <a:prstGeom prst="rect">
            <a:avLst/>
          </a:prstGeom>
        </p:spPr>
      </p:pic>
      <p:sp>
        <p:nvSpPr>
          <p:cNvPr id="19" name="object 19"/>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2872485"/>
            <a:ext cx="4564380" cy="2026920"/>
          </a:xfrm>
          <a:prstGeom prst="rect">
            <a:avLst/>
          </a:prstGeom>
        </p:spPr>
        <p:txBody>
          <a:bodyPr vert="horz" wrap="square" lIns="0" tIns="0" rIns="0" bIns="0" rtlCol="0">
            <a:spAutoFit/>
          </a:bodyPr>
          <a:lstStyle/>
          <a:p>
            <a:pPr>
              <a:lnSpc>
                <a:spcPct val="100000"/>
              </a:lnSpc>
            </a:pPr>
            <a:endParaRPr sz="3700">
              <a:latin typeface="Times New Roman" panose="02020603050405020304"/>
              <a:cs typeface="Times New Roman" panose="02020603050405020304"/>
            </a:endParaRPr>
          </a:p>
          <a:p>
            <a:pPr marL="554990">
              <a:lnSpc>
                <a:spcPct val="100000"/>
              </a:lnSpc>
            </a:pPr>
            <a:r>
              <a:rPr sz="3000" b="1" spc="-114" dirty="0">
                <a:solidFill>
                  <a:srgbClr val="FFFF00"/>
                </a:solidFill>
                <a:latin typeface="Trebuchet MS" panose="020B0603020202020204"/>
                <a:cs typeface="Trebuchet MS" panose="020B0603020202020204"/>
              </a:rPr>
              <a:t>INTRODUCTION</a:t>
            </a:r>
            <a:endParaRPr sz="3000">
              <a:solidFill>
                <a:srgbClr val="FFFF00"/>
              </a:solidFill>
              <a:latin typeface="Trebuchet MS" panose="020B0603020202020204"/>
              <a:cs typeface="Trebuchet MS" panose="020B0603020202020204"/>
            </a:endParaRPr>
          </a:p>
          <a:p>
            <a:pPr marL="631190">
              <a:lnSpc>
                <a:spcPct val="100000"/>
              </a:lnSpc>
              <a:spcBef>
                <a:spcPts val="1045"/>
              </a:spcBef>
            </a:pPr>
            <a:r>
              <a:rPr sz="2000" spc="-65" dirty="0">
                <a:solidFill>
                  <a:srgbClr val="FF9700"/>
                </a:solidFill>
                <a:latin typeface="Trebuchet MS" panose="020B0603020202020204"/>
                <a:cs typeface="Trebuchet MS" panose="020B0603020202020204"/>
              </a:rPr>
              <a:t>RECOMMENDER</a:t>
            </a:r>
            <a:r>
              <a:rPr sz="2000" spc="-75" dirty="0">
                <a:solidFill>
                  <a:srgbClr val="FF9700"/>
                </a:solidFill>
                <a:latin typeface="Trebuchet MS" panose="020B0603020202020204"/>
                <a:cs typeface="Trebuchet MS" panose="020B0603020202020204"/>
              </a:rPr>
              <a:t> </a:t>
            </a:r>
            <a:r>
              <a:rPr sz="2000" spc="-10" dirty="0">
                <a:solidFill>
                  <a:srgbClr val="FF9700"/>
                </a:solidFill>
                <a:latin typeface="Trebuchet MS" panose="020B0603020202020204"/>
                <a:cs typeface="Trebuchet MS" panose="020B0603020202020204"/>
              </a:rPr>
              <a:t>SYSTEM</a:t>
            </a:r>
            <a:endParaRPr sz="2000">
              <a:latin typeface="Trebuchet MS" panose="020B0603020202020204"/>
              <a:cs typeface="Trebuchet MS" panose="020B0603020202020204"/>
            </a:endParaRP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6" name="Text Box 5"/>
          <p:cNvSpPr txBox="1"/>
          <p:nvPr/>
        </p:nvSpPr>
        <p:spPr>
          <a:xfrm>
            <a:off x="1010920" y="347980"/>
            <a:ext cx="5694680" cy="2061210"/>
          </a:xfrm>
          <a:prstGeom prst="rect">
            <a:avLst/>
          </a:prstGeom>
          <a:noFill/>
        </p:spPr>
        <p:txBody>
          <a:bodyPr wrap="square" rtlCol="0">
            <a:spAutoFit/>
          </a:bodyPr>
          <a:p>
            <a:pPr algn="ctr"/>
            <a:r>
              <a:rPr lang="en-IN" altLang="en-US" sz="3200"/>
              <a:t>AN INTRODUCTION TO  COLLABRATIVE BASED FILTERING RECOMMENDED SYSTEM</a:t>
            </a:r>
            <a:endParaRPr lang="en-IN"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6" name="object 6"/>
          <p:cNvSpPr/>
          <p:nvPr/>
        </p:nvSpPr>
        <p:spPr>
          <a:xfrm>
            <a:off x="7543800" y="658368"/>
            <a:ext cx="1300480" cy="433070"/>
          </a:xfrm>
          <a:custGeom>
            <a:avLst/>
            <a:gdLst/>
            <a:ahLst/>
            <a:cxnLst/>
            <a:rect l="l" t="t" r="r" b="b"/>
            <a:pathLst>
              <a:path w="1300479" h="433069">
                <a:moveTo>
                  <a:pt x="421513" y="0"/>
                </a:moveTo>
                <a:lnTo>
                  <a:pt x="0" y="432816"/>
                </a:lnTo>
                <a:lnTo>
                  <a:pt x="1299972" y="432816"/>
                </a:lnTo>
                <a:lnTo>
                  <a:pt x="421513" y="0"/>
                </a:lnTo>
                <a:close/>
              </a:path>
            </a:pathLst>
          </a:custGeom>
          <a:solidFill>
            <a:srgbClr val="253147"/>
          </a:solidFill>
        </p:spPr>
        <p:txBody>
          <a:bodyPr wrap="square" lIns="0" tIns="0" rIns="0" bIns="0" rtlCol="0"/>
          <a:lstStyle/>
          <a:p/>
        </p:txBody>
      </p:sp>
      <p:grpSp>
        <p:nvGrpSpPr>
          <p:cNvPr id="7" name="object 7"/>
          <p:cNvGrpSpPr/>
          <p:nvPr/>
        </p:nvGrpSpPr>
        <p:grpSpPr>
          <a:xfrm>
            <a:off x="0" y="-19050"/>
            <a:ext cx="8846820" cy="5143500"/>
            <a:chOff x="0" y="0"/>
            <a:chExt cx="8846820" cy="5143500"/>
          </a:xfrm>
        </p:grpSpPr>
        <p:sp>
          <p:nvSpPr>
            <p:cNvPr id="8" name="object 8"/>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solidFill>
                  <a:srgbClr val="FFFF00"/>
                </a:solidFill>
              </a:endParaRPr>
            </a:p>
          </p:txBody>
        </p:sp>
        <p:sp>
          <p:nvSpPr>
            <p:cNvPr id="9" name="object 9"/>
            <p:cNvSpPr/>
            <p:nvPr/>
          </p:nvSpPr>
          <p:spPr>
            <a:xfrm>
              <a:off x="0" y="1091183"/>
              <a:ext cx="8846820" cy="2961640"/>
            </a:xfrm>
            <a:custGeom>
              <a:avLst/>
              <a:gdLst/>
              <a:ahLst/>
              <a:cxnLst/>
              <a:rect l="l" t="t" r="r" b="b"/>
              <a:pathLst>
                <a:path w="8846820" h="2961640">
                  <a:moveTo>
                    <a:pt x="8846820" y="0"/>
                  </a:moveTo>
                  <a:lnTo>
                    <a:pt x="5888736" y="0"/>
                  </a:lnTo>
                  <a:lnTo>
                    <a:pt x="5885688" y="0"/>
                  </a:lnTo>
                  <a:lnTo>
                    <a:pt x="0" y="0"/>
                  </a:lnTo>
                  <a:lnTo>
                    <a:pt x="0" y="2961132"/>
                  </a:lnTo>
                  <a:lnTo>
                    <a:pt x="5885688" y="2961132"/>
                  </a:lnTo>
                  <a:lnTo>
                    <a:pt x="5888736" y="2961132"/>
                  </a:lnTo>
                  <a:lnTo>
                    <a:pt x="5888736" y="2958084"/>
                  </a:lnTo>
                  <a:lnTo>
                    <a:pt x="8846820" y="0"/>
                  </a:lnTo>
                  <a:close/>
                </a:path>
              </a:pathLst>
            </a:custGeom>
            <a:solidFill>
              <a:srgbClr val="3E5278"/>
            </a:solidFill>
          </p:spPr>
          <p:txBody>
            <a:bodyPr wrap="square" lIns="0" tIns="0" rIns="0" bIns="0" rtlCol="0"/>
            <a:lstStyle/>
            <a:p>
              <a:endParaRPr>
                <a:solidFill>
                  <a:srgbClr val="FFFF00"/>
                </a:solidFill>
              </a:endParaRPr>
            </a:p>
          </p:txBody>
        </p:sp>
      </p:grpSp>
      <p:sp>
        <p:nvSpPr>
          <p:cNvPr id="10" name="object 10"/>
          <p:cNvSpPr txBox="1">
            <a:spLocks noGrp="1"/>
          </p:cNvSpPr>
          <p:nvPr>
            <p:ph type="title"/>
          </p:nvPr>
        </p:nvSpPr>
        <p:spPr>
          <a:xfrm>
            <a:off x="382930" y="1067511"/>
            <a:ext cx="483234"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FF9700"/>
                </a:solidFill>
                <a:latin typeface="Arial" panose="020B0604020202020204"/>
                <a:cs typeface="Arial" panose="020B0604020202020204"/>
              </a:rPr>
              <a:t>“</a:t>
            </a:r>
            <a:endParaRPr sz="7200">
              <a:latin typeface="Arial" panose="020B0604020202020204"/>
              <a:cs typeface="Arial" panose="020B0604020202020204"/>
            </a:endParaRPr>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15" name="Text Box 14"/>
          <p:cNvSpPr txBox="1"/>
          <p:nvPr/>
        </p:nvSpPr>
        <p:spPr>
          <a:xfrm>
            <a:off x="1066800" y="1376045"/>
            <a:ext cx="5191760" cy="2676525"/>
          </a:xfrm>
          <a:prstGeom prst="rect">
            <a:avLst/>
          </a:prstGeom>
          <a:noFill/>
        </p:spPr>
        <p:txBody>
          <a:bodyPr wrap="square" rtlCol="0">
            <a:spAutoFit/>
          </a:bodyPr>
          <a:p>
            <a:r>
              <a:rPr lang="en-US" sz="2400">
                <a:solidFill>
                  <a:srgbClr val="FFFF00"/>
                </a:solidFill>
                <a:latin typeface="Times New Roman" panose="02020603050405020304" charset="0"/>
                <a:cs typeface="Times New Roman" panose="02020603050405020304" charset="0"/>
              </a:rPr>
              <a:t> </a:t>
            </a:r>
            <a:r>
              <a:rPr lang="en-IN" altLang="en-US" sz="2400">
                <a:solidFill>
                  <a:srgbClr val="FFFF00"/>
                </a:solidFill>
                <a:latin typeface="Times New Roman" panose="02020603050405020304" charset="0"/>
                <a:cs typeface="Times New Roman" panose="02020603050405020304" charset="0"/>
              </a:rPr>
              <a:t>C</a:t>
            </a:r>
            <a:r>
              <a:rPr lang="en-US" sz="2400">
                <a:solidFill>
                  <a:srgbClr val="FFFF00"/>
                </a:solidFill>
                <a:latin typeface="Times New Roman" panose="02020603050405020304" charset="0"/>
                <a:cs typeface="Times New Roman" panose="02020603050405020304" charset="0"/>
              </a:rPr>
              <a:t>ollaborative filtering predicts based on what other similar users also prefer. As the result, collaborative filtering method is leaning towards instance based learning and usually applied by large companies with huge amount of data at hand.</a:t>
            </a:r>
            <a:endParaRPr lang="en-US" sz="2400">
              <a:solidFill>
                <a:srgbClr val="FFFF00"/>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6303645" cy="474980"/>
          </a:xfrm>
          <a:prstGeom prst="rect">
            <a:avLst/>
          </a:prstGeom>
        </p:spPr>
        <p:txBody>
          <a:bodyPr vert="horz" wrap="square" lIns="0" tIns="229235" rIns="0" bIns="0" rtlCol="0">
            <a:spAutoFit/>
          </a:bodyPr>
          <a:lstStyle/>
          <a:p>
            <a:pPr marR="438785" algn="ctr">
              <a:lnSpc>
                <a:spcPct val="100000"/>
              </a:lnSpc>
              <a:spcBef>
                <a:spcPts val="1805"/>
              </a:spcBef>
            </a:pPr>
            <a:r>
              <a:rPr sz="1600" spc="-90" dirty="0">
                <a:solidFill>
                  <a:srgbClr val="FFFF00"/>
                </a:solidFill>
              </a:rPr>
              <a:t>TYPES</a:t>
            </a:r>
            <a:r>
              <a:rPr sz="1600" spc="-130" dirty="0">
                <a:solidFill>
                  <a:srgbClr val="FFFF00"/>
                </a:solidFill>
              </a:rPr>
              <a:t> </a:t>
            </a:r>
            <a:r>
              <a:rPr sz="1600" spc="-210" dirty="0">
                <a:solidFill>
                  <a:srgbClr val="FFFF00"/>
                </a:solidFill>
              </a:rPr>
              <a:t>OF</a:t>
            </a:r>
            <a:r>
              <a:rPr sz="1600" spc="-105" dirty="0">
                <a:solidFill>
                  <a:srgbClr val="FFFF00"/>
                </a:solidFill>
              </a:rPr>
              <a:t> </a:t>
            </a:r>
            <a:r>
              <a:rPr lang="en-IN" sz="1600" spc="-105" dirty="0">
                <a:solidFill>
                  <a:srgbClr val="FFFF00"/>
                </a:solidFill>
              </a:rPr>
              <a:t> COLLABRATIVE </a:t>
            </a:r>
            <a:r>
              <a:rPr sz="1600" spc="-110" dirty="0">
                <a:solidFill>
                  <a:srgbClr val="FFFF00"/>
                </a:solidFill>
              </a:rPr>
              <a:t>RECOMMENDATION</a:t>
            </a:r>
            <a:r>
              <a:rPr sz="1600" spc="-125" dirty="0">
                <a:solidFill>
                  <a:srgbClr val="FFFF00"/>
                </a:solidFill>
              </a:rPr>
              <a:t> </a:t>
            </a:r>
            <a:r>
              <a:rPr sz="1600" spc="-10" dirty="0">
                <a:solidFill>
                  <a:srgbClr val="FFFF00"/>
                </a:solidFill>
              </a:rPr>
              <a:t>SYSTEM</a:t>
            </a:r>
            <a:endParaRPr sz="1600" spc="-10" dirty="0">
              <a:solidFill>
                <a:srgbClr val="FFFF00"/>
              </a:solidFill>
            </a:endParaRP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5" name="Text Box 4"/>
          <p:cNvSpPr txBox="1"/>
          <p:nvPr/>
        </p:nvSpPr>
        <p:spPr>
          <a:xfrm>
            <a:off x="609600" y="1581150"/>
            <a:ext cx="7446645" cy="2676525"/>
          </a:xfrm>
          <a:prstGeom prst="rect">
            <a:avLst/>
          </a:prstGeom>
          <a:noFill/>
        </p:spPr>
        <p:txBody>
          <a:bodyPr wrap="square" rtlCol="0">
            <a:spAutoFit/>
          </a:bodyPr>
          <a:p>
            <a:r>
              <a:rPr lang="en-IN" altLang="en-US" sz="2800">
                <a:latin typeface="Times New Roman" panose="02020603050405020304" charset="0"/>
                <a:cs typeface="Times New Roman" panose="02020603050405020304" charset="0"/>
              </a:rPr>
              <a:t>1. </a:t>
            </a:r>
            <a:r>
              <a:rPr lang="en-US" sz="2800">
                <a:latin typeface="Times New Roman" panose="02020603050405020304" charset="0"/>
                <a:cs typeface="Times New Roman" panose="02020603050405020304" charset="0"/>
              </a:rPr>
              <a:t>User-based, which measures the similarity between target users and other users.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2. </a:t>
            </a:r>
            <a:r>
              <a:rPr lang="en-US" sz="2800">
                <a:latin typeface="Times New Roman" panose="02020603050405020304" charset="0"/>
                <a:cs typeface="Times New Roman" panose="02020603050405020304" charset="0"/>
              </a:rPr>
              <a:t>Item-based, which measures the similarity between the items that target users rate or interact with and other items.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62583" y="140207"/>
              <a:ext cx="4835652" cy="681227"/>
            </a:xfrm>
            <a:prstGeom prst="rect">
              <a:avLst/>
            </a:prstGeom>
          </p:spPr>
        </p:pic>
        <p:pic>
          <p:nvPicPr>
            <p:cNvPr id="4" name="object 4"/>
            <p:cNvPicPr/>
            <p:nvPr/>
          </p:nvPicPr>
          <p:blipFill>
            <a:blip r:embed="rId2" cstate="print"/>
            <a:stretch>
              <a:fillRect/>
            </a:stretch>
          </p:blipFill>
          <p:spPr>
            <a:xfrm>
              <a:off x="819911" y="208788"/>
              <a:ext cx="4860036" cy="618743"/>
            </a:xfrm>
            <a:prstGeom prst="rect">
              <a:avLst/>
            </a:prstGeom>
          </p:spPr>
        </p:pic>
      </p:grpSp>
      <p:sp>
        <p:nvSpPr>
          <p:cNvPr id="5" name="object 5"/>
          <p:cNvSpPr txBox="1"/>
          <p:nvPr/>
        </p:nvSpPr>
        <p:spPr>
          <a:xfrm>
            <a:off x="924305" y="182118"/>
            <a:ext cx="4712335" cy="727710"/>
          </a:xfrm>
          <a:prstGeom prst="rect">
            <a:avLst/>
          </a:prstGeom>
          <a:solidFill>
            <a:srgbClr val="FF9700"/>
          </a:solidFill>
          <a:ln w="38100">
            <a:solidFill>
              <a:srgbClr val="FFFFFF"/>
            </a:solidFill>
          </a:ln>
        </p:spPr>
        <p:txBody>
          <a:bodyPr vert="horz" wrap="square" lIns="0" tIns="112395" rIns="0" bIns="0" rtlCol="0">
            <a:spAutoFit/>
          </a:bodyPr>
          <a:lstStyle/>
          <a:p>
            <a:pPr marL="90805">
              <a:lnSpc>
                <a:spcPct val="100000"/>
              </a:lnSpc>
              <a:spcBef>
                <a:spcPts val="885"/>
              </a:spcBef>
            </a:pPr>
            <a:r>
              <a:rPr sz="2000" b="1" spc="-145" dirty="0">
                <a:solidFill>
                  <a:srgbClr val="FFFFFF"/>
                </a:solidFill>
                <a:latin typeface="Times New Roman" panose="02020603050405020304" charset="0"/>
                <a:cs typeface="Times New Roman" panose="02020603050405020304" charset="0"/>
              </a:rPr>
              <a:t>ABOUT</a:t>
            </a:r>
            <a:r>
              <a:rPr sz="2000" b="1" spc="-110" dirty="0">
                <a:solidFill>
                  <a:srgbClr val="FFFFFF"/>
                </a:solidFill>
                <a:latin typeface="Times New Roman" panose="02020603050405020304" charset="0"/>
                <a:cs typeface="Times New Roman" panose="02020603050405020304" charset="0"/>
              </a:rPr>
              <a:t> </a:t>
            </a:r>
            <a:r>
              <a:rPr sz="2000" b="1" spc="-140" dirty="0">
                <a:solidFill>
                  <a:srgbClr val="FFFFFF"/>
                </a:solidFill>
                <a:latin typeface="Times New Roman" panose="02020603050405020304" charset="0"/>
                <a:cs typeface="Times New Roman" panose="02020603050405020304" charset="0"/>
              </a:rPr>
              <a:t>C</a:t>
            </a:r>
            <a:r>
              <a:rPr lang="en-IN" altLang="en-US" sz="2000" b="1" spc="-140" dirty="0">
                <a:solidFill>
                  <a:srgbClr val="FFFFFF"/>
                </a:solidFill>
                <a:latin typeface="Times New Roman" panose="02020603050405020304" charset="0"/>
                <a:cs typeface="Times New Roman" panose="02020603050405020304" charset="0"/>
              </a:rPr>
              <a:t>OLLABRATIVE</a:t>
            </a:r>
            <a:r>
              <a:rPr sz="2000" b="1" spc="-105" dirty="0">
                <a:solidFill>
                  <a:srgbClr val="FFFFFF"/>
                </a:solidFill>
                <a:latin typeface="Times New Roman" panose="02020603050405020304" charset="0"/>
                <a:cs typeface="Times New Roman" panose="02020603050405020304" charset="0"/>
              </a:rPr>
              <a:t> </a:t>
            </a:r>
            <a:r>
              <a:rPr sz="2000" b="1" spc="-95" dirty="0">
                <a:solidFill>
                  <a:srgbClr val="FFFFFF"/>
                </a:solidFill>
                <a:latin typeface="Times New Roman" panose="02020603050405020304" charset="0"/>
                <a:cs typeface="Times New Roman" panose="02020603050405020304" charset="0"/>
              </a:rPr>
              <a:t>BASED</a:t>
            </a:r>
            <a:r>
              <a:rPr sz="2000" b="1" spc="-120" dirty="0">
                <a:solidFill>
                  <a:srgbClr val="FFFFFF"/>
                </a:solidFill>
                <a:latin typeface="Times New Roman" panose="02020603050405020304" charset="0"/>
                <a:cs typeface="Times New Roman" panose="02020603050405020304" charset="0"/>
              </a:rPr>
              <a:t> </a:t>
            </a:r>
            <a:r>
              <a:rPr sz="2000" b="1" spc="-40" dirty="0">
                <a:solidFill>
                  <a:srgbClr val="FFFFFF"/>
                </a:solidFill>
                <a:latin typeface="Times New Roman" panose="02020603050405020304" charset="0"/>
                <a:cs typeface="Times New Roman" panose="02020603050405020304" charset="0"/>
              </a:rPr>
              <a:t>RECOMENDATION</a:t>
            </a:r>
            <a:endParaRPr sz="200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321310" y="1663700"/>
            <a:ext cx="1885315" cy="4167505"/>
          </a:xfrm>
          <a:prstGeom prst="rect">
            <a:avLst/>
          </a:prstGeom>
        </p:spPr>
        <p:txBody>
          <a:bodyPr vert="horz" wrap="square" lIns="0" tIns="12700" rIns="0" bIns="0" rtlCol="0">
            <a:spAutoFit/>
          </a:bodyPr>
          <a:lstStyle/>
          <a:p>
            <a:pPr marL="12700">
              <a:lnSpc>
                <a:spcPct val="100000"/>
              </a:lnSpc>
              <a:spcBef>
                <a:spcPts val="100"/>
              </a:spcBef>
              <a:tabLst>
                <a:tab pos="678815" algn="l"/>
                <a:tab pos="1559560" algn="l"/>
              </a:tabLst>
            </a:pPr>
            <a:r>
              <a:rPr sz="1800">
                <a:latin typeface="Trebuchet MS" panose="020B0603020202020204"/>
                <a:cs typeface="Trebuchet MS" panose="020B0603020202020204"/>
              </a:rPr>
              <a:t>Collaborative-filtering systems focus on the relationship between users and items. The similarity of items is determined by the similarity of the ratings of those items by the users who have rated both items.</a:t>
            </a:r>
            <a:endParaRPr sz="1800">
              <a:latin typeface="Trebuchet MS" panose="020B0603020202020204"/>
              <a:cs typeface="Trebuchet MS" panose="020B0603020202020204"/>
            </a:endParaRPr>
          </a:p>
        </p:txBody>
      </p:sp>
      <p:grpSp>
        <p:nvGrpSpPr>
          <p:cNvPr id="9" name="object 9"/>
          <p:cNvGrpSpPr/>
          <p:nvPr/>
        </p:nvGrpSpPr>
        <p:grpSpPr>
          <a:xfrm>
            <a:off x="295681" y="188976"/>
            <a:ext cx="382905" cy="381000"/>
            <a:chOff x="295681" y="188976"/>
            <a:chExt cx="382905" cy="381000"/>
          </a:xfrm>
        </p:grpSpPr>
        <p:sp>
          <p:nvSpPr>
            <p:cNvPr id="10" name="object 10"/>
            <p:cNvSpPr/>
            <p:nvPr/>
          </p:nvSpPr>
          <p:spPr>
            <a:xfrm>
              <a:off x="301777" y="405384"/>
              <a:ext cx="158750" cy="158750"/>
            </a:xfrm>
            <a:custGeom>
              <a:avLst/>
              <a:gdLst/>
              <a:ahLst/>
              <a:cxnLst/>
              <a:rect l="l" t="t" r="r" b="b"/>
              <a:pathLst>
                <a:path w="158750" h="158750">
                  <a:moveTo>
                    <a:pt x="126149" y="0"/>
                  </a:moveTo>
                  <a:lnTo>
                    <a:pt x="11277" y="135381"/>
                  </a:lnTo>
                  <a:lnTo>
                    <a:pt x="0" y="158495"/>
                  </a:lnTo>
                  <a:lnTo>
                    <a:pt x="23075" y="147192"/>
                  </a:lnTo>
                  <a:lnTo>
                    <a:pt x="158445" y="32257"/>
                  </a:lnTo>
                  <a:lnTo>
                    <a:pt x="126149" y="0"/>
                  </a:lnTo>
                  <a:close/>
                </a:path>
              </a:pathLst>
            </a:custGeom>
            <a:ln w="12192">
              <a:solidFill>
                <a:srgbClr val="FF9700"/>
              </a:solidFill>
            </a:ln>
          </p:spPr>
          <p:txBody>
            <a:bodyPr wrap="square" lIns="0" tIns="0" rIns="0" bIns="0" rtlCol="0"/>
            <a:lstStyle/>
            <a:p/>
          </p:txBody>
        </p:sp>
        <p:pic>
          <p:nvPicPr>
            <p:cNvPr id="11" name="object 11"/>
            <p:cNvPicPr/>
            <p:nvPr/>
          </p:nvPicPr>
          <p:blipFill>
            <a:blip r:embed="rId3" cstate="print"/>
            <a:stretch>
              <a:fillRect/>
            </a:stretch>
          </p:blipFill>
          <p:spPr>
            <a:xfrm>
              <a:off x="518159" y="188976"/>
              <a:ext cx="160019" cy="160020"/>
            </a:xfrm>
            <a:prstGeom prst="rect">
              <a:avLst/>
            </a:prstGeom>
          </p:spPr>
        </p:pic>
        <p:sp>
          <p:nvSpPr>
            <p:cNvPr id="12" name="object 12"/>
            <p:cNvSpPr/>
            <p:nvPr/>
          </p:nvSpPr>
          <p:spPr>
            <a:xfrm>
              <a:off x="359689" y="251460"/>
              <a:ext cx="254635" cy="254635"/>
            </a:xfrm>
            <a:custGeom>
              <a:avLst/>
              <a:gdLst/>
              <a:ahLst/>
              <a:cxnLst/>
              <a:rect l="l" t="t" r="r" b="b"/>
              <a:pathLst>
                <a:path w="254634" h="254634">
                  <a:moveTo>
                    <a:pt x="168630" y="0"/>
                  </a:moveTo>
                  <a:lnTo>
                    <a:pt x="102196" y="66928"/>
                  </a:lnTo>
                  <a:lnTo>
                    <a:pt x="97078" y="64897"/>
                  </a:lnTo>
                  <a:lnTo>
                    <a:pt x="91973" y="62864"/>
                  </a:lnTo>
                  <a:lnTo>
                    <a:pt x="85826" y="60832"/>
                  </a:lnTo>
                  <a:lnTo>
                    <a:pt x="79705" y="59816"/>
                  </a:lnTo>
                  <a:lnTo>
                    <a:pt x="73075" y="58292"/>
                  </a:lnTo>
                  <a:lnTo>
                    <a:pt x="66421" y="57276"/>
                  </a:lnTo>
                  <a:lnTo>
                    <a:pt x="59766" y="56768"/>
                  </a:lnTo>
                  <a:lnTo>
                    <a:pt x="53136" y="56768"/>
                  </a:lnTo>
                  <a:lnTo>
                    <a:pt x="46989" y="56768"/>
                  </a:lnTo>
                  <a:lnTo>
                    <a:pt x="40868" y="57276"/>
                  </a:lnTo>
                  <a:lnTo>
                    <a:pt x="3060" y="73660"/>
                  </a:lnTo>
                  <a:lnTo>
                    <a:pt x="1524" y="75184"/>
                  </a:lnTo>
                  <a:lnTo>
                    <a:pt x="495" y="77215"/>
                  </a:lnTo>
                  <a:lnTo>
                    <a:pt x="0" y="79248"/>
                  </a:lnTo>
                  <a:lnTo>
                    <a:pt x="0" y="81787"/>
                  </a:lnTo>
                  <a:lnTo>
                    <a:pt x="0" y="83819"/>
                  </a:lnTo>
                  <a:lnTo>
                    <a:pt x="495" y="85851"/>
                  </a:lnTo>
                  <a:lnTo>
                    <a:pt x="1524" y="87884"/>
                  </a:lnTo>
                  <a:lnTo>
                    <a:pt x="3060" y="89915"/>
                  </a:lnTo>
                  <a:lnTo>
                    <a:pt x="164528" y="251460"/>
                  </a:lnTo>
                  <a:lnTo>
                    <a:pt x="166585" y="252984"/>
                  </a:lnTo>
                  <a:lnTo>
                    <a:pt x="168630" y="254000"/>
                  </a:lnTo>
                  <a:lnTo>
                    <a:pt x="170662" y="254507"/>
                  </a:lnTo>
                  <a:lnTo>
                    <a:pt x="172719" y="254507"/>
                  </a:lnTo>
                  <a:lnTo>
                    <a:pt x="175272" y="254507"/>
                  </a:lnTo>
                  <a:lnTo>
                    <a:pt x="177317" y="254000"/>
                  </a:lnTo>
                  <a:lnTo>
                    <a:pt x="179349" y="252984"/>
                  </a:lnTo>
                  <a:lnTo>
                    <a:pt x="180873" y="251460"/>
                  </a:lnTo>
                  <a:lnTo>
                    <a:pt x="197243" y="213613"/>
                  </a:lnTo>
                  <a:lnTo>
                    <a:pt x="197751" y="207517"/>
                  </a:lnTo>
                  <a:lnTo>
                    <a:pt x="197751" y="201422"/>
                  </a:lnTo>
                  <a:lnTo>
                    <a:pt x="197751" y="194690"/>
                  </a:lnTo>
                  <a:lnTo>
                    <a:pt x="197243" y="188087"/>
                  </a:lnTo>
                  <a:lnTo>
                    <a:pt x="196215" y="181482"/>
                  </a:lnTo>
                  <a:lnTo>
                    <a:pt x="194691" y="174751"/>
                  </a:lnTo>
                  <a:lnTo>
                    <a:pt x="193662" y="168655"/>
                  </a:lnTo>
                  <a:lnTo>
                    <a:pt x="191617" y="162560"/>
                  </a:lnTo>
                  <a:lnTo>
                    <a:pt x="189560" y="157352"/>
                  </a:lnTo>
                  <a:lnTo>
                    <a:pt x="187528" y="152273"/>
                  </a:lnTo>
                  <a:lnTo>
                    <a:pt x="254482" y="85851"/>
                  </a:lnTo>
                </a:path>
                <a:path w="254634" h="254634">
                  <a:moveTo>
                    <a:pt x="117347" y="76200"/>
                  </a:moveTo>
                  <a:lnTo>
                    <a:pt x="158470" y="35051"/>
                  </a:lnTo>
                </a:path>
              </a:pathLst>
            </a:custGeom>
            <a:ln w="12192">
              <a:solidFill>
                <a:srgbClr val="FF9700"/>
              </a:solidFill>
            </a:ln>
          </p:spPr>
          <p:txBody>
            <a:bodyPr wrap="square" lIns="0" tIns="0" rIns="0" bIns="0" rtlCol="0"/>
            <a:lstStyle/>
            <a:p/>
          </p:txBody>
        </p:sp>
      </p:gr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15" name="Text Box 14"/>
          <p:cNvSpPr txBox="1"/>
          <p:nvPr/>
        </p:nvSpPr>
        <p:spPr>
          <a:xfrm>
            <a:off x="638175" y="1528445"/>
            <a:ext cx="6524625" cy="3476625"/>
          </a:xfrm>
          <a:prstGeom prst="rect">
            <a:avLst/>
          </a:prstGeom>
          <a:noFill/>
        </p:spPr>
        <p:txBody>
          <a:bodyPr wrap="square" rtlCol="0">
            <a:spAutoFit/>
          </a:bodyPr>
          <a:p>
            <a:r>
              <a:rPr lang="en-IN" altLang="en-US" sz="2000">
                <a:latin typeface="Times New Roman" panose="02020603050405020304" charset="0"/>
                <a:cs typeface="Times New Roman" panose="02020603050405020304" charset="0"/>
              </a:rPr>
              <a:t>C</a:t>
            </a:r>
            <a:r>
              <a:rPr lang="en-US" sz="2000">
                <a:latin typeface="Times New Roman" panose="02020603050405020304" charset="0"/>
                <a:cs typeface="Times New Roman" panose="02020603050405020304" charset="0"/>
              </a:rPr>
              <a:t>ollaborative filtering systems apply the so-called similarity index-based technique. In the neighborhood-based approach, a number of users are selected based on their similarity to the active user. Inference for the active user is made by calculating a weighted average of the ratings of the selected users.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Collaborative-filtering systems focus on the relationship between users and items. The similarity of items is determined by the similarity of the ratings of those items by the users who have rated both items.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62583" y="140207"/>
              <a:ext cx="4835652" cy="681227"/>
            </a:xfrm>
            <a:prstGeom prst="rect">
              <a:avLst/>
            </a:prstGeom>
          </p:spPr>
        </p:pic>
        <p:pic>
          <p:nvPicPr>
            <p:cNvPr id="4" name="object 4"/>
            <p:cNvPicPr/>
            <p:nvPr/>
          </p:nvPicPr>
          <p:blipFill>
            <a:blip r:embed="rId2" cstate="print"/>
            <a:stretch>
              <a:fillRect/>
            </a:stretch>
          </p:blipFill>
          <p:spPr>
            <a:xfrm>
              <a:off x="819911" y="208788"/>
              <a:ext cx="4860036" cy="618743"/>
            </a:xfrm>
            <a:prstGeom prst="rect">
              <a:avLst/>
            </a:prstGeom>
          </p:spPr>
        </p:pic>
      </p:grpSp>
      <p:sp>
        <p:nvSpPr>
          <p:cNvPr id="5" name="object 5"/>
          <p:cNvSpPr txBox="1"/>
          <p:nvPr/>
        </p:nvSpPr>
        <p:spPr>
          <a:xfrm>
            <a:off x="924305" y="182118"/>
            <a:ext cx="4712335" cy="419735"/>
          </a:xfrm>
          <a:prstGeom prst="rect">
            <a:avLst/>
          </a:prstGeom>
          <a:solidFill>
            <a:srgbClr val="FF9700"/>
          </a:solidFill>
          <a:ln w="38100">
            <a:solidFill>
              <a:srgbClr val="FFFFFF"/>
            </a:solidFill>
          </a:ln>
        </p:spPr>
        <p:txBody>
          <a:bodyPr vert="horz" wrap="square" lIns="0" tIns="112395" rIns="0" bIns="0" rtlCol="0">
            <a:spAutoFit/>
          </a:bodyPr>
          <a:lstStyle/>
          <a:p>
            <a:pPr marL="90805">
              <a:lnSpc>
                <a:spcPct val="100000"/>
              </a:lnSpc>
              <a:spcBef>
                <a:spcPts val="885"/>
              </a:spcBef>
            </a:pPr>
            <a:r>
              <a:rPr lang="en-IN" altLang="en-US" sz="2000">
                <a:latin typeface="Times New Roman" panose="02020603050405020304" charset="0"/>
                <a:cs typeface="Times New Roman" panose="02020603050405020304" charset="0"/>
              </a:rPr>
              <a:t>PROS </a:t>
            </a:r>
            <a:endParaRPr lang="en-IN" altLang="en-US" sz="200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321310" y="1663700"/>
            <a:ext cx="1885315" cy="4167505"/>
          </a:xfrm>
          <a:prstGeom prst="rect">
            <a:avLst/>
          </a:prstGeom>
        </p:spPr>
        <p:txBody>
          <a:bodyPr vert="horz" wrap="square" lIns="0" tIns="12700" rIns="0" bIns="0" rtlCol="0">
            <a:spAutoFit/>
          </a:bodyPr>
          <a:lstStyle/>
          <a:p>
            <a:pPr marL="12700">
              <a:lnSpc>
                <a:spcPct val="100000"/>
              </a:lnSpc>
              <a:spcBef>
                <a:spcPts val="100"/>
              </a:spcBef>
              <a:tabLst>
                <a:tab pos="678815" algn="l"/>
                <a:tab pos="1559560" algn="l"/>
              </a:tabLst>
            </a:pPr>
            <a:r>
              <a:rPr sz="1800">
                <a:latin typeface="Trebuchet MS" panose="020B0603020202020204"/>
                <a:cs typeface="Trebuchet MS" panose="020B0603020202020204"/>
              </a:rPr>
              <a:t>Collaborative-filtering systems focus on the relationship between users and items. The similarity of items is determined by the similarity of the ratings of those items by the users who have rated both items.</a:t>
            </a:r>
            <a:endParaRPr sz="1800">
              <a:latin typeface="Trebuchet MS" panose="020B0603020202020204"/>
              <a:cs typeface="Trebuchet MS" panose="020B0603020202020204"/>
            </a:endParaRPr>
          </a:p>
        </p:txBody>
      </p:sp>
      <p:grpSp>
        <p:nvGrpSpPr>
          <p:cNvPr id="9" name="object 9"/>
          <p:cNvGrpSpPr/>
          <p:nvPr/>
        </p:nvGrpSpPr>
        <p:grpSpPr>
          <a:xfrm>
            <a:off x="295681" y="188976"/>
            <a:ext cx="382905" cy="381000"/>
            <a:chOff x="295681" y="188976"/>
            <a:chExt cx="382905" cy="381000"/>
          </a:xfrm>
        </p:grpSpPr>
        <p:sp>
          <p:nvSpPr>
            <p:cNvPr id="10" name="object 10"/>
            <p:cNvSpPr/>
            <p:nvPr/>
          </p:nvSpPr>
          <p:spPr>
            <a:xfrm>
              <a:off x="301777" y="405384"/>
              <a:ext cx="158750" cy="158750"/>
            </a:xfrm>
            <a:custGeom>
              <a:avLst/>
              <a:gdLst/>
              <a:ahLst/>
              <a:cxnLst/>
              <a:rect l="l" t="t" r="r" b="b"/>
              <a:pathLst>
                <a:path w="158750" h="158750">
                  <a:moveTo>
                    <a:pt x="126149" y="0"/>
                  </a:moveTo>
                  <a:lnTo>
                    <a:pt x="11277" y="135381"/>
                  </a:lnTo>
                  <a:lnTo>
                    <a:pt x="0" y="158495"/>
                  </a:lnTo>
                  <a:lnTo>
                    <a:pt x="23075" y="147192"/>
                  </a:lnTo>
                  <a:lnTo>
                    <a:pt x="158445" y="32257"/>
                  </a:lnTo>
                  <a:lnTo>
                    <a:pt x="126149" y="0"/>
                  </a:lnTo>
                  <a:close/>
                </a:path>
              </a:pathLst>
            </a:custGeom>
            <a:ln w="12192">
              <a:solidFill>
                <a:srgbClr val="FF9700"/>
              </a:solidFill>
            </a:ln>
          </p:spPr>
          <p:txBody>
            <a:bodyPr wrap="square" lIns="0" tIns="0" rIns="0" bIns="0" rtlCol="0"/>
            <a:lstStyle/>
            <a:p/>
          </p:txBody>
        </p:sp>
        <p:pic>
          <p:nvPicPr>
            <p:cNvPr id="11" name="object 11"/>
            <p:cNvPicPr/>
            <p:nvPr/>
          </p:nvPicPr>
          <p:blipFill>
            <a:blip r:embed="rId3" cstate="print"/>
            <a:stretch>
              <a:fillRect/>
            </a:stretch>
          </p:blipFill>
          <p:spPr>
            <a:xfrm>
              <a:off x="518159" y="188976"/>
              <a:ext cx="160019" cy="160020"/>
            </a:xfrm>
            <a:prstGeom prst="rect">
              <a:avLst/>
            </a:prstGeom>
          </p:spPr>
        </p:pic>
        <p:sp>
          <p:nvSpPr>
            <p:cNvPr id="12" name="object 12"/>
            <p:cNvSpPr/>
            <p:nvPr/>
          </p:nvSpPr>
          <p:spPr>
            <a:xfrm>
              <a:off x="359689" y="251460"/>
              <a:ext cx="254635" cy="254635"/>
            </a:xfrm>
            <a:custGeom>
              <a:avLst/>
              <a:gdLst/>
              <a:ahLst/>
              <a:cxnLst/>
              <a:rect l="l" t="t" r="r" b="b"/>
              <a:pathLst>
                <a:path w="254634" h="254634">
                  <a:moveTo>
                    <a:pt x="168630" y="0"/>
                  </a:moveTo>
                  <a:lnTo>
                    <a:pt x="102196" y="66928"/>
                  </a:lnTo>
                  <a:lnTo>
                    <a:pt x="97078" y="64897"/>
                  </a:lnTo>
                  <a:lnTo>
                    <a:pt x="91973" y="62864"/>
                  </a:lnTo>
                  <a:lnTo>
                    <a:pt x="85826" y="60832"/>
                  </a:lnTo>
                  <a:lnTo>
                    <a:pt x="79705" y="59816"/>
                  </a:lnTo>
                  <a:lnTo>
                    <a:pt x="73075" y="58292"/>
                  </a:lnTo>
                  <a:lnTo>
                    <a:pt x="66421" y="57276"/>
                  </a:lnTo>
                  <a:lnTo>
                    <a:pt x="59766" y="56768"/>
                  </a:lnTo>
                  <a:lnTo>
                    <a:pt x="53136" y="56768"/>
                  </a:lnTo>
                  <a:lnTo>
                    <a:pt x="46989" y="56768"/>
                  </a:lnTo>
                  <a:lnTo>
                    <a:pt x="40868" y="57276"/>
                  </a:lnTo>
                  <a:lnTo>
                    <a:pt x="3060" y="73660"/>
                  </a:lnTo>
                  <a:lnTo>
                    <a:pt x="1524" y="75184"/>
                  </a:lnTo>
                  <a:lnTo>
                    <a:pt x="495" y="77215"/>
                  </a:lnTo>
                  <a:lnTo>
                    <a:pt x="0" y="79248"/>
                  </a:lnTo>
                  <a:lnTo>
                    <a:pt x="0" y="81787"/>
                  </a:lnTo>
                  <a:lnTo>
                    <a:pt x="0" y="83819"/>
                  </a:lnTo>
                  <a:lnTo>
                    <a:pt x="495" y="85851"/>
                  </a:lnTo>
                  <a:lnTo>
                    <a:pt x="1524" y="87884"/>
                  </a:lnTo>
                  <a:lnTo>
                    <a:pt x="3060" y="89915"/>
                  </a:lnTo>
                  <a:lnTo>
                    <a:pt x="164528" y="251460"/>
                  </a:lnTo>
                  <a:lnTo>
                    <a:pt x="166585" y="252984"/>
                  </a:lnTo>
                  <a:lnTo>
                    <a:pt x="168630" y="254000"/>
                  </a:lnTo>
                  <a:lnTo>
                    <a:pt x="170662" y="254507"/>
                  </a:lnTo>
                  <a:lnTo>
                    <a:pt x="172719" y="254507"/>
                  </a:lnTo>
                  <a:lnTo>
                    <a:pt x="175272" y="254507"/>
                  </a:lnTo>
                  <a:lnTo>
                    <a:pt x="177317" y="254000"/>
                  </a:lnTo>
                  <a:lnTo>
                    <a:pt x="179349" y="252984"/>
                  </a:lnTo>
                  <a:lnTo>
                    <a:pt x="180873" y="251460"/>
                  </a:lnTo>
                  <a:lnTo>
                    <a:pt x="197243" y="213613"/>
                  </a:lnTo>
                  <a:lnTo>
                    <a:pt x="197751" y="207517"/>
                  </a:lnTo>
                  <a:lnTo>
                    <a:pt x="197751" y="201422"/>
                  </a:lnTo>
                  <a:lnTo>
                    <a:pt x="197751" y="194690"/>
                  </a:lnTo>
                  <a:lnTo>
                    <a:pt x="197243" y="188087"/>
                  </a:lnTo>
                  <a:lnTo>
                    <a:pt x="196215" y="181482"/>
                  </a:lnTo>
                  <a:lnTo>
                    <a:pt x="194691" y="174751"/>
                  </a:lnTo>
                  <a:lnTo>
                    <a:pt x="193662" y="168655"/>
                  </a:lnTo>
                  <a:lnTo>
                    <a:pt x="191617" y="162560"/>
                  </a:lnTo>
                  <a:lnTo>
                    <a:pt x="189560" y="157352"/>
                  </a:lnTo>
                  <a:lnTo>
                    <a:pt x="187528" y="152273"/>
                  </a:lnTo>
                  <a:lnTo>
                    <a:pt x="254482" y="85851"/>
                  </a:lnTo>
                </a:path>
                <a:path w="254634" h="254634">
                  <a:moveTo>
                    <a:pt x="117347" y="76200"/>
                  </a:moveTo>
                  <a:lnTo>
                    <a:pt x="158470" y="35051"/>
                  </a:lnTo>
                </a:path>
              </a:pathLst>
            </a:custGeom>
            <a:ln w="12192">
              <a:solidFill>
                <a:srgbClr val="FF9700"/>
              </a:solidFill>
            </a:ln>
          </p:spPr>
          <p:txBody>
            <a:bodyPr wrap="square" lIns="0" tIns="0" rIns="0" bIns="0" rtlCol="0"/>
            <a:lstStyle/>
            <a:p/>
          </p:txBody>
        </p:sp>
      </p:gr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7" name="Text Box 6"/>
          <p:cNvSpPr txBox="1"/>
          <p:nvPr/>
        </p:nvSpPr>
        <p:spPr>
          <a:xfrm>
            <a:off x="762000" y="1663700"/>
            <a:ext cx="6095365" cy="3076575"/>
          </a:xfrm>
          <a:prstGeom prst="rect">
            <a:avLst/>
          </a:prstGeom>
          <a:noFill/>
        </p:spPr>
        <p:txBody>
          <a:bodyPr wrap="square" rtlCol="0">
            <a:spAutoFit/>
          </a:bodyPr>
          <a:p>
            <a:r>
              <a:rPr lang="en-US" sz="1800" b="1" u="sng">
                <a:latin typeface="Times New Roman" panose="02020603050405020304" charset="0"/>
                <a:cs typeface="Times New Roman" panose="02020603050405020304" charset="0"/>
              </a:rPr>
              <a:t>No domain knowledge necessary</a:t>
            </a:r>
            <a:endParaRPr lang="en-US" sz="18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We don't need domain knowledge because the embeddings are automatically learned.</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r>
              <a:rPr lang="en-US" sz="1800" b="1" u="sng">
                <a:latin typeface="Times New Roman" panose="02020603050405020304" charset="0"/>
                <a:cs typeface="Times New Roman" panose="02020603050405020304" charset="0"/>
              </a:rPr>
              <a:t>Serendipity</a:t>
            </a:r>
            <a:endParaRPr lang="en-US" sz="18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model can help users discover new interests. In isolation, the ML system may not know the user is interested in a given item, but the model might still recommend it because similar users are interested in that item.</a:t>
            </a:r>
            <a:endParaRPr lang="en-US" sz="1400">
              <a:latin typeface="Times New Roman" panose="02020603050405020304" charset="0"/>
              <a:cs typeface="Times New Roman" panose="02020603050405020304" charset="0"/>
            </a:endParaRPr>
          </a:p>
          <a:p>
            <a:endParaRPr lang="en-US" sz="1400" b="1" u="sng">
              <a:latin typeface="Times New Roman" panose="02020603050405020304" charset="0"/>
              <a:cs typeface="Times New Roman" panose="02020603050405020304" charset="0"/>
            </a:endParaRPr>
          </a:p>
          <a:p>
            <a:r>
              <a:rPr lang="en-US" sz="1800" b="1" u="sng">
                <a:latin typeface="Times New Roman" panose="02020603050405020304" charset="0"/>
                <a:cs typeface="Times New Roman" panose="02020603050405020304" charset="0"/>
              </a:rPr>
              <a:t>Great starting point</a:t>
            </a:r>
            <a:endParaRPr lang="en-US" sz="18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To some extent, the system needs only the feedback matrix to train a matrix factorization model. In particular, the system doesn't need contextual features. In practice, this can be used as one of multiple candidate generators.</a:t>
            </a:r>
            <a:endParaRPr lang="en-US" sz="1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62583" y="140207"/>
              <a:ext cx="4835652" cy="681227"/>
            </a:xfrm>
            <a:prstGeom prst="rect">
              <a:avLst/>
            </a:prstGeom>
          </p:spPr>
        </p:pic>
        <p:pic>
          <p:nvPicPr>
            <p:cNvPr id="4" name="object 4"/>
            <p:cNvPicPr/>
            <p:nvPr/>
          </p:nvPicPr>
          <p:blipFill>
            <a:blip r:embed="rId2" cstate="print"/>
            <a:stretch>
              <a:fillRect/>
            </a:stretch>
          </p:blipFill>
          <p:spPr>
            <a:xfrm>
              <a:off x="819911" y="208788"/>
              <a:ext cx="4860036" cy="618743"/>
            </a:xfrm>
            <a:prstGeom prst="rect">
              <a:avLst/>
            </a:prstGeom>
          </p:spPr>
        </p:pic>
      </p:grpSp>
      <p:sp>
        <p:nvSpPr>
          <p:cNvPr id="5" name="object 5"/>
          <p:cNvSpPr txBox="1"/>
          <p:nvPr/>
        </p:nvSpPr>
        <p:spPr>
          <a:xfrm>
            <a:off x="924305" y="182118"/>
            <a:ext cx="4712335" cy="419735"/>
          </a:xfrm>
          <a:prstGeom prst="rect">
            <a:avLst/>
          </a:prstGeom>
          <a:solidFill>
            <a:srgbClr val="FF9700"/>
          </a:solidFill>
          <a:ln w="38100">
            <a:solidFill>
              <a:srgbClr val="FFFFFF"/>
            </a:solidFill>
          </a:ln>
        </p:spPr>
        <p:txBody>
          <a:bodyPr vert="horz" wrap="square" lIns="0" tIns="112395" rIns="0" bIns="0" rtlCol="0">
            <a:spAutoFit/>
          </a:bodyPr>
          <a:lstStyle/>
          <a:p>
            <a:pPr marL="90805">
              <a:lnSpc>
                <a:spcPct val="100000"/>
              </a:lnSpc>
              <a:spcBef>
                <a:spcPts val="885"/>
              </a:spcBef>
            </a:pPr>
            <a:r>
              <a:rPr lang="en-IN" altLang="en-US" sz="2000">
                <a:latin typeface="Times New Roman" panose="02020603050405020304" charset="0"/>
                <a:cs typeface="Times New Roman" panose="02020603050405020304" charset="0"/>
              </a:rPr>
              <a:t>CONS </a:t>
            </a:r>
            <a:endParaRPr lang="en-IN" altLang="en-US" sz="200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321310" y="1663700"/>
            <a:ext cx="1885315" cy="4167505"/>
          </a:xfrm>
          <a:prstGeom prst="rect">
            <a:avLst/>
          </a:prstGeom>
        </p:spPr>
        <p:txBody>
          <a:bodyPr vert="horz" wrap="square" lIns="0" tIns="12700" rIns="0" bIns="0" rtlCol="0">
            <a:spAutoFit/>
          </a:bodyPr>
          <a:lstStyle/>
          <a:p>
            <a:pPr marL="12700">
              <a:lnSpc>
                <a:spcPct val="100000"/>
              </a:lnSpc>
              <a:spcBef>
                <a:spcPts val="100"/>
              </a:spcBef>
              <a:tabLst>
                <a:tab pos="678815" algn="l"/>
                <a:tab pos="1559560" algn="l"/>
              </a:tabLst>
            </a:pPr>
            <a:r>
              <a:rPr sz="1800">
                <a:latin typeface="Trebuchet MS" panose="020B0603020202020204"/>
                <a:cs typeface="Trebuchet MS" panose="020B0603020202020204"/>
              </a:rPr>
              <a:t>Collaborative-filtering systems focus on the relationship between users and items. The similarity of items is determined by the similarity of the ratings of those items by the users who have rated both items.</a:t>
            </a:r>
            <a:endParaRPr sz="1800">
              <a:latin typeface="Trebuchet MS" panose="020B0603020202020204"/>
              <a:cs typeface="Trebuchet MS" panose="020B0603020202020204"/>
            </a:endParaRPr>
          </a:p>
        </p:txBody>
      </p:sp>
      <p:grpSp>
        <p:nvGrpSpPr>
          <p:cNvPr id="9" name="object 9"/>
          <p:cNvGrpSpPr/>
          <p:nvPr/>
        </p:nvGrpSpPr>
        <p:grpSpPr>
          <a:xfrm>
            <a:off x="295681" y="188976"/>
            <a:ext cx="382905" cy="381000"/>
            <a:chOff x="295681" y="188976"/>
            <a:chExt cx="382905" cy="381000"/>
          </a:xfrm>
        </p:grpSpPr>
        <p:sp>
          <p:nvSpPr>
            <p:cNvPr id="10" name="object 10"/>
            <p:cNvSpPr/>
            <p:nvPr/>
          </p:nvSpPr>
          <p:spPr>
            <a:xfrm>
              <a:off x="301777" y="405384"/>
              <a:ext cx="158750" cy="158750"/>
            </a:xfrm>
            <a:custGeom>
              <a:avLst/>
              <a:gdLst/>
              <a:ahLst/>
              <a:cxnLst/>
              <a:rect l="l" t="t" r="r" b="b"/>
              <a:pathLst>
                <a:path w="158750" h="158750">
                  <a:moveTo>
                    <a:pt x="126149" y="0"/>
                  </a:moveTo>
                  <a:lnTo>
                    <a:pt x="11277" y="135381"/>
                  </a:lnTo>
                  <a:lnTo>
                    <a:pt x="0" y="158495"/>
                  </a:lnTo>
                  <a:lnTo>
                    <a:pt x="23075" y="147192"/>
                  </a:lnTo>
                  <a:lnTo>
                    <a:pt x="158445" y="32257"/>
                  </a:lnTo>
                  <a:lnTo>
                    <a:pt x="126149" y="0"/>
                  </a:lnTo>
                  <a:close/>
                </a:path>
              </a:pathLst>
            </a:custGeom>
            <a:ln w="12192">
              <a:solidFill>
                <a:srgbClr val="FF9700"/>
              </a:solidFill>
            </a:ln>
          </p:spPr>
          <p:txBody>
            <a:bodyPr wrap="square" lIns="0" tIns="0" rIns="0" bIns="0" rtlCol="0"/>
            <a:lstStyle/>
            <a:p/>
          </p:txBody>
        </p:sp>
        <p:pic>
          <p:nvPicPr>
            <p:cNvPr id="11" name="object 11"/>
            <p:cNvPicPr/>
            <p:nvPr/>
          </p:nvPicPr>
          <p:blipFill>
            <a:blip r:embed="rId3" cstate="print"/>
            <a:stretch>
              <a:fillRect/>
            </a:stretch>
          </p:blipFill>
          <p:spPr>
            <a:xfrm>
              <a:off x="518159" y="188976"/>
              <a:ext cx="160019" cy="160020"/>
            </a:xfrm>
            <a:prstGeom prst="rect">
              <a:avLst/>
            </a:prstGeom>
          </p:spPr>
        </p:pic>
        <p:sp>
          <p:nvSpPr>
            <p:cNvPr id="12" name="object 12"/>
            <p:cNvSpPr/>
            <p:nvPr/>
          </p:nvSpPr>
          <p:spPr>
            <a:xfrm>
              <a:off x="359689" y="251460"/>
              <a:ext cx="254635" cy="254635"/>
            </a:xfrm>
            <a:custGeom>
              <a:avLst/>
              <a:gdLst/>
              <a:ahLst/>
              <a:cxnLst/>
              <a:rect l="l" t="t" r="r" b="b"/>
              <a:pathLst>
                <a:path w="254634" h="254634">
                  <a:moveTo>
                    <a:pt x="168630" y="0"/>
                  </a:moveTo>
                  <a:lnTo>
                    <a:pt x="102196" y="66928"/>
                  </a:lnTo>
                  <a:lnTo>
                    <a:pt x="97078" y="64897"/>
                  </a:lnTo>
                  <a:lnTo>
                    <a:pt x="91973" y="62864"/>
                  </a:lnTo>
                  <a:lnTo>
                    <a:pt x="85826" y="60832"/>
                  </a:lnTo>
                  <a:lnTo>
                    <a:pt x="79705" y="59816"/>
                  </a:lnTo>
                  <a:lnTo>
                    <a:pt x="73075" y="58292"/>
                  </a:lnTo>
                  <a:lnTo>
                    <a:pt x="66421" y="57276"/>
                  </a:lnTo>
                  <a:lnTo>
                    <a:pt x="59766" y="56768"/>
                  </a:lnTo>
                  <a:lnTo>
                    <a:pt x="53136" y="56768"/>
                  </a:lnTo>
                  <a:lnTo>
                    <a:pt x="46989" y="56768"/>
                  </a:lnTo>
                  <a:lnTo>
                    <a:pt x="40868" y="57276"/>
                  </a:lnTo>
                  <a:lnTo>
                    <a:pt x="3060" y="73660"/>
                  </a:lnTo>
                  <a:lnTo>
                    <a:pt x="1524" y="75184"/>
                  </a:lnTo>
                  <a:lnTo>
                    <a:pt x="495" y="77215"/>
                  </a:lnTo>
                  <a:lnTo>
                    <a:pt x="0" y="79248"/>
                  </a:lnTo>
                  <a:lnTo>
                    <a:pt x="0" y="81787"/>
                  </a:lnTo>
                  <a:lnTo>
                    <a:pt x="0" y="83819"/>
                  </a:lnTo>
                  <a:lnTo>
                    <a:pt x="495" y="85851"/>
                  </a:lnTo>
                  <a:lnTo>
                    <a:pt x="1524" y="87884"/>
                  </a:lnTo>
                  <a:lnTo>
                    <a:pt x="3060" y="89915"/>
                  </a:lnTo>
                  <a:lnTo>
                    <a:pt x="164528" y="251460"/>
                  </a:lnTo>
                  <a:lnTo>
                    <a:pt x="166585" y="252984"/>
                  </a:lnTo>
                  <a:lnTo>
                    <a:pt x="168630" y="254000"/>
                  </a:lnTo>
                  <a:lnTo>
                    <a:pt x="170662" y="254507"/>
                  </a:lnTo>
                  <a:lnTo>
                    <a:pt x="172719" y="254507"/>
                  </a:lnTo>
                  <a:lnTo>
                    <a:pt x="175272" y="254507"/>
                  </a:lnTo>
                  <a:lnTo>
                    <a:pt x="177317" y="254000"/>
                  </a:lnTo>
                  <a:lnTo>
                    <a:pt x="179349" y="252984"/>
                  </a:lnTo>
                  <a:lnTo>
                    <a:pt x="180873" y="251460"/>
                  </a:lnTo>
                  <a:lnTo>
                    <a:pt x="197243" y="213613"/>
                  </a:lnTo>
                  <a:lnTo>
                    <a:pt x="197751" y="207517"/>
                  </a:lnTo>
                  <a:lnTo>
                    <a:pt x="197751" y="201422"/>
                  </a:lnTo>
                  <a:lnTo>
                    <a:pt x="197751" y="194690"/>
                  </a:lnTo>
                  <a:lnTo>
                    <a:pt x="197243" y="188087"/>
                  </a:lnTo>
                  <a:lnTo>
                    <a:pt x="196215" y="181482"/>
                  </a:lnTo>
                  <a:lnTo>
                    <a:pt x="194691" y="174751"/>
                  </a:lnTo>
                  <a:lnTo>
                    <a:pt x="193662" y="168655"/>
                  </a:lnTo>
                  <a:lnTo>
                    <a:pt x="191617" y="162560"/>
                  </a:lnTo>
                  <a:lnTo>
                    <a:pt x="189560" y="157352"/>
                  </a:lnTo>
                  <a:lnTo>
                    <a:pt x="187528" y="152273"/>
                  </a:lnTo>
                  <a:lnTo>
                    <a:pt x="254482" y="85851"/>
                  </a:lnTo>
                </a:path>
                <a:path w="254634" h="254634">
                  <a:moveTo>
                    <a:pt x="117347" y="76200"/>
                  </a:moveTo>
                  <a:lnTo>
                    <a:pt x="158470" y="35051"/>
                  </a:lnTo>
                </a:path>
              </a:pathLst>
            </a:custGeom>
            <a:ln w="12192">
              <a:solidFill>
                <a:srgbClr val="FF9700"/>
              </a:solidFill>
            </a:ln>
          </p:spPr>
          <p:txBody>
            <a:bodyPr wrap="square" lIns="0" tIns="0" rIns="0" bIns="0" rtlCol="0"/>
            <a:lstStyle/>
            <a:p/>
          </p:txBody>
        </p:sp>
      </p:gr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7" name="Text Box 6"/>
          <p:cNvSpPr txBox="1"/>
          <p:nvPr/>
        </p:nvSpPr>
        <p:spPr>
          <a:xfrm>
            <a:off x="762000" y="1276350"/>
            <a:ext cx="6095365" cy="3969385"/>
          </a:xfrm>
          <a:prstGeom prst="rect">
            <a:avLst/>
          </a:prstGeom>
          <a:noFill/>
        </p:spPr>
        <p:txBody>
          <a:bodyPr wrap="square" rtlCol="0">
            <a:spAutoFit/>
          </a:bodyPr>
          <a:p>
            <a:r>
              <a:rPr lang="en-US" sz="1400" b="1" u="sng">
                <a:latin typeface="Times New Roman" panose="02020603050405020304" charset="0"/>
                <a:cs typeface="Times New Roman" panose="02020603050405020304" charset="0"/>
              </a:rPr>
              <a:t>Cannot handle fresh items</a:t>
            </a:r>
            <a:endParaRPr lang="en-US" sz="14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prediction of the model for a given (user, item) pair is the dot product of the corresponding embeddings. So, if an item is not seen during training, the system can't create an embedding for it and can't query the model with this item. This issue is often called the cold-start problem</a:t>
            </a:r>
            <a:r>
              <a:rPr lang="en-IN" altLang="en-US" sz="1400">
                <a:latin typeface="Times New Roman" panose="02020603050405020304" charset="0"/>
                <a:cs typeface="Times New Roman" panose="02020603050405020304" charset="0"/>
              </a:rPr>
              <a:t>.</a:t>
            </a:r>
            <a:endParaRPr lang="en-IN" altLang="en-US" sz="1400">
              <a:latin typeface="Times New Roman" panose="02020603050405020304" charset="0"/>
              <a:cs typeface="Times New Roman" panose="02020603050405020304" charset="0"/>
            </a:endParaRPr>
          </a:p>
          <a:p>
            <a:endParaRPr lang="en-IN" altLang="en-US" sz="1400">
              <a:latin typeface="Times New Roman" panose="02020603050405020304" charset="0"/>
              <a:cs typeface="Times New Roman" panose="02020603050405020304" charset="0"/>
            </a:endParaRPr>
          </a:p>
          <a:p>
            <a:r>
              <a:rPr lang="en-US" sz="1400" b="1" u="sng">
                <a:latin typeface="Times New Roman" panose="02020603050405020304" charset="0"/>
                <a:cs typeface="Times New Roman" panose="02020603050405020304" charset="0"/>
              </a:rPr>
              <a:t>Hard to include side features for query/item</a:t>
            </a:r>
            <a:endParaRPr lang="en-US" sz="14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Side features are any features beyond the query or item ID. For movie recommendations, the side features might include</a:t>
            </a:r>
            <a:r>
              <a:rPr lang="en-IN" altLang="en-US" sz="1400">
                <a:latin typeface="Times New Roman" panose="02020603050405020304" charset="0"/>
                <a:cs typeface="Times New Roman" panose="02020603050405020304" charset="0"/>
              </a:rPr>
              <a:t>Year or Director name</a:t>
            </a:r>
            <a:r>
              <a:rPr lang="en-US" sz="1400">
                <a:latin typeface="Times New Roman" panose="02020603050405020304" charset="0"/>
                <a:cs typeface="Times New Roman" panose="02020603050405020304" charset="0"/>
              </a:rPr>
              <a:t>. Including available side features improves the quality of the model. Although it may not be easy to include side features in WALS, a generalization of WALS makes this possible.</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r>
              <a:rPr lang="en-US" sz="1400" b="1" u="sng">
                <a:latin typeface="Times New Roman" panose="02020603050405020304" charset="0"/>
                <a:cs typeface="Times New Roman" panose="02020603050405020304" charset="0"/>
              </a:rPr>
              <a:t>Heuristics to generate embeddings of fresh items.</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If the system does not have interactions, the system can approximate its embedding by averaging the embeddings of items from the same category, from the same uploader (in YouTube), and so on.</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a:xfrm>
            <a:off x="228600" y="1657350"/>
            <a:ext cx="5088255" cy="3877945"/>
          </a:xfrm>
        </p:spPr>
        <p:txBody>
          <a:bodyPr wrap="square"/>
          <a:p>
            <a:r>
              <a:rPr lang="en-IN" altLang="en-US" sz="3600" b="0" u="none">
                <a:latin typeface="Times New Roman" panose="02020603050405020304" charset="0"/>
                <a:cs typeface="Times New Roman" panose="02020603050405020304" charset="0"/>
              </a:rPr>
              <a:t>Using different Technique of machune learning we  need to build a Recommender  sysytem that recommend based on  ratings and user-ids.</a:t>
            </a:r>
            <a:endParaRPr lang="en-IN" altLang="en-US" sz="3600" b="0" u="none">
              <a:latin typeface="Times New Roman" panose="02020603050405020304" charset="0"/>
              <a:cs typeface="Times New Roman" panose="02020603050405020304" charset="0"/>
            </a:endParaRPr>
          </a:p>
          <a:p>
            <a:endParaRPr lang="en-IN" altLang="en-US" sz="3600" b="0" u="none">
              <a:latin typeface="Times New Roman" panose="02020603050405020304" charset="0"/>
              <a:cs typeface="Times New Roman" panose="02020603050405020304" charset="0"/>
            </a:endParaRPr>
          </a:p>
        </p:txBody>
      </p:sp>
      <p:sp>
        <p:nvSpPr>
          <p:cNvPr id="5" name="object 2"/>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p/>
        </p:txBody>
      </p:sp>
      <p:grpSp>
        <p:nvGrpSpPr>
          <p:cNvPr id="6" name="object 3"/>
          <p:cNvGrpSpPr/>
          <p:nvPr/>
        </p:nvGrpSpPr>
        <p:grpSpPr>
          <a:xfrm>
            <a:off x="0" y="0"/>
            <a:ext cx="7073265" cy="1327785"/>
            <a:chOff x="0" y="0"/>
            <a:chExt cx="7073265" cy="1327785"/>
          </a:xfrm>
        </p:grpSpPr>
        <p:sp>
          <p:nvSpPr>
            <p:cNvPr id="7" name="object 4"/>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p/>
          </p:txBody>
        </p:sp>
        <p:sp>
          <p:nvSpPr>
            <p:cNvPr id="8" name="object 5"/>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p/>
          </p:txBody>
        </p:sp>
      </p:grpSp>
      <p:sp>
        <p:nvSpPr>
          <p:cNvPr id="9"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p/>
        </p:txBody>
      </p:sp>
      <p:grpSp>
        <p:nvGrpSpPr>
          <p:cNvPr id="10" name="object 7"/>
          <p:cNvGrpSpPr/>
          <p:nvPr/>
        </p:nvGrpSpPr>
        <p:grpSpPr>
          <a:xfrm>
            <a:off x="6949440" y="4472939"/>
            <a:ext cx="2194560" cy="670560"/>
            <a:chOff x="6949440" y="4472939"/>
            <a:chExt cx="2194560" cy="670560"/>
          </a:xfrm>
        </p:grpSpPr>
        <p:sp>
          <p:nvSpPr>
            <p:cNvPr id="11"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p/>
          </p:txBody>
        </p:sp>
        <p:sp>
          <p:nvSpPr>
            <p:cNvPr id="12"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p/>
          </p:txBody>
        </p:sp>
      </p:grpSp>
      <p:grpSp>
        <p:nvGrpSpPr>
          <p:cNvPr id="13" name="object 10"/>
          <p:cNvGrpSpPr/>
          <p:nvPr/>
        </p:nvGrpSpPr>
        <p:grpSpPr>
          <a:xfrm>
            <a:off x="862583" y="82296"/>
            <a:ext cx="5123815" cy="692150"/>
            <a:chOff x="862583" y="82296"/>
            <a:chExt cx="5123815" cy="692150"/>
          </a:xfrm>
        </p:grpSpPr>
        <p:pic>
          <p:nvPicPr>
            <p:cNvPr id="14" name="object 11"/>
            <p:cNvPicPr/>
            <p:nvPr/>
          </p:nvPicPr>
          <p:blipFill>
            <a:blip r:embed="rId1" cstate="print"/>
            <a:stretch>
              <a:fillRect/>
            </a:stretch>
          </p:blipFill>
          <p:spPr>
            <a:xfrm>
              <a:off x="862583" y="82296"/>
              <a:ext cx="5123688" cy="690372"/>
            </a:xfrm>
            <a:prstGeom prst="rect">
              <a:avLst/>
            </a:prstGeom>
          </p:spPr>
        </p:pic>
        <p:pic>
          <p:nvPicPr>
            <p:cNvPr id="15" name="object 12"/>
            <p:cNvPicPr/>
            <p:nvPr/>
          </p:nvPicPr>
          <p:blipFill>
            <a:blip r:embed="rId2" cstate="print"/>
            <a:stretch>
              <a:fillRect/>
            </a:stretch>
          </p:blipFill>
          <p:spPr>
            <a:xfrm>
              <a:off x="2034539" y="155448"/>
              <a:ext cx="2775204" cy="618743"/>
            </a:xfrm>
            <a:prstGeom prst="rect">
              <a:avLst/>
            </a:prstGeom>
          </p:spPr>
        </p:pic>
        <p:sp>
          <p:nvSpPr>
            <p:cNvPr id="16" name="object 13"/>
            <p:cNvSpPr/>
            <p:nvPr/>
          </p:nvSpPr>
          <p:spPr>
            <a:xfrm>
              <a:off x="924305" y="124205"/>
              <a:ext cx="5000625" cy="567055"/>
            </a:xfrm>
            <a:custGeom>
              <a:avLst/>
              <a:gdLst/>
              <a:ahLst/>
              <a:cxnLst/>
              <a:rect l="l" t="t" r="r" b="b"/>
              <a:pathLst>
                <a:path w="5000625" h="567055">
                  <a:moveTo>
                    <a:pt x="5000244" y="0"/>
                  </a:moveTo>
                  <a:lnTo>
                    <a:pt x="0" y="0"/>
                  </a:lnTo>
                  <a:lnTo>
                    <a:pt x="0" y="566927"/>
                  </a:lnTo>
                  <a:lnTo>
                    <a:pt x="5000244" y="566927"/>
                  </a:lnTo>
                  <a:lnTo>
                    <a:pt x="5000244" y="0"/>
                  </a:lnTo>
                  <a:close/>
                </a:path>
              </a:pathLst>
            </a:custGeom>
            <a:solidFill>
              <a:srgbClr val="FF9700"/>
            </a:solidFill>
          </p:spPr>
          <p:txBody>
            <a:bodyPr wrap="square" lIns="0" tIns="0" rIns="0" bIns="0" rtlCol="0"/>
            <a:p/>
          </p:txBody>
        </p:sp>
        <p:sp>
          <p:nvSpPr>
            <p:cNvPr id="17" name="object 14"/>
            <p:cNvSpPr/>
            <p:nvPr/>
          </p:nvSpPr>
          <p:spPr>
            <a:xfrm>
              <a:off x="924305" y="124205"/>
              <a:ext cx="5000625" cy="567055"/>
            </a:xfrm>
            <a:custGeom>
              <a:avLst/>
              <a:gdLst/>
              <a:ahLst/>
              <a:cxnLst/>
              <a:rect l="l" t="t" r="r" b="b"/>
              <a:pathLst>
                <a:path w="5000625" h="567055">
                  <a:moveTo>
                    <a:pt x="0" y="566927"/>
                  </a:moveTo>
                  <a:lnTo>
                    <a:pt x="5000244" y="566927"/>
                  </a:lnTo>
                  <a:lnTo>
                    <a:pt x="5000244" y="0"/>
                  </a:lnTo>
                  <a:lnTo>
                    <a:pt x="0" y="0"/>
                  </a:lnTo>
                  <a:lnTo>
                    <a:pt x="0" y="566927"/>
                  </a:lnTo>
                  <a:close/>
                </a:path>
              </a:pathLst>
            </a:custGeom>
            <a:ln w="38100">
              <a:solidFill>
                <a:srgbClr val="FFFFFF"/>
              </a:solidFill>
            </a:ln>
          </p:spPr>
          <p:txBody>
            <a:bodyPr wrap="square" lIns="0" tIns="0" rIns="0" bIns="0" rtlCol="0"/>
            <a:p/>
          </p:txBody>
        </p:sp>
      </p:grpSp>
      <p:sp>
        <p:nvSpPr>
          <p:cNvPr id="18" name="object 15"/>
          <p:cNvSpPr txBox="1">
            <a:spLocks noGrp="1"/>
          </p:cNvSpPr>
          <p:nvPr/>
        </p:nvSpPr>
        <p:spPr>
          <a:xfrm>
            <a:off x="924305" y="382524"/>
            <a:ext cx="5000625" cy="308610"/>
          </a:xfrm>
          <a:prstGeom prst="rect">
            <a:avLst/>
          </a:prstGeom>
        </p:spPr>
        <p:txBody>
          <a:bodyPr vert="horz" wrap="square" lIns="0" tIns="0" rIns="0" bIns="0" rtlCol="0">
            <a:spAutoFit/>
          </a:bodyPr>
          <a:lstStyle>
            <a:lvl1pPr>
              <a:defRPr sz="2000" b="1" i="0">
                <a:solidFill>
                  <a:schemeClr val="bg1"/>
                </a:solidFill>
                <a:latin typeface="Trebuchet MS" panose="020B0603020202020204"/>
                <a:ea typeface="+mj-ea"/>
                <a:cs typeface="Trebuchet MS" panose="020B0603020202020204"/>
              </a:defRPr>
            </a:lvl1pPr>
          </a:lstStyle>
          <a:p>
            <a:pPr algn="ctr">
              <a:lnSpc>
                <a:spcPts val="1290"/>
              </a:lnSpc>
            </a:pPr>
            <a:r>
              <a:rPr spc="-110" dirty="0"/>
              <a:t>PROBLEM</a:t>
            </a:r>
            <a:r>
              <a:rPr spc="-95" dirty="0"/>
              <a:t> </a:t>
            </a:r>
            <a:r>
              <a:rPr spc="-10" dirty="0"/>
              <a:t>STATEMENT</a:t>
            </a:r>
            <a:endParaRPr spc="-10" dirty="0"/>
          </a:p>
        </p:txBody>
      </p:sp>
      <p:grpSp>
        <p:nvGrpSpPr>
          <p:cNvPr id="19" name="object 16"/>
          <p:cNvGrpSpPr/>
          <p:nvPr/>
        </p:nvGrpSpPr>
        <p:grpSpPr>
          <a:xfrm>
            <a:off x="306324" y="211836"/>
            <a:ext cx="321945" cy="390525"/>
            <a:chOff x="306324" y="211836"/>
            <a:chExt cx="321945" cy="390525"/>
          </a:xfrm>
        </p:grpSpPr>
        <p:sp>
          <p:nvSpPr>
            <p:cNvPr id="20" name="object 17"/>
            <p:cNvSpPr/>
            <p:nvPr/>
          </p:nvSpPr>
          <p:spPr>
            <a:xfrm>
              <a:off x="312420" y="217932"/>
              <a:ext cx="309880" cy="378460"/>
            </a:xfrm>
            <a:custGeom>
              <a:avLst/>
              <a:gdLst/>
              <a:ahLst/>
              <a:cxnLst/>
              <a:rect l="l" t="t" r="r" b="b"/>
              <a:pathLst>
                <a:path w="309880" h="378459">
                  <a:moveTo>
                    <a:pt x="294131" y="357123"/>
                  </a:moveTo>
                  <a:lnTo>
                    <a:pt x="293674" y="360298"/>
                  </a:lnTo>
                  <a:lnTo>
                    <a:pt x="292747" y="363600"/>
                  </a:lnTo>
                  <a:lnTo>
                    <a:pt x="276542" y="377951"/>
                  </a:lnTo>
                  <a:lnTo>
                    <a:pt x="19430" y="377951"/>
                  </a:lnTo>
                  <a:lnTo>
                    <a:pt x="0" y="357123"/>
                  </a:lnTo>
                  <a:lnTo>
                    <a:pt x="0" y="34925"/>
                  </a:lnTo>
                  <a:lnTo>
                    <a:pt x="15722" y="18795"/>
                  </a:lnTo>
                  <a:lnTo>
                    <a:pt x="18491" y="18287"/>
                  </a:lnTo>
                </a:path>
                <a:path w="309880" h="378459">
                  <a:moveTo>
                    <a:pt x="309372" y="63626"/>
                  </a:moveTo>
                  <a:lnTo>
                    <a:pt x="309372" y="335788"/>
                  </a:lnTo>
                  <a:lnTo>
                    <a:pt x="308914" y="338454"/>
                  </a:lnTo>
                  <a:lnTo>
                    <a:pt x="307987" y="341248"/>
                  </a:lnTo>
                  <a:lnTo>
                    <a:pt x="294589" y="350519"/>
                  </a:lnTo>
                  <a:lnTo>
                    <a:pt x="37655" y="350519"/>
                  </a:lnTo>
                  <a:lnTo>
                    <a:pt x="22872" y="335788"/>
                  </a:lnTo>
                  <a:lnTo>
                    <a:pt x="22872" y="14731"/>
                  </a:lnTo>
                  <a:lnTo>
                    <a:pt x="34886" y="0"/>
                  </a:lnTo>
                  <a:lnTo>
                    <a:pt x="37655" y="0"/>
                  </a:lnTo>
                  <a:lnTo>
                    <a:pt x="245605" y="0"/>
                  </a:lnTo>
                </a:path>
                <a:path w="309880" h="378459">
                  <a:moveTo>
                    <a:pt x="172186" y="248412"/>
                  </a:moveTo>
                  <a:lnTo>
                    <a:pt x="70104" y="248412"/>
                  </a:lnTo>
                </a:path>
                <a:path w="309880" h="378459">
                  <a:moveTo>
                    <a:pt x="263639" y="207263"/>
                  </a:moveTo>
                  <a:lnTo>
                    <a:pt x="70104" y="207263"/>
                  </a:lnTo>
                </a:path>
                <a:path w="309880" h="378459">
                  <a:moveTo>
                    <a:pt x="263639" y="164591"/>
                  </a:moveTo>
                  <a:lnTo>
                    <a:pt x="70104" y="164591"/>
                  </a:lnTo>
                </a:path>
                <a:path w="309880" h="378459">
                  <a:moveTo>
                    <a:pt x="263639" y="123443"/>
                  </a:moveTo>
                  <a:lnTo>
                    <a:pt x="70104" y="123443"/>
                  </a:lnTo>
                </a:path>
              </a:pathLst>
            </a:custGeom>
            <a:ln w="12192">
              <a:solidFill>
                <a:srgbClr val="FF9700"/>
              </a:solidFill>
            </a:ln>
          </p:spPr>
          <p:txBody>
            <a:bodyPr wrap="square" lIns="0" tIns="0" rIns="0" bIns="0" rtlCol="0"/>
            <a:lstStyle/>
            <a:p/>
          </p:txBody>
        </p:sp>
        <p:pic>
          <p:nvPicPr>
            <p:cNvPr id="21" name="object 18"/>
            <p:cNvPicPr/>
            <p:nvPr/>
          </p:nvPicPr>
          <p:blipFill>
            <a:blip r:embed="rId3" cstate="print"/>
            <a:stretch>
              <a:fillRect/>
            </a:stretch>
          </p:blipFill>
          <p:spPr>
            <a:xfrm>
              <a:off x="551700" y="211836"/>
              <a:ext cx="76187" cy="76200"/>
            </a:xfrm>
            <a:prstGeom prst="rect">
              <a:avLst/>
            </a:prstGeom>
          </p:spPr>
        </p:pic>
      </p:grpSp>
      <p:pic>
        <p:nvPicPr>
          <p:cNvPr id="24" name="object 22"/>
          <p:cNvPicPr/>
          <p:nvPr/>
        </p:nvPicPr>
        <p:blipFill>
          <a:blip r:embed="rId4" cstate="print"/>
          <a:stretch>
            <a:fillRect/>
          </a:stretch>
        </p:blipFill>
        <p:spPr>
          <a:xfrm>
            <a:off x="5391911" y="1565147"/>
            <a:ext cx="3393947" cy="2599943"/>
          </a:xfrm>
          <a:prstGeom prst="rect">
            <a:avLst/>
          </a:prstGeom>
        </p:spPr>
      </p:pic>
      <p:sp>
        <p:nvSpPr>
          <p:cNvPr id="25" name="object 23"/>
          <p:cNvSpPr txBox="1">
            <a:spLocks noGrp="1"/>
          </p:cNvSpPr>
          <p:nvPr>
            <p:ph type="sldNum" sz="quarter" idx="7"/>
          </p:nvPr>
        </p:nvSpPr>
        <p:spPr>
          <a:xfrm>
            <a:off x="8820277" y="4694976"/>
            <a:ext cx="244475" cy="204470"/>
          </a:xfrm>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4906</Words>
  <Application>WPS Presentation</Application>
  <PresentationFormat>On-screen Show (4:3)</PresentationFormat>
  <Paragraphs>156</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Trebuchet MS</vt:lpstr>
      <vt:lpstr>Times New Roman</vt:lpstr>
      <vt:lpstr>Arial</vt:lpstr>
      <vt:lpstr>Cambria Math</vt:lpstr>
      <vt:lpstr>Times New Roman</vt:lpstr>
      <vt:lpstr>Microsoft YaHei</vt:lpstr>
      <vt:lpstr>Arial Unicode MS</vt:lpstr>
      <vt:lpstr>Calibri</vt:lpstr>
      <vt:lpstr>Office Theme</vt:lpstr>
      <vt:lpstr>PowerPoint 演示文稿</vt:lpstr>
      <vt:lpstr>Content</vt:lpstr>
      <vt:lpstr>PowerPoint 演示文稿</vt:lpstr>
      <vt:lpstr>“</vt:lpstr>
      <vt:lpstr>TYPES OF  COLLABRATIVE RECOMMENDATION SYSTEM</vt:lpstr>
      <vt:lpstr>Collaborative-filtering systems focus on the relationship between users and items. The similarity of items is determined by the similarity of the ratings of those items by the users who have rated both items.</vt:lpstr>
      <vt:lpstr>Collaborative-filtering systems focus on the relationship between users and items. The similarity of items is determined by the similarity of the ratings of those items by the users who have rated both items.</vt:lpstr>
      <vt:lpstr>Collaborative-filtering systems focus on the relationship between users and items. The similarity of items is determined by the similarity of the ratings of those items by the users who have rated both items.</vt:lpstr>
      <vt:lpstr>PowerPoint 演示文稿</vt:lpstr>
      <vt:lpstr>▰</vt:lpstr>
      <vt:lpstr>PowerPoint 演示文稿</vt:lpstr>
      <vt:lpstr>PowerPoint 演示文稿</vt:lpstr>
      <vt:lpstr>DATA IMPORTING</vt:lpstr>
      <vt:lpstr>PowerPoint 演示文稿</vt:lpstr>
      <vt:lpstr>DATA VISUALIZATION</vt:lpstr>
      <vt:lpstr>DATA VISUALIZATION</vt:lpstr>
      <vt:lpstr>DATA VISUALIZATION</vt:lpstr>
      <vt:lpstr>PowerPoint 演示文稿</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RECOMMENDED SYSTEM</dc:title>
  <dc:creator>yashshree vijay</dc:creator>
  <cp:lastModifiedBy>smart</cp:lastModifiedBy>
  <cp:revision>15</cp:revision>
  <dcterms:created xsi:type="dcterms:W3CDTF">2022-10-20T08:18:00Z</dcterms:created>
  <dcterms:modified xsi:type="dcterms:W3CDTF">2022-10-27T17:31:37Z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2022-10-19T16:30:00Z</vt:filetime>
  </property>
  <property fmtid="{D5CDD505-2E9C-101B-9397-08002B2CF9AE}" pid="3" name="Creator">
    <vt:lpwstr>Microsoft® PowerPoint® 2013</vt:lpwstr>
  </property>
  <property fmtid="{D5CDD505-2E9C-101B-9397-08002B2CF9AE}" pid="4" name="LastSaved">
    <vt:filetime>2022-10-20T16:30:00Z</vt:filetime>
  </property>
  <property fmtid="{D5CDD505-2E9C-101B-9397-08002B2CF9AE}" pid="5" name="Producer">
    <vt:lpwstr>Microsoft® PowerPoint® 2013</vt:lpwstr>
  </property>
  <property fmtid="{D5CDD505-2E9C-101B-9397-08002B2CF9AE}" pid="6" name="ICV">
    <vt:lpwstr>39465BB54ECE41BB8C11D7E4B67A74C8</vt:lpwstr>
  </property>
  <property fmtid="{D5CDD505-2E9C-101B-9397-08002B2CF9AE}" pid="7" name="KSOProductBuildVer">
    <vt:lpwstr>1033-11.2.0.11380</vt:lpwstr>
  </property>
</Properties>
</file>