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4" r:id="rId9"/>
    <p:sldId id="287" r:id="rId10"/>
    <p:sldId id="292" r:id="rId11"/>
    <p:sldId id="264" r:id="rId12"/>
    <p:sldId id="265" r:id="rId13"/>
    <p:sldId id="270" r:id="rId14"/>
    <p:sldId id="273" r:id="rId15"/>
    <p:sldId id="297" r:id="rId16"/>
    <p:sldId id="300" r:id="rId17"/>
    <p:sldId id="302" r:id="rId18"/>
    <p:sldId id="281" r:id="rId19"/>
    <p:sldId id="282" r:id="rId20"/>
  </p:sldIdLst>
  <p:sldSz cx="9144000" cy="5143500"/>
  <p:notesSz cx="9144000" cy="5143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3"/>
        <p:guide pos="211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0" y="381000"/>
            <a:ext cx="5434965" cy="771525"/>
          </a:xfrm>
          <a:prstGeom prst="rect">
            <a:avLst/>
          </a:prstGeom>
        </p:spPr>
        <p:txBody>
          <a:bodyPr wrap="square" lIns="0" tIns="0" rIns="0" bIns="0">
            <a:spAutoFit/>
          </a:bodyPr>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1600" b="1" i="0" u="sng">
                <a:solidFill>
                  <a:srgbClr val="253147"/>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sp>
        <p:nvSpPr>
          <p:cNvPr id="17" name="bg object 17"/>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18" name="bg object 18"/>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sp>
        <p:nvSpPr>
          <p:cNvPr id="19" name="bg object 19"/>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20" name="bg object 20"/>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21" name="bg object 21"/>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664455" y="1567201"/>
            <a:ext cx="3827145" cy="2716529"/>
          </a:xfrm>
          <a:prstGeom prst="rect">
            <a:avLst/>
          </a:prstGeom>
        </p:spPr>
        <p:txBody>
          <a:bodyPr wrap="square" lIns="0" tIns="0" rIns="0" bIns="0">
            <a:spAutoFit/>
          </a:bodyPr>
          <a:lstStyle>
            <a:lvl1pPr>
              <a:defRPr sz="2000" b="1" i="0">
                <a:solidFill>
                  <a:srgbClr val="253147"/>
                </a:solidFill>
                <a:latin typeface="Trebuchet MS" panose="020B0603020202020204"/>
                <a:cs typeface="Trebuchet MS" panose="020B0603020202020204"/>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96711" y="2634995"/>
            <a:ext cx="890269" cy="297180"/>
          </a:xfrm>
          <a:custGeom>
            <a:avLst/>
            <a:gdLst/>
            <a:ahLst/>
            <a:cxnLst/>
            <a:rect l="l" t="t" r="r" b="b"/>
            <a:pathLst>
              <a:path w="890270" h="297180">
                <a:moveTo>
                  <a:pt x="288543" y="0"/>
                </a:moveTo>
                <a:lnTo>
                  <a:pt x="0" y="297180"/>
                </a:lnTo>
                <a:lnTo>
                  <a:pt x="890015" y="297180"/>
                </a:lnTo>
                <a:lnTo>
                  <a:pt x="288543" y="0"/>
                </a:lnTo>
                <a:close/>
              </a:path>
            </a:pathLst>
          </a:custGeom>
          <a:solidFill>
            <a:srgbClr val="253147"/>
          </a:solidFill>
        </p:spPr>
        <p:txBody>
          <a:bodyPr wrap="square" lIns="0" tIns="0" rIns="0" bIns="0" rtlCol="0"/>
          <a:lstStyle/>
          <a:p/>
        </p:txBody>
      </p:sp>
      <p:sp>
        <p:nvSpPr>
          <p:cNvPr id="17" name="bg object 17"/>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p:txBody>
      </p:sp>
      <p:sp>
        <p:nvSpPr>
          <p:cNvPr id="18" name="bg object 18"/>
          <p:cNvSpPr/>
          <p:nvPr/>
        </p:nvSpPr>
        <p:spPr>
          <a:xfrm>
            <a:off x="0" y="2924555"/>
            <a:ext cx="6590030" cy="2026920"/>
          </a:xfrm>
          <a:custGeom>
            <a:avLst/>
            <a:gdLst/>
            <a:ahLst/>
            <a:cxnLst/>
            <a:rect l="l" t="t" r="r" b="b"/>
            <a:pathLst>
              <a:path w="6590030" h="2026920">
                <a:moveTo>
                  <a:pt x="6589776" y="0"/>
                </a:moveTo>
                <a:lnTo>
                  <a:pt x="4564380" y="0"/>
                </a:lnTo>
                <a:lnTo>
                  <a:pt x="4561332" y="0"/>
                </a:lnTo>
                <a:lnTo>
                  <a:pt x="0" y="0"/>
                </a:lnTo>
                <a:lnTo>
                  <a:pt x="0" y="2026920"/>
                </a:lnTo>
                <a:lnTo>
                  <a:pt x="4561332" y="2026920"/>
                </a:lnTo>
                <a:lnTo>
                  <a:pt x="4564380" y="2026920"/>
                </a:lnTo>
                <a:lnTo>
                  <a:pt x="4564380" y="2023884"/>
                </a:lnTo>
                <a:lnTo>
                  <a:pt x="6589776" y="0"/>
                </a:lnTo>
                <a:close/>
              </a:path>
            </a:pathLst>
          </a:custGeom>
          <a:solidFill>
            <a:srgbClr val="3E5278"/>
          </a:solidFill>
        </p:spPr>
        <p:txBody>
          <a:bodyPr wrap="square" lIns="0" tIns="0" rIns="0" bIns="0" rtlCol="0"/>
          <a:lstStyle/>
          <a:p/>
        </p:txBody>
      </p:sp>
      <p:sp>
        <p:nvSpPr>
          <p:cNvPr id="19" name="bg object 19"/>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20" name="bg object 20"/>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21" name="bg object 21"/>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17" name="bg object 17"/>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18" name="bg object 18"/>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sp>
        <p:nvSpPr>
          <p:cNvPr id="19" name="bg object 19"/>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sp>
        <p:nvSpPr>
          <p:cNvPr id="20" name="bg object 20"/>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21" name="bg object 21"/>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sp>
        <p:nvSpPr>
          <p:cNvPr id="2" name="Holder 2"/>
          <p:cNvSpPr>
            <a:spLocks noGrp="1"/>
          </p:cNvSpPr>
          <p:nvPr>
            <p:ph type="title"/>
          </p:nvPr>
        </p:nvSpPr>
        <p:spPr>
          <a:xfrm>
            <a:off x="1424686" y="272288"/>
            <a:ext cx="4001135" cy="330834"/>
          </a:xfrm>
          <a:prstGeom prst="rect">
            <a:avLst/>
          </a:prstGeom>
        </p:spPr>
        <p:txBody>
          <a:bodyPr wrap="square" lIns="0" tIns="0" rIns="0" bIns="0">
            <a:spAutoFit/>
          </a:bodyPr>
          <a:lstStyle>
            <a:lvl1pPr>
              <a:defRPr sz="200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584708" y="1684781"/>
            <a:ext cx="7680959" cy="1889760"/>
          </a:xfrm>
          <a:prstGeom prst="rect">
            <a:avLst/>
          </a:prstGeom>
        </p:spPr>
        <p:txBody>
          <a:bodyPr wrap="square" lIns="0" tIns="0" rIns="0" bIns="0">
            <a:spAutoFit/>
          </a:bodyPr>
          <a:lstStyle>
            <a:lvl1pPr>
              <a:defRPr sz="1600" b="1" i="0" u="sng">
                <a:solidFill>
                  <a:srgbClr val="253147"/>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820277" y="4694976"/>
            <a:ext cx="244475" cy="204470"/>
          </a:xfrm>
          <a:prstGeom prst="rect">
            <a:avLst/>
          </a:prstGeom>
        </p:spPr>
        <p:txBody>
          <a:bodyPr wrap="square" lIns="0" tIns="0" rIns="0" bIns="0">
            <a:spAutoFit/>
          </a:bodyPr>
          <a:lstStyle>
            <a:lvl1pPr>
              <a:defRPr sz="1200" b="1" i="0">
                <a:solidFill>
                  <a:schemeClr val="bg1"/>
                </a:solidFill>
                <a:latin typeface="Trebuchet MS" panose="020B0603020202020204"/>
                <a:cs typeface="Trebuchet MS" panose="020B0603020202020204"/>
              </a:defRPr>
            </a:lvl1pPr>
          </a:lstStyle>
          <a:p>
            <a:pPr marL="115570">
              <a:lnSpc>
                <a:spcPct val="100000"/>
              </a:lnSpc>
              <a:spcBef>
                <a:spcPts val="10"/>
              </a:spcBef>
            </a:pPr>
            <a:fld id="{81D60167-4931-47E6-BA6A-407CBD079E47}" type="slidenum">
              <a:rPr spc="-100" dirty="0"/>
            </a:fld>
            <a:endParaRPr spc="-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hyperlink" Target="https://www.kaggle.com/rounakbanik/movie-recommender-systems/data" TargetMode="Externa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43800" y="658368"/>
            <a:ext cx="1300480" cy="433070"/>
          </a:xfrm>
          <a:custGeom>
            <a:avLst/>
            <a:gdLst/>
            <a:ahLst/>
            <a:cxnLst/>
            <a:rect l="l" t="t" r="r" b="b"/>
            <a:pathLst>
              <a:path w="1300479" h="433069">
                <a:moveTo>
                  <a:pt x="421513" y="0"/>
                </a:moveTo>
                <a:lnTo>
                  <a:pt x="0" y="432816"/>
                </a:lnTo>
                <a:lnTo>
                  <a:pt x="1299972" y="432816"/>
                </a:lnTo>
                <a:lnTo>
                  <a:pt x="421513" y="0"/>
                </a:lnTo>
                <a:close/>
              </a:path>
            </a:pathLst>
          </a:custGeom>
          <a:solidFill>
            <a:srgbClr val="253147"/>
          </a:solidFill>
        </p:spPr>
        <p:txBody>
          <a:bodyPr wrap="square" lIns="0" tIns="0" rIns="0" bIns="0" rtlCol="0"/>
          <a:lstStyle/>
          <a:p/>
        </p:txBody>
      </p:sp>
      <p:grpSp>
        <p:nvGrpSpPr>
          <p:cNvPr id="3" name="object 3"/>
          <p:cNvGrpSpPr/>
          <p:nvPr/>
        </p:nvGrpSpPr>
        <p:grpSpPr>
          <a:xfrm>
            <a:off x="0" y="0"/>
            <a:ext cx="9144000" cy="5143500"/>
            <a:chOff x="0" y="0"/>
            <a:chExt cx="9144000" cy="5143500"/>
          </a:xfrm>
        </p:grpSpPr>
        <p:sp>
          <p:nvSpPr>
            <p:cNvPr id="4" name="object 4"/>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p:txBody>
        </p:sp>
        <p:sp>
          <p:nvSpPr>
            <p:cNvPr id="5" name="object 5"/>
            <p:cNvSpPr/>
            <p:nvPr/>
          </p:nvSpPr>
          <p:spPr>
            <a:xfrm>
              <a:off x="0" y="1091183"/>
              <a:ext cx="8846820" cy="2961640"/>
            </a:xfrm>
            <a:custGeom>
              <a:avLst/>
              <a:gdLst/>
              <a:ahLst/>
              <a:cxnLst/>
              <a:rect l="l" t="t" r="r" b="b"/>
              <a:pathLst>
                <a:path w="8846820" h="2961640">
                  <a:moveTo>
                    <a:pt x="8846820" y="0"/>
                  </a:moveTo>
                  <a:lnTo>
                    <a:pt x="5888736" y="0"/>
                  </a:lnTo>
                  <a:lnTo>
                    <a:pt x="5885688" y="0"/>
                  </a:lnTo>
                  <a:lnTo>
                    <a:pt x="0" y="0"/>
                  </a:lnTo>
                  <a:lnTo>
                    <a:pt x="0" y="2961132"/>
                  </a:lnTo>
                  <a:lnTo>
                    <a:pt x="5885688" y="2961132"/>
                  </a:lnTo>
                  <a:lnTo>
                    <a:pt x="5888736" y="2961132"/>
                  </a:lnTo>
                  <a:lnTo>
                    <a:pt x="5888736" y="2958084"/>
                  </a:lnTo>
                  <a:lnTo>
                    <a:pt x="8846820" y="0"/>
                  </a:lnTo>
                  <a:close/>
                </a:path>
              </a:pathLst>
            </a:custGeom>
            <a:solidFill>
              <a:srgbClr val="3E5278"/>
            </a:solidFill>
          </p:spPr>
          <p:txBody>
            <a:bodyPr wrap="square" lIns="0" tIns="0" rIns="0" bIns="0" rtlCol="0"/>
            <a:lstStyle/>
            <a:p/>
          </p:txBody>
        </p:sp>
        <p:sp>
          <p:nvSpPr>
            <p:cNvPr id="6" name="object 6"/>
            <p:cNvSpPr/>
            <p:nvPr/>
          </p:nvSpPr>
          <p:spPr>
            <a:xfrm>
              <a:off x="3677411" y="4579620"/>
              <a:ext cx="394970" cy="131445"/>
            </a:xfrm>
            <a:custGeom>
              <a:avLst/>
              <a:gdLst/>
              <a:ahLst/>
              <a:cxnLst/>
              <a:rect l="l" t="t" r="r" b="b"/>
              <a:pathLst>
                <a:path w="394970" h="131445">
                  <a:moveTo>
                    <a:pt x="394715" y="0"/>
                  </a:moveTo>
                  <a:lnTo>
                    <a:pt x="0" y="0"/>
                  </a:lnTo>
                  <a:lnTo>
                    <a:pt x="266700" y="131063"/>
                  </a:lnTo>
                  <a:lnTo>
                    <a:pt x="394715" y="0"/>
                  </a:lnTo>
                  <a:close/>
                </a:path>
              </a:pathLst>
            </a:custGeom>
            <a:solidFill>
              <a:srgbClr val="D26E00"/>
            </a:solidFill>
          </p:spPr>
          <p:txBody>
            <a:bodyPr wrap="square" lIns="0" tIns="0" rIns="0" bIns="0" rtlCol="0"/>
            <a:lstStyle/>
            <a:p/>
          </p:txBody>
        </p:sp>
        <p:sp>
          <p:nvSpPr>
            <p:cNvPr id="7" name="object 7"/>
            <p:cNvSpPr/>
            <p:nvPr/>
          </p:nvSpPr>
          <p:spPr>
            <a:xfrm>
              <a:off x="3680460" y="4277867"/>
              <a:ext cx="5463540" cy="304800"/>
            </a:xfrm>
            <a:custGeom>
              <a:avLst/>
              <a:gdLst/>
              <a:ahLst/>
              <a:cxnLst/>
              <a:rect l="l" t="t" r="r" b="b"/>
              <a:pathLst>
                <a:path w="5463540" h="304800">
                  <a:moveTo>
                    <a:pt x="5463540" y="0"/>
                  </a:moveTo>
                  <a:lnTo>
                    <a:pt x="304800" y="0"/>
                  </a:lnTo>
                  <a:lnTo>
                    <a:pt x="297180" y="0"/>
                  </a:lnTo>
                  <a:lnTo>
                    <a:pt x="297180" y="7620"/>
                  </a:lnTo>
                  <a:lnTo>
                    <a:pt x="0" y="304800"/>
                  </a:lnTo>
                  <a:lnTo>
                    <a:pt x="297180" y="304800"/>
                  </a:lnTo>
                  <a:lnTo>
                    <a:pt x="304800" y="304800"/>
                  </a:lnTo>
                  <a:lnTo>
                    <a:pt x="5463540" y="304800"/>
                  </a:lnTo>
                  <a:lnTo>
                    <a:pt x="5463540" y="0"/>
                  </a:lnTo>
                  <a:close/>
                </a:path>
              </a:pathLst>
            </a:custGeom>
            <a:solidFill>
              <a:srgbClr val="FF9700"/>
            </a:solidFill>
          </p:spPr>
          <p:txBody>
            <a:bodyPr wrap="square" lIns="0" tIns="0" rIns="0" bIns="0" rtlCol="0"/>
            <a:lstStyle/>
            <a:p/>
          </p:txBody>
        </p:sp>
      </p:grpSp>
      <p:sp>
        <p:nvSpPr>
          <p:cNvPr id="8" name="object 8"/>
          <p:cNvSpPr txBox="1"/>
          <p:nvPr/>
        </p:nvSpPr>
        <p:spPr>
          <a:xfrm>
            <a:off x="1235125" y="1428953"/>
            <a:ext cx="4269740" cy="2795270"/>
          </a:xfrm>
          <a:prstGeom prst="rect">
            <a:avLst/>
          </a:prstGeom>
        </p:spPr>
        <p:txBody>
          <a:bodyPr vert="horz" wrap="square" lIns="0" tIns="12700" rIns="0" bIns="0" rtlCol="0">
            <a:spAutoFit/>
          </a:bodyPr>
          <a:lstStyle/>
          <a:p>
            <a:pPr marL="12700" algn="ctr">
              <a:lnSpc>
                <a:spcPct val="100000"/>
              </a:lnSpc>
              <a:spcBef>
                <a:spcPts val="100"/>
              </a:spcBef>
            </a:pPr>
            <a:r>
              <a:rPr sz="3600" b="1" spc="-330" dirty="0">
                <a:solidFill>
                  <a:srgbClr val="FFFF00"/>
                </a:solidFill>
                <a:latin typeface="Trebuchet MS" panose="020B0603020202020204"/>
                <a:cs typeface="Trebuchet MS" panose="020B0603020202020204"/>
              </a:rPr>
              <a:t> </a:t>
            </a:r>
            <a:r>
              <a:rPr lang="en-IN" altLang="" sz="3600" b="1" spc="-330" dirty="0">
                <a:solidFill>
                  <a:srgbClr val="FFFF00"/>
                </a:solidFill>
                <a:latin typeface="Times New Roman" panose="02020603050405020304" charset="0"/>
                <a:cs typeface="Times New Roman" panose="02020603050405020304" charset="0"/>
              </a:rPr>
              <a:t>COLLABRATIVE </a:t>
            </a:r>
            <a:r>
              <a:rPr sz="3600" b="1" spc="-150" dirty="0">
                <a:solidFill>
                  <a:srgbClr val="FFFF00"/>
                </a:solidFill>
                <a:latin typeface="Times New Roman" panose="02020603050405020304" charset="0"/>
                <a:cs typeface="Times New Roman" panose="02020603050405020304" charset="0"/>
              </a:rPr>
              <a:t>BASED</a:t>
            </a:r>
            <a:r>
              <a:rPr lang="en-IN" altLang="" sz="3600" b="1" spc="-150" dirty="0">
                <a:solidFill>
                  <a:srgbClr val="FFFF00"/>
                </a:solidFill>
                <a:latin typeface="Times New Roman" panose="02020603050405020304" charset="0"/>
                <a:cs typeface="Times New Roman" panose="02020603050405020304" charset="0"/>
              </a:rPr>
              <a:t> </a:t>
            </a:r>
            <a:r>
              <a:rPr sz="3600" b="1" spc="-305" dirty="0">
                <a:solidFill>
                  <a:srgbClr val="FFFF00"/>
                </a:solidFill>
                <a:latin typeface="Trebuchet MS" panose="020B0603020202020204"/>
                <a:cs typeface="Trebuchet MS" panose="020B0603020202020204"/>
                <a:sym typeface="+mn-ea"/>
              </a:rPr>
              <a:t>RECOMMENDED </a:t>
            </a:r>
            <a:r>
              <a:rPr sz="3600" b="1" spc="-10" dirty="0">
                <a:solidFill>
                  <a:srgbClr val="FFFF00"/>
                </a:solidFill>
                <a:latin typeface="Trebuchet MS" panose="020B0603020202020204"/>
                <a:cs typeface="Trebuchet MS" panose="020B0603020202020204"/>
                <a:sym typeface="+mn-ea"/>
              </a:rPr>
              <a:t>SYSTEM</a:t>
            </a:r>
            <a:endParaRPr sz="3600">
              <a:solidFill>
                <a:srgbClr val="FFFF00"/>
              </a:solidFill>
              <a:latin typeface="Trebuchet MS" panose="020B0603020202020204"/>
              <a:cs typeface="Trebuchet MS" panose="020B0603020202020204"/>
            </a:endParaRPr>
          </a:p>
          <a:p>
            <a:pPr marL="12700" algn="ctr">
              <a:lnSpc>
                <a:spcPct val="100000"/>
              </a:lnSpc>
              <a:spcBef>
                <a:spcPts val="100"/>
              </a:spcBef>
            </a:pPr>
            <a:endParaRPr lang="en-IN" altLang="" sz="3600" b="1" spc="-150" dirty="0">
              <a:solidFill>
                <a:srgbClr val="FFFF00"/>
              </a:solidFill>
              <a:latin typeface="Trebuchet MS" panose="020B0603020202020204"/>
              <a:cs typeface="Trebuchet MS" panose="020B0603020202020204"/>
            </a:endParaRPr>
          </a:p>
        </p:txBody>
      </p:sp>
      <p:sp>
        <p:nvSpPr>
          <p:cNvPr id="10" name="object 10"/>
          <p:cNvSpPr txBox="1"/>
          <p:nvPr/>
        </p:nvSpPr>
        <p:spPr>
          <a:xfrm>
            <a:off x="4588255" y="4715967"/>
            <a:ext cx="2224405" cy="22796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Author:</a:t>
            </a:r>
            <a:r>
              <a:rPr sz="1400" spc="-70" dirty="0">
                <a:latin typeface="Arial" panose="020B0604020202020204"/>
                <a:cs typeface="Arial" panose="020B0604020202020204"/>
              </a:rPr>
              <a:t> </a:t>
            </a:r>
            <a:r>
              <a:rPr lang="en-IN" altLang="" sz="1400" spc="-70" dirty="0">
                <a:latin typeface="Arial" panose="020B0604020202020204"/>
                <a:cs typeface="Arial" panose="020B0604020202020204"/>
              </a:rPr>
              <a:t>Nilkantha Bag</a:t>
            </a:r>
            <a:endParaRPr lang="en-IN" altLang="" sz="1400" spc="-7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32103" y="172212"/>
              <a:ext cx="4587240" cy="685800"/>
            </a:xfrm>
            <a:prstGeom prst="rect">
              <a:avLst/>
            </a:prstGeom>
          </p:spPr>
        </p:pic>
        <p:pic>
          <p:nvPicPr>
            <p:cNvPr id="4" name="object 4"/>
            <p:cNvPicPr/>
            <p:nvPr/>
          </p:nvPicPr>
          <p:blipFill>
            <a:blip r:embed="rId2" cstate="print"/>
            <a:stretch>
              <a:fillRect/>
            </a:stretch>
          </p:blipFill>
          <p:spPr>
            <a:xfrm>
              <a:off x="2039111" y="243840"/>
              <a:ext cx="2168652" cy="618743"/>
            </a:xfrm>
            <a:prstGeom prst="rect">
              <a:avLst/>
            </a:prstGeom>
          </p:spPr>
        </p:pic>
      </p:grpSp>
      <p:sp>
        <p:nvSpPr>
          <p:cNvPr id="5" name="object 5"/>
          <p:cNvSpPr txBox="1"/>
          <p:nvPr/>
        </p:nvSpPr>
        <p:spPr>
          <a:xfrm>
            <a:off x="893825" y="214122"/>
            <a:ext cx="4464050" cy="562610"/>
          </a:xfrm>
          <a:prstGeom prst="rect">
            <a:avLst/>
          </a:prstGeom>
          <a:solidFill>
            <a:srgbClr val="FF9700"/>
          </a:solidFill>
          <a:ln w="38100">
            <a:solidFill>
              <a:srgbClr val="FFFFFF"/>
            </a:solidFill>
          </a:ln>
        </p:spPr>
        <p:txBody>
          <a:bodyPr vert="horz" wrap="square" lIns="0" tIns="114935" rIns="0" bIns="0" rtlCol="0">
            <a:spAutoFit/>
          </a:bodyPr>
          <a:lstStyle/>
          <a:p>
            <a:pPr algn="ctr">
              <a:lnSpc>
                <a:spcPct val="100000"/>
              </a:lnSpc>
              <a:spcBef>
                <a:spcPts val="905"/>
              </a:spcBef>
            </a:pPr>
            <a:r>
              <a:rPr sz="2000" b="1" spc="-145" dirty="0">
                <a:solidFill>
                  <a:srgbClr val="FFFFFF"/>
                </a:solidFill>
                <a:latin typeface="Trebuchet MS" panose="020B0603020202020204"/>
                <a:cs typeface="Trebuchet MS" panose="020B0603020202020204"/>
              </a:rPr>
              <a:t>ABOUT</a:t>
            </a:r>
            <a:r>
              <a:rPr sz="2000" b="1" spc="-125" dirty="0">
                <a:solidFill>
                  <a:srgbClr val="FFFFFF"/>
                </a:solidFill>
                <a:latin typeface="Trebuchet MS" panose="020B0603020202020204"/>
                <a:cs typeface="Trebuchet MS" panose="020B0603020202020204"/>
              </a:rPr>
              <a:t> </a:t>
            </a:r>
            <a:r>
              <a:rPr sz="2000" b="1" spc="-10" dirty="0">
                <a:solidFill>
                  <a:srgbClr val="FFFFFF"/>
                </a:solidFill>
                <a:latin typeface="Trebuchet MS" panose="020B0603020202020204"/>
                <a:cs typeface="Trebuchet MS" panose="020B0603020202020204"/>
              </a:rPr>
              <a:t>DATASET</a:t>
            </a:r>
            <a:endParaRPr sz="2000">
              <a:latin typeface="Trebuchet MS" panose="020B0603020202020204"/>
              <a:cs typeface="Trebuchet MS" panose="020B0603020202020204"/>
            </a:endParaRPr>
          </a:p>
        </p:txBody>
      </p:sp>
      <p:sp>
        <p:nvSpPr>
          <p:cNvPr id="6" name="object 6"/>
          <p:cNvSpPr txBox="1">
            <a:spLocks noGrp="1"/>
          </p:cNvSpPr>
          <p:nvPr>
            <p:ph type="title"/>
          </p:nvPr>
        </p:nvSpPr>
        <p:spPr>
          <a:xfrm>
            <a:off x="381406" y="1412240"/>
            <a:ext cx="5469890" cy="857885"/>
          </a:xfrm>
          <a:prstGeom prst="rect">
            <a:avLst/>
          </a:prstGeom>
        </p:spPr>
        <p:txBody>
          <a:bodyPr vert="horz" wrap="square" lIns="0" tIns="62865" rIns="0" bIns="0" rtlCol="0">
            <a:spAutoFit/>
          </a:bodyPr>
          <a:lstStyle/>
          <a:p>
            <a:pPr marL="12700">
              <a:lnSpc>
                <a:spcPct val="100000"/>
              </a:lnSpc>
              <a:spcBef>
                <a:spcPts val="495"/>
              </a:spcBef>
              <a:tabLst>
                <a:tab pos="469900" algn="l"/>
              </a:tabLst>
            </a:pPr>
            <a:r>
              <a:rPr sz="2400" b="0" spc="-50" dirty="0">
                <a:solidFill>
                  <a:srgbClr val="C6D2E6"/>
                </a:solidFill>
                <a:latin typeface="Cambria Math" panose="02040503050406030204"/>
                <a:cs typeface="Cambria Math" panose="02040503050406030204"/>
              </a:rPr>
              <a:t>▰</a:t>
            </a:r>
            <a:r>
              <a:rPr sz="2400" b="0" dirty="0">
                <a:solidFill>
                  <a:srgbClr val="C6D2E6"/>
                </a:solidFill>
                <a:latin typeface="Cambria Math" panose="02040503050406030204"/>
                <a:cs typeface="Cambria Math" panose="02040503050406030204"/>
              </a:rPr>
              <a:t>	</a:t>
            </a:r>
            <a:r>
              <a:rPr sz="1400" b="0" spc="-100" dirty="0">
                <a:solidFill>
                  <a:srgbClr val="253147"/>
                </a:solidFill>
                <a:latin typeface="Trebuchet MS" panose="020B0603020202020204"/>
                <a:cs typeface="Trebuchet MS" panose="020B0603020202020204"/>
              </a:rPr>
              <a:t>The</a:t>
            </a:r>
            <a:r>
              <a:rPr sz="1400" b="0" spc="-114" dirty="0">
                <a:solidFill>
                  <a:srgbClr val="253147"/>
                </a:solidFill>
                <a:latin typeface="Trebuchet MS" panose="020B0603020202020204"/>
                <a:cs typeface="Trebuchet MS" panose="020B0603020202020204"/>
              </a:rPr>
              <a:t> </a:t>
            </a:r>
            <a:r>
              <a:rPr sz="1400" b="0" spc="-90" dirty="0">
                <a:solidFill>
                  <a:srgbClr val="253147"/>
                </a:solidFill>
                <a:latin typeface="Trebuchet MS" panose="020B0603020202020204"/>
                <a:cs typeface="Trebuchet MS" panose="020B0603020202020204"/>
              </a:rPr>
              <a:t>dataset</a:t>
            </a:r>
            <a:r>
              <a:rPr sz="1400" b="0" spc="-95" dirty="0">
                <a:solidFill>
                  <a:srgbClr val="253147"/>
                </a:solidFill>
                <a:latin typeface="Trebuchet MS" panose="020B0603020202020204"/>
                <a:cs typeface="Trebuchet MS" panose="020B0603020202020204"/>
              </a:rPr>
              <a:t> </a:t>
            </a:r>
            <a:r>
              <a:rPr sz="1400" b="0" spc="-65" dirty="0">
                <a:solidFill>
                  <a:srgbClr val="253147"/>
                </a:solidFill>
                <a:latin typeface="Trebuchet MS" panose="020B0603020202020204"/>
                <a:cs typeface="Trebuchet MS" panose="020B0603020202020204"/>
              </a:rPr>
              <a:t>contained</a:t>
            </a:r>
            <a:r>
              <a:rPr sz="1400" b="0" spc="215" dirty="0">
                <a:solidFill>
                  <a:srgbClr val="253147"/>
                </a:solidFill>
                <a:latin typeface="Trebuchet MS" panose="020B0603020202020204"/>
                <a:cs typeface="Trebuchet MS" panose="020B0603020202020204"/>
              </a:rPr>
              <a:t> </a:t>
            </a:r>
            <a:r>
              <a:rPr sz="1400" b="0" spc="-110" dirty="0">
                <a:solidFill>
                  <a:srgbClr val="253147"/>
                </a:solidFill>
                <a:latin typeface="Trebuchet MS" panose="020B0603020202020204"/>
                <a:cs typeface="Trebuchet MS" panose="020B0603020202020204"/>
              </a:rPr>
              <a:t>metadata</a:t>
            </a:r>
            <a:r>
              <a:rPr sz="1400" b="0" spc="-100" dirty="0">
                <a:solidFill>
                  <a:srgbClr val="253147"/>
                </a:solidFill>
                <a:latin typeface="Trebuchet MS" panose="020B0603020202020204"/>
                <a:cs typeface="Trebuchet MS" panose="020B0603020202020204"/>
              </a:rPr>
              <a:t> </a:t>
            </a:r>
            <a:r>
              <a:rPr sz="1400" b="0" spc="-95" dirty="0">
                <a:solidFill>
                  <a:srgbClr val="253147"/>
                </a:solidFill>
                <a:latin typeface="Trebuchet MS" panose="020B0603020202020204"/>
                <a:cs typeface="Trebuchet MS" panose="020B0603020202020204"/>
              </a:rPr>
              <a:t>for</a:t>
            </a:r>
            <a:r>
              <a:rPr sz="1400" b="0" spc="-110" dirty="0">
                <a:solidFill>
                  <a:srgbClr val="253147"/>
                </a:solidFill>
                <a:latin typeface="Trebuchet MS" panose="020B0603020202020204"/>
                <a:cs typeface="Trebuchet MS" panose="020B0603020202020204"/>
              </a:rPr>
              <a:t> </a:t>
            </a:r>
            <a:r>
              <a:rPr sz="1400" b="0" spc="-85" dirty="0">
                <a:solidFill>
                  <a:srgbClr val="253147"/>
                </a:solidFill>
                <a:latin typeface="Trebuchet MS" panose="020B0603020202020204"/>
                <a:cs typeface="Trebuchet MS" panose="020B0603020202020204"/>
              </a:rPr>
              <a:t>all</a:t>
            </a:r>
            <a:r>
              <a:rPr sz="1400" b="0" spc="-75" dirty="0">
                <a:solidFill>
                  <a:srgbClr val="253147"/>
                </a:solidFill>
                <a:latin typeface="Trebuchet MS" panose="020B0603020202020204"/>
                <a:cs typeface="Trebuchet MS" panose="020B0603020202020204"/>
              </a:rPr>
              <a:t> </a:t>
            </a:r>
            <a:r>
              <a:rPr sz="1400" b="0" spc="-50" dirty="0">
                <a:solidFill>
                  <a:srgbClr val="253147"/>
                </a:solidFill>
                <a:latin typeface="Trebuchet MS" panose="020B0603020202020204"/>
                <a:cs typeface="Trebuchet MS" panose="020B0603020202020204"/>
              </a:rPr>
              <a:t>45000</a:t>
            </a:r>
            <a:r>
              <a:rPr sz="1400" b="0" spc="-135" dirty="0">
                <a:solidFill>
                  <a:srgbClr val="253147"/>
                </a:solidFill>
                <a:latin typeface="Trebuchet MS" panose="020B0603020202020204"/>
                <a:cs typeface="Trebuchet MS" panose="020B0603020202020204"/>
              </a:rPr>
              <a:t> </a:t>
            </a:r>
            <a:r>
              <a:rPr sz="1400" b="0" spc="-65" dirty="0">
                <a:solidFill>
                  <a:srgbClr val="253147"/>
                </a:solidFill>
                <a:latin typeface="Trebuchet MS" panose="020B0603020202020204"/>
                <a:cs typeface="Trebuchet MS" panose="020B0603020202020204"/>
              </a:rPr>
              <a:t>movies</a:t>
            </a:r>
            <a:r>
              <a:rPr sz="1400" b="0" spc="-110" dirty="0">
                <a:solidFill>
                  <a:srgbClr val="253147"/>
                </a:solidFill>
                <a:latin typeface="Trebuchet MS" panose="020B0603020202020204"/>
                <a:cs typeface="Trebuchet MS" panose="020B0603020202020204"/>
              </a:rPr>
              <a:t> </a:t>
            </a:r>
            <a:r>
              <a:rPr sz="1400" b="0" spc="-80" dirty="0">
                <a:solidFill>
                  <a:srgbClr val="253147"/>
                </a:solidFill>
                <a:latin typeface="Trebuchet MS" panose="020B0603020202020204"/>
                <a:cs typeface="Trebuchet MS" panose="020B0603020202020204"/>
              </a:rPr>
              <a:t>listed</a:t>
            </a:r>
            <a:r>
              <a:rPr sz="1400" b="0" spc="-85" dirty="0">
                <a:solidFill>
                  <a:srgbClr val="253147"/>
                </a:solidFill>
                <a:latin typeface="Trebuchet MS" panose="020B0603020202020204"/>
                <a:cs typeface="Trebuchet MS" panose="020B0603020202020204"/>
              </a:rPr>
              <a:t> </a:t>
            </a:r>
            <a:r>
              <a:rPr sz="1400" b="0" spc="-75" dirty="0">
                <a:solidFill>
                  <a:srgbClr val="253147"/>
                </a:solidFill>
                <a:latin typeface="Trebuchet MS" panose="020B0603020202020204"/>
                <a:cs typeface="Trebuchet MS" panose="020B0603020202020204"/>
              </a:rPr>
              <a:t>on</a:t>
            </a:r>
            <a:r>
              <a:rPr sz="1400" b="0" spc="-114" dirty="0">
                <a:solidFill>
                  <a:srgbClr val="253147"/>
                </a:solidFill>
                <a:latin typeface="Trebuchet MS" panose="020B0603020202020204"/>
                <a:cs typeface="Trebuchet MS" panose="020B0603020202020204"/>
              </a:rPr>
              <a:t> </a:t>
            </a:r>
            <a:r>
              <a:rPr sz="1400" b="0" spc="-25" dirty="0">
                <a:solidFill>
                  <a:srgbClr val="253147"/>
                </a:solidFill>
                <a:latin typeface="Trebuchet MS" panose="020B0603020202020204"/>
                <a:cs typeface="Trebuchet MS" panose="020B0603020202020204"/>
              </a:rPr>
              <a:t>kaggle.</a:t>
            </a:r>
            <a:endParaRPr sz="1400">
              <a:latin typeface="Trebuchet MS" panose="020B0603020202020204"/>
              <a:cs typeface="Trebuchet MS" panose="020B0603020202020204"/>
            </a:endParaRPr>
          </a:p>
          <a:p>
            <a:pPr marL="12700">
              <a:lnSpc>
                <a:spcPct val="100000"/>
              </a:lnSpc>
              <a:spcBef>
                <a:spcPts val="395"/>
              </a:spcBef>
            </a:pPr>
            <a:r>
              <a:rPr sz="2400" b="0" dirty="0">
                <a:solidFill>
                  <a:srgbClr val="C6D2E6"/>
                </a:solidFill>
                <a:latin typeface="Cambria Math" panose="02040503050406030204"/>
                <a:cs typeface="Cambria Math" panose="02040503050406030204"/>
              </a:rPr>
              <a:t>▰</a:t>
            </a:r>
            <a:endParaRPr sz="2400">
              <a:latin typeface="Cambria Math" panose="02040503050406030204"/>
              <a:cs typeface="Cambria Math" panose="02040503050406030204"/>
            </a:endParaRPr>
          </a:p>
        </p:txBody>
      </p:sp>
      <p:sp>
        <p:nvSpPr>
          <p:cNvPr id="7" name="object 7"/>
          <p:cNvSpPr txBox="1"/>
          <p:nvPr/>
        </p:nvSpPr>
        <p:spPr>
          <a:xfrm>
            <a:off x="838911" y="2005076"/>
            <a:ext cx="1115695" cy="23939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3147"/>
                </a:solidFill>
                <a:latin typeface="Trebuchet MS" panose="020B0603020202020204"/>
                <a:cs typeface="Trebuchet MS" panose="020B0603020202020204"/>
              </a:rPr>
              <a:t>Link</a:t>
            </a:r>
            <a:r>
              <a:rPr sz="1400" spc="-10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of</a:t>
            </a:r>
            <a:r>
              <a:rPr sz="1400" spc="-90" dirty="0">
                <a:solidFill>
                  <a:srgbClr val="253147"/>
                </a:solidFill>
                <a:latin typeface="Trebuchet MS" panose="020B0603020202020204"/>
                <a:cs typeface="Trebuchet MS" panose="020B0603020202020204"/>
              </a:rPr>
              <a:t> </a:t>
            </a:r>
            <a:r>
              <a:rPr sz="1400" spc="-85" dirty="0">
                <a:solidFill>
                  <a:srgbClr val="253147"/>
                </a:solidFill>
                <a:latin typeface="Trebuchet MS" panose="020B0603020202020204"/>
                <a:cs typeface="Trebuchet MS" panose="020B0603020202020204"/>
              </a:rPr>
              <a:t>dataset:</a:t>
            </a:r>
            <a:endParaRPr sz="1400">
              <a:latin typeface="Trebuchet MS" panose="020B0603020202020204"/>
              <a:cs typeface="Trebuchet MS" panose="020B0603020202020204"/>
            </a:endParaRPr>
          </a:p>
        </p:txBody>
      </p:sp>
      <p:sp>
        <p:nvSpPr>
          <p:cNvPr id="8" name="object 8"/>
          <p:cNvSpPr txBox="1"/>
          <p:nvPr/>
        </p:nvSpPr>
        <p:spPr>
          <a:xfrm>
            <a:off x="381406" y="2422906"/>
            <a:ext cx="5207635" cy="239395"/>
          </a:xfrm>
          <a:prstGeom prst="rect">
            <a:avLst/>
          </a:prstGeom>
        </p:spPr>
        <p:txBody>
          <a:bodyPr vert="horz" wrap="square" lIns="0" tIns="12700" rIns="0" bIns="0" rtlCol="0">
            <a:spAutoFit/>
          </a:bodyPr>
          <a:lstStyle/>
          <a:p>
            <a:pPr marL="12700">
              <a:lnSpc>
                <a:spcPct val="100000"/>
              </a:lnSpc>
              <a:spcBef>
                <a:spcPts val="100"/>
              </a:spcBef>
            </a:pPr>
            <a:r>
              <a:rPr sz="1400" u="sng" spc="-114" dirty="0">
                <a:solidFill>
                  <a:srgbClr val="3E5278"/>
                </a:solidFill>
                <a:uFill>
                  <a:solidFill>
                    <a:srgbClr val="3E5278"/>
                  </a:solidFill>
                </a:uFill>
                <a:latin typeface="Trebuchet MS" panose="020B0603020202020204"/>
                <a:cs typeface="Trebuchet MS" panose="020B0603020202020204"/>
                <a:hlinkClick r:id="rId3"/>
              </a:rPr>
              <a:t>https://www.kaggle.com/rounakbanik/movie-</a:t>
            </a:r>
            <a:r>
              <a:rPr sz="1400" u="sng" spc="-120" dirty="0">
                <a:solidFill>
                  <a:srgbClr val="3E5278"/>
                </a:solidFill>
                <a:uFill>
                  <a:solidFill>
                    <a:srgbClr val="3E5278"/>
                  </a:solidFill>
                </a:uFill>
                <a:latin typeface="Trebuchet MS" panose="020B0603020202020204"/>
                <a:cs typeface="Trebuchet MS" panose="020B0603020202020204"/>
                <a:hlinkClick r:id="rId3"/>
              </a:rPr>
              <a:t>recommender-</a:t>
            </a:r>
            <a:r>
              <a:rPr sz="1400" u="sng" spc="-45" dirty="0">
                <a:solidFill>
                  <a:srgbClr val="3E5278"/>
                </a:solidFill>
                <a:uFill>
                  <a:solidFill>
                    <a:srgbClr val="3E5278"/>
                  </a:solidFill>
                </a:uFill>
                <a:latin typeface="Trebuchet MS" panose="020B0603020202020204"/>
                <a:cs typeface="Trebuchet MS" panose="020B0603020202020204"/>
                <a:hlinkClick r:id="rId3"/>
              </a:rPr>
              <a:t>systems/data</a:t>
            </a:r>
            <a:endParaRPr sz="1400">
              <a:latin typeface="Trebuchet MS" panose="020B0603020202020204"/>
              <a:cs typeface="Trebuchet MS" panose="020B0603020202020204"/>
            </a:endParaRPr>
          </a:p>
        </p:txBody>
      </p:sp>
      <p:sp>
        <p:nvSpPr>
          <p:cNvPr id="9" name="object 9"/>
          <p:cNvSpPr txBox="1"/>
          <p:nvPr/>
        </p:nvSpPr>
        <p:spPr>
          <a:xfrm>
            <a:off x="381406" y="2662528"/>
            <a:ext cx="4982210" cy="857250"/>
          </a:xfrm>
          <a:prstGeom prst="rect">
            <a:avLst/>
          </a:prstGeom>
        </p:spPr>
        <p:txBody>
          <a:bodyPr vert="horz" wrap="square" lIns="0" tIns="62230" rIns="0" bIns="0" rtlCol="0">
            <a:spAutoFit/>
          </a:bodyPr>
          <a:lstStyle/>
          <a:p>
            <a:pPr marL="12700">
              <a:lnSpc>
                <a:spcPct val="100000"/>
              </a:lnSpc>
              <a:spcBef>
                <a:spcPts val="490"/>
              </a:spcBef>
              <a:tabLst>
                <a:tab pos="469900" algn="l"/>
              </a:tabLst>
            </a:pPr>
            <a:r>
              <a:rPr sz="2400" spc="-50" dirty="0">
                <a:solidFill>
                  <a:srgbClr val="C6D2E6"/>
                </a:solidFill>
                <a:latin typeface="Cambria Math" panose="02040503050406030204"/>
                <a:cs typeface="Cambria Math" panose="02040503050406030204"/>
              </a:rPr>
              <a:t>▰</a:t>
            </a:r>
            <a:r>
              <a:rPr sz="2400" dirty="0">
                <a:solidFill>
                  <a:srgbClr val="C6D2E6"/>
                </a:solidFill>
                <a:latin typeface="Cambria Math" panose="02040503050406030204"/>
                <a:cs typeface="Cambria Math" panose="02040503050406030204"/>
              </a:rPr>
              <a:t>	</a:t>
            </a:r>
            <a:r>
              <a:rPr sz="1400" spc="-100" dirty="0">
                <a:solidFill>
                  <a:srgbClr val="253147"/>
                </a:solidFill>
                <a:latin typeface="Trebuchet MS" panose="020B0603020202020204"/>
                <a:cs typeface="Trebuchet MS" panose="020B0603020202020204"/>
              </a:rPr>
              <a:t>The</a:t>
            </a:r>
            <a:r>
              <a:rPr sz="1400" spc="-95"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dataset</a:t>
            </a:r>
            <a:r>
              <a:rPr sz="1400" spc="-75" dirty="0">
                <a:solidFill>
                  <a:srgbClr val="253147"/>
                </a:solidFill>
                <a:latin typeface="Trebuchet MS" panose="020B0603020202020204"/>
                <a:cs typeface="Trebuchet MS" panose="020B0603020202020204"/>
              </a:rPr>
              <a:t> </a:t>
            </a:r>
            <a:r>
              <a:rPr sz="1400" spc="-30" dirty="0">
                <a:solidFill>
                  <a:srgbClr val="253147"/>
                </a:solidFill>
                <a:latin typeface="Trebuchet MS" panose="020B0603020202020204"/>
                <a:cs typeface="Trebuchet MS" panose="020B0603020202020204"/>
              </a:rPr>
              <a:t>consists</a:t>
            </a:r>
            <a:r>
              <a:rPr sz="1400" spc="-85"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of</a:t>
            </a:r>
            <a:r>
              <a:rPr sz="1400" spc="-95" dirty="0">
                <a:solidFill>
                  <a:srgbClr val="253147"/>
                </a:solidFill>
                <a:latin typeface="Trebuchet MS" panose="020B0603020202020204"/>
                <a:cs typeface="Trebuchet MS" panose="020B0603020202020204"/>
              </a:rPr>
              <a:t> </a:t>
            </a:r>
            <a:r>
              <a:rPr sz="1400" spc="-65" dirty="0">
                <a:solidFill>
                  <a:srgbClr val="253147"/>
                </a:solidFill>
                <a:latin typeface="Trebuchet MS" panose="020B0603020202020204"/>
                <a:cs typeface="Trebuchet MS" panose="020B0603020202020204"/>
              </a:rPr>
              <a:t>movies</a:t>
            </a:r>
            <a:r>
              <a:rPr sz="1400" spc="-85" dirty="0">
                <a:solidFill>
                  <a:srgbClr val="253147"/>
                </a:solidFill>
                <a:latin typeface="Trebuchet MS" panose="020B0603020202020204"/>
                <a:cs typeface="Trebuchet MS" panose="020B0603020202020204"/>
              </a:rPr>
              <a:t> released</a:t>
            </a:r>
            <a:r>
              <a:rPr sz="1400" spc="-90"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on</a:t>
            </a:r>
            <a:r>
              <a:rPr sz="1400" spc="-95"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or</a:t>
            </a:r>
            <a:r>
              <a:rPr sz="1400" spc="-75"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before</a:t>
            </a:r>
            <a:r>
              <a:rPr sz="1400" spc="-114"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July</a:t>
            </a:r>
            <a:r>
              <a:rPr sz="1400" spc="-7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2017.</a:t>
            </a:r>
            <a:endParaRPr sz="1400">
              <a:latin typeface="Trebuchet MS" panose="020B0603020202020204"/>
              <a:cs typeface="Trebuchet MS" panose="020B0603020202020204"/>
            </a:endParaRPr>
          </a:p>
          <a:p>
            <a:pPr marL="12700">
              <a:lnSpc>
                <a:spcPct val="100000"/>
              </a:lnSpc>
              <a:spcBef>
                <a:spcPts val="400"/>
              </a:spcBef>
            </a:pPr>
            <a:r>
              <a:rPr sz="2400" dirty="0">
                <a:solidFill>
                  <a:srgbClr val="C6D2E6"/>
                </a:solidFill>
                <a:latin typeface="Cambria Math" panose="02040503050406030204"/>
                <a:cs typeface="Cambria Math" panose="02040503050406030204"/>
              </a:rPr>
              <a:t>▰</a:t>
            </a:r>
            <a:endParaRPr sz="2400">
              <a:latin typeface="Cambria Math" panose="02040503050406030204"/>
              <a:cs typeface="Cambria Math" panose="02040503050406030204"/>
            </a:endParaRPr>
          </a:p>
        </p:txBody>
      </p:sp>
      <p:sp>
        <p:nvSpPr>
          <p:cNvPr id="10" name="object 10"/>
          <p:cNvSpPr txBox="1"/>
          <p:nvPr/>
        </p:nvSpPr>
        <p:spPr>
          <a:xfrm>
            <a:off x="838911" y="3255009"/>
            <a:ext cx="539051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53147"/>
                </a:solidFill>
                <a:latin typeface="Trebuchet MS" panose="020B0603020202020204"/>
                <a:cs typeface="Trebuchet MS" panose="020B0603020202020204"/>
              </a:rPr>
              <a:t>This</a:t>
            </a:r>
            <a:r>
              <a:rPr sz="1400" spc="90" dirty="0">
                <a:solidFill>
                  <a:srgbClr val="253147"/>
                </a:solidFill>
                <a:latin typeface="Trebuchet MS" panose="020B0603020202020204"/>
                <a:cs typeface="Trebuchet MS" panose="020B0603020202020204"/>
              </a:rPr>
              <a:t> </a:t>
            </a:r>
            <a:r>
              <a:rPr sz="1400" spc="-55" dirty="0">
                <a:solidFill>
                  <a:srgbClr val="253147"/>
                </a:solidFill>
                <a:latin typeface="Trebuchet MS" panose="020B0603020202020204"/>
                <a:cs typeface="Trebuchet MS" panose="020B0603020202020204"/>
              </a:rPr>
              <a:t>dataset</a:t>
            </a:r>
            <a:r>
              <a:rPr sz="1400" spc="9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contained</a:t>
            </a:r>
            <a:r>
              <a:rPr sz="1400" spc="100" dirty="0">
                <a:solidFill>
                  <a:srgbClr val="253147"/>
                </a:solidFill>
                <a:latin typeface="Trebuchet MS" panose="020B0603020202020204"/>
                <a:cs typeface="Trebuchet MS" panose="020B0603020202020204"/>
              </a:rPr>
              <a:t> </a:t>
            </a:r>
            <a:r>
              <a:rPr sz="1400" spc="-65" dirty="0">
                <a:solidFill>
                  <a:srgbClr val="253147"/>
                </a:solidFill>
                <a:latin typeface="Trebuchet MS" panose="020B0603020202020204"/>
                <a:cs typeface="Trebuchet MS" panose="020B0603020202020204"/>
              </a:rPr>
              <a:t>features</a:t>
            </a:r>
            <a:r>
              <a:rPr sz="1400" spc="90" dirty="0">
                <a:solidFill>
                  <a:srgbClr val="253147"/>
                </a:solidFill>
                <a:latin typeface="Trebuchet MS" panose="020B0603020202020204"/>
                <a:cs typeface="Trebuchet MS" panose="020B0603020202020204"/>
              </a:rPr>
              <a:t> </a:t>
            </a:r>
            <a:r>
              <a:rPr sz="1400" spc="-35" dirty="0">
                <a:solidFill>
                  <a:srgbClr val="253147"/>
                </a:solidFill>
                <a:latin typeface="Trebuchet MS" panose="020B0603020202020204"/>
                <a:cs typeface="Trebuchet MS" panose="020B0603020202020204"/>
              </a:rPr>
              <a:t>like</a:t>
            </a:r>
            <a:r>
              <a:rPr sz="1400" spc="100" dirty="0">
                <a:solidFill>
                  <a:srgbClr val="253147"/>
                </a:solidFill>
                <a:latin typeface="Trebuchet MS" panose="020B0603020202020204"/>
                <a:cs typeface="Trebuchet MS" panose="020B0603020202020204"/>
              </a:rPr>
              <a:t> </a:t>
            </a:r>
            <a:r>
              <a:rPr sz="1400" spc="-45" dirty="0">
                <a:solidFill>
                  <a:srgbClr val="253147"/>
                </a:solidFill>
                <a:latin typeface="Trebuchet MS" panose="020B0603020202020204"/>
                <a:cs typeface="Trebuchet MS" panose="020B0603020202020204"/>
              </a:rPr>
              <a:t>cast,</a:t>
            </a:r>
            <a:r>
              <a:rPr sz="1400" spc="95"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crew,</a:t>
            </a:r>
            <a:r>
              <a:rPr sz="1400" spc="85" dirty="0">
                <a:solidFill>
                  <a:srgbClr val="253147"/>
                </a:solidFill>
                <a:latin typeface="Trebuchet MS" panose="020B0603020202020204"/>
                <a:cs typeface="Trebuchet MS" panose="020B0603020202020204"/>
              </a:rPr>
              <a:t> </a:t>
            </a:r>
            <a:r>
              <a:rPr sz="1400" spc="-45" dirty="0">
                <a:solidFill>
                  <a:srgbClr val="253147"/>
                </a:solidFill>
                <a:latin typeface="Trebuchet MS" panose="020B0603020202020204"/>
                <a:cs typeface="Trebuchet MS" panose="020B0603020202020204"/>
              </a:rPr>
              <a:t>plot</a:t>
            </a:r>
            <a:r>
              <a:rPr sz="1400" spc="9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keywords,</a:t>
            </a:r>
            <a:r>
              <a:rPr sz="1400" spc="85" dirty="0">
                <a:solidFill>
                  <a:srgbClr val="253147"/>
                </a:solidFill>
                <a:latin typeface="Trebuchet MS" panose="020B0603020202020204"/>
                <a:cs typeface="Trebuchet MS" panose="020B0603020202020204"/>
              </a:rPr>
              <a:t> </a:t>
            </a:r>
            <a:r>
              <a:rPr sz="1400" spc="-55" dirty="0">
                <a:solidFill>
                  <a:srgbClr val="253147"/>
                </a:solidFill>
                <a:latin typeface="Trebuchet MS" panose="020B0603020202020204"/>
                <a:cs typeface="Trebuchet MS" panose="020B0603020202020204"/>
              </a:rPr>
              <a:t>budget,</a:t>
            </a:r>
            <a:endParaRPr sz="1400">
              <a:latin typeface="Trebuchet MS" panose="020B0603020202020204"/>
              <a:cs typeface="Trebuchet MS" panose="020B0603020202020204"/>
            </a:endParaRPr>
          </a:p>
        </p:txBody>
      </p:sp>
      <p:sp>
        <p:nvSpPr>
          <p:cNvPr id="11" name="object 11"/>
          <p:cNvSpPr txBox="1"/>
          <p:nvPr/>
        </p:nvSpPr>
        <p:spPr>
          <a:xfrm>
            <a:off x="381406" y="3468065"/>
            <a:ext cx="5848350" cy="1084580"/>
          </a:xfrm>
          <a:prstGeom prst="rect">
            <a:avLst/>
          </a:prstGeom>
        </p:spPr>
        <p:txBody>
          <a:bodyPr vert="horz" wrap="square" lIns="0" tIns="13335" rIns="0" bIns="0" rtlCol="0">
            <a:spAutoFit/>
          </a:bodyPr>
          <a:lstStyle/>
          <a:p>
            <a:pPr marL="469900">
              <a:lnSpc>
                <a:spcPct val="100000"/>
              </a:lnSpc>
              <a:spcBef>
                <a:spcPts val="105"/>
              </a:spcBef>
              <a:tabLst>
                <a:tab pos="1215390" algn="l"/>
                <a:tab pos="1938655" algn="l"/>
                <a:tab pos="2609850" algn="l"/>
                <a:tab pos="3196590" algn="l"/>
                <a:tab pos="4114165" algn="l"/>
                <a:tab pos="5030470" algn="l"/>
              </a:tabLst>
            </a:pPr>
            <a:r>
              <a:rPr sz="1400" spc="-10" dirty="0">
                <a:solidFill>
                  <a:srgbClr val="253147"/>
                </a:solidFill>
                <a:latin typeface="Trebuchet MS" panose="020B0603020202020204"/>
                <a:cs typeface="Trebuchet MS" panose="020B0603020202020204"/>
              </a:rPr>
              <a:t>revenue,</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posters,</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release</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dates,</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languages,</a:t>
            </a:r>
            <a:r>
              <a:rPr sz="14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production</a:t>
            </a:r>
            <a:r>
              <a:rPr sz="140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companies,</a:t>
            </a:r>
            <a:endParaRPr sz="1400">
              <a:latin typeface="Trebuchet MS" panose="020B0603020202020204"/>
              <a:cs typeface="Trebuchet MS" panose="020B0603020202020204"/>
            </a:endParaRPr>
          </a:p>
          <a:p>
            <a:pPr marL="469900">
              <a:lnSpc>
                <a:spcPct val="100000"/>
              </a:lnSpc>
              <a:spcBef>
                <a:spcPts val="5"/>
              </a:spcBef>
            </a:pPr>
            <a:r>
              <a:rPr sz="1400" spc="-100" dirty="0">
                <a:solidFill>
                  <a:srgbClr val="253147"/>
                </a:solidFill>
                <a:latin typeface="Trebuchet MS" panose="020B0603020202020204"/>
                <a:cs typeface="Trebuchet MS" panose="020B0603020202020204"/>
              </a:rPr>
              <a:t>countries,</a:t>
            </a:r>
            <a:r>
              <a:rPr sz="1400" spc="-90" dirty="0">
                <a:solidFill>
                  <a:srgbClr val="253147"/>
                </a:solidFill>
                <a:latin typeface="Trebuchet MS" panose="020B0603020202020204"/>
                <a:cs typeface="Trebuchet MS" panose="020B0603020202020204"/>
              </a:rPr>
              <a:t> </a:t>
            </a:r>
            <a:r>
              <a:rPr sz="1400" spc="-35" dirty="0">
                <a:solidFill>
                  <a:srgbClr val="253147"/>
                </a:solidFill>
                <a:latin typeface="Trebuchet MS" panose="020B0603020202020204"/>
                <a:cs typeface="Trebuchet MS" panose="020B0603020202020204"/>
              </a:rPr>
              <a:t>TMDB</a:t>
            </a:r>
            <a:r>
              <a:rPr sz="1400" spc="-70" dirty="0">
                <a:solidFill>
                  <a:srgbClr val="253147"/>
                </a:solidFill>
                <a:latin typeface="Trebuchet MS" panose="020B0603020202020204"/>
                <a:cs typeface="Trebuchet MS" panose="020B0603020202020204"/>
              </a:rPr>
              <a:t> </a:t>
            </a:r>
            <a:r>
              <a:rPr sz="1400" spc="-105" dirty="0">
                <a:solidFill>
                  <a:srgbClr val="253147"/>
                </a:solidFill>
                <a:latin typeface="Trebuchet MS" panose="020B0603020202020204"/>
                <a:cs typeface="Trebuchet MS" panose="020B0603020202020204"/>
              </a:rPr>
              <a:t>vote</a:t>
            </a:r>
            <a:r>
              <a:rPr sz="1400" spc="-75"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counts,</a:t>
            </a:r>
            <a:r>
              <a:rPr sz="1400" spc="-80"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and</a:t>
            </a:r>
            <a:r>
              <a:rPr sz="1400" spc="-45" dirty="0">
                <a:solidFill>
                  <a:srgbClr val="253147"/>
                </a:solidFill>
                <a:latin typeface="Trebuchet MS" panose="020B0603020202020204"/>
                <a:cs typeface="Trebuchet MS" panose="020B0603020202020204"/>
              </a:rPr>
              <a:t> </a:t>
            </a:r>
            <a:r>
              <a:rPr sz="1400" spc="-105" dirty="0">
                <a:solidFill>
                  <a:srgbClr val="253147"/>
                </a:solidFill>
                <a:latin typeface="Trebuchet MS" panose="020B0603020202020204"/>
                <a:cs typeface="Trebuchet MS" panose="020B0603020202020204"/>
              </a:rPr>
              <a:t>vote</a:t>
            </a:r>
            <a:r>
              <a:rPr sz="1400" spc="-7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averages.</a:t>
            </a:r>
            <a:endParaRPr sz="1400">
              <a:latin typeface="Trebuchet MS" panose="020B0603020202020204"/>
              <a:cs typeface="Trebuchet MS" panose="020B0603020202020204"/>
            </a:endParaRPr>
          </a:p>
          <a:p>
            <a:pPr marL="469900" marR="5715" indent="-457835">
              <a:lnSpc>
                <a:spcPct val="89000"/>
              </a:lnSpc>
              <a:spcBef>
                <a:spcPts val="910"/>
              </a:spcBef>
              <a:tabLst>
                <a:tab pos="511175" algn="l"/>
              </a:tabLst>
            </a:pPr>
            <a:r>
              <a:rPr sz="2400" spc="-50" dirty="0">
                <a:solidFill>
                  <a:srgbClr val="C6D2E6"/>
                </a:solidFill>
                <a:latin typeface="Cambria Math" panose="02040503050406030204"/>
                <a:cs typeface="Cambria Math" panose="02040503050406030204"/>
              </a:rPr>
              <a:t>▰</a:t>
            </a:r>
            <a:r>
              <a:rPr sz="2400" dirty="0">
                <a:solidFill>
                  <a:srgbClr val="C6D2E6"/>
                </a:solidFill>
                <a:latin typeface="Cambria Math" panose="02040503050406030204"/>
                <a:cs typeface="Cambria Math" panose="02040503050406030204"/>
              </a:rPr>
              <a:t>		</a:t>
            </a:r>
            <a:r>
              <a:rPr sz="1400" spc="-60" dirty="0">
                <a:solidFill>
                  <a:srgbClr val="253147"/>
                </a:solidFill>
                <a:latin typeface="Trebuchet MS" panose="020B0603020202020204"/>
                <a:cs typeface="Trebuchet MS" panose="020B0603020202020204"/>
              </a:rPr>
              <a:t>Dataset</a:t>
            </a:r>
            <a:r>
              <a:rPr sz="1400" spc="-50"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contained</a:t>
            </a:r>
            <a:r>
              <a:rPr sz="1400" spc="-2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the</a:t>
            </a:r>
            <a:r>
              <a:rPr sz="1400" spc="15" dirty="0">
                <a:solidFill>
                  <a:srgbClr val="253147"/>
                </a:solidFill>
                <a:latin typeface="Trebuchet MS" panose="020B0603020202020204"/>
                <a:cs typeface="Trebuchet MS" panose="020B0603020202020204"/>
              </a:rPr>
              <a:t> </a:t>
            </a:r>
            <a:r>
              <a:rPr sz="1400" spc="-35" dirty="0">
                <a:solidFill>
                  <a:srgbClr val="253147"/>
                </a:solidFill>
                <a:latin typeface="Trebuchet MS" panose="020B0603020202020204"/>
                <a:cs typeface="Trebuchet MS" panose="020B0603020202020204"/>
              </a:rPr>
              <a:t>files</a:t>
            </a:r>
            <a:r>
              <a:rPr sz="1400" spc="15" dirty="0">
                <a:solidFill>
                  <a:srgbClr val="253147"/>
                </a:solidFill>
                <a:latin typeface="Trebuchet MS" panose="020B0603020202020204"/>
                <a:cs typeface="Trebuchet MS" panose="020B0603020202020204"/>
              </a:rPr>
              <a:t> </a:t>
            </a:r>
            <a:r>
              <a:rPr sz="1400" spc="-250" dirty="0">
                <a:solidFill>
                  <a:srgbClr val="253147"/>
                </a:solidFill>
                <a:latin typeface="Trebuchet MS" panose="020B0603020202020204"/>
                <a:cs typeface="Trebuchet MS" panose="020B0603020202020204"/>
              </a:rPr>
              <a:t>,</a:t>
            </a:r>
            <a:r>
              <a:rPr sz="1400" spc="114"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movies_metadata,</a:t>
            </a:r>
            <a:r>
              <a:rPr sz="1400" spc="15" dirty="0">
                <a:solidFill>
                  <a:srgbClr val="253147"/>
                </a:solidFill>
                <a:latin typeface="Trebuchet MS" panose="020B0603020202020204"/>
                <a:cs typeface="Trebuchet MS" panose="020B0603020202020204"/>
              </a:rPr>
              <a:t> </a:t>
            </a:r>
            <a:r>
              <a:rPr sz="1400" spc="-60" dirty="0">
                <a:solidFill>
                  <a:srgbClr val="253147"/>
                </a:solidFill>
                <a:latin typeface="Trebuchet MS" panose="020B0603020202020204"/>
                <a:cs typeface="Trebuchet MS" panose="020B0603020202020204"/>
              </a:rPr>
              <a:t>links,</a:t>
            </a:r>
            <a:r>
              <a:rPr sz="1400" spc="10" dirty="0">
                <a:solidFill>
                  <a:srgbClr val="253147"/>
                </a:solidFill>
                <a:latin typeface="Trebuchet MS" panose="020B0603020202020204"/>
                <a:cs typeface="Trebuchet MS" panose="020B0603020202020204"/>
              </a:rPr>
              <a:t> </a:t>
            </a:r>
            <a:r>
              <a:rPr sz="1400" spc="-75" dirty="0">
                <a:solidFill>
                  <a:srgbClr val="253147"/>
                </a:solidFill>
                <a:latin typeface="Trebuchet MS" panose="020B0603020202020204"/>
                <a:cs typeface="Trebuchet MS" panose="020B0603020202020204"/>
              </a:rPr>
              <a:t>small_links,</a:t>
            </a:r>
            <a:r>
              <a:rPr sz="1400" spc="10" dirty="0">
                <a:solidFill>
                  <a:srgbClr val="253147"/>
                </a:solidFill>
                <a:latin typeface="Trebuchet MS" panose="020B0603020202020204"/>
                <a:cs typeface="Trebuchet MS" panose="020B0603020202020204"/>
              </a:rPr>
              <a:t> </a:t>
            </a:r>
            <a:r>
              <a:rPr sz="1400" spc="-55" dirty="0">
                <a:solidFill>
                  <a:srgbClr val="253147"/>
                </a:solidFill>
                <a:latin typeface="Trebuchet MS" panose="020B0603020202020204"/>
                <a:cs typeface="Trebuchet MS" panose="020B0603020202020204"/>
              </a:rPr>
              <a:t>credits, </a:t>
            </a:r>
            <a:r>
              <a:rPr sz="1400" spc="-105" dirty="0">
                <a:solidFill>
                  <a:srgbClr val="253147"/>
                </a:solidFill>
                <a:latin typeface="Trebuchet MS" panose="020B0603020202020204"/>
                <a:cs typeface="Trebuchet MS" panose="020B0603020202020204"/>
              </a:rPr>
              <a:t>keywords,</a:t>
            </a:r>
            <a:r>
              <a:rPr sz="1400" spc="-60"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rating_small</a:t>
            </a:r>
            <a:r>
              <a:rPr sz="1400" spc="-35" dirty="0">
                <a:solidFill>
                  <a:srgbClr val="253147"/>
                </a:solidFill>
                <a:latin typeface="Trebuchet MS" panose="020B0603020202020204"/>
                <a:cs typeface="Trebuchet MS" panose="020B0603020202020204"/>
              </a:rPr>
              <a:t> </a:t>
            </a:r>
            <a:r>
              <a:rPr sz="1400" spc="-50" dirty="0">
                <a:solidFill>
                  <a:srgbClr val="253147"/>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2" name="object 12"/>
          <p:cNvSpPr txBox="1"/>
          <p:nvPr/>
        </p:nvSpPr>
        <p:spPr>
          <a:xfrm>
            <a:off x="381406" y="4602886"/>
            <a:ext cx="4620895" cy="391160"/>
          </a:xfrm>
          <a:prstGeom prst="rect">
            <a:avLst/>
          </a:prstGeom>
        </p:spPr>
        <p:txBody>
          <a:bodyPr vert="horz" wrap="square" lIns="0" tIns="12700" rIns="0" bIns="0" rtlCol="0">
            <a:spAutoFit/>
          </a:bodyPr>
          <a:lstStyle/>
          <a:p>
            <a:pPr marL="12700">
              <a:lnSpc>
                <a:spcPct val="100000"/>
              </a:lnSpc>
              <a:spcBef>
                <a:spcPts val="100"/>
              </a:spcBef>
              <a:tabLst>
                <a:tab pos="511175" algn="l"/>
              </a:tabLst>
            </a:pPr>
            <a:r>
              <a:rPr sz="2400" spc="-50" dirty="0">
                <a:solidFill>
                  <a:srgbClr val="C6D2E6"/>
                </a:solidFill>
                <a:latin typeface="Cambria Math" panose="02040503050406030204"/>
                <a:cs typeface="Cambria Math" panose="02040503050406030204"/>
              </a:rPr>
              <a:t>▰</a:t>
            </a:r>
            <a:r>
              <a:rPr sz="2400" dirty="0">
                <a:solidFill>
                  <a:srgbClr val="C6D2E6"/>
                </a:solidFill>
                <a:latin typeface="Cambria Math" panose="02040503050406030204"/>
                <a:cs typeface="Cambria Math" panose="02040503050406030204"/>
              </a:rPr>
              <a:t>	</a:t>
            </a:r>
            <a:r>
              <a:rPr sz="1400" spc="-50" dirty="0">
                <a:solidFill>
                  <a:srgbClr val="253147"/>
                </a:solidFill>
                <a:latin typeface="Trebuchet MS" panose="020B0603020202020204"/>
                <a:cs typeface="Trebuchet MS" panose="020B0603020202020204"/>
              </a:rPr>
              <a:t>Dataset</a:t>
            </a:r>
            <a:r>
              <a:rPr sz="1400" spc="225" dirty="0">
                <a:solidFill>
                  <a:srgbClr val="253147"/>
                </a:solidFill>
                <a:latin typeface="Trebuchet MS" panose="020B0603020202020204"/>
                <a:cs typeface="Trebuchet MS" panose="020B0603020202020204"/>
              </a:rPr>
              <a:t> </a:t>
            </a:r>
            <a:r>
              <a:rPr sz="1400" spc="-90" dirty="0">
                <a:solidFill>
                  <a:srgbClr val="253147"/>
                </a:solidFill>
                <a:latin typeface="Trebuchet MS" panose="020B0603020202020204"/>
                <a:cs typeface="Trebuchet MS" panose="020B0603020202020204"/>
              </a:rPr>
              <a:t>available</a:t>
            </a:r>
            <a:r>
              <a:rPr sz="1400" spc="-80"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in</a:t>
            </a:r>
            <a:r>
              <a:rPr sz="1400" spc="-100" dirty="0">
                <a:solidFill>
                  <a:srgbClr val="253147"/>
                </a:solidFill>
                <a:latin typeface="Trebuchet MS" panose="020B0603020202020204"/>
                <a:cs typeface="Trebuchet MS" panose="020B0603020202020204"/>
              </a:rPr>
              <a:t> </a:t>
            </a:r>
            <a:r>
              <a:rPr sz="1400" spc="-120" dirty="0">
                <a:solidFill>
                  <a:srgbClr val="253147"/>
                </a:solidFill>
                <a:latin typeface="Trebuchet MS" panose="020B0603020202020204"/>
                <a:cs typeface="Trebuchet MS" panose="020B0603020202020204"/>
              </a:rPr>
              <a:t>the</a:t>
            </a:r>
            <a:r>
              <a:rPr sz="1400" spc="-114"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form</a:t>
            </a:r>
            <a:r>
              <a:rPr sz="1400" spc="-11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of</a:t>
            </a:r>
            <a:r>
              <a:rPr sz="1400" spc="-100" dirty="0">
                <a:solidFill>
                  <a:srgbClr val="253147"/>
                </a:solidFill>
                <a:latin typeface="Trebuchet MS" panose="020B0603020202020204"/>
                <a:cs typeface="Trebuchet MS" panose="020B0603020202020204"/>
              </a:rPr>
              <a:t> </a:t>
            </a:r>
            <a:r>
              <a:rPr sz="1400" spc="-70" dirty="0">
                <a:solidFill>
                  <a:srgbClr val="253147"/>
                </a:solidFill>
                <a:latin typeface="Trebuchet MS" panose="020B0603020202020204"/>
                <a:cs typeface="Trebuchet MS" panose="020B0603020202020204"/>
              </a:rPr>
              <a:t>a</a:t>
            </a:r>
            <a:r>
              <a:rPr sz="1400" spc="-90" dirty="0">
                <a:solidFill>
                  <a:srgbClr val="253147"/>
                </a:solidFill>
                <a:latin typeface="Trebuchet MS" panose="020B0603020202020204"/>
                <a:cs typeface="Trebuchet MS" panose="020B0603020202020204"/>
              </a:rPr>
              <a:t> </a:t>
            </a:r>
            <a:r>
              <a:rPr sz="1400" spc="-85" dirty="0">
                <a:solidFill>
                  <a:srgbClr val="253147"/>
                </a:solidFill>
                <a:latin typeface="Trebuchet MS" panose="020B0603020202020204"/>
                <a:cs typeface="Trebuchet MS" panose="020B0603020202020204"/>
              </a:rPr>
              <a:t>stringified</a:t>
            </a:r>
            <a:r>
              <a:rPr sz="1400" spc="-120" dirty="0">
                <a:solidFill>
                  <a:srgbClr val="253147"/>
                </a:solidFill>
                <a:latin typeface="Trebuchet MS" panose="020B0603020202020204"/>
                <a:cs typeface="Trebuchet MS" panose="020B0603020202020204"/>
              </a:rPr>
              <a:t> </a:t>
            </a:r>
            <a:r>
              <a:rPr sz="1400" spc="-25" dirty="0">
                <a:solidFill>
                  <a:srgbClr val="253147"/>
                </a:solidFill>
                <a:latin typeface="Trebuchet MS" panose="020B0603020202020204"/>
                <a:cs typeface="Trebuchet MS" panose="020B0603020202020204"/>
              </a:rPr>
              <a:t>JSON</a:t>
            </a:r>
            <a:r>
              <a:rPr sz="1400" spc="-12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Object.</a:t>
            </a:r>
            <a:endParaRPr sz="1400">
              <a:latin typeface="Trebuchet MS" panose="020B0603020202020204"/>
              <a:cs typeface="Trebuchet MS" panose="020B0603020202020204"/>
            </a:endParaRPr>
          </a:p>
        </p:txBody>
      </p:sp>
      <p:sp>
        <p:nvSpPr>
          <p:cNvPr id="13" name="object 13"/>
          <p:cNvSpPr txBox="1"/>
          <p:nvPr/>
        </p:nvSpPr>
        <p:spPr>
          <a:xfrm>
            <a:off x="8717915" y="4683760"/>
            <a:ext cx="308610" cy="196850"/>
          </a:xfrm>
          <a:prstGeom prst="rect">
            <a:avLst/>
          </a:prstGeom>
        </p:spPr>
        <p:txBody>
          <a:bodyPr vert="horz" wrap="square" lIns="0" tIns="12700" rIns="0" bIns="0" rtlCol="0">
            <a:spAutoFit/>
          </a:bodyPr>
          <a:lstStyle/>
          <a:p>
            <a:pPr marL="12700">
              <a:lnSpc>
                <a:spcPct val="100000"/>
              </a:lnSpc>
              <a:spcBef>
                <a:spcPts val="100"/>
              </a:spcBef>
            </a:pPr>
            <a:r>
              <a:rPr lang="en-IN" altLang="" sz="1200">
                <a:latin typeface="Trebuchet MS" panose="020B0603020202020204"/>
                <a:cs typeface="Trebuchet MS" panose="020B0603020202020204"/>
              </a:rPr>
              <a:t>10</a:t>
            </a:r>
            <a:endParaRPr lang="en-IN" altLang="" sz="1200">
              <a:latin typeface="Trebuchet MS" panose="020B0603020202020204"/>
              <a:cs typeface="Trebuchet MS" panose="020B0603020202020204"/>
            </a:endParaRPr>
          </a:p>
        </p:txBody>
      </p:sp>
      <p:grpSp>
        <p:nvGrpSpPr>
          <p:cNvPr id="14" name="object 14"/>
          <p:cNvGrpSpPr/>
          <p:nvPr/>
        </p:nvGrpSpPr>
        <p:grpSpPr>
          <a:xfrm>
            <a:off x="297192" y="348995"/>
            <a:ext cx="347980" cy="291465"/>
            <a:chOff x="297192" y="348995"/>
            <a:chExt cx="347980" cy="291465"/>
          </a:xfrm>
        </p:grpSpPr>
        <p:sp>
          <p:nvSpPr>
            <p:cNvPr id="15" name="object 15"/>
            <p:cNvSpPr/>
            <p:nvPr/>
          </p:nvSpPr>
          <p:spPr>
            <a:xfrm>
              <a:off x="303288" y="355091"/>
              <a:ext cx="335280" cy="279400"/>
            </a:xfrm>
            <a:custGeom>
              <a:avLst/>
              <a:gdLst/>
              <a:ahLst/>
              <a:cxnLst/>
              <a:rect l="l" t="t" r="r" b="b"/>
              <a:pathLst>
                <a:path w="335280" h="279400">
                  <a:moveTo>
                    <a:pt x="320522" y="48387"/>
                  </a:moveTo>
                  <a:lnTo>
                    <a:pt x="258343" y="48387"/>
                  </a:lnTo>
                  <a:lnTo>
                    <a:pt x="250062" y="14224"/>
                  </a:lnTo>
                  <a:lnTo>
                    <a:pt x="235318" y="0"/>
                  </a:lnTo>
                  <a:lnTo>
                    <a:pt x="232105" y="0"/>
                  </a:lnTo>
                  <a:lnTo>
                    <a:pt x="103149" y="0"/>
                  </a:lnTo>
                  <a:lnTo>
                    <a:pt x="99936" y="0"/>
                  </a:lnTo>
                  <a:lnTo>
                    <a:pt x="97180" y="888"/>
                  </a:lnTo>
                  <a:lnTo>
                    <a:pt x="76911" y="48387"/>
                  </a:lnTo>
                  <a:lnTo>
                    <a:pt x="61252" y="48387"/>
                  </a:lnTo>
                  <a:lnTo>
                    <a:pt x="61252" y="46482"/>
                  </a:lnTo>
                  <a:lnTo>
                    <a:pt x="60794" y="44704"/>
                  </a:lnTo>
                  <a:lnTo>
                    <a:pt x="59867" y="43307"/>
                  </a:lnTo>
                  <a:lnTo>
                    <a:pt x="58483" y="41910"/>
                  </a:lnTo>
                  <a:lnTo>
                    <a:pt x="57556" y="40512"/>
                  </a:lnTo>
                  <a:lnTo>
                    <a:pt x="55727" y="40005"/>
                  </a:lnTo>
                  <a:lnTo>
                    <a:pt x="53873" y="39116"/>
                  </a:lnTo>
                  <a:lnTo>
                    <a:pt x="52044" y="39116"/>
                  </a:lnTo>
                  <a:lnTo>
                    <a:pt x="38696" y="39116"/>
                  </a:lnTo>
                  <a:lnTo>
                    <a:pt x="36842" y="39116"/>
                  </a:lnTo>
                  <a:lnTo>
                    <a:pt x="35001" y="40005"/>
                  </a:lnTo>
                  <a:lnTo>
                    <a:pt x="33629" y="40512"/>
                  </a:lnTo>
                  <a:lnTo>
                    <a:pt x="32245" y="41910"/>
                  </a:lnTo>
                  <a:lnTo>
                    <a:pt x="30860" y="43307"/>
                  </a:lnTo>
                  <a:lnTo>
                    <a:pt x="30391" y="44704"/>
                  </a:lnTo>
                  <a:lnTo>
                    <a:pt x="29489" y="46482"/>
                  </a:lnTo>
                  <a:lnTo>
                    <a:pt x="29489" y="48387"/>
                  </a:lnTo>
                  <a:lnTo>
                    <a:pt x="14732" y="48387"/>
                  </a:lnTo>
                  <a:lnTo>
                    <a:pt x="11976" y="48768"/>
                  </a:lnTo>
                  <a:lnTo>
                    <a:pt x="9220" y="49657"/>
                  </a:lnTo>
                  <a:lnTo>
                    <a:pt x="6451" y="50673"/>
                  </a:lnTo>
                  <a:lnTo>
                    <a:pt x="4152" y="52450"/>
                  </a:lnTo>
                  <a:lnTo>
                    <a:pt x="2311" y="54737"/>
                  </a:lnTo>
                  <a:lnTo>
                    <a:pt x="1384" y="57531"/>
                  </a:lnTo>
                  <a:lnTo>
                    <a:pt x="457" y="60325"/>
                  </a:lnTo>
                  <a:lnTo>
                    <a:pt x="0" y="62992"/>
                  </a:lnTo>
                  <a:lnTo>
                    <a:pt x="0" y="264160"/>
                  </a:lnTo>
                  <a:lnTo>
                    <a:pt x="11976" y="278892"/>
                  </a:lnTo>
                  <a:lnTo>
                    <a:pt x="14732" y="278892"/>
                  </a:lnTo>
                  <a:lnTo>
                    <a:pt x="320522" y="278892"/>
                  </a:lnTo>
                  <a:lnTo>
                    <a:pt x="323278" y="278892"/>
                  </a:lnTo>
                  <a:lnTo>
                    <a:pt x="326034" y="278003"/>
                  </a:lnTo>
                  <a:lnTo>
                    <a:pt x="335254" y="264160"/>
                  </a:lnTo>
                  <a:lnTo>
                    <a:pt x="335254" y="62992"/>
                  </a:lnTo>
                  <a:lnTo>
                    <a:pt x="334797" y="60325"/>
                  </a:lnTo>
                  <a:lnTo>
                    <a:pt x="333870" y="57531"/>
                  </a:lnTo>
                  <a:lnTo>
                    <a:pt x="332955" y="54737"/>
                  </a:lnTo>
                  <a:lnTo>
                    <a:pt x="320522" y="48387"/>
                  </a:lnTo>
                  <a:close/>
                </a:path>
                <a:path w="335280" h="279400">
                  <a:moveTo>
                    <a:pt x="220967" y="48768"/>
                  </a:moveTo>
                  <a:lnTo>
                    <a:pt x="112776" y="48768"/>
                  </a:lnTo>
                </a:path>
              </a:pathLst>
            </a:custGeom>
            <a:ln w="12192">
              <a:solidFill>
                <a:srgbClr val="FF9700"/>
              </a:solidFill>
            </a:ln>
          </p:spPr>
          <p:txBody>
            <a:bodyPr wrap="square" lIns="0" tIns="0" rIns="0" bIns="0" rtlCol="0"/>
            <a:lstStyle/>
            <a:p/>
          </p:txBody>
        </p:sp>
        <p:pic>
          <p:nvPicPr>
            <p:cNvPr id="16" name="object 16"/>
            <p:cNvPicPr/>
            <p:nvPr/>
          </p:nvPicPr>
          <p:blipFill>
            <a:blip r:embed="rId4" cstate="print"/>
            <a:stretch>
              <a:fillRect/>
            </a:stretch>
          </p:blipFill>
          <p:spPr>
            <a:xfrm>
              <a:off x="388619" y="434339"/>
              <a:ext cx="228587" cy="172212"/>
            </a:xfrm>
            <a:prstGeom prst="rect">
              <a:avLst/>
            </a:prstGeom>
          </p:spPr>
        </p:pic>
      </p:grpSp>
      <p:pic>
        <p:nvPicPr>
          <p:cNvPr id="17" name="object 17"/>
          <p:cNvPicPr/>
          <p:nvPr/>
        </p:nvPicPr>
        <p:blipFill>
          <a:blip r:embed="rId5" cstate="print"/>
          <a:stretch>
            <a:fillRect/>
          </a:stretch>
        </p:blipFill>
        <p:spPr>
          <a:xfrm>
            <a:off x="7312152" y="1487424"/>
            <a:ext cx="1658111" cy="23210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9050"/>
            <a:ext cx="9144000" cy="5143500"/>
            <a:chOff x="0" y="0"/>
            <a:chExt cx="9144000" cy="5143500"/>
          </a:xfrm>
        </p:grpSpPr>
        <p:pic>
          <p:nvPicPr>
            <p:cNvPr id="3" name="object 3"/>
            <p:cNvPicPr/>
            <p:nvPr/>
          </p:nvPicPr>
          <p:blipFill>
            <a:blip r:embed="rId1" cstate="print"/>
            <a:stretch>
              <a:fillRect/>
            </a:stretch>
          </p:blipFill>
          <p:spPr>
            <a:xfrm>
              <a:off x="0" y="0"/>
              <a:ext cx="9144000" cy="5143498"/>
            </a:xfrm>
            <a:prstGeom prst="rect">
              <a:avLst/>
            </a:prstGeom>
          </p:spPr>
        </p:pic>
        <p:sp>
          <p:nvSpPr>
            <p:cNvPr id="4" name="object 4"/>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p:txBody>
        </p:sp>
        <p:sp>
          <p:nvSpPr>
            <p:cNvPr id="5" name="object 5"/>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lstStyle/>
            <a:p/>
          </p:txBody>
        </p:sp>
        <p:sp>
          <p:nvSpPr>
            <p:cNvPr id="6" name="object 6"/>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lstStyle/>
            <a:p/>
          </p:txBody>
        </p:sp>
        <p:sp>
          <p:nvSpPr>
            <p:cNvPr id="7" name="object 7"/>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sp>
          <p:nvSpPr>
            <p:cNvPr id="8" name="object 8"/>
            <p:cNvSpPr/>
            <p:nvPr/>
          </p:nvSpPr>
          <p:spPr>
            <a:xfrm>
              <a:off x="7106411"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10" name="object 10"/>
          <p:cNvSpPr txBox="1"/>
          <p:nvPr/>
        </p:nvSpPr>
        <p:spPr>
          <a:xfrm>
            <a:off x="8845677" y="4683963"/>
            <a:ext cx="180975" cy="394335"/>
          </a:xfrm>
          <a:prstGeom prst="rect">
            <a:avLst/>
          </a:prstGeom>
        </p:spPr>
        <p:txBody>
          <a:bodyPr vert="horz" wrap="square" lIns="0" tIns="12700" rIns="0" bIns="0" rtlCol="0">
            <a:spAutoFit/>
          </a:bodyPr>
          <a:lstStyle/>
          <a:p>
            <a:pPr marL="12700">
              <a:lnSpc>
                <a:spcPct val="100000"/>
              </a:lnSpc>
              <a:spcBef>
                <a:spcPts val="100"/>
              </a:spcBef>
            </a:pPr>
            <a:r>
              <a:rPr sz="1200" b="1" spc="-75" dirty="0">
                <a:solidFill>
                  <a:srgbClr val="FFFFFF"/>
                </a:solidFill>
                <a:latin typeface="Trebuchet MS" panose="020B0603020202020204"/>
                <a:cs typeface="Trebuchet MS" panose="020B0603020202020204"/>
              </a:rPr>
              <a:t>1</a:t>
            </a:r>
            <a:r>
              <a:rPr lang="en-IN" altLang="" sz="1200" b="1" spc="-75" dirty="0">
                <a:solidFill>
                  <a:srgbClr val="FFFFFF"/>
                </a:solidFill>
                <a:latin typeface="Trebuchet MS" panose="020B0603020202020204"/>
                <a:cs typeface="Trebuchet MS" panose="020B0603020202020204"/>
              </a:rPr>
              <a:t>1</a:t>
            </a:r>
            <a:endParaRPr lang="en-IN" altLang="" sz="1200" b="1" spc="-75" dirty="0">
              <a:solidFill>
                <a:srgbClr val="FFFFFF"/>
              </a:solidFill>
              <a:latin typeface="Trebuchet MS" panose="020B0603020202020204"/>
              <a:cs typeface="Trebuchet MS" panose="020B0603020202020204"/>
            </a:endParaRPr>
          </a:p>
          <a:p>
            <a:pPr marL="12700">
              <a:lnSpc>
                <a:spcPct val="100000"/>
              </a:lnSpc>
              <a:spcBef>
                <a:spcPts val="100"/>
              </a:spcBef>
            </a:pPr>
            <a:endParaRPr lang="en-IN" altLang="" sz="1200" b="1" spc="-75" dirty="0">
              <a:solidFill>
                <a:srgbClr val="FFFFFF"/>
              </a:solidFill>
              <a:latin typeface="Trebuchet MS" panose="020B0603020202020204"/>
              <a:cs typeface="Trebuchet MS" panose="020B0603020202020204"/>
            </a:endParaRPr>
          </a:p>
        </p:txBody>
      </p:sp>
      <p:grpSp>
        <p:nvGrpSpPr>
          <p:cNvPr id="15" name="object 15"/>
          <p:cNvGrpSpPr/>
          <p:nvPr/>
        </p:nvGrpSpPr>
        <p:grpSpPr>
          <a:xfrm>
            <a:off x="662940" y="291084"/>
            <a:ext cx="1870075" cy="469900"/>
            <a:chOff x="662940" y="291084"/>
            <a:chExt cx="1870075" cy="469900"/>
          </a:xfrm>
        </p:grpSpPr>
        <p:pic>
          <p:nvPicPr>
            <p:cNvPr id="16" name="object 16"/>
            <p:cNvPicPr/>
            <p:nvPr/>
          </p:nvPicPr>
          <p:blipFill>
            <a:blip r:embed="rId2" cstate="print"/>
            <a:stretch>
              <a:fillRect/>
            </a:stretch>
          </p:blipFill>
          <p:spPr>
            <a:xfrm>
              <a:off x="662940" y="291084"/>
              <a:ext cx="1869948" cy="431291"/>
            </a:xfrm>
            <a:prstGeom prst="rect">
              <a:avLst/>
            </a:prstGeom>
          </p:spPr>
        </p:pic>
        <p:pic>
          <p:nvPicPr>
            <p:cNvPr id="17" name="object 17"/>
            <p:cNvPicPr/>
            <p:nvPr/>
          </p:nvPicPr>
          <p:blipFill>
            <a:blip r:embed="rId3" cstate="print"/>
            <a:stretch>
              <a:fillRect/>
            </a:stretch>
          </p:blipFill>
          <p:spPr>
            <a:xfrm>
              <a:off x="941831" y="301752"/>
              <a:ext cx="1307592" cy="458724"/>
            </a:xfrm>
            <a:prstGeom prst="rect">
              <a:avLst/>
            </a:prstGeom>
          </p:spPr>
        </p:pic>
      </p:grpSp>
      <p:sp>
        <p:nvSpPr>
          <p:cNvPr id="18" name="object 18"/>
          <p:cNvSpPr txBox="1"/>
          <p:nvPr/>
        </p:nvSpPr>
        <p:spPr>
          <a:xfrm>
            <a:off x="724662" y="332993"/>
            <a:ext cx="1746885" cy="307975"/>
          </a:xfrm>
          <a:prstGeom prst="rect">
            <a:avLst/>
          </a:prstGeom>
          <a:solidFill>
            <a:srgbClr val="FF9700"/>
          </a:solidFill>
          <a:ln w="38100">
            <a:solidFill>
              <a:srgbClr val="FFFFFF"/>
            </a:solidFill>
          </a:ln>
        </p:spPr>
        <p:txBody>
          <a:bodyPr vert="horz" wrap="square" lIns="0" tIns="39370" rIns="0" bIns="0" rtlCol="0">
            <a:spAutoFit/>
          </a:bodyPr>
          <a:lstStyle/>
          <a:p>
            <a:pPr marL="367030">
              <a:lnSpc>
                <a:spcPct val="100000"/>
              </a:lnSpc>
              <a:spcBef>
                <a:spcPts val="310"/>
              </a:spcBef>
            </a:pPr>
            <a:r>
              <a:rPr sz="1400" b="1" spc="-10" dirty="0">
                <a:solidFill>
                  <a:srgbClr val="FFFFFF"/>
                </a:solidFill>
                <a:latin typeface="Arial" panose="020B0604020202020204"/>
                <a:cs typeface="Arial" panose="020B0604020202020204"/>
              </a:rPr>
              <a:t>OBJECTIVE</a:t>
            </a:r>
            <a:endParaRPr sz="1400">
              <a:latin typeface="Arial" panose="020B0604020202020204"/>
              <a:cs typeface="Arial" panose="020B0604020202020204"/>
            </a:endParaRPr>
          </a:p>
        </p:txBody>
      </p:sp>
      <p:sp>
        <p:nvSpPr>
          <p:cNvPr id="20" name="Text Box 19"/>
          <p:cNvSpPr txBox="1"/>
          <p:nvPr/>
        </p:nvSpPr>
        <p:spPr>
          <a:xfrm>
            <a:off x="914400" y="1504950"/>
            <a:ext cx="7141845" cy="3169285"/>
          </a:xfrm>
          <a:prstGeom prst="rect">
            <a:avLst/>
          </a:prstGeom>
          <a:solidFill>
            <a:srgbClr val="3E5278"/>
          </a:solidFill>
        </p:spPr>
        <p:txBody>
          <a:bodyPr wrap="square" rtlCol="0">
            <a:spAutoFit/>
          </a:bodyPr>
          <a:p>
            <a:r>
              <a:rPr lang="en-IN" altLang="en-US" sz="4000">
                <a:solidFill>
                  <a:srgbClr val="FFFF00"/>
                </a:solidFill>
                <a:latin typeface="Times New Roman" panose="02020603050405020304" charset="0"/>
                <a:cs typeface="Times New Roman" panose="02020603050405020304" charset="0"/>
              </a:rPr>
              <a:t>To build </a:t>
            </a:r>
            <a:r>
              <a:rPr lang="en-US" sz="4000">
                <a:solidFill>
                  <a:srgbClr val="FFFF00"/>
                </a:solidFill>
                <a:latin typeface="Times New Roman" panose="02020603050405020304" charset="0"/>
                <a:cs typeface="Times New Roman" panose="02020603050405020304" charset="0"/>
              </a:rPr>
              <a:t>two collaborative based filtering algorithms - K nearest neighbor and Singular value decomposition</a:t>
            </a:r>
            <a:r>
              <a:rPr lang="en-IN" altLang="en-US" sz="4000">
                <a:solidFill>
                  <a:srgbClr val="FFFF00"/>
                </a:solidFill>
                <a:latin typeface="Times New Roman" panose="02020603050405020304" charset="0"/>
                <a:cs typeface="Times New Roman" panose="02020603050405020304" charset="0"/>
              </a:rPr>
              <a:t> Using t</a:t>
            </a:r>
            <a:r>
              <a:rPr lang="en-US" sz="4000">
                <a:solidFill>
                  <a:srgbClr val="FFFF00"/>
                </a:solidFill>
                <a:latin typeface="Times New Roman" panose="02020603050405020304" charset="0"/>
                <a:cs typeface="Times New Roman" panose="02020603050405020304" charset="0"/>
              </a:rPr>
              <a:t>he surprise library in python </a:t>
            </a:r>
            <a:r>
              <a:rPr lang="en-IN" altLang="en-US" sz="4000">
                <a:solidFill>
                  <a:srgbClr val="FFFF00"/>
                </a:solidFill>
                <a:latin typeface="Times New Roman" panose="02020603050405020304" charset="0"/>
                <a:cs typeface="Times New Roman" panose="02020603050405020304" charset="0"/>
              </a:rPr>
              <a:t>.</a:t>
            </a:r>
            <a:endParaRPr lang="en-IN" altLang="en-US" sz="4000">
              <a:solidFill>
                <a:srgbClr val="FFFF00"/>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xfrm>
            <a:off x="1424686" y="272288"/>
            <a:ext cx="4001135" cy="320675"/>
          </a:xfrm>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IMPORTING</a:t>
            </a:r>
            <a:endParaRPr lang="en-IN" spc="-100" dirty="0"/>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15" name="Picture 14"/>
          <p:cNvPicPr>
            <a:picLocks noChangeAspect="1"/>
          </p:cNvPicPr>
          <p:nvPr/>
        </p:nvPicPr>
        <p:blipFill>
          <a:blip r:embed="rId3"/>
          <a:stretch>
            <a:fillRect/>
          </a:stretch>
        </p:blipFill>
        <p:spPr>
          <a:xfrm>
            <a:off x="762000" y="1412875"/>
            <a:ext cx="6157595" cy="3400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9747" y="3409315"/>
            <a:ext cx="3557270" cy="1002030"/>
          </a:xfrm>
          <a:prstGeom prst="rect">
            <a:avLst/>
          </a:prstGeom>
        </p:spPr>
        <p:txBody>
          <a:bodyPr vert="horz" wrap="square" lIns="0" tIns="12700" rIns="0" bIns="0" rtlCol="0">
            <a:spAutoFit/>
          </a:bodyPr>
          <a:lstStyle/>
          <a:p>
            <a:pPr marL="929640" marR="5080" indent="-917575">
              <a:lnSpc>
                <a:spcPct val="100000"/>
              </a:lnSpc>
              <a:spcBef>
                <a:spcPts val="100"/>
              </a:spcBef>
            </a:pPr>
            <a:r>
              <a:rPr sz="3200" b="1" spc="-200" dirty="0">
                <a:solidFill>
                  <a:srgbClr val="FFFFFF"/>
                </a:solidFill>
                <a:latin typeface="Trebuchet MS" panose="020B0603020202020204"/>
                <a:cs typeface="Trebuchet MS" panose="020B0603020202020204"/>
              </a:rPr>
              <a:t>EXPLANATORY</a:t>
            </a:r>
            <a:r>
              <a:rPr sz="3200" b="1" spc="-160" dirty="0">
                <a:solidFill>
                  <a:srgbClr val="FFFFFF"/>
                </a:solidFill>
                <a:latin typeface="Trebuchet MS" panose="020B0603020202020204"/>
                <a:cs typeface="Trebuchet MS" panose="020B0603020202020204"/>
              </a:rPr>
              <a:t> DATA </a:t>
            </a:r>
            <a:r>
              <a:rPr sz="3200" b="1" spc="-10" dirty="0">
                <a:solidFill>
                  <a:srgbClr val="FFFFFF"/>
                </a:solidFill>
                <a:latin typeface="Trebuchet MS" panose="020B0603020202020204"/>
                <a:cs typeface="Trebuchet MS" panose="020B0603020202020204"/>
              </a:rPr>
              <a:t>ANALYSIS</a:t>
            </a:r>
            <a:endParaRPr sz="3200">
              <a:latin typeface="Trebuchet MS" panose="020B0603020202020204"/>
              <a:cs typeface="Trebuchet MS" panose="020B0603020202020204"/>
            </a:endParaRPr>
          </a:p>
        </p:txBody>
      </p:sp>
      <p:pic>
        <p:nvPicPr>
          <p:cNvPr id="3" name="object 3"/>
          <p:cNvPicPr/>
          <p:nvPr/>
        </p:nvPicPr>
        <p:blipFill>
          <a:blip r:embed="rId1" cstate="print"/>
          <a:stretch>
            <a:fillRect/>
          </a:stretch>
        </p:blipFill>
        <p:spPr>
          <a:xfrm>
            <a:off x="4451603" y="605027"/>
            <a:ext cx="4619244" cy="2974848"/>
          </a:xfrm>
          <a:prstGeom prst="rect">
            <a:avLst/>
          </a:prstGeom>
        </p:spPr>
      </p:pic>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VISUALIZATION</a:t>
            </a:r>
            <a:endParaRPr lang="en-IN" spc="-100" dirty="0"/>
          </a:p>
        </p:txBody>
      </p:sp>
      <p:sp>
        <p:nvSpPr>
          <p:cNvPr id="12" name="Content Placeholder 11"/>
          <p:cNvSpPr>
            <a:spLocks noGrp="1"/>
          </p:cNvSpPr>
          <p:nvPr>
            <p:ph sz="half" idx="3"/>
          </p:nvPr>
        </p:nvSpPr>
        <p:spPr/>
        <p:txBody>
          <a:bodyPr/>
          <a:p>
            <a:endParaRPr lang="en-US"/>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11" name="Content Placeholder 10"/>
          <p:cNvPicPr>
            <a:picLocks noChangeAspect="1"/>
          </p:cNvPicPr>
          <p:nvPr>
            <p:ph sz="half" idx="2"/>
          </p:nvPr>
        </p:nvPicPr>
        <p:blipFill>
          <a:blip r:embed="rId3"/>
          <a:stretch>
            <a:fillRect/>
          </a:stretch>
        </p:blipFill>
        <p:spPr>
          <a:xfrm>
            <a:off x="457200" y="1492885"/>
            <a:ext cx="8458835" cy="2864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VISUALIZATION</a:t>
            </a:r>
            <a:endParaRPr lang="en-IN" spc="-100" dirty="0"/>
          </a:p>
        </p:txBody>
      </p:sp>
      <p:sp>
        <p:nvSpPr>
          <p:cNvPr id="3" name="Content Placeholder 2"/>
          <p:cNvSpPr>
            <a:spLocks noGrp="1"/>
          </p:cNvSpPr>
          <p:nvPr>
            <p:ph sz="half" idx="3"/>
          </p:nvPr>
        </p:nvSpPr>
        <p:spPr/>
        <p:txBody>
          <a:bodyPr/>
          <a:p>
            <a:endParaRPr lang="en-US"/>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2" name="Content Placeholder 1"/>
          <p:cNvPicPr>
            <a:picLocks noChangeAspect="1"/>
          </p:cNvPicPr>
          <p:nvPr>
            <p:ph sz="half" idx="2"/>
          </p:nvPr>
        </p:nvPicPr>
        <p:blipFill>
          <a:blip r:embed="rId3"/>
          <a:stretch>
            <a:fillRect/>
          </a:stretch>
        </p:blipFill>
        <p:spPr>
          <a:xfrm>
            <a:off x="457200" y="1612900"/>
            <a:ext cx="8034655" cy="2670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18744" y="123444"/>
            <a:ext cx="5615940" cy="696595"/>
            <a:chOff x="618744" y="123444"/>
            <a:chExt cx="5615940" cy="696595"/>
          </a:xfrm>
        </p:grpSpPr>
        <p:pic>
          <p:nvPicPr>
            <p:cNvPr id="6" name="object 6"/>
            <p:cNvPicPr/>
            <p:nvPr/>
          </p:nvPicPr>
          <p:blipFill>
            <a:blip r:embed="rId1" cstate="print"/>
            <a:stretch>
              <a:fillRect/>
            </a:stretch>
          </p:blipFill>
          <p:spPr>
            <a:xfrm>
              <a:off x="618744" y="123444"/>
              <a:ext cx="5615939" cy="696467"/>
            </a:xfrm>
            <a:prstGeom prst="rect">
              <a:avLst/>
            </a:prstGeom>
          </p:spPr>
        </p:pic>
        <p:pic>
          <p:nvPicPr>
            <p:cNvPr id="7" name="object 7"/>
            <p:cNvPicPr/>
            <p:nvPr/>
          </p:nvPicPr>
          <p:blipFill>
            <a:blip r:embed="rId2" cstate="print"/>
            <a:stretch>
              <a:fillRect/>
            </a:stretch>
          </p:blipFill>
          <p:spPr>
            <a:xfrm>
              <a:off x="1242060" y="199644"/>
              <a:ext cx="4366260" cy="618743"/>
            </a:xfrm>
            <a:prstGeom prst="rect">
              <a:avLst/>
            </a:prstGeom>
          </p:spPr>
        </p:pic>
        <p:sp>
          <p:nvSpPr>
            <p:cNvPr id="8" name="object 8"/>
            <p:cNvSpPr/>
            <p:nvPr/>
          </p:nvSpPr>
          <p:spPr>
            <a:xfrm>
              <a:off x="680466" y="165354"/>
              <a:ext cx="5492750" cy="573405"/>
            </a:xfrm>
            <a:custGeom>
              <a:avLst/>
              <a:gdLst/>
              <a:ahLst/>
              <a:cxnLst/>
              <a:rect l="l" t="t" r="r" b="b"/>
              <a:pathLst>
                <a:path w="5492750" h="573405">
                  <a:moveTo>
                    <a:pt x="5492496" y="0"/>
                  </a:moveTo>
                  <a:lnTo>
                    <a:pt x="0" y="0"/>
                  </a:lnTo>
                  <a:lnTo>
                    <a:pt x="0" y="573024"/>
                  </a:lnTo>
                  <a:lnTo>
                    <a:pt x="5492496" y="573024"/>
                  </a:lnTo>
                  <a:lnTo>
                    <a:pt x="5492496" y="0"/>
                  </a:lnTo>
                  <a:close/>
                </a:path>
              </a:pathLst>
            </a:custGeom>
            <a:solidFill>
              <a:srgbClr val="FF9700"/>
            </a:solidFill>
          </p:spPr>
          <p:txBody>
            <a:bodyPr wrap="square" lIns="0" tIns="0" rIns="0" bIns="0" rtlCol="0"/>
            <a:lstStyle/>
            <a:p/>
          </p:txBody>
        </p:sp>
        <p:sp>
          <p:nvSpPr>
            <p:cNvPr id="9" name="object 9"/>
            <p:cNvSpPr/>
            <p:nvPr/>
          </p:nvSpPr>
          <p:spPr>
            <a:xfrm>
              <a:off x="680466" y="165354"/>
              <a:ext cx="5492750" cy="573405"/>
            </a:xfrm>
            <a:custGeom>
              <a:avLst/>
              <a:gdLst/>
              <a:ahLst/>
              <a:cxnLst/>
              <a:rect l="l" t="t" r="r" b="b"/>
              <a:pathLst>
                <a:path w="5492750" h="573405">
                  <a:moveTo>
                    <a:pt x="0" y="573024"/>
                  </a:moveTo>
                  <a:lnTo>
                    <a:pt x="5492496" y="573024"/>
                  </a:lnTo>
                  <a:lnTo>
                    <a:pt x="5492496" y="0"/>
                  </a:lnTo>
                  <a:lnTo>
                    <a:pt x="0" y="0"/>
                  </a:lnTo>
                  <a:lnTo>
                    <a:pt x="0" y="573024"/>
                  </a:lnTo>
                  <a:close/>
                </a:path>
              </a:pathLst>
            </a:custGeom>
            <a:ln w="38100">
              <a:solidFill>
                <a:srgbClr val="FFFFFF"/>
              </a:solidFill>
            </a:ln>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DATA</a:t>
            </a:r>
            <a:r>
              <a:rPr spc="-100" dirty="0"/>
              <a:t> </a:t>
            </a:r>
            <a:r>
              <a:rPr lang="en-IN" spc="-100" dirty="0"/>
              <a:t>VISUALIZATION</a:t>
            </a:r>
            <a:endParaRPr lang="en-IN" spc="-100" dirty="0"/>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pic>
        <p:nvPicPr>
          <p:cNvPr id="11" name="Content Placeholder 10"/>
          <p:cNvPicPr>
            <a:picLocks noChangeAspect="1"/>
          </p:cNvPicPr>
          <p:nvPr>
            <p:ph sz="half" idx="3"/>
          </p:nvPr>
        </p:nvPicPr>
        <p:blipFill>
          <a:blip r:embed="rId3"/>
          <a:stretch>
            <a:fillRect/>
          </a:stretch>
        </p:blipFill>
        <p:spPr>
          <a:xfrm>
            <a:off x="1143000" y="1504950"/>
            <a:ext cx="7225030" cy="2716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08988" y="64007"/>
            <a:ext cx="393700" cy="131445"/>
          </a:xfrm>
          <a:custGeom>
            <a:avLst/>
            <a:gdLst/>
            <a:ahLst/>
            <a:cxnLst/>
            <a:rect l="l" t="t" r="r" b="b"/>
            <a:pathLst>
              <a:path w="393700" h="131445">
                <a:moveTo>
                  <a:pt x="127507" y="0"/>
                </a:moveTo>
                <a:lnTo>
                  <a:pt x="0" y="131063"/>
                </a:lnTo>
                <a:lnTo>
                  <a:pt x="393192" y="131063"/>
                </a:lnTo>
                <a:lnTo>
                  <a:pt x="127507" y="0"/>
                </a:lnTo>
                <a:close/>
              </a:path>
            </a:pathLst>
          </a:custGeom>
          <a:solidFill>
            <a:srgbClr val="253147"/>
          </a:solidFill>
        </p:spPr>
        <p:txBody>
          <a:bodyPr wrap="square" lIns="0" tIns="0" rIns="0" bIns="0" rtlCol="0"/>
          <a:lstStyle/>
          <a:p/>
        </p:txBody>
      </p:sp>
      <p:grpSp>
        <p:nvGrpSpPr>
          <p:cNvPr id="3" name="object 3"/>
          <p:cNvGrpSpPr/>
          <p:nvPr/>
        </p:nvGrpSpPr>
        <p:grpSpPr>
          <a:xfrm>
            <a:off x="0" y="0"/>
            <a:ext cx="2199640" cy="670560"/>
            <a:chOff x="0" y="0"/>
            <a:chExt cx="2199640" cy="670560"/>
          </a:xfrm>
        </p:grpSpPr>
        <p:sp>
          <p:nvSpPr>
            <p:cNvPr id="4" name="object 4"/>
            <p:cNvSpPr/>
            <p:nvPr/>
          </p:nvSpPr>
          <p:spPr>
            <a:xfrm>
              <a:off x="3048" y="0"/>
              <a:ext cx="2040889" cy="670560"/>
            </a:xfrm>
            <a:custGeom>
              <a:avLst/>
              <a:gdLst/>
              <a:ahLst/>
              <a:cxnLst/>
              <a:rect l="l" t="t" r="r" b="b"/>
              <a:pathLst>
                <a:path w="2040889" h="670560">
                  <a:moveTo>
                    <a:pt x="2040636" y="0"/>
                  </a:moveTo>
                  <a:lnTo>
                    <a:pt x="1371600" y="0"/>
                  </a:lnTo>
                  <a:lnTo>
                    <a:pt x="1368552" y="0"/>
                  </a:lnTo>
                  <a:lnTo>
                    <a:pt x="0" y="0"/>
                  </a:lnTo>
                  <a:lnTo>
                    <a:pt x="0" y="670560"/>
                  </a:lnTo>
                  <a:lnTo>
                    <a:pt x="1368552" y="670560"/>
                  </a:lnTo>
                  <a:lnTo>
                    <a:pt x="1371600" y="670560"/>
                  </a:lnTo>
                  <a:lnTo>
                    <a:pt x="1371600" y="667524"/>
                  </a:lnTo>
                  <a:lnTo>
                    <a:pt x="2040636" y="0"/>
                  </a:lnTo>
                  <a:close/>
                </a:path>
              </a:pathLst>
            </a:custGeom>
            <a:solidFill>
              <a:srgbClr val="C6D2E6"/>
            </a:solidFill>
          </p:spPr>
          <p:txBody>
            <a:bodyPr wrap="square" lIns="0" tIns="0" rIns="0" bIns="0" rtlCol="0"/>
            <a:lstStyle/>
            <a:p/>
          </p:txBody>
        </p:sp>
        <p:sp>
          <p:nvSpPr>
            <p:cNvPr id="5" name="object 5"/>
            <p:cNvSpPr/>
            <p:nvPr/>
          </p:nvSpPr>
          <p:spPr>
            <a:xfrm>
              <a:off x="0" y="192023"/>
              <a:ext cx="2199640" cy="304800"/>
            </a:xfrm>
            <a:custGeom>
              <a:avLst/>
              <a:gdLst/>
              <a:ahLst/>
              <a:cxnLst/>
              <a:rect l="l" t="t" r="r" b="b"/>
              <a:pathLst>
                <a:path w="2199640" h="304800">
                  <a:moveTo>
                    <a:pt x="2199132" y="0"/>
                  </a:moveTo>
                  <a:lnTo>
                    <a:pt x="1901952" y="0"/>
                  </a:lnTo>
                  <a:lnTo>
                    <a:pt x="1895856" y="0"/>
                  </a:lnTo>
                  <a:lnTo>
                    <a:pt x="0" y="0"/>
                  </a:lnTo>
                  <a:lnTo>
                    <a:pt x="0" y="304800"/>
                  </a:lnTo>
                  <a:lnTo>
                    <a:pt x="1895856" y="304800"/>
                  </a:lnTo>
                  <a:lnTo>
                    <a:pt x="1901952" y="304800"/>
                  </a:lnTo>
                  <a:lnTo>
                    <a:pt x="1901952" y="298678"/>
                  </a:lnTo>
                  <a:lnTo>
                    <a:pt x="2199132" y="0"/>
                  </a:lnTo>
                  <a:close/>
                </a:path>
              </a:pathLst>
            </a:custGeom>
            <a:solidFill>
              <a:srgbClr val="3E5278"/>
            </a:solidFill>
          </p:spPr>
          <p:txBody>
            <a:bodyPr wrap="square" lIns="0" tIns="0" rIns="0" bIns="0" rtlCol="0"/>
            <a:lstStyle/>
            <a:p/>
          </p:txBody>
        </p:sp>
      </p:gr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7" name="object 7"/>
          <p:cNvGrpSpPr/>
          <p:nvPr/>
        </p:nvGrpSpPr>
        <p:grpSpPr>
          <a:xfrm>
            <a:off x="6949440" y="4472939"/>
            <a:ext cx="2194560" cy="670560"/>
            <a:chOff x="6949440" y="4472939"/>
            <a:chExt cx="2194560" cy="670560"/>
          </a:xfrm>
        </p:grpSpPr>
        <p:sp>
          <p:nvSpPr>
            <p:cNvPr id="8"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10" name="object 10"/>
          <p:cNvSpPr txBox="1"/>
          <p:nvPr/>
        </p:nvSpPr>
        <p:spPr>
          <a:xfrm>
            <a:off x="3142233" y="2240102"/>
            <a:ext cx="2860675" cy="940435"/>
          </a:xfrm>
          <a:prstGeom prst="rect">
            <a:avLst/>
          </a:prstGeom>
        </p:spPr>
        <p:txBody>
          <a:bodyPr vert="horz" wrap="square" lIns="0" tIns="12700" rIns="0" bIns="0" rtlCol="0">
            <a:spAutoFit/>
          </a:bodyPr>
          <a:lstStyle/>
          <a:p>
            <a:pPr marL="12700">
              <a:lnSpc>
                <a:spcPct val="100000"/>
              </a:lnSpc>
              <a:spcBef>
                <a:spcPts val="100"/>
              </a:spcBef>
            </a:pPr>
            <a:r>
              <a:rPr sz="6000" b="1" spc="-360" dirty="0">
                <a:solidFill>
                  <a:srgbClr val="FF9700"/>
                </a:solidFill>
                <a:latin typeface="Trebuchet MS" panose="020B0603020202020204"/>
                <a:cs typeface="Trebuchet MS" panose="020B0603020202020204"/>
              </a:rPr>
              <a:t>THANKS!</a:t>
            </a:r>
            <a:endParaRPr sz="6000">
              <a:latin typeface="Trebuchet MS" panose="020B0603020202020204"/>
              <a:cs typeface="Trebuchet MS" panose="020B0603020202020204"/>
            </a:endParaRPr>
          </a:p>
        </p:txBody>
      </p:sp>
      <p:grpSp>
        <p:nvGrpSpPr>
          <p:cNvPr id="12" name="object 12"/>
          <p:cNvGrpSpPr/>
          <p:nvPr/>
        </p:nvGrpSpPr>
        <p:grpSpPr>
          <a:xfrm>
            <a:off x="3986784" y="957199"/>
            <a:ext cx="1217930" cy="1147445"/>
            <a:chOff x="3986784" y="957199"/>
            <a:chExt cx="1217930" cy="1147445"/>
          </a:xfrm>
        </p:grpSpPr>
        <p:sp>
          <p:nvSpPr>
            <p:cNvPr id="13" name="object 13"/>
            <p:cNvSpPr/>
            <p:nvPr/>
          </p:nvSpPr>
          <p:spPr>
            <a:xfrm>
              <a:off x="3996690" y="1395222"/>
              <a:ext cx="285115" cy="638810"/>
            </a:xfrm>
            <a:custGeom>
              <a:avLst/>
              <a:gdLst/>
              <a:ahLst/>
              <a:cxnLst/>
              <a:rect l="l" t="t" r="r" b="b"/>
              <a:pathLst>
                <a:path w="285114" h="638810">
                  <a:moveTo>
                    <a:pt x="0" y="0"/>
                  </a:moveTo>
                  <a:lnTo>
                    <a:pt x="0" y="638428"/>
                  </a:lnTo>
                  <a:lnTo>
                    <a:pt x="284861" y="638428"/>
                  </a:lnTo>
                  <a:lnTo>
                    <a:pt x="284861" y="0"/>
                  </a:lnTo>
                  <a:lnTo>
                    <a:pt x="0" y="0"/>
                  </a:lnTo>
                  <a:close/>
                </a:path>
              </a:pathLst>
            </a:custGeom>
            <a:ln w="19812">
              <a:solidFill>
                <a:srgbClr val="3E5278"/>
              </a:solidFill>
            </a:ln>
          </p:spPr>
          <p:txBody>
            <a:bodyPr wrap="square" lIns="0" tIns="0" rIns="0" bIns="0" rtlCol="0"/>
            <a:lstStyle/>
            <a:p/>
          </p:txBody>
        </p:sp>
        <p:pic>
          <p:nvPicPr>
            <p:cNvPr id="14" name="object 14"/>
            <p:cNvPicPr/>
            <p:nvPr/>
          </p:nvPicPr>
          <p:blipFill>
            <a:blip r:embed="rId1" cstate="print"/>
            <a:stretch>
              <a:fillRect/>
            </a:stretch>
          </p:blipFill>
          <p:spPr>
            <a:xfrm>
              <a:off x="4110736" y="1457833"/>
              <a:ext cx="122427" cy="122427"/>
            </a:xfrm>
            <a:prstGeom prst="rect">
              <a:avLst/>
            </a:prstGeom>
          </p:spPr>
        </p:pic>
        <p:sp>
          <p:nvSpPr>
            <p:cNvPr id="15" name="object 15"/>
            <p:cNvSpPr/>
            <p:nvPr/>
          </p:nvSpPr>
          <p:spPr>
            <a:xfrm>
              <a:off x="4303141" y="967105"/>
              <a:ext cx="891540" cy="1127760"/>
            </a:xfrm>
            <a:custGeom>
              <a:avLst/>
              <a:gdLst/>
              <a:ahLst/>
              <a:cxnLst/>
              <a:rect l="l" t="t" r="r" b="b"/>
              <a:pathLst>
                <a:path w="891539" h="1127760">
                  <a:moveTo>
                    <a:pt x="0" y="975106"/>
                  </a:moveTo>
                  <a:lnTo>
                    <a:pt x="109855" y="975106"/>
                  </a:lnTo>
                  <a:lnTo>
                    <a:pt x="145287" y="992759"/>
                  </a:lnTo>
                  <a:lnTo>
                    <a:pt x="194945" y="1014095"/>
                  </a:lnTo>
                  <a:lnTo>
                    <a:pt x="258572" y="1038987"/>
                  </a:lnTo>
                  <a:lnTo>
                    <a:pt x="329564" y="1065530"/>
                  </a:lnTo>
                  <a:lnTo>
                    <a:pt x="405764" y="1088644"/>
                  </a:lnTo>
                  <a:lnTo>
                    <a:pt x="444754" y="1099185"/>
                  </a:lnTo>
                  <a:lnTo>
                    <a:pt x="483743" y="1108075"/>
                  </a:lnTo>
                  <a:lnTo>
                    <a:pt x="520954" y="1116965"/>
                  </a:lnTo>
                  <a:lnTo>
                    <a:pt x="558164" y="1122299"/>
                  </a:lnTo>
                  <a:lnTo>
                    <a:pt x="591820" y="1125855"/>
                  </a:lnTo>
                  <a:lnTo>
                    <a:pt x="625475" y="1127506"/>
                  </a:lnTo>
                  <a:lnTo>
                    <a:pt x="682244" y="1127506"/>
                  </a:lnTo>
                  <a:lnTo>
                    <a:pt x="712343" y="1125855"/>
                  </a:lnTo>
                  <a:lnTo>
                    <a:pt x="765556" y="1115187"/>
                  </a:lnTo>
                  <a:lnTo>
                    <a:pt x="802767" y="1095629"/>
                  </a:lnTo>
                  <a:lnTo>
                    <a:pt x="815213" y="1028319"/>
                  </a:lnTo>
                  <a:lnTo>
                    <a:pt x="813435" y="1015873"/>
                  </a:lnTo>
                  <a:lnTo>
                    <a:pt x="809879" y="1005205"/>
                  </a:lnTo>
                  <a:lnTo>
                    <a:pt x="802767" y="994664"/>
                  </a:lnTo>
                  <a:lnTo>
                    <a:pt x="792099" y="985774"/>
                  </a:lnTo>
                  <a:lnTo>
                    <a:pt x="831088" y="962660"/>
                  </a:lnTo>
                  <a:lnTo>
                    <a:pt x="846963" y="870458"/>
                  </a:lnTo>
                  <a:lnTo>
                    <a:pt x="846963" y="861568"/>
                  </a:lnTo>
                  <a:lnTo>
                    <a:pt x="846963" y="854583"/>
                  </a:lnTo>
                  <a:lnTo>
                    <a:pt x="845312" y="845693"/>
                  </a:lnTo>
                  <a:lnTo>
                    <a:pt x="841756" y="838581"/>
                  </a:lnTo>
                  <a:lnTo>
                    <a:pt x="832866" y="826135"/>
                  </a:lnTo>
                  <a:lnTo>
                    <a:pt x="827532" y="820801"/>
                  </a:lnTo>
                  <a:lnTo>
                    <a:pt x="822198" y="815594"/>
                  </a:lnTo>
                  <a:lnTo>
                    <a:pt x="857631" y="790702"/>
                  </a:lnTo>
                  <a:lnTo>
                    <a:pt x="871855" y="702056"/>
                  </a:lnTo>
                  <a:lnTo>
                    <a:pt x="871855" y="693166"/>
                  </a:lnTo>
                  <a:lnTo>
                    <a:pt x="871855" y="684403"/>
                  </a:lnTo>
                  <a:lnTo>
                    <a:pt x="870076" y="675513"/>
                  </a:lnTo>
                  <a:lnTo>
                    <a:pt x="845312" y="645287"/>
                  </a:lnTo>
                  <a:lnTo>
                    <a:pt x="852297" y="643509"/>
                  </a:lnTo>
                  <a:lnTo>
                    <a:pt x="859409" y="638175"/>
                  </a:lnTo>
                  <a:lnTo>
                    <a:pt x="866521" y="632841"/>
                  </a:lnTo>
                  <a:lnTo>
                    <a:pt x="871855" y="627507"/>
                  </a:lnTo>
                  <a:lnTo>
                    <a:pt x="877188" y="620522"/>
                  </a:lnTo>
                  <a:lnTo>
                    <a:pt x="880745" y="613410"/>
                  </a:lnTo>
                  <a:lnTo>
                    <a:pt x="882523" y="604520"/>
                  </a:lnTo>
                  <a:lnTo>
                    <a:pt x="884301" y="595630"/>
                  </a:lnTo>
                  <a:lnTo>
                    <a:pt x="891286" y="531876"/>
                  </a:lnTo>
                  <a:lnTo>
                    <a:pt x="889635" y="522986"/>
                  </a:lnTo>
                  <a:lnTo>
                    <a:pt x="887730" y="514096"/>
                  </a:lnTo>
                  <a:lnTo>
                    <a:pt x="852297" y="476885"/>
                  </a:lnTo>
                  <a:lnTo>
                    <a:pt x="813435" y="460883"/>
                  </a:lnTo>
                  <a:lnTo>
                    <a:pt x="767334" y="451993"/>
                  </a:lnTo>
                  <a:lnTo>
                    <a:pt x="717676" y="445008"/>
                  </a:lnTo>
                  <a:lnTo>
                    <a:pt x="641476" y="437896"/>
                  </a:lnTo>
                  <a:lnTo>
                    <a:pt x="551053" y="432562"/>
                  </a:lnTo>
                  <a:lnTo>
                    <a:pt x="458978" y="427228"/>
                  </a:lnTo>
                  <a:lnTo>
                    <a:pt x="481964" y="381127"/>
                  </a:lnTo>
                  <a:lnTo>
                    <a:pt x="499745" y="326136"/>
                  </a:lnTo>
                  <a:lnTo>
                    <a:pt x="513842" y="267589"/>
                  </a:lnTo>
                  <a:lnTo>
                    <a:pt x="520954" y="209169"/>
                  </a:lnTo>
                  <a:lnTo>
                    <a:pt x="526288" y="155956"/>
                  </a:lnTo>
                  <a:lnTo>
                    <a:pt x="529844" y="111633"/>
                  </a:lnTo>
                  <a:lnTo>
                    <a:pt x="529844" y="70866"/>
                  </a:lnTo>
                  <a:lnTo>
                    <a:pt x="529844" y="58420"/>
                  </a:lnTo>
                  <a:lnTo>
                    <a:pt x="524510" y="44196"/>
                  </a:lnTo>
                  <a:lnTo>
                    <a:pt x="499745" y="12319"/>
                  </a:lnTo>
                  <a:lnTo>
                    <a:pt x="458978" y="0"/>
                  </a:lnTo>
                  <a:lnTo>
                    <a:pt x="432308" y="1650"/>
                  </a:lnTo>
                  <a:lnTo>
                    <a:pt x="414655" y="5207"/>
                  </a:lnTo>
                  <a:lnTo>
                    <a:pt x="400431" y="10541"/>
                  </a:lnTo>
                  <a:lnTo>
                    <a:pt x="389889" y="15875"/>
                  </a:lnTo>
                  <a:lnTo>
                    <a:pt x="361442" y="106299"/>
                  </a:lnTo>
                  <a:lnTo>
                    <a:pt x="347218" y="147066"/>
                  </a:lnTo>
                  <a:lnTo>
                    <a:pt x="333121" y="184404"/>
                  </a:lnTo>
                  <a:lnTo>
                    <a:pt x="304800" y="246380"/>
                  </a:lnTo>
                  <a:lnTo>
                    <a:pt x="281686" y="285369"/>
                  </a:lnTo>
                  <a:lnTo>
                    <a:pt x="265811" y="301371"/>
                  </a:lnTo>
                  <a:lnTo>
                    <a:pt x="240919" y="326136"/>
                  </a:lnTo>
                  <a:lnTo>
                    <a:pt x="182499" y="381127"/>
                  </a:lnTo>
                  <a:lnTo>
                    <a:pt x="104521" y="451993"/>
                  </a:lnTo>
                  <a:lnTo>
                    <a:pt x="0" y="451993"/>
                  </a:lnTo>
                </a:path>
              </a:pathLst>
            </a:custGeom>
            <a:ln w="19812">
              <a:solidFill>
                <a:srgbClr val="3E5278"/>
              </a:solidFill>
            </a:ln>
          </p:spPr>
          <p:txBody>
            <a:bodyPr wrap="square" lIns="0" tIns="0" rIns="0" bIns="0" rtlCol="0"/>
            <a:lstStyle/>
            <a:p/>
          </p:txBody>
        </p:sp>
      </p:grpSp>
      <p:sp>
        <p:nvSpPr>
          <p:cNvPr id="16" name="object 16"/>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6" name="object 6"/>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grpSp>
        <p:nvGrpSpPr>
          <p:cNvPr id="7" name="object 7"/>
          <p:cNvGrpSpPr/>
          <p:nvPr/>
        </p:nvGrpSpPr>
        <p:grpSpPr>
          <a:xfrm>
            <a:off x="0" y="0"/>
            <a:ext cx="7073265" cy="1327785"/>
            <a:chOff x="0" y="0"/>
            <a:chExt cx="7073265" cy="1327785"/>
          </a:xfrm>
        </p:grpSpPr>
        <p:sp>
          <p:nvSpPr>
            <p:cNvPr id="8" name="object 8"/>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9" name="object 9"/>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grpSp>
      <p:sp>
        <p:nvSpPr>
          <p:cNvPr id="10" name="object 10"/>
          <p:cNvSpPr txBox="1">
            <a:spLocks noGrp="1"/>
          </p:cNvSpPr>
          <p:nvPr>
            <p:ph type="ctrTitle"/>
          </p:nvPr>
        </p:nvSpPr>
        <p:spPr>
          <a:prstGeom prst="rect">
            <a:avLst/>
          </a:prstGeom>
        </p:spPr>
        <p:txBody>
          <a:bodyPr vert="horz" wrap="square" lIns="0" tIns="229235" rIns="0" bIns="0" rtlCol="0">
            <a:spAutoFit/>
          </a:bodyPr>
          <a:lstStyle/>
          <a:p>
            <a:pPr marL="905510">
              <a:lnSpc>
                <a:spcPct val="100000"/>
              </a:lnSpc>
              <a:spcBef>
                <a:spcPts val="1805"/>
              </a:spcBef>
            </a:pPr>
            <a:r>
              <a:rPr spc="-10" dirty="0"/>
              <a:t>CREDITS</a:t>
            </a:r>
            <a:endParaRPr spc="-10" dirty="0"/>
          </a:p>
        </p:txBody>
      </p:sp>
      <p:sp>
        <p:nvSpPr>
          <p:cNvPr id="11" name="object 11"/>
          <p:cNvSpPr txBox="1"/>
          <p:nvPr/>
        </p:nvSpPr>
        <p:spPr>
          <a:xfrm>
            <a:off x="893165" y="2019426"/>
            <a:ext cx="707390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253147"/>
                </a:solidFill>
                <a:latin typeface="Trebuchet MS" panose="020B0603020202020204"/>
                <a:cs typeface="Trebuchet MS" panose="020B0603020202020204"/>
              </a:rPr>
              <a:t>Special</a:t>
            </a:r>
            <a:r>
              <a:rPr sz="2400" spc="225"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thanks</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to</a:t>
            </a:r>
            <a:r>
              <a:rPr sz="2400" spc="220" dirty="0">
                <a:solidFill>
                  <a:srgbClr val="253147"/>
                </a:solidFill>
                <a:latin typeface="Trebuchet MS" panose="020B0603020202020204"/>
                <a:cs typeface="Trebuchet MS" panose="020B0603020202020204"/>
              </a:rPr>
              <a:t> </a:t>
            </a:r>
            <a:r>
              <a:rPr sz="2400" spc="-10" dirty="0">
                <a:solidFill>
                  <a:srgbClr val="253147"/>
                </a:solidFill>
                <a:latin typeface="Trebuchet MS" panose="020B0603020202020204"/>
                <a:cs typeface="Trebuchet MS" panose="020B0603020202020204"/>
              </a:rPr>
              <a:t>Innomatics</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Research</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Lab</a:t>
            </a:r>
            <a:r>
              <a:rPr sz="2400" spc="220" dirty="0">
                <a:solidFill>
                  <a:srgbClr val="253147"/>
                </a:solidFill>
                <a:latin typeface="Trebuchet MS" panose="020B0603020202020204"/>
                <a:cs typeface="Trebuchet MS" panose="020B0603020202020204"/>
              </a:rPr>
              <a:t> </a:t>
            </a:r>
            <a:r>
              <a:rPr sz="2400" dirty="0">
                <a:solidFill>
                  <a:srgbClr val="253147"/>
                </a:solidFill>
                <a:latin typeface="Trebuchet MS" panose="020B0603020202020204"/>
                <a:cs typeface="Trebuchet MS" panose="020B0603020202020204"/>
              </a:rPr>
              <a:t>and</a:t>
            </a:r>
            <a:r>
              <a:rPr sz="2400" spc="220" dirty="0">
                <a:solidFill>
                  <a:srgbClr val="253147"/>
                </a:solidFill>
                <a:latin typeface="Trebuchet MS" panose="020B0603020202020204"/>
                <a:cs typeface="Trebuchet MS" panose="020B0603020202020204"/>
              </a:rPr>
              <a:t> </a:t>
            </a:r>
            <a:r>
              <a:rPr sz="2400" spc="-85" dirty="0">
                <a:solidFill>
                  <a:srgbClr val="253147"/>
                </a:solidFill>
                <a:latin typeface="Trebuchet MS" panose="020B0603020202020204"/>
                <a:cs typeface="Trebuchet MS" panose="020B0603020202020204"/>
              </a:rPr>
              <a:t>my </a:t>
            </a:r>
            <a:r>
              <a:rPr sz="2400" spc="-175" dirty="0">
                <a:solidFill>
                  <a:srgbClr val="253147"/>
                </a:solidFill>
                <a:latin typeface="Trebuchet MS" panose="020B0603020202020204"/>
                <a:cs typeface="Trebuchet MS" panose="020B0603020202020204"/>
              </a:rPr>
              <a:t>teammates</a:t>
            </a:r>
            <a:r>
              <a:rPr sz="2400" dirty="0">
                <a:solidFill>
                  <a:srgbClr val="253147"/>
                </a:solidFill>
                <a:latin typeface="Trebuchet MS" panose="020B0603020202020204"/>
                <a:cs typeface="Trebuchet MS" panose="020B0603020202020204"/>
              </a:rPr>
              <a:t> </a:t>
            </a:r>
            <a:r>
              <a:rPr sz="2400" spc="-195" dirty="0">
                <a:solidFill>
                  <a:srgbClr val="253147"/>
                </a:solidFill>
                <a:latin typeface="Trebuchet MS" panose="020B0603020202020204"/>
                <a:cs typeface="Trebuchet MS" panose="020B0603020202020204"/>
              </a:rPr>
              <a:t>without</a:t>
            </a:r>
            <a:r>
              <a:rPr sz="2400" spc="25" dirty="0">
                <a:solidFill>
                  <a:srgbClr val="253147"/>
                </a:solidFill>
                <a:latin typeface="Trebuchet MS" panose="020B0603020202020204"/>
                <a:cs typeface="Trebuchet MS" panose="020B0603020202020204"/>
              </a:rPr>
              <a:t> </a:t>
            </a:r>
            <a:r>
              <a:rPr sz="2400" spc="-220" dirty="0">
                <a:solidFill>
                  <a:srgbClr val="253147"/>
                </a:solidFill>
                <a:latin typeface="Trebuchet MS" panose="020B0603020202020204"/>
                <a:cs typeface="Trebuchet MS" panose="020B0603020202020204"/>
              </a:rPr>
              <a:t>their</a:t>
            </a:r>
            <a:r>
              <a:rPr sz="2400" spc="40" dirty="0">
                <a:solidFill>
                  <a:srgbClr val="253147"/>
                </a:solidFill>
                <a:latin typeface="Trebuchet MS" panose="020B0603020202020204"/>
                <a:cs typeface="Trebuchet MS" panose="020B0603020202020204"/>
              </a:rPr>
              <a:t> </a:t>
            </a:r>
            <a:r>
              <a:rPr sz="2400" spc="-195" dirty="0">
                <a:solidFill>
                  <a:srgbClr val="253147"/>
                </a:solidFill>
                <a:latin typeface="Trebuchet MS" panose="020B0603020202020204"/>
                <a:cs typeface="Trebuchet MS" panose="020B0603020202020204"/>
              </a:rPr>
              <a:t>help</a:t>
            </a:r>
            <a:r>
              <a:rPr sz="2400" spc="25" dirty="0">
                <a:solidFill>
                  <a:srgbClr val="253147"/>
                </a:solidFill>
                <a:latin typeface="Trebuchet MS" panose="020B0603020202020204"/>
                <a:cs typeface="Trebuchet MS" panose="020B0603020202020204"/>
              </a:rPr>
              <a:t> </a:t>
            </a:r>
            <a:r>
              <a:rPr sz="2400" spc="-180" dirty="0">
                <a:solidFill>
                  <a:srgbClr val="253147"/>
                </a:solidFill>
                <a:latin typeface="Trebuchet MS" panose="020B0603020202020204"/>
                <a:cs typeface="Trebuchet MS" panose="020B0603020202020204"/>
              </a:rPr>
              <a:t>and</a:t>
            </a:r>
            <a:r>
              <a:rPr sz="2400" spc="5" dirty="0">
                <a:solidFill>
                  <a:srgbClr val="253147"/>
                </a:solidFill>
                <a:latin typeface="Trebuchet MS" panose="020B0603020202020204"/>
                <a:cs typeface="Trebuchet MS" panose="020B0603020202020204"/>
              </a:rPr>
              <a:t> </a:t>
            </a:r>
            <a:r>
              <a:rPr sz="2400" spc="-170" dirty="0">
                <a:solidFill>
                  <a:srgbClr val="253147"/>
                </a:solidFill>
                <a:latin typeface="Trebuchet MS" panose="020B0603020202020204"/>
                <a:cs typeface="Trebuchet MS" panose="020B0603020202020204"/>
              </a:rPr>
              <a:t>motivation</a:t>
            </a:r>
            <a:r>
              <a:rPr sz="2400" spc="25" dirty="0">
                <a:solidFill>
                  <a:srgbClr val="253147"/>
                </a:solidFill>
                <a:latin typeface="Trebuchet MS" panose="020B0603020202020204"/>
                <a:cs typeface="Trebuchet MS" panose="020B0603020202020204"/>
              </a:rPr>
              <a:t> </a:t>
            </a:r>
            <a:r>
              <a:rPr sz="2400" spc="-120" dirty="0">
                <a:solidFill>
                  <a:srgbClr val="253147"/>
                </a:solidFill>
                <a:latin typeface="Trebuchet MS" panose="020B0603020202020204"/>
                <a:cs typeface="Trebuchet MS" panose="020B0603020202020204"/>
              </a:rPr>
              <a:t>this</a:t>
            </a:r>
            <a:r>
              <a:rPr sz="2400" spc="30" dirty="0">
                <a:solidFill>
                  <a:srgbClr val="253147"/>
                </a:solidFill>
                <a:latin typeface="Trebuchet MS" panose="020B0603020202020204"/>
                <a:cs typeface="Trebuchet MS" panose="020B0603020202020204"/>
              </a:rPr>
              <a:t> </a:t>
            </a:r>
            <a:r>
              <a:rPr sz="2400" spc="-105" dirty="0">
                <a:solidFill>
                  <a:srgbClr val="253147"/>
                </a:solidFill>
                <a:latin typeface="Trebuchet MS" panose="020B0603020202020204"/>
                <a:cs typeface="Trebuchet MS" panose="020B0603020202020204"/>
              </a:rPr>
              <a:t>task</a:t>
            </a:r>
            <a:r>
              <a:rPr sz="2400" spc="25" dirty="0">
                <a:solidFill>
                  <a:srgbClr val="253147"/>
                </a:solidFill>
                <a:latin typeface="Trebuchet MS" panose="020B0603020202020204"/>
                <a:cs typeface="Trebuchet MS" panose="020B0603020202020204"/>
              </a:rPr>
              <a:t> </a:t>
            </a:r>
            <a:r>
              <a:rPr sz="2400" spc="-100" dirty="0">
                <a:solidFill>
                  <a:srgbClr val="253147"/>
                </a:solidFill>
                <a:latin typeface="Trebuchet MS" panose="020B0603020202020204"/>
                <a:cs typeface="Trebuchet MS" panose="020B0603020202020204"/>
              </a:rPr>
              <a:t>will </a:t>
            </a:r>
            <a:r>
              <a:rPr sz="2400" spc="-175" dirty="0">
                <a:solidFill>
                  <a:srgbClr val="253147"/>
                </a:solidFill>
                <a:latin typeface="Trebuchet MS" panose="020B0603020202020204"/>
                <a:cs typeface="Trebuchet MS" panose="020B0603020202020204"/>
              </a:rPr>
              <a:t>be</a:t>
            </a:r>
            <a:r>
              <a:rPr sz="2400" spc="-165" dirty="0">
                <a:solidFill>
                  <a:srgbClr val="253147"/>
                </a:solidFill>
                <a:latin typeface="Trebuchet MS" panose="020B0603020202020204"/>
                <a:cs typeface="Trebuchet MS" panose="020B0603020202020204"/>
              </a:rPr>
              <a:t> </a:t>
            </a:r>
            <a:r>
              <a:rPr sz="2400" spc="-85" dirty="0">
                <a:solidFill>
                  <a:srgbClr val="253147"/>
                </a:solidFill>
                <a:latin typeface="Trebuchet MS" panose="020B0603020202020204"/>
                <a:cs typeface="Trebuchet MS" panose="020B0603020202020204"/>
              </a:rPr>
              <a:t>incomplete.</a:t>
            </a:r>
            <a:endParaRPr sz="2400">
              <a:latin typeface="Trebuchet MS" panose="020B0603020202020204"/>
              <a:cs typeface="Trebuchet MS" panose="020B0603020202020204"/>
            </a:endParaRPr>
          </a:p>
        </p:txBody>
      </p:sp>
      <p:sp>
        <p:nvSpPr>
          <p:cNvPr id="12" name="object 12"/>
          <p:cNvSpPr/>
          <p:nvPr/>
        </p:nvSpPr>
        <p:spPr>
          <a:xfrm>
            <a:off x="309372" y="633983"/>
            <a:ext cx="315595" cy="283845"/>
          </a:xfrm>
          <a:custGeom>
            <a:avLst/>
            <a:gdLst/>
            <a:ahLst/>
            <a:cxnLst/>
            <a:rect l="l" t="t" r="r" b="b"/>
            <a:pathLst>
              <a:path w="315595" h="283844">
                <a:moveTo>
                  <a:pt x="234289" y="0"/>
                </a:moveTo>
                <a:lnTo>
                  <a:pt x="227837" y="0"/>
                </a:lnTo>
                <a:lnTo>
                  <a:pt x="221373" y="888"/>
                </a:lnTo>
                <a:lnTo>
                  <a:pt x="182156" y="18923"/>
                </a:lnTo>
                <a:lnTo>
                  <a:pt x="157734" y="53975"/>
                </a:lnTo>
                <a:lnTo>
                  <a:pt x="133286" y="18923"/>
                </a:lnTo>
                <a:lnTo>
                  <a:pt x="118059" y="8762"/>
                </a:lnTo>
                <a:lnTo>
                  <a:pt x="112534" y="5968"/>
                </a:lnTo>
                <a:lnTo>
                  <a:pt x="106527" y="3682"/>
                </a:lnTo>
                <a:lnTo>
                  <a:pt x="100545" y="2286"/>
                </a:lnTo>
                <a:lnTo>
                  <a:pt x="94094" y="888"/>
                </a:lnTo>
                <a:lnTo>
                  <a:pt x="87630" y="0"/>
                </a:lnTo>
                <a:lnTo>
                  <a:pt x="81178" y="0"/>
                </a:lnTo>
                <a:lnTo>
                  <a:pt x="42430" y="9651"/>
                </a:lnTo>
                <a:lnTo>
                  <a:pt x="13842" y="35560"/>
                </a:lnTo>
                <a:lnTo>
                  <a:pt x="469" y="72898"/>
                </a:lnTo>
                <a:lnTo>
                  <a:pt x="0" y="81279"/>
                </a:lnTo>
                <a:lnTo>
                  <a:pt x="0" y="86867"/>
                </a:lnTo>
                <a:lnTo>
                  <a:pt x="469" y="92328"/>
                </a:lnTo>
                <a:lnTo>
                  <a:pt x="12458" y="133476"/>
                </a:lnTo>
                <a:lnTo>
                  <a:pt x="35052" y="168528"/>
                </a:lnTo>
                <a:lnTo>
                  <a:pt x="68719" y="205486"/>
                </a:lnTo>
                <a:lnTo>
                  <a:pt x="81178" y="217931"/>
                </a:lnTo>
                <a:lnTo>
                  <a:pt x="129146" y="260350"/>
                </a:lnTo>
                <a:lnTo>
                  <a:pt x="157734" y="283463"/>
                </a:lnTo>
                <a:lnTo>
                  <a:pt x="211226" y="239140"/>
                </a:lnTo>
                <a:lnTo>
                  <a:pt x="234289" y="217931"/>
                </a:lnTo>
                <a:lnTo>
                  <a:pt x="267030" y="184150"/>
                </a:lnTo>
                <a:lnTo>
                  <a:pt x="292862" y="151383"/>
                </a:lnTo>
                <a:lnTo>
                  <a:pt x="310845" y="113537"/>
                </a:lnTo>
                <a:lnTo>
                  <a:pt x="315455" y="86867"/>
                </a:lnTo>
                <a:lnTo>
                  <a:pt x="315455" y="81279"/>
                </a:lnTo>
                <a:lnTo>
                  <a:pt x="305777" y="42417"/>
                </a:lnTo>
                <a:lnTo>
                  <a:pt x="279476" y="13842"/>
                </a:lnTo>
                <a:lnTo>
                  <a:pt x="242582" y="507"/>
                </a:lnTo>
                <a:lnTo>
                  <a:pt x="234289" y="0"/>
                </a:lnTo>
                <a:close/>
              </a:path>
            </a:pathLst>
          </a:custGeom>
          <a:ln w="12192">
            <a:solidFill>
              <a:srgbClr val="FF9700"/>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lstStyle/>
          <a:p/>
        </p:txBody>
      </p:sp>
      <p:grpSp>
        <p:nvGrpSpPr>
          <p:cNvPr id="3" name="object 3"/>
          <p:cNvGrpSpPr/>
          <p:nvPr/>
        </p:nvGrpSpPr>
        <p:grpSpPr>
          <a:xfrm>
            <a:off x="0" y="0"/>
            <a:ext cx="7073265" cy="1327785"/>
            <a:chOff x="0" y="0"/>
            <a:chExt cx="7073265" cy="1327785"/>
          </a:xfrm>
        </p:grpSpPr>
        <p:sp>
          <p:nvSpPr>
            <p:cNvPr id="4" name="object 4"/>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lstStyle/>
            <a:p/>
          </p:txBody>
        </p:sp>
        <p:sp>
          <p:nvSpPr>
            <p:cNvPr id="5" name="object 5"/>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lstStyle/>
            <a:p/>
          </p:txBody>
        </p:sp>
      </p:grpSp>
      <p:sp>
        <p:nvSpPr>
          <p:cNvPr id="6"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7" name="object 7"/>
          <p:cNvGrpSpPr/>
          <p:nvPr/>
        </p:nvGrpSpPr>
        <p:grpSpPr>
          <a:xfrm>
            <a:off x="6949440" y="4472939"/>
            <a:ext cx="2194560" cy="670560"/>
            <a:chOff x="6949440" y="4472939"/>
            <a:chExt cx="2194560" cy="670560"/>
          </a:xfrm>
        </p:grpSpPr>
        <p:sp>
          <p:nvSpPr>
            <p:cNvPr id="8"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9"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grpSp>
        <p:nvGrpSpPr>
          <p:cNvPr id="10" name="object 10"/>
          <p:cNvGrpSpPr/>
          <p:nvPr/>
        </p:nvGrpSpPr>
        <p:grpSpPr>
          <a:xfrm>
            <a:off x="1031747" y="108204"/>
            <a:ext cx="4478020" cy="768350"/>
            <a:chOff x="1031747" y="108204"/>
            <a:chExt cx="4478020" cy="768350"/>
          </a:xfrm>
        </p:grpSpPr>
        <p:pic>
          <p:nvPicPr>
            <p:cNvPr id="11" name="object 11"/>
            <p:cNvPicPr/>
            <p:nvPr/>
          </p:nvPicPr>
          <p:blipFill>
            <a:blip r:embed="rId1" cstate="print"/>
            <a:stretch>
              <a:fillRect/>
            </a:stretch>
          </p:blipFill>
          <p:spPr>
            <a:xfrm>
              <a:off x="1031747" y="108204"/>
              <a:ext cx="4477512" cy="768096"/>
            </a:xfrm>
            <a:prstGeom prst="rect">
              <a:avLst/>
            </a:prstGeom>
          </p:spPr>
        </p:pic>
        <p:pic>
          <p:nvPicPr>
            <p:cNvPr id="12" name="object 12"/>
            <p:cNvPicPr/>
            <p:nvPr/>
          </p:nvPicPr>
          <p:blipFill>
            <a:blip r:embed="rId2" cstate="print"/>
            <a:stretch>
              <a:fillRect/>
            </a:stretch>
          </p:blipFill>
          <p:spPr>
            <a:xfrm>
              <a:off x="2674619" y="220980"/>
              <a:ext cx="1188720" cy="618744"/>
            </a:xfrm>
            <a:prstGeom prst="rect">
              <a:avLst/>
            </a:prstGeom>
          </p:spPr>
        </p:pic>
        <p:sp>
          <p:nvSpPr>
            <p:cNvPr id="13" name="object 13"/>
            <p:cNvSpPr/>
            <p:nvPr/>
          </p:nvSpPr>
          <p:spPr>
            <a:xfrm>
              <a:off x="1093469" y="150114"/>
              <a:ext cx="4354195" cy="645160"/>
            </a:xfrm>
            <a:custGeom>
              <a:avLst/>
              <a:gdLst/>
              <a:ahLst/>
              <a:cxnLst/>
              <a:rect l="l" t="t" r="r" b="b"/>
              <a:pathLst>
                <a:path w="4354195" h="645160">
                  <a:moveTo>
                    <a:pt x="4354067" y="0"/>
                  </a:moveTo>
                  <a:lnTo>
                    <a:pt x="0" y="0"/>
                  </a:lnTo>
                  <a:lnTo>
                    <a:pt x="0" y="644651"/>
                  </a:lnTo>
                  <a:lnTo>
                    <a:pt x="4354067" y="644651"/>
                  </a:lnTo>
                  <a:lnTo>
                    <a:pt x="4354067" y="0"/>
                  </a:lnTo>
                  <a:close/>
                </a:path>
              </a:pathLst>
            </a:custGeom>
            <a:solidFill>
              <a:srgbClr val="FF9700"/>
            </a:solidFill>
          </p:spPr>
          <p:txBody>
            <a:bodyPr wrap="square" lIns="0" tIns="0" rIns="0" bIns="0" rtlCol="0"/>
            <a:lstStyle/>
            <a:p/>
          </p:txBody>
        </p:sp>
        <p:sp>
          <p:nvSpPr>
            <p:cNvPr id="14" name="object 14"/>
            <p:cNvSpPr/>
            <p:nvPr/>
          </p:nvSpPr>
          <p:spPr>
            <a:xfrm>
              <a:off x="1093469" y="150114"/>
              <a:ext cx="4354195" cy="645160"/>
            </a:xfrm>
            <a:custGeom>
              <a:avLst/>
              <a:gdLst/>
              <a:ahLst/>
              <a:cxnLst/>
              <a:rect l="l" t="t" r="r" b="b"/>
              <a:pathLst>
                <a:path w="4354195" h="645160">
                  <a:moveTo>
                    <a:pt x="0" y="644651"/>
                  </a:moveTo>
                  <a:lnTo>
                    <a:pt x="4354067" y="644651"/>
                  </a:lnTo>
                  <a:lnTo>
                    <a:pt x="4354067" y="0"/>
                  </a:lnTo>
                  <a:lnTo>
                    <a:pt x="0" y="0"/>
                  </a:lnTo>
                  <a:lnTo>
                    <a:pt x="0" y="644651"/>
                  </a:lnTo>
                  <a:close/>
                </a:path>
              </a:pathLst>
            </a:custGeom>
            <a:ln w="38100">
              <a:solidFill>
                <a:srgbClr val="FFFFFF"/>
              </a:solidFill>
            </a:ln>
          </p:spPr>
          <p:txBody>
            <a:bodyPr wrap="square" lIns="0" tIns="0" rIns="0" bIns="0" rtlCol="0"/>
            <a:lstStyle/>
            <a:p/>
          </p:txBody>
        </p:sp>
      </p:grpSp>
      <p:sp>
        <p:nvSpPr>
          <p:cNvPr id="15" name="object 15"/>
          <p:cNvSpPr txBox="1">
            <a:spLocks noGrp="1"/>
          </p:cNvSpPr>
          <p:nvPr>
            <p:ph type="title"/>
          </p:nvPr>
        </p:nvSpPr>
        <p:spPr>
          <a:prstGeom prst="rect">
            <a:avLst/>
          </a:prstGeom>
        </p:spPr>
        <p:txBody>
          <a:bodyPr vert="horz" wrap="square" lIns="0" tIns="13335" rIns="0" bIns="0" rtlCol="0">
            <a:spAutoFit/>
          </a:bodyPr>
          <a:lstStyle/>
          <a:p>
            <a:pPr marL="1445260">
              <a:lnSpc>
                <a:spcPct val="100000"/>
              </a:lnSpc>
              <a:spcBef>
                <a:spcPts val="105"/>
              </a:spcBef>
            </a:pPr>
            <a:r>
              <a:rPr spc="-165" dirty="0"/>
              <a:t>Content</a:t>
            </a:r>
            <a:endParaRPr spc="-165" dirty="0"/>
          </a:p>
        </p:txBody>
      </p:sp>
      <p:sp>
        <p:nvSpPr>
          <p:cNvPr id="16" name="object 16"/>
          <p:cNvSpPr/>
          <p:nvPr/>
        </p:nvSpPr>
        <p:spPr>
          <a:xfrm>
            <a:off x="373392" y="269747"/>
            <a:ext cx="309880" cy="403860"/>
          </a:xfrm>
          <a:custGeom>
            <a:avLst/>
            <a:gdLst/>
            <a:ahLst/>
            <a:cxnLst/>
            <a:rect l="l" t="t" r="r" b="b"/>
            <a:pathLst>
              <a:path w="309880" h="403859">
                <a:moveTo>
                  <a:pt x="25907" y="385444"/>
                </a:moveTo>
                <a:lnTo>
                  <a:pt x="26365" y="388238"/>
                </a:lnTo>
                <a:lnTo>
                  <a:pt x="26822" y="391413"/>
                </a:lnTo>
                <a:lnTo>
                  <a:pt x="40182" y="403860"/>
                </a:lnTo>
                <a:lnTo>
                  <a:pt x="43395" y="403860"/>
                </a:lnTo>
                <a:lnTo>
                  <a:pt x="299237" y="403860"/>
                </a:lnTo>
                <a:lnTo>
                  <a:pt x="300609" y="403860"/>
                </a:lnTo>
                <a:lnTo>
                  <a:pt x="301993" y="403351"/>
                </a:lnTo>
                <a:lnTo>
                  <a:pt x="309346" y="383539"/>
                </a:lnTo>
                <a:lnTo>
                  <a:pt x="309346" y="62611"/>
                </a:lnTo>
                <a:lnTo>
                  <a:pt x="309346" y="59816"/>
                </a:lnTo>
                <a:lnTo>
                  <a:pt x="308889" y="57530"/>
                </a:lnTo>
                <a:lnTo>
                  <a:pt x="308432" y="56134"/>
                </a:lnTo>
                <a:lnTo>
                  <a:pt x="307505" y="54737"/>
                </a:lnTo>
                <a:lnTo>
                  <a:pt x="306133" y="54228"/>
                </a:lnTo>
                <a:lnTo>
                  <a:pt x="304291" y="53848"/>
                </a:lnTo>
                <a:lnTo>
                  <a:pt x="299237" y="53339"/>
                </a:lnTo>
              </a:path>
              <a:path w="309880" h="403859">
                <a:moveTo>
                  <a:pt x="271703" y="19812"/>
                </a:moveTo>
                <a:lnTo>
                  <a:pt x="14782" y="19812"/>
                </a:lnTo>
                <a:lnTo>
                  <a:pt x="12014" y="20319"/>
                </a:lnTo>
                <a:lnTo>
                  <a:pt x="9245" y="21209"/>
                </a:lnTo>
                <a:lnTo>
                  <a:pt x="6477" y="22098"/>
                </a:lnTo>
                <a:lnTo>
                  <a:pt x="4165" y="24002"/>
                </a:lnTo>
                <a:lnTo>
                  <a:pt x="2298" y="26288"/>
                </a:lnTo>
                <a:lnTo>
                  <a:pt x="1396" y="29082"/>
                </a:lnTo>
                <a:lnTo>
                  <a:pt x="457" y="31876"/>
                </a:lnTo>
                <a:lnTo>
                  <a:pt x="0" y="34543"/>
                </a:lnTo>
                <a:lnTo>
                  <a:pt x="0" y="355600"/>
                </a:lnTo>
                <a:lnTo>
                  <a:pt x="457" y="358266"/>
                </a:lnTo>
                <a:lnTo>
                  <a:pt x="1396" y="361061"/>
                </a:lnTo>
                <a:lnTo>
                  <a:pt x="2298" y="363854"/>
                </a:lnTo>
                <a:lnTo>
                  <a:pt x="4165" y="366140"/>
                </a:lnTo>
                <a:lnTo>
                  <a:pt x="6477" y="368046"/>
                </a:lnTo>
                <a:lnTo>
                  <a:pt x="9245" y="368935"/>
                </a:lnTo>
                <a:lnTo>
                  <a:pt x="12014" y="369824"/>
                </a:lnTo>
                <a:lnTo>
                  <a:pt x="14782" y="370331"/>
                </a:lnTo>
                <a:lnTo>
                  <a:pt x="271703" y="370331"/>
                </a:lnTo>
                <a:lnTo>
                  <a:pt x="274472" y="369824"/>
                </a:lnTo>
                <a:lnTo>
                  <a:pt x="277253" y="368935"/>
                </a:lnTo>
                <a:lnTo>
                  <a:pt x="280035" y="368046"/>
                </a:lnTo>
                <a:lnTo>
                  <a:pt x="286499" y="355600"/>
                </a:lnTo>
                <a:lnTo>
                  <a:pt x="286499" y="34543"/>
                </a:lnTo>
                <a:lnTo>
                  <a:pt x="277253" y="21209"/>
                </a:lnTo>
                <a:lnTo>
                  <a:pt x="274472" y="20319"/>
                </a:lnTo>
                <a:lnTo>
                  <a:pt x="271703" y="19812"/>
                </a:lnTo>
              </a:path>
              <a:path w="309880" h="403859">
                <a:moveTo>
                  <a:pt x="173723" y="22860"/>
                </a:moveTo>
                <a:lnTo>
                  <a:pt x="176898" y="23367"/>
                </a:lnTo>
                <a:lnTo>
                  <a:pt x="180060" y="24256"/>
                </a:lnTo>
                <a:lnTo>
                  <a:pt x="183235" y="25653"/>
                </a:lnTo>
                <a:lnTo>
                  <a:pt x="185483" y="28066"/>
                </a:lnTo>
                <a:lnTo>
                  <a:pt x="187756" y="30479"/>
                </a:lnTo>
                <a:lnTo>
                  <a:pt x="189115" y="33781"/>
                </a:lnTo>
                <a:lnTo>
                  <a:pt x="190017" y="37084"/>
                </a:lnTo>
                <a:lnTo>
                  <a:pt x="190474" y="40386"/>
                </a:lnTo>
                <a:lnTo>
                  <a:pt x="190017" y="43687"/>
                </a:lnTo>
                <a:lnTo>
                  <a:pt x="189115" y="46989"/>
                </a:lnTo>
                <a:lnTo>
                  <a:pt x="187756" y="50291"/>
                </a:lnTo>
                <a:lnTo>
                  <a:pt x="185483" y="52704"/>
                </a:lnTo>
                <a:lnTo>
                  <a:pt x="183235" y="55117"/>
                </a:lnTo>
                <a:lnTo>
                  <a:pt x="180060" y="56514"/>
                </a:lnTo>
                <a:lnTo>
                  <a:pt x="176898" y="57403"/>
                </a:lnTo>
                <a:lnTo>
                  <a:pt x="173723" y="57912"/>
                </a:lnTo>
                <a:lnTo>
                  <a:pt x="170561" y="57403"/>
                </a:lnTo>
                <a:lnTo>
                  <a:pt x="167386" y="56514"/>
                </a:lnTo>
                <a:lnTo>
                  <a:pt x="164223" y="55117"/>
                </a:lnTo>
                <a:lnTo>
                  <a:pt x="161963" y="52704"/>
                </a:lnTo>
                <a:lnTo>
                  <a:pt x="159689" y="50291"/>
                </a:lnTo>
                <a:lnTo>
                  <a:pt x="158330" y="46989"/>
                </a:lnTo>
                <a:lnTo>
                  <a:pt x="157429" y="43687"/>
                </a:lnTo>
                <a:lnTo>
                  <a:pt x="156972" y="40386"/>
                </a:lnTo>
                <a:lnTo>
                  <a:pt x="157429" y="37084"/>
                </a:lnTo>
                <a:lnTo>
                  <a:pt x="158330" y="33781"/>
                </a:lnTo>
                <a:lnTo>
                  <a:pt x="159689" y="30479"/>
                </a:lnTo>
                <a:lnTo>
                  <a:pt x="161963" y="28066"/>
                </a:lnTo>
                <a:lnTo>
                  <a:pt x="164223" y="25653"/>
                </a:lnTo>
                <a:lnTo>
                  <a:pt x="167386" y="24256"/>
                </a:lnTo>
                <a:lnTo>
                  <a:pt x="170561" y="23367"/>
                </a:lnTo>
                <a:lnTo>
                  <a:pt x="173723" y="22860"/>
                </a:lnTo>
              </a:path>
              <a:path w="309880" h="403859">
                <a:moveTo>
                  <a:pt x="111252" y="22860"/>
                </a:moveTo>
                <a:lnTo>
                  <a:pt x="114414" y="23367"/>
                </a:lnTo>
                <a:lnTo>
                  <a:pt x="117589" y="24256"/>
                </a:lnTo>
                <a:lnTo>
                  <a:pt x="128003" y="40386"/>
                </a:lnTo>
                <a:lnTo>
                  <a:pt x="111252" y="57912"/>
                </a:lnTo>
                <a:lnTo>
                  <a:pt x="108064" y="57403"/>
                </a:lnTo>
                <a:lnTo>
                  <a:pt x="104902" y="56514"/>
                </a:lnTo>
                <a:lnTo>
                  <a:pt x="101727" y="55117"/>
                </a:lnTo>
                <a:lnTo>
                  <a:pt x="99479" y="52704"/>
                </a:lnTo>
                <a:lnTo>
                  <a:pt x="97205" y="50291"/>
                </a:lnTo>
                <a:lnTo>
                  <a:pt x="95846" y="46989"/>
                </a:lnTo>
                <a:lnTo>
                  <a:pt x="94945" y="43687"/>
                </a:lnTo>
                <a:lnTo>
                  <a:pt x="94488" y="40386"/>
                </a:lnTo>
                <a:lnTo>
                  <a:pt x="94945" y="37084"/>
                </a:lnTo>
                <a:lnTo>
                  <a:pt x="95846" y="33781"/>
                </a:lnTo>
                <a:lnTo>
                  <a:pt x="97205" y="30479"/>
                </a:lnTo>
                <a:lnTo>
                  <a:pt x="99479" y="28066"/>
                </a:lnTo>
                <a:lnTo>
                  <a:pt x="101727" y="25653"/>
                </a:lnTo>
                <a:lnTo>
                  <a:pt x="104902" y="24256"/>
                </a:lnTo>
                <a:lnTo>
                  <a:pt x="108064" y="23367"/>
                </a:lnTo>
                <a:lnTo>
                  <a:pt x="111252" y="22860"/>
                </a:lnTo>
              </a:path>
              <a:path w="309880" h="403859">
                <a:moveTo>
                  <a:pt x="31991" y="40386"/>
                </a:moveTo>
                <a:lnTo>
                  <a:pt x="32461" y="37084"/>
                </a:lnTo>
                <a:lnTo>
                  <a:pt x="33350" y="33781"/>
                </a:lnTo>
                <a:lnTo>
                  <a:pt x="48768" y="22860"/>
                </a:lnTo>
                <a:lnTo>
                  <a:pt x="65519" y="40386"/>
                </a:lnTo>
                <a:lnTo>
                  <a:pt x="48768" y="57912"/>
                </a:lnTo>
                <a:lnTo>
                  <a:pt x="31991" y="40386"/>
                </a:lnTo>
              </a:path>
              <a:path w="309880" h="403859">
                <a:moveTo>
                  <a:pt x="146278" y="262127"/>
                </a:moveTo>
                <a:lnTo>
                  <a:pt x="45707" y="262127"/>
                </a:lnTo>
              </a:path>
              <a:path w="309880" h="403859">
                <a:moveTo>
                  <a:pt x="239242" y="220979"/>
                </a:moveTo>
                <a:lnTo>
                  <a:pt x="45707" y="220979"/>
                </a:lnTo>
              </a:path>
              <a:path w="309880" h="403859">
                <a:moveTo>
                  <a:pt x="239242" y="179831"/>
                </a:moveTo>
                <a:lnTo>
                  <a:pt x="45707" y="179831"/>
                </a:lnTo>
              </a:path>
              <a:path w="309880" h="403859">
                <a:moveTo>
                  <a:pt x="239242" y="137160"/>
                </a:moveTo>
                <a:lnTo>
                  <a:pt x="45707" y="137160"/>
                </a:lnTo>
              </a:path>
              <a:path w="309880" h="403859">
                <a:moveTo>
                  <a:pt x="236194" y="57912"/>
                </a:moveTo>
                <a:lnTo>
                  <a:pt x="233032" y="57403"/>
                </a:lnTo>
                <a:lnTo>
                  <a:pt x="229857" y="56514"/>
                </a:lnTo>
                <a:lnTo>
                  <a:pt x="219443" y="40386"/>
                </a:lnTo>
                <a:lnTo>
                  <a:pt x="236194" y="22860"/>
                </a:lnTo>
                <a:lnTo>
                  <a:pt x="252958" y="40386"/>
                </a:lnTo>
                <a:lnTo>
                  <a:pt x="236194" y="57912"/>
                </a:lnTo>
              </a:path>
              <a:path w="309880" h="403859">
                <a:moveTo>
                  <a:pt x="48755" y="0"/>
                </a:moveTo>
                <a:lnTo>
                  <a:pt x="48755" y="39624"/>
                </a:lnTo>
              </a:path>
              <a:path w="309880" h="403859">
                <a:moveTo>
                  <a:pt x="111239" y="0"/>
                </a:moveTo>
                <a:lnTo>
                  <a:pt x="111239" y="39624"/>
                </a:lnTo>
              </a:path>
              <a:path w="309880" h="403859">
                <a:moveTo>
                  <a:pt x="175247" y="0"/>
                </a:moveTo>
                <a:lnTo>
                  <a:pt x="175247" y="39624"/>
                </a:lnTo>
              </a:path>
              <a:path w="309880" h="403859">
                <a:moveTo>
                  <a:pt x="237731" y="0"/>
                </a:moveTo>
                <a:lnTo>
                  <a:pt x="237731" y="39624"/>
                </a:lnTo>
              </a:path>
            </a:pathLst>
          </a:custGeom>
          <a:ln w="12192">
            <a:solidFill>
              <a:srgbClr val="FF9700"/>
            </a:solidFill>
          </a:ln>
        </p:spPr>
        <p:txBody>
          <a:bodyPr wrap="square" lIns="0" tIns="0" rIns="0" bIns="0" rtlCol="0"/>
          <a:lstStyle/>
          <a:p/>
        </p:txBody>
      </p:sp>
      <p:sp>
        <p:nvSpPr>
          <p:cNvPr id="17" name="object 17"/>
          <p:cNvSpPr txBox="1"/>
          <p:nvPr/>
        </p:nvSpPr>
        <p:spPr>
          <a:xfrm>
            <a:off x="762000" y="1657350"/>
            <a:ext cx="4263390" cy="230632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C6D2E6"/>
                </a:solidFill>
                <a:latin typeface="Cambria Math" panose="02040503050406030204"/>
                <a:cs typeface="Cambria Math" panose="02040503050406030204"/>
              </a:rPr>
              <a:t>▰</a:t>
            </a:r>
            <a:r>
              <a:rPr sz="1400" spc="450" dirty="0">
                <a:solidFill>
                  <a:srgbClr val="C6D2E6"/>
                </a:solidFill>
                <a:latin typeface="Cambria Math" panose="02040503050406030204"/>
                <a:cs typeface="Cambria Math" panose="02040503050406030204"/>
              </a:rPr>
              <a:t> </a:t>
            </a:r>
            <a:r>
              <a:rPr sz="1400" spc="-110" dirty="0">
                <a:solidFill>
                  <a:srgbClr val="253147"/>
                </a:solidFill>
                <a:latin typeface="Trebuchet MS" panose="020B0603020202020204"/>
                <a:cs typeface="Trebuchet MS" panose="020B0603020202020204"/>
              </a:rPr>
              <a:t>Introduction</a:t>
            </a:r>
            <a:r>
              <a:rPr sz="1400" spc="-50"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of</a:t>
            </a:r>
            <a:r>
              <a:rPr sz="1400" spc="-100" dirty="0">
                <a:solidFill>
                  <a:srgbClr val="253147"/>
                </a:solidFill>
                <a:latin typeface="Trebuchet MS" panose="020B0603020202020204"/>
                <a:cs typeface="Trebuchet MS" panose="020B0603020202020204"/>
              </a:rPr>
              <a:t> </a:t>
            </a:r>
            <a:r>
              <a:rPr lang="en-IN" altLang="" sz="1400" spc="-100" dirty="0">
                <a:solidFill>
                  <a:srgbClr val="253147"/>
                </a:solidFill>
                <a:latin typeface="Trebuchet MS" panose="020B0603020202020204"/>
                <a:cs typeface="Trebuchet MS" panose="020B0603020202020204"/>
              </a:rPr>
              <a:t>Collabrative </a:t>
            </a:r>
            <a:r>
              <a:rPr sz="1400" spc="-120" dirty="0">
                <a:solidFill>
                  <a:srgbClr val="253147"/>
                </a:solidFill>
                <a:latin typeface="Trebuchet MS" panose="020B0603020202020204"/>
                <a:cs typeface="Trebuchet MS" panose="020B0603020202020204"/>
              </a:rPr>
              <a:t>Recommender</a:t>
            </a:r>
            <a:r>
              <a:rPr sz="1400" spc="-6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System</a:t>
            </a:r>
            <a:endParaRPr sz="1400">
              <a:latin typeface="Trebuchet MS" panose="020B0603020202020204"/>
              <a:cs typeface="Trebuchet MS" panose="020B0603020202020204"/>
            </a:endParaRPr>
          </a:p>
          <a:p>
            <a:pPr marL="12700">
              <a:lnSpc>
                <a:spcPct val="100000"/>
              </a:lnSpc>
              <a:spcBef>
                <a:spcPts val="115"/>
              </a:spcBef>
            </a:pPr>
            <a:r>
              <a:rPr sz="1400" dirty="0">
                <a:solidFill>
                  <a:srgbClr val="C6D2E6"/>
                </a:solidFill>
                <a:latin typeface="Cambria Math" panose="02040503050406030204"/>
                <a:cs typeface="Cambria Math" panose="02040503050406030204"/>
              </a:rPr>
              <a:t>▰</a:t>
            </a:r>
            <a:r>
              <a:rPr sz="1400" spc="455" dirty="0">
                <a:solidFill>
                  <a:srgbClr val="C6D2E6"/>
                </a:solidFill>
                <a:latin typeface="Cambria Math" panose="02040503050406030204"/>
                <a:cs typeface="Cambria Math" panose="02040503050406030204"/>
              </a:rPr>
              <a:t> </a:t>
            </a:r>
            <a:r>
              <a:rPr sz="1400" spc="-90" dirty="0">
                <a:solidFill>
                  <a:srgbClr val="253147"/>
                </a:solidFill>
                <a:latin typeface="Trebuchet MS" panose="020B0603020202020204"/>
                <a:cs typeface="Trebuchet MS" panose="020B0603020202020204"/>
              </a:rPr>
              <a:t>Types</a:t>
            </a:r>
            <a:r>
              <a:rPr sz="1400" spc="-95" dirty="0">
                <a:solidFill>
                  <a:srgbClr val="253147"/>
                </a:solidFill>
                <a:latin typeface="Trebuchet MS" panose="020B0603020202020204"/>
                <a:cs typeface="Trebuchet MS" panose="020B0603020202020204"/>
              </a:rPr>
              <a:t> </a:t>
            </a:r>
            <a:r>
              <a:rPr sz="1400" spc="-80" dirty="0">
                <a:solidFill>
                  <a:srgbClr val="253147"/>
                </a:solidFill>
                <a:latin typeface="Trebuchet MS" panose="020B0603020202020204"/>
                <a:cs typeface="Trebuchet MS" panose="020B0603020202020204"/>
              </a:rPr>
              <a:t>of</a:t>
            </a:r>
            <a:r>
              <a:rPr sz="1400" spc="-100" dirty="0">
                <a:solidFill>
                  <a:srgbClr val="253147"/>
                </a:solidFill>
                <a:latin typeface="Trebuchet MS" panose="020B0603020202020204"/>
                <a:cs typeface="Trebuchet MS" panose="020B0603020202020204"/>
              </a:rPr>
              <a:t> </a:t>
            </a:r>
            <a:r>
              <a:rPr sz="1400" spc="-120" dirty="0">
                <a:solidFill>
                  <a:srgbClr val="253147"/>
                </a:solidFill>
                <a:latin typeface="Trebuchet MS" panose="020B0603020202020204"/>
                <a:cs typeface="Trebuchet MS" panose="020B0603020202020204"/>
              </a:rPr>
              <a:t>Recommender</a:t>
            </a:r>
            <a:r>
              <a:rPr sz="1400" spc="-6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System</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34" dirty="0">
                <a:solidFill>
                  <a:srgbClr val="C6D2E6"/>
                </a:solidFill>
                <a:latin typeface="Cambria Math" panose="02040503050406030204"/>
                <a:cs typeface="Cambria Math" panose="02040503050406030204"/>
              </a:rPr>
              <a:t> </a:t>
            </a:r>
            <a:r>
              <a:rPr sz="1400" spc="-100" dirty="0">
                <a:solidFill>
                  <a:srgbClr val="253147"/>
                </a:solidFill>
                <a:latin typeface="Trebuchet MS" panose="020B0603020202020204"/>
                <a:cs typeface="Trebuchet MS" panose="020B0603020202020204"/>
              </a:rPr>
              <a:t>About</a:t>
            </a:r>
            <a:r>
              <a:rPr sz="1400" spc="-105" dirty="0">
                <a:solidFill>
                  <a:srgbClr val="253147"/>
                </a:solidFill>
                <a:latin typeface="Trebuchet MS" panose="020B0603020202020204"/>
                <a:cs typeface="Trebuchet MS" panose="020B0603020202020204"/>
              </a:rPr>
              <a:t> </a:t>
            </a:r>
            <a:r>
              <a:rPr sz="1400" spc="-140" dirty="0">
                <a:solidFill>
                  <a:srgbClr val="253147"/>
                </a:solidFill>
                <a:latin typeface="Trebuchet MS" panose="020B0603020202020204"/>
                <a:cs typeface="Trebuchet MS" panose="020B0603020202020204"/>
              </a:rPr>
              <a:t>the</a:t>
            </a:r>
            <a:r>
              <a:rPr sz="1400" spc="-85" dirty="0">
                <a:solidFill>
                  <a:srgbClr val="253147"/>
                </a:solidFill>
                <a:latin typeface="Trebuchet MS" panose="020B0603020202020204"/>
                <a:cs typeface="Trebuchet MS" panose="020B0603020202020204"/>
              </a:rPr>
              <a:t> </a:t>
            </a:r>
            <a:r>
              <a:rPr lang="en-IN" altLang="" sz="1400" spc="-85" dirty="0">
                <a:solidFill>
                  <a:srgbClr val="253147"/>
                </a:solidFill>
                <a:latin typeface="Trebuchet MS" panose="020B0603020202020204"/>
                <a:cs typeface="Trebuchet MS" panose="020B0603020202020204"/>
              </a:rPr>
              <a:t>Collabrative </a:t>
            </a:r>
            <a:r>
              <a:rPr sz="1400" spc="-60" dirty="0">
                <a:solidFill>
                  <a:srgbClr val="253147"/>
                </a:solidFill>
                <a:latin typeface="Trebuchet MS" panose="020B0603020202020204"/>
                <a:cs typeface="Trebuchet MS" panose="020B0603020202020204"/>
              </a:rPr>
              <a:t>Based</a:t>
            </a:r>
            <a:r>
              <a:rPr sz="1400" spc="-105" dirty="0">
                <a:solidFill>
                  <a:srgbClr val="253147"/>
                </a:solidFill>
                <a:latin typeface="Trebuchet MS" panose="020B0603020202020204"/>
                <a:cs typeface="Trebuchet MS" panose="020B0603020202020204"/>
              </a:rPr>
              <a:t> </a:t>
            </a:r>
            <a:r>
              <a:rPr sz="1400" spc="-95" dirty="0">
                <a:solidFill>
                  <a:srgbClr val="253147"/>
                </a:solidFill>
                <a:latin typeface="Trebuchet MS" panose="020B0603020202020204"/>
                <a:cs typeface="Trebuchet MS" panose="020B0603020202020204"/>
              </a:rPr>
              <a:t>Recommendation</a:t>
            </a:r>
            <a:endParaRPr sz="1400">
              <a:latin typeface="Trebuchet MS" panose="020B0603020202020204"/>
              <a:cs typeface="Trebuchet MS" panose="020B0603020202020204"/>
            </a:endParaRPr>
          </a:p>
          <a:p>
            <a:pPr marL="12700">
              <a:lnSpc>
                <a:spcPct val="100000"/>
              </a:lnSpc>
              <a:spcBef>
                <a:spcPts val="125"/>
              </a:spcBef>
            </a:pPr>
            <a:r>
              <a:rPr sz="1400" dirty="0">
                <a:solidFill>
                  <a:srgbClr val="C6D2E6"/>
                </a:solidFill>
                <a:latin typeface="Cambria Math" panose="02040503050406030204"/>
                <a:cs typeface="Cambria Math" panose="02040503050406030204"/>
              </a:rPr>
              <a:t>▰</a:t>
            </a:r>
            <a:r>
              <a:rPr sz="1400" spc="434" dirty="0">
                <a:solidFill>
                  <a:srgbClr val="C6D2E6"/>
                </a:solidFill>
                <a:latin typeface="Cambria Math" panose="02040503050406030204"/>
                <a:cs typeface="Cambria Math" panose="02040503050406030204"/>
              </a:rPr>
              <a:t> </a:t>
            </a:r>
            <a:r>
              <a:rPr sz="1400" spc="-50" dirty="0">
                <a:solidFill>
                  <a:srgbClr val="253147"/>
                </a:solidFill>
                <a:latin typeface="Trebuchet MS" panose="020B0603020202020204"/>
                <a:cs typeface="Trebuchet MS" panose="020B0603020202020204"/>
              </a:rPr>
              <a:t>Pros</a:t>
            </a:r>
            <a:r>
              <a:rPr sz="1400" spc="-110" dirty="0">
                <a:solidFill>
                  <a:srgbClr val="253147"/>
                </a:solidFill>
                <a:latin typeface="Trebuchet MS" panose="020B0603020202020204"/>
                <a:cs typeface="Trebuchet MS" panose="020B0603020202020204"/>
              </a:rPr>
              <a:t> </a:t>
            </a:r>
            <a:r>
              <a:rPr sz="1400" spc="-100" dirty="0">
                <a:solidFill>
                  <a:srgbClr val="253147"/>
                </a:solidFill>
                <a:latin typeface="Trebuchet MS" panose="020B0603020202020204"/>
                <a:cs typeface="Trebuchet MS" panose="020B0603020202020204"/>
              </a:rPr>
              <a:t>and</a:t>
            </a:r>
            <a:r>
              <a:rPr sz="1400" spc="-105" dirty="0">
                <a:solidFill>
                  <a:srgbClr val="253147"/>
                </a:solidFill>
                <a:latin typeface="Trebuchet MS" panose="020B0603020202020204"/>
                <a:cs typeface="Trebuchet MS" panose="020B0603020202020204"/>
              </a:rPr>
              <a:t> </a:t>
            </a:r>
            <a:r>
              <a:rPr sz="1400" spc="-20" dirty="0">
                <a:solidFill>
                  <a:srgbClr val="253147"/>
                </a:solidFill>
                <a:latin typeface="Trebuchet MS" panose="020B0603020202020204"/>
                <a:cs typeface="Trebuchet MS" panose="020B0603020202020204"/>
              </a:rPr>
              <a:t>Cons</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40" dirty="0">
                <a:solidFill>
                  <a:srgbClr val="C6D2E6"/>
                </a:solidFill>
                <a:latin typeface="Cambria Math" panose="02040503050406030204"/>
                <a:cs typeface="Cambria Math" panose="02040503050406030204"/>
              </a:rPr>
              <a:t> </a:t>
            </a:r>
            <a:r>
              <a:rPr sz="1400" spc="-110" dirty="0">
                <a:solidFill>
                  <a:srgbClr val="253147"/>
                </a:solidFill>
                <a:latin typeface="Trebuchet MS" panose="020B0603020202020204"/>
                <a:cs typeface="Trebuchet MS" panose="020B0603020202020204"/>
              </a:rPr>
              <a:t>Problem</a:t>
            </a:r>
            <a:r>
              <a:rPr sz="1400" spc="-105"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Statement</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34" dirty="0">
                <a:solidFill>
                  <a:srgbClr val="C6D2E6"/>
                </a:solidFill>
                <a:latin typeface="Cambria Math" panose="02040503050406030204"/>
                <a:cs typeface="Cambria Math" panose="02040503050406030204"/>
              </a:rPr>
              <a:t> </a:t>
            </a:r>
            <a:r>
              <a:rPr sz="1400" spc="-105" dirty="0">
                <a:solidFill>
                  <a:srgbClr val="253147"/>
                </a:solidFill>
                <a:latin typeface="Trebuchet MS" panose="020B0603020202020204"/>
                <a:cs typeface="Trebuchet MS" panose="020B0603020202020204"/>
              </a:rPr>
              <a:t>About </a:t>
            </a:r>
            <a:r>
              <a:rPr sz="1400" spc="-10" dirty="0">
                <a:solidFill>
                  <a:srgbClr val="253147"/>
                </a:solidFill>
                <a:latin typeface="Trebuchet MS" panose="020B0603020202020204"/>
                <a:cs typeface="Trebuchet MS" panose="020B0603020202020204"/>
              </a:rPr>
              <a:t>Dataset</a:t>
            </a:r>
            <a:endParaRPr sz="1400">
              <a:latin typeface="Trebuchet MS" panose="020B0603020202020204"/>
              <a:cs typeface="Trebuchet MS" panose="020B0603020202020204"/>
            </a:endParaRPr>
          </a:p>
          <a:p>
            <a:pPr marL="12700">
              <a:lnSpc>
                <a:spcPct val="100000"/>
              </a:lnSpc>
              <a:spcBef>
                <a:spcPts val="125"/>
              </a:spcBef>
            </a:pPr>
            <a:r>
              <a:rPr sz="1400" dirty="0">
                <a:solidFill>
                  <a:srgbClr val="C6D2E6"/>
                </a:solidFill>
                <a:latin typeface="Cambria Math" panose="02040503050406030204"/>
                <a:cs typeface="Cambria Math" panose="02040503050406030204"/>
              </a:rPr>
              <a:t>▰</a:t>
            </a:r>
            <a:r>
              <a:rPr sz="1400" spc="409" dirty="0">
                <a:solidFill>
                  <a:srgbClr val="C6D2E6"/>
                </a:solidFill>
                <a:latin typeface="Cambria Math" panose="02040503050406030204"/>
                <a:cs typeface="Cambria Math" panose="02040503050406030204"/>
              </a:rPr>
              <a:t> </a:t>
            </a:r>
            <a:r>
              <a:rPr sz="1400" spc="-20" dirty="0">
                <a:solidFill>
                  <a:srgbClr val="253147"/>
                </a:solidFill>
                <a:latin typeface="Trebuchet MS" panose="020B0603020202020204"/>
                <a:cs typeface="Trebuchet MS" panose="020B0603020202020204"/>
              </a:rPr>
              <a:t>Objective</a:t>
            </a:r>
            <a:endParaRPr sz="1400">
              <a:latin typeface="Trebuchet MS" panose="020B0603020202020204"/>
              <a:cs typeface="Trebuchet MS" panose="020B0603020202020204"/>
            </a:endParaRPr>
          </a:p>
          <a:p>
            <a:pPr marL="12700">
              <a:lnSpc>
                <a:spcPct val="100000"/>
              </a:lnSpc>
              <a:spcBef>
                <a:spcPts val="115"/>
              </a:spcBef>
            </a:pPr>
            <a:r>
              <a:rPr sz="1400" dirty="0">
                <a:solidFill>
                  <a:srgbClr val="C6D2E6"/>
                </a:solidFill>
                <a:latin typeface="Cambria Math" panose="02040503050406030204"/>
                <a:cs typeface="Cambria Math" panose="02040503050406030204"/>
              </a:rPr>
              <a:t>▰</a:t>
            </a:r>
            <a:r>
              <a:rPr sz="1400" spc="409" dirty="0">
                <a:solidFill>
                  <a:srgbClr val="C6D2E6"/>
                </a:solidFill>
                <a:latin typeface="Cambria Math" panose="02040503050406030204"/>
                <a:cs typeface="Cambria Math" panose="02040503050406030204"/>
              </a:rPr>
              <a:t> </a:t>
            </a:r>
            <a:r>
              <a:rPr lang="en-IN" altLang="" sz="1400" spc="-10" dirty="0">
                <a:solidFill>
                  <a:srgbClr val="253147"/>
                </a:solidFill>
                <a:latin typeface="Trebuchet MS" panose="020B0603020202020204"/>
                <a:cs typeface="Trebuchet MS" panose="020B0603020202020204"/>
              </a:rPr>
              <a:t>Data Importing</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70" dirty="0">
                <a:solidFill>
                  <a:srgbClr val="C6D2E6"/>
                </a:solidFill>
                <a:latin typeface="Cambria Math" panose="02040503050406030204"/>
                <a:cs typeface="Cambria Math" panose="02040503050406030204"/>
              </a:rPr>
              <a:t> </a:t>
            </a:r>
            <a:r>
              <a:rPr sz="1400" spc="-105" dirty="0">
                <a:solidFill>
                  <a:srgbClr val="253147"/>
                </a:solidFill>
                <a:latin typeface="Trebuchet MS" panose="020B0603020202020204"/>
                <a:cs typeface="Trebuchet MS" panose="020B0603020202020204"/>
              </a:rPr>
              <a:t>Da</a:t>
            </a:r>
            <a:r>
              <a:rPr lang="en-IN" altLang="" sz="1400" spc="-105" dirty="0">
                <a:solidFill>
                  <a:srgbClr val="253147"/>
                </a:solidFill>
                <a:latin typeface="Trebuchet MS" panose="020B0603020202020204"/>
                <a:cs typeface="Trebuchet MS" panose="020B0603020202020204"/>
              </a:rPr>
              <a:t>ta Vizualization</a:t>
            </a:r>
            <a:endParaRPr sz="1400">
              <a:latin typeface="Trebuchet MS" panose="020B0603020202020204"/>
              <a:cs typeface="Trebuchet MS" panose="020B0603020202020204"/>
            </a:endParaRPr>
          </a:p>
          <a:p>
            <a:pPr marL="12700">
              <a:lnSpc>
                <a:spcPct val="100000"/>
              </a:lnSpc>
              <a:spcBef>
                <a:spcPts val="120"/>
              </a:spcBef>
            </a:pPr>
            <a:r>
              <a:rPr sz="1400" dirty="0">
                <a:solidFill>
                  <a:srgbClr val="C6D2E6"/>
                </a:solidFill>
                <a:latin typeface="Cambria Math" panose="02040503050406030204"/>
                <a:cs typeface="Cambria Math" panose="02040503050406030204"/>
              </a:rPr>
              <a:t>▰</a:t>
            </a:r>
            <a:r>
              <a:rPr sz="1400" spc="465" dirty="0">
                <a:solidFill>
                  <a:srgbClr val="C6D2E6"/>
                </a:solidFill>
                <a:latin typeface="Cambria Math" panose="02040503050406030204"/>
                <a:cs typeface="Cambria Math" panose="02040503050406030204"/>
              </a:rPr>
              <a:t> </a:t>
            </a:r>
            <a:r>
              <a:rPr sz="1400" spc="-114" dirty="0">
                <a:solidFill>
                  <a:srgbClr val="253147"/>
                </a:solidFill>
                <a:latin typeface="Trebuchet MS" panose="020B0603020202020204"/>
                <a:cs typeface="Trebuchet MS" panose="020B0603020202020204"/>
              </a:rPr>
              <a:t>Explanatory</a:t>
            </a:r>
            <a:r>
              <a:rPr sz="1400" spc="-85" dirty="0">
                <a:solidFill>
                  <a:srgbClr val="253147"/>
                </a:solidFill>
                <a:latin typeface="Trebuchet MS" panose="020B0603020202020204"/>
                <a:cs typeface="Trebuchet MS" panose="020B0603020202020204"/>
              </a:rPr>
              <a:t> </a:t>
            </a:r>
            <a:r>
              <a:rPr sz="1400" spc="-105" dirty="0">
                <a:solidFill>
                  <a:srgbClr val="253147"/>
                </a:solidFill>
                <a:latin typeface="Trebuchet MS" panose="020B0603020202020204"/>
                <a:cs typeface="Trebuchet MS" panose="020B0603020202020204"/>
              </a:rPr>
              <a:t>Data</a:t>
            </a:r>
            <a:r>
              <a:rPr sz="1400" spc="-100" dirty="0">
                <a:solidFill>
                  <a:srgbClr val="253147"/>
                </a:solidFill>
                <a:latin typeface="Trebuchet MS" panose="020B0603020202020204"/>
                <a:cs typeface="Trebuchet MS" panose="020B0603020202020204"/>
              </a:rPr>
              <a:t> </a:t>
            </a:r>
            <a:r>
              <a:rPr sz="1400" spc="-10" dirty="0">
                <a:solidFill>
                  <a:srgbClr val="253147"/>
                </a:solidFill>
                <a:latin typeface="Trebuchet MS" panose="020B0603020202020204"/>
                <a:cs typeface="Trebuchet MS" panose="020B0603020202020204"/>
              </a:rPr>
              <a:t>Analysis</a:t>
            </a:r>
            <a:endParaRPr sz="1400">
              <a:latin typeface="Trebuchet MS" panose="020B0603020202020204"/>
              <a:cs typeface="Trebuchet MS" panose="020B0603020202020204"/>
            </a:endParaRPr>
          </a:p>
        </p:txBody>
      </p:sp>
      <p:pic>
        <p:nvPicPr>
          <p:cNvPr id="18" name="object 18"/>
          <p:cNvPicPr/>
          <p:nvPr/>
        </p:nvPicPr>
        <p:blipFill>
          <a:blip r:embed="rId3" cstate="print"/>
          <a:stretch>
            <a:fillRect/>
          </a:stretch>
        </p:blipFill>
        <p:spPr>
          <a:xfrm>
            <a:off x="5768340" y="1696211"/>
            <a:ext cx="2930652" cy="2371344"/>
          </a:xfrm>
          <a:prstGeom prst="rect">
            <a:avLst/>
          </a:prstGeom>
        </p:spPr>
      </p:pic>
      <p:sp>
        <p:nvSpPr>
          <p:cNvPr id="19" name="object 19"/>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2872485"/>
            <a:ext cx="4564380" cy="2026920"/>
          </a:xfrm>
          <a:prstGeom prst="rect">
            <a:avLst/>
          </a:prstGeom>
        </p:spPr>
        <p:txBody>
          <a:bodyPr vert="horz" wrap="square" lIns="0" tIns="0" rIns="0" bIns="0" rtlCol="0">
            <a:spAutoFit/>
          </a:bodyPr>
          <a:lstStyle/>
          <a:p>
            <a:pPr>
              <a:lnSpc>
                <a:spcPct val="100000"/>
              </a:lnSpc>
            </a:pPr>
            <a:endParaRPr sz="3700">
              <a:latin typeface="Times New Roman" panose="02020603050405020304"/>
              <a:cs typeface="Times New Roman" panose="02020603050405020304"/>
            </a:endParaRPr>
          </a:p>
          <a:p>
            <a:pPr marL="554990">
              <a:lnSpc>
                <a:spcPct val="100000"/>
              </a:lnSpc>
            </a:pPr>
            <a:r>
              <a:rPr sz="3000" b="1" spc="-114" dirty="0">
                <a:solidFill>
                  <a:srgbClr val="FFFF00"/>
                </a:solidFill>
                <a:latin typeface="Trebuchet MS" panose="020B0603020202020204"/>
                <a:cs typeface="Trebuchet MS" panose="020B0603020202020204"/>
              </a:rPr>
              <a:t>INTRODUCTION</a:t>
            </a:r>
            <a:endParaRPr sz="3000">
              <a:solidFill>
                <a:srgbClr val="FFFF00"/>
              </a:solidFill>
              <a:latin typeface="Trebuchet MS" panose="020B0603020202020204"/>
              <a:cs typeface="Trebuchet MS" panose="020B0603020202020204"/>
            </a:endParaRPr>
          </a:p>
          <a:p>
            <a:pPr marL="631190">
              <a:lnSpc>
                <a:spcPct val="100000"/>
              </a:lnSpc>
              <a:spcBef>
                <a:spcPts val="1045"/>
              </a:spcBef>
            </a:pPr>
            <a:r>
              <a:rPr sz="2000" spc="-65" dirty="0">
                <a:solidFill>
                  <a:srgbClr val="FF9700"/>
                </a:solidFill>
                <a:latin typeface="Trebuchet MS" panose="020B0603020202020204"/>
                <a:cs typeface="Trebuchet MS" panose="020B0603020202020204"/>
              </a:rPr>
              <a:t>RECOMMENDER</a:t>
            </a:r>
            <a:r>
              <a:rPr sz="2000" spc="-75" dirty="0">
                <a:solidFill>
                  <a:srgbClr val="FF9700"/>
                </a:solidFill>
                <a:latin typeface="Trebuchet MS" panose="020B0603020202020204"/>
                <a:cs typeface="Trebuchet MS" panose="020B0603020202020204"/>
              </a:rPr>
              <a:t> </a:t>
            </a:r>
            <a:r>
              <a:rPr sz="2000" spc="-10" dirty="0">
                <a:solidFill>
                  <a:srgbClr val="FF9700"/>
                </a:solidFill>
                <a:latin typeface="Trebuchet MS" panose="020B0603020202020204"/>
                <a:cs typeface="Trebuchet MS" panose="020B0603020202020204"/>
              </a:rPr>
              <a:t>SYSTEM</a:t>
            </a:r>
            <a:endParaRPr sz="2000">
              <a:latin typeface="Trebuchet MS" panose="020B0603020202020204"/>
              <a:cs typeface="Trebuchet MS" panose="020B0603020202020204"/>
            </a:endParaRP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6" name="Text Box 5"/>
          <p:cNvSpPr txBox="1"/>
          <p:nvPr/>
        </p:nvSpPr>
        <p:spPr>
          <a:xfrm>
            <a:off x="1010920" y="347980"/>
            <a:ext cx="5694680" cy="2061210"/>
          </a:xfrm>
          <a:prstGeom prst="rect">
            <a:avLst/>
          </a:prstGeom>
          <a:noFill/>
        </p:spPr>
        <p:txBody>
          <a:bodyPr wrap="square" rtlCol="0">
            <a:spAutoFit/>
          </a:bodyPr>
          <a:p>
            <a:pPr algn="ctr"/>
            <a:r>
              <a:rPr lang="en-IN" altLang="en-US" sz="3200"/>
              <a:t>AN INTRODUCTION TO  COLLABRATIVE BASED FILTERING RECOMMENDED SYSTEM</a:t>
            </a:r>
            <a:endParaRPr lang="en-IN"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lstStyle/>
          <a:p/>
        </p:txBody>
      </p:sp>
      <p:grpSp>
        <p:nvGrpSpPr>
          <p:cNvPr id="3" name="object 3"/>
          <p:cNvGrpSpPr/>
          <p:nvPr/>
        </p:nvGrpSpPr>
        <p:grpSpPr>
          <a:xfrm>
            <a:off x="6949440" y="4472939"/>
            <a:ext cx="2194560" cy="670560"/>
            <a:chOff x="6949440" y="4472939"/>
            <a:chExt cx="2194560" cy="670560"/>
          </a:xfrm>
        </p:grpSpPr>
        <p:sp>
          <p:nvSpPr>
            <p:cNvPr id="4" name="object 4"/>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lstStyle/>
            <a:p/>
          </p:txBody>
        </p:sp>
        <p:sp>
          <p:nvSpPr>
            <p:cNvPr id="5" name="object 5"/>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lstStyle/>
            <a:p/>
          </p:txBody>
        </p:sp>
      </p:grpSp>
      <p:sp>
        <p:nvSpPr>
          <p:cNvPr id="6" name="object 6"/>
          <p:cNvSpPr/>
          <p:nvPr/>
        </p:nvSpPr>
        <p:spPr>
          <a:xfrm>
            <a:off x="7543800" y="658368"/>
            <a:ext cx="1300480" cy="433070"/>
          </a:xfrm>
          <a:custGeom>
            <a:avLst/>
            <a:gdLst/>
            <a:ahLst/>
            <a:cxnLst/>
            <a:rect l="l" t="t" r="r" b="b"/>
            <a:pathLst>
              <a:path w="1300479" h="433069">
                <a:moveTo>
                  <a:pt x="421513" y="0"/>
                </a:moveTo>
                <a:lnTo>
                  <a:pt x="0" y="432816"/>
                </a:lnTo>
                <a:lnTo>
                  <a:pt x="1299972" y="432816"/>
                </a:lnTo>
                <a:lnTo>
                  <a:pt x="421513" y="0"/>
                </a:lnTo>
                <a:close/>
              </a:path>
            </a:pathLst>
          </a:custGeom>
          <a:solidFill>
            <a:srgbClr val="253147"/>
          </a:solidFill>
        </p:spPr>
        <p:txBody>
          <a:bodyPr wrap="square" lIns="0" tIns="0" rIns="0" bIns="0" rtlCol="0"/>
          <a:lstStyle/>
          <a:p/>
        </p:txBody>
      </p:sp>
      <p:grpSp>
        <p:nvGrpSpPr>
          <p:cNvPr id="7" name="object 7"/>
          <p:cNvGrpSpPr/>
          <p:nvPr/>
        </p:nvGrpSpPr>
        <p:grpSpPr>
          <a:xfrm>
            <a:off x="0" y="-19050"/>
            <a:ext cx="8846820" cy="5143500"/>
            <a:chOff x="0" y="0"/>
            <a:chExt cx="8846820" cy="5143500"/>
          </a:xfrm>
        </p:grpSpPr>
        <p:sp>
          <p:nvSpPr>
            <p:cNvPr id="8" name="object 8"/>
            <p:cNvSpPr/>
            <p:nvPr/>
          </p:nvSpPr>
          <p:spPr>
            <a:xfrm>
              <a:off x="0" y="0"/>
              <a:ext cx="8653780" cy="5143500"/>
            </a:xfrm>
            <a:custGeom>
              <a:avLst/>
              <a:gdLst/>
              <a:ahLst/>
              <a:cxnLst/>
              <a:rect l="l" t="t" r="r" b="b"/>
              <a:pathLst>
                <a:path w="8653780" h="5143500">
                  <a:moveTo>
                    <a:pt x="8653259" y="12"/>
                  </a:moveTo>
                  <a:lnTo>
                    <a:pt x="3525012" y="12"/>
                  </a:lnTo>
                  <a:lnTo>
                    <a:pt x="0" y="0"/>
                  </a:lnTo>
                  <a:lnTo>
                    <a:pt x="0" y="5143500"/>
                  </a:lnTo>
                  <a:lnTo>
                    <a:pt x="3525012" y="5143500"/>
                  </a:lnTo>
                  <a:lnTo>
                    <a:pt x="3525012" y="5128260"/>
                  </a:lnTo>
                  <a:lnTo>
                    <a:pt x="8653259" y="12"/>
                  </a:lnTo>
                  <a:close/>
                </a:path>
              </a:pathLst>
            </a:custGeom>
            <a:solidFill>
              <a:srgbClr val="C6D2E6"/>
            </a:solidFill>
          </p:spPr>
          <p:txBody>
            <a:bodyPr wrap="square" lIns="0" tIns="0" rIns="0" bIns="0" rtlCol="0"/>
            <a:lstStyle/>
            <a:p>
              <a:endParaRPr>
                <a:solidFill>
                  <a:srgbClr val="FFFF00"/>
                </a:solidFill>
              </a:endParaRPr>
            </a:p>
          </p:txBody>
        </p:sp>
        <p:sp>
          <p:nvSpPr>
            <p:cNvPr id="9" name="object 9"/>
            <p:cNvSpPr/>
            <p:nvPr/>
          </p:nvSpPr>
          <p:spPr>
            <a:xfrm>
              <a:off x="0" y="1091183"/>
              <a:ext cx="8846820" cy="2961640"/>
            </a:xfrm>
            <a:custGeom>
              <a:avLst/>
              <a:gdLst/>
              <a:ahLst/>
              <a:cxnLst/>
              <a:rect l="l" t="t" r="r" b="b"/>
              <a:pathLst>
                <a:path w="8846820" h="2961640">
                  <a:moveTo>
                    <a:pt x="8846820" y="0"/>
                  </a:moveTo>
                  <a:lnTo>
                    <a:pt x="5888736" y="0"/>
                  </a:lnTo>
                  <a:lnTo>
                    <a:pt x="5885688" y="0"/>
                  </a:lnTo>
                  <a:lnTo>
                    <a:pt x="0" y="0"/>
                  </a:lnTo>
                  <a:lnTo>
                    <a:pt x="0" y="2961132"/>
                  </a:lnTo>
                  <a:lnTo>
                    <a:pt x="5885688" y="2961132"/>
                  </a:lnTo>
                  <a:lnTo>
                    <a:pt x="5888736" y="2961132"/>
                  </a:lnTo>
                  <a:lnTo>
                    <a:pt x="5888736" y="2958084"/>
                  </a:lnTo>
                  <a:lnTo>
                    <a:pt x="8846820" y="0"/>
                  </a:lnTo>
                  <a:close/>
                </a:path>
              </a:pathLst>
            </a:custGeom>
            <a:solidFill>
              <a:srgbClr val="3E5278"/>
            </a:solidFill>
          </p:spPr>
          <p:txBody>
            <a:bodyPr wrap="square" lIns="0" tIns="0" rIns="0" bIns="0" rtlCol="0"/>
            <a:lstStyle/>
            <a:p>
              <a:endParaRPr>
                <a:solidFill>
                  <a:srgbClr val="FFFF00"/>
                </a:solidFill>
              </a:endParaRPr>
            </a:p>
          </p:txBody>
        </p:sp>
      </p:grpSp>
      <p:sp>
        <p:nvSpPr>
          <p:cNvPr id="10" name="object 10"/>
          <p:cNvSpPr txBox="1">
            <a:spLocks noGrp="1"/>
          </p:cNvSpPr>
          <p:nvPr>
            <p:ph type="title"/>
          </p:nvPr>
        </p:nvSpPr>
        <p:spPr>
          <a:xfrm>
            <a:off x="382930" y="1067511"/>
            <a:ext cx="483234"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FF9700"/>
                </a:solidFill>
                <a:latin typeface="Arial" panose="020B0604020202020204"/>
                <a:cs typeface="Arial" panose="020B0604020202020204"/>
              </a:rPr>
              <a:t>“</a:t>
            </a:r>
            <a:endParaRPr sz="7200">
              <a:latin typeface="Arial" panose="020B0604020202020204"/>
              <a:cs typeface="Arial" panose="020B0604020202020204"/>
            </a:endParaRPr>
          </a:p>
        </p:txBody>
      </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15" name="Text Box 14"/>
          <p:cNvSpPr txBox="1"/>
          <p:nvPr/>
        </p:nvSpPr>
        <p:spPr>
          <a:xfrm>
            <a:off x="1066800" y="1376045"/>
            <a:ext cx="5191760" cy="2676525"/>
          </a:xfrm>
          <a:prstGeom prst="rect">
            <a:avLst/>
          </a:prstGeom>
          <a:noFill/>
        </p:spPr>
        <p:txBody>
          <a:bodyPr wrap="square" rtlCol="0">
            <a:spAutoFit/>
          </a:bodyPr>
          <a:p>
            <a:r>
              <a:rPr lang="en-US" sz="2400">
                <a:solidFill>
                  <a:srgbClr val="FFFF00"/>
                </a:solidFill>
                <a:latin typeface="Times New Roman" panose="02020603050405020304" charset="0"/>
                <a:cs typeface="Times New Roman" panose="02020603050405020304" charset="0"/>
              </a:rPr>
              <a:t> </a:t>
            </a:r>
            <a:r>
              <a:rPr lang="en-IN" altLang="en-US" sz="2400">
                <a:solidFill>
                  <a:srgbClr val="FFFF00"/>
                </a:solidFill>
                <a:latin typeface="Times New Roman" panose="02020603050405020304" charset="0"/>
                <a:cs typeface="Times New Roman" panose="02020603050405020304" charset="0"/>
              </a:rPr>
              <a:t>C</a:t>
            </a:r>
            <a:r>
              <a:rPr lang="en-US" sz="2400">
                <a:solidFill>
                  <a:srgbClr val="FFFF00"/>
                </a:solidFill>
                <a:latin typeface="Times New Roman" panose="02020603050405020304" charset="0"/>
                <a:cs typeface="Times New Roman" panose="02020603050405020304" charset="0"/>
              </a:rPr>
              <a:t>ollaborative filtering predicts based on what other similar users also prefer. As the result, collaborative filtering method is leaning towards instance based learning and usually applied by large companies with huge amount of data at hand.</a:t>
            </a:r>
            <a:endParaRPr lang="en-US" sz="2400">
              <a:solidFill>
                <a:srgbClr val="FFFF00"/>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81000"/>
            <a:ext cx="6303645" cy="474980"/>
          </a:xfrm>
          <a:prstGeom prst="rect">
            <a:avLst/>
          </a:prstGeom>
        </p:spPr>
        <p:txBody>
          <a:bodyPr vert="horz" wrap="square" lIns="0" tIns="229235" rIns="0" bIns="0" rtlCol="0">
            <a:spAutoFit/>
          </a:bodyPr>
          <a:lstStyle/>
          <a:p>
            <a:pPr marR="438785" algn="ctr">
              <a:lnSpc>
                <a:spcPct val="100000"/>
              </a:lnSpc>
              <a:spcBef>
                <a:spcPts val="1805"/>
              </a:spcBef>
            </a:pPr>
            <a:r>
              <a:rPr sz="1600" spc="-90" dirty="0">
                <a:solidFill>
                  <a:srgbClr val="FFFF00"/>
                </a:solidFill>
              </a:rPr>
              <a:t>TYPES</a:t>
            </a:r>
            <a:r>
              <a:rPr sz="1600" spc="-130" dirty="0">
                <a:solidFill>
                  <a:srgbClr val="FFFF00"/>
                </a:solidFill>
              </a:rPr>
              <a:t> </a:t>
            </a:r>
            <a:r>
              <a:rPr sz="1600" spc="-210" dirty="0">
                <a:solidFill>
                  <a:srgbClr val="FFFF00"/>
                </a:solidFill>
              </a:rPr>
              <a:t>OF</a:t>
            </a:r>
            <a:r>
              <a:rPr sz="1600" spc="-105" dirty="0">
                <a:solidFill>
                  <a:srgbClr val="FFFF00"/>
                </a:solidFill>
              </a:rPr>
              <a:t> </a:t>
            </a:r>
            <a:r>
              <a:rPr lang="en-IN" sz="1600" spc="-105" dirty="0">
                <a:solidFill>
                  <a:srgbClr val="FFFF00"/>
                </a:solidFill>
              </a:rPr>
              <a:t> COLLABRATIVE </a:t>
            </a:r>
            <a:r>
              <a:rPr sz="1600" spc="-110" dirty="0">
                <a:solidFill>
                  <a:srgbClr val="FFFF00"/>
                </a:solidFill>
              </a:rPr>
              <a:t>RECOMMENDATION</a:t>
            </a:r>
            <a:r>
              <a:rPr sz="1600" spc="-125" dirty="0">
                <a:solidFill>
                  <a:srgbClr val="FFFF00"/>
                </a:solidFill>
              </a:rPr>
              <a:t> </a:t>
            </a:r>
            <a:r>
              <a:rPr sz="1600" spc="-10" dirty="0">
                <a:solidFill>
                  <a:srgbClr val="FFFF00"/>
                </a:solidFill>
              </a:rPr>
              <a:t>SYSTEM</a:t>
            </a:r>
            <a:endParaRPr sz="1600" spc="-10" dirty="0">
              <a:solidFill>
                <a:srgbClr val="FFFF00"/>
              </a:solidFill>
            </a:endParaRP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5" name="Text Box 4"/>
          <p:cNvSpPr txBox="1"/>
          <p:nvPr/>
        </p:nvSpPr>
        <p:spPr>
          <a:xfrm>
            <a:off x="609600" y="1581150"/>
            <a:ext cx="7446645" cy="2676525"/>
          </a:xfrm>
          <a:prstGeom prst="rect">
            <a:avLst/>
          </a:prstGeom>
          <a:noFill/>
        </p:spPr>
        <p:txBody>
          <a:bodyPr wrap="square" rtlCol="0">
            <a:spAutoFit/>
          </a:bodyPr>
          <a:p>
            <a:r>
              <a:rPr lang="en-IN" altLang="en-US" sz="2800">
                <a:latin typeface="Times New Roman" panose="02020603050405020304" charset="0"/>
                <a:cs typeface="Times New Roman" panose="02020603050405020304" charset="0"/>
              </a:rPr>
              <a:t>1. </a:t>
            </a:r>
            <a:r>
              <a:rPr lang="en-US" sz="2800">
                <a:latin typeface="Times New Roman" panose="02020603050405020304" charset="0"/>
                <a:cs typeface="Times New Roman" panose="02020603050405020304" charset="0"/>
              </a:rPr>
              <a:t>User-based, which measures the similarity between target users and other users.</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2. </a:t>
            </a:r>
            <a:r>
              <a:rPr lang="en-US" sz="2800">
                <a:latin typeface="Times New Roman" panose="02020603050405020304" charset="0"/>
                <a:cs typeface="Times New Roman" panose="02020603050405020304" charset="0"/>
              </a:rPr>
              <a:t>Item-based, which measures the similarity between the items that target users rate or interact with and other items.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62583" y="140207"/>
              <a:ext cx="4835652" cy="681227"/>
            </a:xfrm>
            <a:prstGeom prst="rect">
              <a:avLst/>
            </a:prstGeom>
          </p:spPr>
        </p:pic>
        <p:pic>
          <p:nvPicPr>
            <p:cNvPr id="4" name="object 4"/>
            <p:cNvPicPr/>
            <p:nvPr/>
          </p:nvPicPr>
          <p:blipFill>
            <a:blip r:embed="rId2" cstate="print"/>
            <a:stretch>
              <a:fillRect/>
            </a:stretch>
          </p:blipFill>
          <p:spPr>
            <a:xfrm>
              <a:off x="819911" y="208788"/>
              <a:ext cx="4860036" cy="618743"/>
            </a:xfrm>
            <a:prstGeom prst="rect">
              <a:avLst/>
            </a:prstGeom>
          </p:spPr>
        </p:pic>
      </p:grpSp>
      <p:sp>
        <p:nvSpPr>
          <p:cNvPr id="5" name="object 5"/>
          <p:cNvSpPr txBox="1"/>
          <p:nvPr/>
        </p:nvSpPr>
        <p:spPr>
          <a:xfrm>
            <a:off x="924305" y="182118"/>
            <a:ext cx="4712335" cy="727710"/>
          </a:xfrm>
          <a:prstGeom prst="rect">
            <a:avLst/>
          </a:prstGeom>
          <a:solidFill>
            <a:srgbClr val="FF9700"/>
          </a:solidFill>
          <a:ln w="38100">
            <a:solidFill>
              <a:srgbClr val="FFFFFF"/>
            </a:solidFill>
          </a:ln>
        </p:spPr>
        <p:txBody>
          <a:bodyPr vert="horz" wrap="square" lIns="0" tIns="112395" rIns="0" bIns="0" rtlCol="0">
            <a:spAutoFit/>
          </a:bodyPr>
          <a:lstStyle/>
          <a:p>
            <a:pPr marL="90805">
              <a:lnSpc>
                <a:spcPct val="100000"/>
              </a:lnSpc>
              <a:spcBef>
                <a:spcPts val="885"/>
              </a:spcBef>
            </a:pPr>
            <a:r>
              <a:rPr sz="2000" b="1" spc="-145" dirty="0">
                <a:solidFill>
                  <a:srgbClr val="FFFFFF"/>
                </a:solidFill>
                <a:latin typeface="Times New Roman" panose="02020603050405020304" charset="0"/>
                <a:cs typeface="Times New Roman" panose="02020603050405020304" charset="0"/>
              </a:rPr>
              <a:t>ABOUT</a:t>
            </a:r>
            <a:r>
              <a:rPr sz="2000" b="1" spc="-110" dirty="0">
                <a:solidFill>
                  <a:srgbClr val="FFFFFF"/>
                </a:solidFill>
                <a:latin typeface="Times New Roman" panose="02020603050405020304" charset="0"/>
                <a:cs typeface="Times New Roman" panose="02020603050405020304" charset="0"/>
              </a:rPr>
              <a:t> </a:t>
            </a:r>
            <a:r>
              <a:rPr sz="2000" b="1" spc="-140" dirty="0">
                <a:solidFill>
                  <a:srgbClr val="FFFFFF"/>
                </a:solidFill>
                <a:latin typeface="Times New Roman" panose="02020603050405020304" charset="0"/>
                <a:cs typeface="Times New Roman" panose="02020603050405020304" charset="0"/>
              </a:rPr>
              <a:t>C</a:t>
            </a:r>
            <a:r>
              <a:rPr lang="en-IN" altLang="" sz="2000" b="1" spc="-140" dirty="0">
                <a:solidFill>
                  <a:srgbClr val="FFFFFF"/>
                </a:solidFill>
                <a:latin typeface="Times New Roman" panose="02020603050405020304" charset="0"/>
                <a:cs typeface="Times New Roman" panose="02020603050405020304" charset="0"/>
              </a:rPr>
              <a:t>OLLABRATIVE</a:t>
            </a:r>
            <a:r>
              <a:rPr sz="2000" b="1" spc="-105" dirty="0">
                <a:solidFill>
                  <a:srgbClr val="FFFFFF"/>
                </a:solidFill>
                <a:latin typeface="Times New Roman" panose="02020603050405020304" charset="0"/>
                <a:cs typeface="Times New Roman" panose="02020603050405020304" charset="0"/>
              </a:rPr>
              <a:t> </a:t>
            </a:r>
            <a:r>
              <a:rPr sz="2000" b="1" spc="-95" dirty="0">
                <a:solidFill>
                  <a:srgbClr val="FFFFFF"/>
                </a:solidFill>
                <a:latin typeface="Times New Roman" panose="02020603050405020304" charset="0"/>
                <a:cs typeface="Times New Roman" panose="02020603050405020304" charset="0"/>
              </a:rPr>
              <a:t>BASED</a:t>
            </a:r>
            <a:r>
              <a:rPr sz="2000" b="1" spc="-120" dirty="0">
                <a:solidFill>
                  <a:srgbClr val="FFFFFF"/>
                </a:solidFill>
                <a:latin typeface="Times New Roman" panose="02020603050405020304" charset="0"/>
                <a:cs typeface="Times New Roman" panose="02020603050405020304" charset="0"/>
              </a:rPr>
              <a:t> </a:t>
            </a:r>
            <a:r>
              <a:rPr sz="2000" b="1" spc="-40" dirty="0">
                <a:solidFill>
                  <a:srgbClr val="FFFFFF"/>
                </a:solidFill>
                <a:latin typeface="Times New Roman" panose="02020603050405020304" charset="0"/>
                <a:cs typeface="Times New Roman" panose="02020603050405020304" charset="0"/>
              </a:rPr>
              <a:t>RECOMENDATION</a:t>
            </a:r>
            <a:endParaRPr sz="200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321310" y="1663700"/>
            <a:ext cx="1885315" cy="4167505"/>
          </a:xfrm>
          <a:prstGeom prst="rect">
            <a:avLst/>
          </a:prstGeom>
        </p:spPr>
        <p:txBody>
          <a:bodyPr vert="horz" wrap="square" lIns="0" tIns="12700" rIns="0" bIns="0" rtlCol="0">
            <a:spAutoFit/>
          </a:bodyPr>
          <a:lstStyle/>
          <a:p>
            <a:pPr marL="12700">
              <a:lnSpc>
                <a:spcPct val="100000"/>
              </a:lnSpc>
              <a:spcBef>
                <a:spcPts val="100"/>
              </a:spcBef>
              <a:tabLst>
                <a:tab pos="678815" algn="l"/>
                <a:tab pos="1559560" algn="l"/>
              </a:tabLst>
            </a:pPr>
            <a:r>
              <a:rPr sz="1800">
                <a:latin typeface="Trebuchet MS" panose="020B0603020202020204"/>
                <a:cs typeface="Trebuchet MS" panose="020B0603020202020204"/>
              </a:rPr>
              <a:t>Collaborative-filtering systems focus on the relationship between users and items. The similarity of items is determined by the similarity of the ratings of those items by the users who have rated both items.</a:t>
            </a:r>
            <a:endParaRPr sz="1800">
              <a:latin typeface="Trebuchet MS" panose="020B0603020202020204"/>
              <a:cs typeface="Trebuchet MS" panose="020B0603020202020204"/>
            </a:endParaRPr>
          </a:p>
        </p:txBody>
      </p:sp>
      <p:grpSp>
        <p:nvGrpSpPr>
          <p:cNvPr id="9" name="object 9"/>
          <p:cNvGrpSpPr/>
          <p:nvPr/>
        </p:nvGrpSpPr>
        <p:grpSpPr>
          <a:xfrm>
            <a:off x="295681" y="188976"/>
            <a:ext cx="382905" cy="381000"/>
            <a:chOff x="295681" y="188976"/>
            <a:chExt cx="382905" cy="381000"/>
          </a:xfrm>
        </p:grpSpPr>
        <p:sp>
          <p:nvSpPr>
            <p:cNvPr id="10" name="object 10"/>
            <p:cNvSpPr/>
            <p:nvPr/>
          </p:nvSpPr>
          <p:spPr>
            <a:xfrm>
              <a:off x="301777" y="405384"/>
              <a:ext cx="158750" cy="158750"/>
            </a:xfrm>
            <a:custGeom>
              <a:avLst/>
              <a:gdLst/>
              <a:ahLst/>
              <a:cxnLst/>
              <a:rect l="l" t="t" r="r" b="b"/>
              <a:pathLst>
                <a:path w="158750" h="158750">
                  <a:moveTo>
                    <a:pt x="126149" y="0"/>
                  </a:moveTo>
                  <a:lnTo>
                    <a:pt x="11277" y="135381"/>
                  </a:lnTo>
                  <a:lnTo>
                    <a:pt x="0" y="158495"/>
                  </a:lnTo>
                  <a:lnTo>
                    <a:pt x="23075" y="147192"/>
                  </a:lnTo>
                  <a:lnTo>
                    <a:pt x="158445" y="32257"/>
                  </a:lnTo>
                  <a:lnTo>
                    <a:pt x="126149" y="0"/>
                  </a:lnTo>
                  <a:close/>
                </a:path>
              </a:pathLst>
            </a:custGeom>
            <a:ln w="12192">
              <a:solidFill>
                <a:srgbClr val="FF9700"/>
              </a:solidFill>
            </a:ln>
          </p:spPr>
          <p:txBody>
            <a:bodyPr wrap="square" lIns="0" tIns="0" rIns="0" bIns="0" rtlCol="0"/>
            <a:lstStyle/>
            <a:p/>
          </p:txBody>
        </p:sp>
        <p:pic>
          <p:nvPicPr>
            <p:cNvPr id="11" name="object 11"/>
            <p:cNvPicPr/>
            <p:nvPr/>
          </p:nvPicPr>
          <p:blipFill>
            <a:blip r:embed="rId3" cstate="print"/>
            <a:stretch>
              <a:fillRect/>
            </a:stretch>
          </p:blipFill>
          <p:spPr>
            <a:xfrm>
              <a:off x="518159" y="188976"/>
              <a:ext cx="160019" cy="160020"/>
            </a:xfrm>
            <a:prstGeom prst="rect">
              <a:avLst/>
            </a:prstGeom>
          </p:spPr>
        </p:pic>
        <p:sp>
          <p:nvSpPr>
            <p:cNvPr id="12" name="object 12"/>
            <p:cNvSpPr/>
            <p:nvPr/>
          </p:nvSpPr>
          <p:spPr>
            <a:xfrm>
              <a:off x="359689" y="251460"/>
              <a:ext cx="254635" cy="254635"/>
            </a:xfrm>
            <a:custGeom>
              <a:avLst/>
              <a:gdLst/>
              <a:ahLst/>
              <a:cxnLst/>
              <a:rect l="l" t="t" r="r" b="b"/>
              <a:pathLst>
                <a:path w="254634" h="254634">
                  <a:moveTo>
                    <a:pt x="168630" y="0"/>
                  </a:moveTo>
                  <a:lnTo>
                    <a:pt x="102196" y="66928"/>
                  </a:lnTo>
                  <a:lnTo>
                    <a:pt x="97078" y="64897"/>
                  </a:lnTo>
                  <a:lnTo>
                    <a:pt x="91973" y="62864"/>
                  </a:lnTo>
                  <a:lnTo>
                    <a:pt x="85826" y="60832"/>
                  </a:lnTo>
                  <a:lnTo>
                    <a:pt x="79705" y="59816"/>
                  </a:lnTo>
                  <a:lnTo>
                    <a:pt x="73075" y="58292"/>
                  </a:lnTo>
                  <a:lnTo>
                    <a:pt x="66421" y="57276"/>
                  </a:lnTo>
                  <a:lnTo>
                    <a:pt x="59766" y="56768"/>
                  </a:lnTo>
                  <a:lnTo>
                    <a:pt x="53136" y="56768"/>
                  </a:lnTo>
                  <a:lnTo>
                    <a:pt x="46989" y="56768"/>
                  </a:lnTo>
                  <a:lnTo>
                    <a:pt x="40868" y="57276"/>
                  </a:lnTo>
                  <a:lnTo>
                    <a:pt x="3060" y="73660"/>
                  </a:lnTo>
                  <a:lnTo>
                    <a:pt x="1524" y="75184"/>
                  </a:lnTo>
                  <a:lnTo>
                    <a:pt x="495" y="77215"/>
                  </a:lnTo>
                  <a:lnTo>
                    <a:pt x="0" y="79248"/>
                  </a:lnTo>
                  <a:lnTo>
                    <a:pt x="0" y="81787"/>
                  </a:lnTo>
                  <a:lnTo>
                    <a:pt x="0" y="83819"/>
                  </a:lnTo>
                  <a:lnTo>
                    <a:pt x="495" y="85851"/>
                  </a:lnTo>
                  <a:lnTo>
                    <a:pt x="1524" y="87884"/>
                  </a:lnTo>
                  <a:lnTo>
                    <a:pt x="3060" y="89915"/>
                  </a:lnTo>
                  <a:lnTo>
                    <a:pt x="164528" y="251460"/>
                  </a:lnTo>
                  <a:lnTo>
                    <a:pt x="166585" y="252984"/>
                  </a:lnTo>
                  <a:lnTo>
                    <a:pt x="168630" y="254000"/>
                  </a:lnTo>
                  <a:lnTo>
                    <a:pt x="170662" y="254507"/>
                  </a:lnTo>
                  <a:lnTo>
                    <a:pt x="172719" y="254507"/>
                  </a:lnTo>
                  <a:lnTo>
                    <a:pt x="175272" y="254507"/>
                  </a:lnTo>
                  <a:lnTo>
                    <a:pt x="177317" y="254000"/>
                  </a:lnTo>
                  <a:lnTo>
                    <a:pt x="179349" y="252984"/>
                  </a:lnTo>
                  <a:lnTo>
                    <a:pt x="180873" y="251460"/>
                  </a:lnTo>
                  <a:lnTo>
                    <a:pt x="197243" y="213613"/>
                  </a:lnTo>
                  <a:lnTo>
                    <a:pt x="197751" y="207517"/>
                  </a:lnTo>
                  <a:lnTo>
                    <a:pt x="197751" y="201422"/>
                  </a:lnTo>
                  <a:lnTo>
                    <a:pt x="197751" y="194690"/>
                  </a:lnTo>
                  <a:lnTo>
                    <a:pt x="197243" y="188087"/>
                  </a:lnTo>
                  <a:lnTo>
                    <a:pt x="196215" y="181482"/>
                  </a:lnTo>
                  <a:lnTo>
                    <a:pt x="194691" y="174751"/>
                  </a:lnTo>
                  <a:lnTo>
                    <a:pt x="193662" y="168655"/>
                  </a:lnTo>
                  <a:lnTo>
                    <a:pt x="191617" y="162560"/>
                  </a:lnTo>
                  <a:lnTo>
                    <a:pt x="189560" y="157352"/>
                  </a:lnTo>
                  <a:lnTo>
                    <a:pt x="187528" y="152273"/>
                  </a:lnTo>
                  <a:lnTo>
                    <a:pt x="254482" y="85851"/>
                  </a:lnTo>
                </a:path>
                <a:path w="254634" h="254634">
                  <a:moveTo>
                    <a:pt x="117347" y="76200"/>
                  </a:moveTo>
                  <a:lnTo>
                    <a:pt x="158470" y="35051"/>
                  </a:lnTo>
                </a:path>
              </a:pathLst>
            </a:custGeom>
            <a:ln w="12192">
              <a:solidFill>
                <a:srgbClr val="FF9700"/>
              </a:solidFill>
            </a:ln>
          </p:spPr>
          <p:txBody>
            <a:bodyPr wrap="square" lIns="0" tIns="0" rIns="0" bIns="0" rtlCol="0"/>
            <a:lstStyle/>
            <a:p/>
          </p:txBody>
        </p:sp>
      </p:gr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15" name="Text Box 14"/>
          <p:cNvSpPr txBox="1"/>
          <p:nvPr/>
        </p:nvSpPr>
        <p:spPr>
          <a:xfrm>
            <a:off x="638175" y="1528445"/>
            <a:ext cx="6524625" cy="3476625"/>
          </a:xfrm>
          <a:prstGeom prst="rect">
            <a:avLst/>
          </a:prstGeom>
          <a:noFill/>
        </p:spPr>
        <p:txBody>
          <a:bodyPr wrap="square" rtlCol="0">
            <a:spAutoFit/>
          </a:bodyPr>
          <a:p>
            <a:r>
              <a:rPr lang="en-IN" altLang="en-US" sz="2000">
                <a:latin typeface="Times New Roman" panose="02020603050405020304" charset="0"/>
                <a:cs typeface="Times New Roman" panose="02020603050405020304" charset="0"/>
              </a:rPr>
              <a:t>C</a:t>
            </a:r>
            <a:r>
              <a:rPr lang="en-US" sz="2000">
                <a:latin typeface="Times New Roman" panose="02020603050405020304" charset="0"/>
                <a:cs typeface="Times New Roman" panose="02020603050405020304" charset="0"/>
              </a:rPr>
              <a:t>ollaborative filtering systems apply the so-called similarity index-based technique. In the neighborhood-based approach, a number of users are selected based on their similarity to the active user. Inference for the active user is made by calculating a weighted average of the ratings of the selected users.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Collaborative-filtering systems focus on the relationship between users and items. The similarity of items is determined by the similarity of the ratings of those items by the users who have rated both items.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62583" y="140207"/>
              <a:ext cx="4835652" cy="681227"/>
            </a:xfrm>
            <a:prstGeom prst="rect">
              <a:avLst/>
            </a:prstGeom>
          </p:spPr>
        </p:pic>
        <p:pic>
          <p:nvPicPr>
            <p:cNvPr id="4" name="object 4"/>
            <p:cNvPicPr/>
            <p:nvPr/>
          </p:nvPicPr>
          <p:blipFill>
            <a:blip r:embed="rId2" cstate="print"/>
            <a:stretch>
              <a:fillRect/>
            </a:stretch>
          </p:blipFill>
          <p:spPr>
            <a:xfrm>
              <a:off x="819911" y="208788"/>
              <a:ext cx="4860036" cy="618743"/>
            </a:xfrm>
            <a:prstGeom prst="rect">
              <a:avLst/>
            </a:prstGeom>
          </p:spPr>
        </p:pic>
      </p:grpSp>
      <p:sp>
        <p:nvSpPr>
          <p:cNvPr id="5" name="object 5"/>
          <p:cNvSpPr txBox="1"/>
          <p:nvPr/>
        </p:nvSpPr>
        <p:spPr>
          <a:xfrm>
            <a:off x="924305" y="182118"/>
            <a:ext cx="4712335" cy="419735"/>
          </a:xfrm>
          <a:prstGeom prst="rect">
            <a:avLst/>
          </a:prstGeom>
          <a:solidFill>
            <a:srgbClr val="FF9700"/>
          </a:solidFill>
          <a:ln w="38100">
            <a:solidFill>
              <a:srgbClr val="FFFFFF"/>
            </a:solidFill>
          </a:ln>
        </p:spPr>
        <p:txBody>
          <a:bodyPr vert="horz" wrap="square" lIns="0" tIns="112395" rIns="0" bIns="0" rtlCol="0">
            <a:spAutoFit/>
          </a:bodyPr>
          <a:lstStyle/>
          <a:p>
            <a:pPr marL="90805">
              <a:lnSpc>
                <a:spcPct val="100000"/>
              </a:lnSpc>
              <a:spcBef>
                <a:spcPts val="885"/>
              </a:spcBef>
            </a:pPr>
            <a:r>
              <a:rPr lang="en-IN" altLang="" sz="2000">
                <a:latin typeface="Times New Roman" panose="02020603050405020304" charset="0"/>
                <a:cs typeface="Times New Roman" panose="02020603050405020304" charset="0"/>
              </a:rPr>
              <a:t>PROS </a:t>
            </a:r>
            <a:endParaRPr lang="en-IN" altLang="" sz="200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321310" y="1663700"/>
            <a:ext cx="1885315" cy="4167505"/>
          </a:xfrm>
          <a:prstGeom prst="rect">
            <a:avLst/>
          </a:prstGeom>
        </p:spPr>
        <p:txBody>
          <a:bodyPr vert="horz" wrap="square" lIns="0" tIns="12700" rIns="0" bIns="0" rtlCol="0">
            <a:spAutoFit/>
          </a:bodyPr>
          <a:lstStyle/>
          <a:p>
            <a:pPr marL="12700">
              <a:lnSpc>
                <a:spcPct val="100000"/>
              </a:lnSpc>
              <a:spcBef>
                <a:spcPts val="100"/>
              </a:spcBef>
              <a:tabLst>
                <a:tab pos="678815" algn="l"/>
                <a:tab pos="1559560" algn="l"/>
              </a:tabLst>
            </a:pPr>
            <a:r>
              <a:rPr sz="1800">
                <a:latin typeface="Trebuchet MS" panose="020B0603020202020204"/>
                <a:cs typeface="Trebuchet MS" panose="020B0603020202020204"/>
              </a:rPr>
              <a:t>Collaborative-filtering systems focus on the relationship between users and items. The similarity of items is determined by the similarity of the ratings of those items by the users who have rated both items.</a:t>
            </a:r>
            <a:endParaRPr sz="1800">
              <a:latin typeface="Trebuchet MS" panose="020B0603020202020204"/>
              <a:cs typeface="Trebuchet MS" panose="020B0603020202020204"/>
            </a:endParaRPr>
          </a:p>
        </p:txBody>
      </p:sp>
      <p:grpSp>
        <p:nvGrpSpPr>
          <p:cNvPr id="9" name="object 9"/>
          <p:cNvGrpSpPr/>
          <p:nvPr/>
        </p:nvGrpSpPr>
        <p:grpSpPr>
          <a:xfrm>
            <a:off x="295681" y="188976"/>
            <a:ext cx="382905" cy="381000"/>
            <a:chOff x="295681" y="188976"/>
            <a:chExt cx="382905" cy="381000"/>
          </a:xfrm>
        </p:grpSpPr>
        <p:sp>
          <p:nvSpPr>
            <p:cNvPr id="10" name="object 10"/>
            <p:cNvSpPr/>
            <p:nvPr/>
          </p:nvSpPr>
          <p:spPr>
            <a:xfrm>
              <a:off x="301777" y="405384"/>
              <a:ext cx="158750" cy="158750"/>
            </a:xfrm>
            <a:custGeom>
              <a:avLst/>
              <a:gdLst/>
              <a:ahLst/>
              <a:cxnLst/>
              <a:rect l="l" t="t" r="r" b="b"/>
              <a:pathLst>
                <a:path w="158750" h="158750">
                  <a:moveTo>
                    <a:pt x="126149" y="0"/>
                  </a:moveTo>
                  <a:lnTo>
                    <a:pt x="11277" y="135381"/>
                  </a:lnTo>
                  <a:lnTo>
                    <a:pt x="0" y="158495"/>
                  </a:lnTo>
                  <a:lnTo>
                    <a:pt x="23075" y="147192"/>
                  </a:lnTo>
                  <a:lnTo>
                    <a:pt x="158445" y="32257"/>
                  </a:lnTo>
                  <a:lnTo>
                    <a:pt x="126149" y="0"/>
                  </a:lnTo>
                  <a:close/>
                </a:path>
              </a:pathLst>
            </a:custGeom>
            <a:ln w="12192">
              <a:solidFill>
                <a:srgbClr val="FF9700"/>
              </a:solidFill>
            </a:ln>
          </p:spPr>
          <p:txBody>
            <a:bodyPr wrap="square" lIns="0" tIns="0" rIns="0" bIns="0" rtlCol="0"/>
            <a:lstStyle/>
            <a:p/>
          </p:txBody>
        </p:sp>
        <p:pic>
          <p:nvPicPr>
            <p:cNvPr id="11" name="object 11"/>
            <p:cNvPicPr/>
            <p:nvPr/>
          </p:nvPicPr>
          <p:blipFill>
            <a:blip r:embed="rId3" cstate="print"/>
            <a:stretch>
              <a:fillRect/>
            </a:stretch>
          </p:blipFill>
          <p:spPr>
            <a:xfrm>
              <a:off x="518159" y="188976"/>
              <a:ext cx="160019" cy="160020"/>
            </a:xfrm>
            <a:prstGeom prst="rect">
              <a:avLst/>
            </a:prstGeom>
          </p:spPr>
        </p:pic>
        <p:sp>
          <p:nvSpPr>
            <p:cNvPr id="12" name="object 12"/>
            <p:cNvSpPr/>
            <p:nvPr/>
          </p:nvSpPr>
          <p:spPr>
            <a:xfrm>
              <a:off x="359689" y="251460"/>
              <a:ext cx="254635" cy="254635"/>
            </a:xfrm>
            <a:custGeom>
              <a:avLst/>
              <a:gdLst/>
              <a:ahLst/>
              <a:cxnLst/>
              <a:rect l="l" t="t" r="r" b="b"/>
              <a:pathLst>
                <a:path w="254634" h="254634">
                  <a:moveTo>
                    <a:pt x="168630" y="0"/>
                  </a:moveTo>
                  <a:lnTo>
                    <a:pt x="102196" y="66928"/>
                  </a:lnTo>
                  <a:lnTo>
                    <a:pt x="97078" y="64897"/>
                  </a:lnTo>
                  <a:lnTo>
                    <a:pt x="91973" y="62864"/>
                  </a:lnTo>
                  <a:lnTo>
                    <a:pt x="85826" y="60832"/>
                  </a:lnTo>
                  <a:lnTo>
                    <a:pt x="79705" y="59816"/>
                  </a:lnTo>
                  <a:lnTo>
                    <a:pt x="73075" y="58292"/>
                  </a:lnTo>
                  <a:lnTo>
                    <a:pt x="66421" y="57276"/>
                  </a:lnTo>
                  <a:lnTo>
                    <a:pt x="59766" y="56768"/>
                  </a:lnTo>
                  <a:lnTo>
                    <a:pt x="53136" y="56768"/>
                  </a:lnTo>
                  <a:lnTo>
                    <a:pt x="46989" y="56768"/>
                  </a:lnTo>
                  <a:lnTo>
                    <a:pt x="40868" y="57276"/>
                  </a:lnTo>
                  <a:lnTo>
                    <a:pt x="3060" y="73660"/>
                  </a:lnTo>
                  <a:lnTo>
                    <a:pt x="1524" y="75184"/>
                  </a:lnTo>
                  <a:lnTo>
                    <a:pt x="495" y="77215"/>
                  </a:lnTo>
                  <a:lnTo>
                    <a:pt x="0" y="79248"/>
                  </a:lnTo>
                  <a:lnTo>
                    <a:pt x="0" y="81787"/>
                  </a:lnTo>
                  <a:lnTo>
                    <a:pt x="0" y="83819"/>
                  </a:lnTo>
                  <a:lnTo>
                    <a:pt x="495" y="85851"/>
                  </a:lnTo>
                  <a:lnTo>
                    <a:pt x="1524" y="87884"/>
                  </a:lnTo>
                  <a:lnTo>
                    <a:pt x="3060" y="89915"/>
                  </a:lnTo>
                  <a:lnTo>
                    <a:pt x="164528" y="251460"/>
                  </a:lnTo>
                  <a:lnTo>
                    <a:pt x="166585" y="252984"/>
                  </a:lnTo>
                  <a:lnTo>
                    <a:pt x="168630" y="254000"/>
                  </a:lnTo>
                  <a:lnTo>
                    <a:pt x="170662" y="254507"/>
                  </a:lnTo>
                  <a:lnTo>
                    <a:pt x="172719" y="254507"/>
                  </a:lnTo>
                  <a:lnTo>
                    <a:pt x="175272" y="254507"/>
                  </a:lnTo>
                  <a:lnTo>
                    <a:pt x="177317" y="254000"/>
                  </a:lnTo>
                  <a:lnTo>
                    <a:pt x="179349" y="252984"/>
                  </a:lnTo>
                  <a:lnTo>
                    <a:pt x="180873" y="251460"/>
                  </a:lnTo>
                  <a:lnTo>
                    <a:pt x="197243" y="213613"/>
                  </a:lnTo>
                  <a:lnTo>
                    <a:pt x="197751" y="207517"/>
                  </a:lnTo>
                  <a:lnTo>
                    <a:pt x="197751" y="201422"/>
                  </a:lnTo>
                  <a:lnTo>
                    <a:pt x="197751" y="194690"/>
                  </a:lnTo>
                  <a:lnTo>
                    <a:pt x="197243" y="188087"/>
                  </a:lnTo>
                  <a:lnTo>
                    <a:pt x="196215" y="181482"/>
                  </a:lnTo>
                  <a:lnTo>
                    <a:pt x="194691" y="174751"/>
                  </a:lnTo>
                  <a:lnTo>
                    <a:pt x="193662" y="168655"/>
                  </a:lnTo>
                  <a:lnTo>
                    <a:pt x="191617" y="162560"/>
                  </a:lnTo>
                  <a:lnTo>
                    <a:pt x="189560" y="157352"/>
                  </a:lnTo>
                  <a:lnTo>
                    <a:pt x="187528" y="152273"/>
                  </a:lnTo>
                  <a:lnTo>
                    <a:pt x="254482" y="85851"/>
                  </a:lnTo>
                </a:path>
                <a:path w="254634" h="254634">
                  <a:moveTo>
                    <a:pt x="117347" y="76200"/>
                  </a:moveTo>
                  <a:lnTo>
                    <a:pt x="158470" y="35051"/>
                  </a:lnTo>
                </a:path>
              </a:pathLst>
            </a:custGeom>
            <a:ln w="12192">
              <a:solidFill>
                <a:srgbClr val="FF9700"/>
              </a:solidFill>
            </a:ln>
          </p:spPr>
          <p:txBody>
            <a:bodyPr wrap="square" lIns="0" tIns="0" rIns="0" bIns="0" rtlCol="0"/>
            <a:lstStyle/>
            <a:p/>
          </p:txBody>
        </p:sp>
      </p:gr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7" name="Text Box 6"/>
          <p:cNvSpPr txBox="1"/>
          <p:nvPr/>
        </p:nvSpPr>
        <p:spPr>
          <a:xfrm>
            <a:off x="762000" y="1663700"/>
            <a:ext cx="6095365" cy="3076575"/>
          </a:xfrm>
          <a:prstGeom prst="rect">
            <a:avLst/>
          </a:prstGeom>
          <a:noFill/>
        </p:spPr>
        <p:txBody>
          <a:bodyPr wrap="square" rtlCol="0">
            <a:spAutoFit/>
          </a:bodyPr>
          <a:p>
            <a:r>
              <a:rPr lang="en-US" sz="1800" b="1" u="sng">
                <a:latin typeface="Times New Roman" panose="02020603050405020304" charset="0"/>
                <a:cs typeface="Times New Roman" panose="02020603050405020304" charset="0"/>
              </a:rPr>
              <a:t>No domain knowledge necessary</a:t>
            </a:r>
            <a:endParaRPr lang="en-US" sz="18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We don't need domain knowledge because the embeddings are automatically learned.</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r>
              <a:rPr lang="en-US" sz="1800" b="1" u="sng">
                <a:latin typeface="Times New Roman" panose="02020603050405020304" charset="0"/>
                <a:cs typeface="Times New Roman" panose="02020603050405020304" charset="0"/>
              </a:rPr>
              <a:t>Serendipity</a:t>
            </a:r>
            <a:endParaRPr lang="en-US" sz="18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model can help users discover new interests. In isolation, the ML system may not know the user is interested in a given item, but the model might still recommend it because similar users are interested in that item.</a:t>
            </a:r>
            <a:endParaRPr lang="en-US" sz="1400">
              <a:latin typeface="Times New Roman" panose="02020603050405020304" charset="0"/>
              <a:cs typeface="Times New Roman" panose="02020603050405020304" charset="0"/>
            </a:endParaRPr>
          </a:p>
          <a:p>
            <a:endParaRPr lang="en-US" sz="1400" b="1" u="sng">
              <a:latin typeface="Times New Roman" panose="02020603050405020304" charset="0"/>
              <a:cs typeface="Times New Roman" panose="02020603050405020304" charset="0"/>
            </a:endParaRPr>
          </a:p>
          <a:p>
            <a:r>
              <a:rPr lang="en-US" sz="1800" b="1" u="sng">
                <a:latin typeface="Times New Roman" panose="02020603050405020304" charset="0"/>
                <a:cs typeface="Times New Roman" panose="02020603050405020304" charset="0"/>
              </a:rPr>
              <a:t>Great starting point</a:t>
            </a:r>
            <a:endParaRPr lang="en-US" sz="18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To some extent, the system needs only the feedback matrix to train a matrix factorization model. In particular, the system doesn't need contextual features. In practice, this can be used as one of multiple candidate generators.</a:t>
            </a:r>
            <a:endParaRPr lang="en-US" sz="1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7073265" cy="1327785"/>
            <a:chOff x="0" y="0"/>
            <a:chExt cx="7073265" cy="1327785"/>
          </a:xfrm>
        </p:grpSpPr>
        <p:pic>
          <p:nvPicPr>
            <p:cNvPr id="3" name="object 3"/>
            <p:cNvPicPr/>
            <p:nvPr/>
          </p:nvPicPr>
          <p:blipFill>
            <a:blip r:embed="rId1" cstate="print"/>
            <a:stretch>
              <a:fillRect/>
            </a:stretch>
          </p:blipFill>
          <p:spPr>
            <a:xfrm>
              <a:off x="862583" y="140207"/>
              <a:ext cx="4835652" cy="681227"/>
            </a:xfrm>
            <a:prstGeom prst="rect">
              <a:avLst/>
            </a:prstGeom>
          </p:spPr>
        </p:pic>
        <p:pic>
          <p:nvPicPr>
            <p:cNvPr id="4" name="object 4"/>
            <p:cNvPicPr/>
            <p:nvPr/>
          </p:nvPicPr>
          <p:blipFill>
            <a:blip r:embed="rId2" cstate="print"/>
            <a:stretch>
              <a:fillRect/>
            </a:stretch>
          </p:blipFill>
          <p:spPr>
            <a:xfrm>
              <a:off x="819911" y="208788"/>
              <a:ext cx="4860036" cy="618743"/>
            </a:xfrm>
            <a:prstGeom prst="rect">
              <a:avLst/>
            </a:prstGeom>
          </p:spPr>
        </p:pic>
      </p:grpSp>
      <p:sp>
        <p:nvSpPr>
          <p:cNvPr id="5" name="object 5"/>
          <p:cNvSpPr txBox="1"/>
          <p:nvPr/>
        </p:nvSpPr>
        <p:spPr>
          <a:xfrm>
            <a:off x="924305" y="182118"/>
            <a:ext cx="4712335" cy="419735"/>
          </a:xfrm>
          <a:prstGeom prst="rect">
            <a:avLst/>
          </a:prstGeom>
          <a:solidFill>
            <a:srgbClr val="FF9700"/>
          </a:solidFill>
          <a:ln w="38100">
            <a:solidFill>
              <a:srgbClr val="FFFFFF"/>
            </a:solidFill>
          </a:ln>
        </p:spPr>
        <p:txBody>
          <a:bodyPr vert="horz" wrap="square" lIns="0" tIns="112395" rIns="0" bIns="0" rtlCol="0">
            <a:spAutoFit/>
          </a:bodyPr>
          <a:lstStyle/>
          <a:p>
            <a:pPr marL="90805">
              <a:lnSpc>
                <a:spcPct val="100000"/>
              </a:lnSpc>
              <a:spcBef>
                <a:spcPts val="885"/>
              </a:spcBef>
            </a:pPr>
            <a:r>
              <a:rPr lang="en-IN" altLang="en-US" sz="2000">
                <a:latin typeface="Times New Roman" panose="02020603050405020304" charset="0"/>
                <a:cs typeface="Times New Roman" panose="02020603050405020304" charset="0"/>
              </a:rPr>
              <a:t>CONS </a:t>
            </a:r>
            <a:endParaRPr lang="en-IN" altLang="en-US" sz="200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321310" y="1663700"/>
            <a:ext cx="1885315" cy="4167505"/>
          </a:xfrm>
          <a:prstGeom prst="rect">
            <a:avLst/>
          </a:prstGeom>
        </p:spPr>
        <p:txBody>
          <a:bodyPr vert="horz" wrap="square" lIns="0" tIns="12700" rIns="0" bIns="0" rtlCol="0">
            <a:spAutoFit/>
          </a:bodyPr>
          <a:lstStyle/>
          <a:p>
            <a:pPr marL="12700">
              <a:lnSpc>
                <a:spcPct val="100000"/>
              </a:lnSpc>
              <a:spcBef>
                <a:spcPts val="100"/>
              </a:spcBef>
              <a:tabLst>
                <a:tab pos="678815" algn="l"/>
                <a:tab pos="1559560" algn="l"/>
              </a:tabLst>
            </a:pPr>
            <a:r>
              <a:rPr sz="1800">
                <a:latin typeface="Trebuchet MS" panose="020B0603020202020204"/>
                <a:cs typeface="Trebuchet MS" panose="020B0603020202020204"/>
              </a:rPr>
              <a:t>Collaborative-filtering systems focus on the relationship between users and items. The similarity of items is determined by the similarity of the ratings of those items by the users who have rated both items.</a:t>
            </a:r>
            <a:endParaRPr sz="1800">
              <a:latin typeface="Trebuchet MS" panose="020B0603020202020204"/>
              <a:cs typeface="Trebuchet MS" panose="020B0603020202020204"/>
            </a:endParaRPr>
          </a:p>
        </p:txBody>
      </p:sp>
      <p:grpSp>
        <p:nvGrpSpPr>
          <p:cNvPr id="9" name="object 9"/>
          <p:cNvGrpSpPr/>
          <p:nvPr/>
        </p:nvGrpSpPr>
        <p:grpSpPr>
          <a:xfrm>
            <a:off x="295681" y="188976"/>
            <a:ext cx="382905" cy="381000"/>
            <a:chOff x="295681" y="188976"/>
            <a:chExt cx="382905" cy="381000"/>
          </a:xfrm>
        </p:grpSpPr>
        <p:sp>
          <p:nvSpPr>
            <p:cNvPr id="10" name="object 10"/>
            <p:cNvSpPr/>
            <p:nvPr/>
          </p:nvSpPr>
          <p:spPr>
            <a:xfrm>
              <a:off x="301777" y="405384"/>
              <a:ext cx="158750" cy="158750"/>
            </a:xfrm>
            <a:custGeom>
              <a:avLst/>
              <a:gdLst/>
              <a:ahLst/>
              <a:cxnLst/>
              <a:rect l="l" t="t" r="r" b="b"/>
              <a:pathLst>
                <a:path w="158750" h="158750">
                  <a:moveTo>
                    <a:pt x="126149" y="0"/>
                  </a:moveTo>
                  <a:lnTo>
                    <a:pt x="11277" y="135381"/>
                  </a:lnTo>
                  <a:lnTo>
                    <a:pt x="0" y="158495"/>
                  </a:lnTo>
                  <a:lnTo>
                    <a:pt x="23075" y="147192"/>
                  </a:lnTo>
                  <a:lnTo>
                    <a:pt x="158445" y="32257"/>
                  </a:lnTo>
                  <a:lnTo>
                    <a:pt x="126149" y="0"/>
                  </a:lnTo>
                  <a:close/>
                </a:path>
              </a:pathLst>
            </a:custGeom>
            <a:ln w="12192">
              <a:solidFill>
                <a:srgbClr val="FF9700"/>
              </a:solidFill>
            </a:ln>
          </p:spPr>
          <p:txBody>
            <a:bodyPr wrap="square" lIns="0" tIns="0" rIns="0" bIns="0" rtlCol="0"/>
            <a:lstStyle/>
            <a:p/>
          </p:txBody>
        </p:sp>
        <p:pic>
          <p:nvPicPr>
            <p:cNvPr id="11" name="object 11"/>
            <p:cNvPicPr/>
            <p:nvPr/>
          </p:nvPicPr>
          <p:blipFill>
            <a:blip r:embed="rId3" cstate="print"/>
            <a:stretch>
              <a:fillRect/>
            </a:stretch>
          </p:blipFill>
          <p:spPr>
            <a:xfrm>
              <a:off x="518159" y="188976"/>
              <a:ext cx="160019" cy="160020"/>
            </a:xfrm>
            <a:prstGeom prst="rect">
              <a:avLst/>
            </a:prstGeom>
          </p:spPr>
        </p:pic>
        <p:sp>
          <p:nvSpPr>
            <p:cNvPr id="12" name="object 12"/>
            <p:cNvSpPr/>
            <p:nvPr/>
          </p:nvSpPr>
          <p:spPr>
            <a:xfrm>
              <a:off x="359689" y="251460"/>
              <a:ext cx="254635" cy="254635"/>
            </a:xfrm>
            <a:custGeom>
              <a:avLst/>
              <a:gdLst/>
              <a:ahLst/>
              <a:cxnLst/>
              <a:rect l="l" t="t" r="r" b="b"/>
              <a:pathLst>
                <a:path w="254634" h="254634">
                  <a:moveTo>
                    <a:pt x="168630" y="0"/>
                  </a:moveTo>
                  <a:lnTo>
                    <a:pt x="102196" y="66928"/>
                  </a:lnTo>
                  <a:lnTo>
                    <a:pt x="97078" y="64897"/>
                  </a:lnTo>
                  <a:lnTo>
                    <a:pt x="91973" y="62864"/>
                  </a:lnTo>
                  <a:lnTo>
                    <a:pt x="85826" y="60832"/>
                  </a:lnTo>
                  <a:lnTo>
                    <a:pt x="79705" y="59816"/>
                  </a:lnTo>
                  <a:lnTo>
                    <a:pt x="73075" y="58292"/>
                  </a:lnTo>
                  <a:lnTo>
                    <a:pt x="66421" y="57276"/>
                  </a:lnTo>
                  <a:lnTo>
                    <a:pt x="59766" y="56768"/>
                  </a:lnTo>
                  <a:lnTo>
                    <a:pt x="53136" y="56768"/>
                  </a:lnTo>
                  <a:lnTo>
                    <a:pt x="46989" y="56768"/>
                  </a:lnTo>
                  <a:lnTo>
                    <a:pt x="40868" y="57276"/>
                  </a:lnTo>
                  <a:lnTo>
                    <a:pt x="3060" y="73660"/>
                  </a:lnTo>
                  <a:lnTo>
                    <a:pt x="1524" y="75184"/>
                  </a:lnTo>
                  <a:lnTo>
                    <a:pt x="495" y="77215"/>
                  </a:lnTo>
                  <a:lnTo>
                    <a:pt x="0" y="79248"/>
                  </a:lnTo>
                  <a:lnTo>
                    <a:pt x="0" y="81787"/>
                  </a:lnTo>
                  <a:lnTo>
                    <a:pt x="0" y="83819"/>
                  </a:lnTo>
                  <a:lnTo>
                    <a:pt x="495" y="85851"/>
                  </a:lnTo>
                  <a:lnTo>
                    <a:pt x="1524" y="87884"/>
                  </a:lnTo>
                  <a:lnTo>
                    <a:pt x="3060" y="89915"/>
                  </a:lnTo>
                  <a:lnTo>
                    <a:pt x="164528" y="251460"/>
                  </a:lnTo>
                  <a:lnTo>
                    <a:pt x="166585" y="252984"/>
                  </a:lnTo>
                  <a:lnTo>
                    <a:pt x="168630" y="254000"/>
                  </a:lnTo>
                  <a:lnTo>
                    <a:pt x="170662" y="254507"/>
                  </a:lnTo>
                  <a:lnTo>
                    <a:pt x="172719" y="254507"/>
                  </a:lnTo>
                  <a:lnTo>
                    <a:pt x="175272" y="254507"/>
                  </a:lnTo>
                  <a:lnTo>
                    <a:pt x="177317" y="254000"/>
                  </a:lnTo>
                  <a:lnTo>
                    <a:pt x="179349" y="252984"/>
                  </a:lnTo>
                  <a:lnTo>
                    <a:pt x="180873" y="251460"/>
                  </a:lnTo>
                  <a:lnTo>
                    <a:pt x="197243" y="213613"/>
                  </a:lnTo>
                  <a:lnTo>
                    <a:pt x="197751" y="207517"/>
                  </a:lnTo>
                  <a:lnTo>
                    <a:pt x="197751" y="201422"/>
                  </a:lnTo>
                  <a:lnTo>
                    <a:pt x="197751" y="194690"/>
                  </a:lnTo>
                  <a:lnTo>
                    <a:pt x="197243" y="188087"/>
                  </a:lnTo>
                  <a:lnTo>
                    <a:pt x="196215" y="181482"/>
                  </a:lnTo>
                  <a:lnTo>
                    <a:pt x="194691" y="174751"/>
                  </a:lnTo>
                  <a:lnTo>
                    <a:pt x="193662" y="168655"/>
                  </a:lnTo>
                  <a:lnTo>
                    <a:pt x="191617" y="162560"/>
                  </a:lnTo>
                  <a:lnTo>
                    <a:pt x="189560" y="157352"/>
                  </a:lnTo>
                  <a:lnTo>
                    <a:pt x="187528" y="152273"/>
                  </a:lnTo>
                  <a:lnTo>
                    <a:pt x="254482" y="85851"/>
                  </a:lnTo>
                </a:path>
                <a:path w="254634" h="254634">
                  <a:moveTo>
                    <a:pt x="117347" y="76200"/>
                  </a:moveTo>
                  <a:lnTo>
                    <a:pt x="158470" y="35051"/>
                  </a:lnTo>
                </a:path>
              </a:pathLst>
            </a:custGeom>
            <a:ln w="12192">
              <a:solidFill>
                <a:srgbClr val="FF9700"/>
              </a:solidFill>
            </a:ln>
          </p:spPr>
          <p:txBody>
            <a:bodyPr wrap="square" lIns="0" tIns="0" rIns="0" bIns="0" rtlCol="0"/>
            <a:lstStyle/>
            <a:p/>
          </p:txBody>
        </p:sp>
      </p:grpSp>
      <p:sp>
        <p:nvSpPr>
          <p:cNvPr id="14" name="object 14"/>
          <p:cNvSpPr txBox="1">
            <a:spLocks noGrp="1"/>
          </p:cNvSpPr>
          <p:nvPr>
            <p:ph type="sldNum" sz="quarter" idx="7"/>
          </p:nvPr>
        </p:nvSpPr>
        <p:spPr>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
        <p:nvSpPr>
          <p:cNvPr id="7" name="Text Box 6"/>
          <p:cNvSpPr txBox="1"/>
          <p:nvPr/>
        </p:nvSpPr>
        <p:spPr>
          <a:xfrm>
            <a:off x="762000" y="1276350"/>
            <a:ext cx="6095365" cy="3969385"/>
          </a:xfrm>
          <a:prstGeom prst="rect">
            <a:avLst/>
          </a:prstGeom>
          <a:noFill/>
        </p:spPr>
        <p:txBody>
          <a:bodyPr wrap="square" rtlCol="0">
            <a:spAutoFit/>
          </a:bodyPr>
          <a:p>
            <a:r>
              <a:rPr lang="en-US" sz="1400" b="1" u="sng">
                <a:latin typeface="Times New Roman" panose="02020603050405020304" charset="0"/>
                <a:cs typeface="Times New Roman" panose="02020603050405020304" charset="0"/>
              </a:rPr>
              <a:t>Cannot handle fresh items</a:t>
            </a:r>
            <a:endParaRPr lang="en-US" sz="14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prediction of the model for a given (user, item) pair is the dot product of the corresponding embeddings. So, if an item is not seen during training, the system can't create an embedding for it and can't query the model with this item. This issue is often called the cold-start problem</a:t>
            </a:r>
            <a:r>
              <a:rPr lang="en-IN" altLang="en-US" sz="1400">
                <a:latin typeface="Times New Roman" panose="02020603050405020304" charset="0"/>
                <a:cs typeface="Times New Roman" panose="02020603050405020304" charset="0"/>
              </a:rPr>
              <a:t>.</a:t>
            </a:r>
            <a:endParaRPr lang="en-IN" altLang="en-US" sz="1400">
              <a:latin typeface="Times New Roman" panose="02020603050405020304" charset="0"/>
              <a:cs typeface="Times New Roman" panose="02020603050405020304" charset="0"/>
            </a:endParaRPr>
          </a:p>
          <a:p>
            <a:endParaRPr lang="en-IN" altLang="en-US" sz="1400">
              <a:latin typeface="Times New Roman" panose="02020603050405020304" charset="0"/>
              <a:cs typeface="Times New Roman" panose="02020603050405020304" charset="0"/>
            </a:endParaRPr>
          </a:p>
          <a:p>
            <a:r>
              <a:rPr lang="en-US" sz="1400" b="1" u="sng">
                <a:latin typeface="Times New Roman" panose="02020603050405020304" charset="0"/>
                <a:cs typeface="Times New Roman" panose="02020603050405020304" charset="0"/>
              </a:rPr>
              <a:t>Hard to include side features for query/item</a:t>
            </a:r>
            <a:endParaRPr lang="en-US" sz="1400" b="1" u="sng">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Side features are any features beyond the query or item ID. For movie recommendations, the side features might include</a:t>
            </a:r>
            <a:r>
              <a:rPr lang="en-IN" altLang="en-US" sz="1400">
                <a:latin typeface="Times New Roman" panose="02020603050405020304" charset="0"/>
                <a:cs typeface="Times New Roman" panose="02020603050405020304" charset="0"/>
              </a:rPr>
              <a:t>Year or Director name</a:t>
            </a:r>
            <a:r>
              <a:rPr lang="en-US" sz="1400">
                <a:latin typeface="Times New Roman" panose="02020603050405020304" charset="0"/>
                <a:cs typeface="Times New Roman" panose="02020603050405020304" charset="0"/>
              </a:rPr>
              <a:t>. Including available side features improves the quality of the model. Although it may not be easy to include side features in WALS, a generalization of WALS makes this possible.</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r>
              <a:rPr lang="en-US" sz="1400" b="1" u="sng">
                <a:latin typeface="Times New Roman" panose="02020603050405020304" charset="0"/>
                <a:cs typeface="Times New Roman" panose="02020603050405020304" charset="0"/>
              </a:rPr>
              <a:t>Heuristics to generate embeddings of fresh items.</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If the system does not have interactions, the system can approximate its embedding by averaging the embeddings of items from the same category, from the same uploader (in YouTube), and so on.</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a:xfrm>
            <a:off x="228600" y="1657350"/>
            <a:ext cx="5088255" cy="3877945"/>
          </a:xfrm>
        </p:spPr>
        <p:txBody>
          <a:bodyPr wrap="square"/>
          <a:p>
            <a:r>
              <a:rPr lang="en-IN" altLang="en-US" sz="3600" b="0" u="none">
                <a:latin typeface="Times New Roman" panose="02020603050405020304" charset="0"/>
                <a:cs typeface="Times New Roman" panose="02020603050405020304" charset="0"/>
              </a:rPr>
              <a:t>Using different Technique of machune learning we  need to build a Recommender  sysytem that recommend based on  ratings and user-ids.</a:t>
            </a:r>
            <a:endParaRPr lang="en-IN" altLang="en-US" sz="3600" b="0" u="none">
              <a:latin typeface="Times New Roman" panose="02020603050405020304" charset="0"/>
              <a:cs typeface="Times New Roman" panose="02020603050405020304" charset="0"/>
            </a:endParaRPr>
          </a:p>
          <a:p>
            <a:endParaRPr lang="en-IN" altLang="en-US" sz="3600" b="0" u="none">
              <a:latin typeface="Times New Roman" panose="02020603050405020304" charset="0"/>
              <a:cs typeface="Times New Roman" panose="02020603050405020304" charset="0"/>
            </a:endParaRPr>
          </a:p>
        </p:txBody>
      </p:sp>
      <p:sp>
        <p:nvSpPr>
          <p:cNvPr id="5" name="object 2"/>
          <p:cNvSpPr/>
          <p:nvPr/>
        </p:nvSpPr>
        <p:spPr>
          <a:xfrm>
            <a:off x="6292596" y="126492"/>
            <a:ext cx="780415" cy="259079"/>
          </a:xfrm>
          <a:custGeom>
            <a:avLst/>
            <a:gdLst/>
            <a:ahLst/>
            <a:cxnLst/>
            <a:rect l="l" t="t" r="r" b="b"/>
            <a:pathLst>
              <a:path w="780415" h="259079">
                <a:moveTo>
                  <a:pt x="252983" y="0"/>
                </a:moveTo>
                <a:lnTo>
                  <a:pt x="0" y="259080"/>
                </a:lnTo>
                <a:lnTo>
                  <a:pt x="780287" y="259080"/>
                </a:lnTo>
                <a:lnTo>
                  <a:pt x="252983" y="0"/>
                </a:lnTo>
                <a:close/>
              </a:path>
            </a:pathLst>
          </a:custGeom>
          <a:solidFill>
            <a:srgbClr val="253147"/>
          </a:solidFill>
        </p:spPr>
        <p:txBody>
          <a:bodyPr wrap="square" lIns="0" tIns="0" rIns="0" bIns="0" rtlCol="0"/>
          <a:p/>
        </p:txBody>
      </p:sp>
      <p:grpSp>
        <p:nvGrpSpPr>
          <p:cNvPr id="6" name="object 3"/>
          <p:cNvGrpSpPr/>
          <p:nvPr/>
        </p:nvGrpSpPr>
        <p:grpSpPr>
          <a:xfrm>
            <a:off x="0" y="0"/>
            <a:ext cx="7073265" cy="1327785"/>
            <a:chOff x="0" y="0"/>
            <a:chExt cx="7073265" cy="1327785"/>
          </a:xfrm>
        </p:grpSpPr>
        <p:sp>
          <p:nvSpPr>
            <p:cNvPr id="7" name="object 4"/>
            <p:cNvSpPr/>
            <p:nvPr/>
          </p:nvSpPr>
          <p:spPr>
            <a:xfrm>
              <a:off x="0" y="0"/>
              <a:ext cx="6756400" cy="1327785"/>
            </a:xfrm>
            <a:custGeom>
              <a:avLst/>
              <a:gdLst/>
              <a:ahLst/>
              <a:cxnLst/>
              <a:rect l="l" t="t" r="r" b="b"/>
              <a:pathLst>
                <a:path w="6756400" h="1327785">
                  <a:moveTo>
                    <a:pt x="6755892" y="0"/>
                  </a:moveTo>
                  <a:lnTo>
                    <a:pt x="5434584" y="0"/>
                  </a:lnTo>
                  <a:lnTo>
                    <a:pt x="5428488" y="0"/>
                  </a:lnTo>
                  <a:lnTo>
                    <a:pt x="0" y="0"/>
                  </a:lnTo>
                  <a:lnTo>
                    <a:pt x="0" y="1327404"/>
                  </a:lnTo>
                  <a:lnTo>
                    <a:pt x="5428488" y="1327404"/>
                  </a:lnTo>
                  <a:lnTo>
                    <a:pt x="5434584" y="1327404"/>
                  </a:lnTo>
                  <a:lnTo>
                    <a:pt x="5434584" y="1321308"/>
                  </a:lnTo>
                  <a:lnTo>
                    <a:pt x="6755892" y="0"/>
                  </a:lnTo>
                  <a:close/>
                </a:path>
              </a:pathLst>
            </a:custGeom>
            <a:solidFill>
              <a:srgbClr val="C6D2E6"/>
            </a:solidFill>
          </p:spPr>
          <p:txBody>
            <a:bodyPr wrap="square" lIns="0" tIns="0" rIns="0" bIns="0" rtlCol="0"/>
            <a:p/>
          </p:txBody>
        </p:sp>
        <p:sp>
          <p:nvSpPr>
            <p:cNvPr id="8" name="object 5"/>
            <p:cNvSpPr/>
            <p:nvPr/>
          </p:nvSpPr>
          <p:spPr>
            <a:xfrm>
              <a:off x="0" y="380999"/>
              <a:ext cx="7073265" cy="771525"/>
            </a:xfrm>
            <a:custGeom>
              <a:avLst/>
              <a:gdLst/>
              <a:ahLst/>
              <a:cxnLst/>
              <a:rect l="l" t="t" r="r" b="b"/>
              <a:pathLst>
                <a:path w="7073265" h="771525">
                  <a:moveTo>
                    <a:pt x="7072884" y="0"/>
                  </a:moveTo>
                  <a:lnTo>
                    <a:pt x="6303264" y="0"/>
                  </a:lnTo>
                  <a:lnTo>
                    <a:pt x="6300216" y="0"/>
                  </a:lnTo>
                  <a:lnTo>
                    <a:pt x="0" y="0"/>
                  </a:lnTo>
                  <a:lnTo>
                    <a:pt x="0" y="771144"/>
                  </a:lnTo>
                  <a:lnTo>
                    <a:pt x="6300216" y="771144"/>
                  </a:lnTo>
                  <a:lnTo>
                    <a:pt x="6303264" y="771144"/>
                  </a:lnTo>
                  <a:lnTo>
                    <a:pt x="6303264" y="768108"/>
                  </a:lnTo>
                  <a:lnTo>
                    <a:pt x="7072884" y="0"/>
                  </a:lnTo>
                  <a:close/>
                </a:path>
              </a:pathLst>
            </a:custGeom>
            <a:solidFill>
              <a:srgbClr val="3E5278"/>
            </a:solidFill>
          </p:spPr>
          <p:txBody>
            <a:bodyPr wrap="square" lIns="0" tIns="0" rIns="0" bIns="0" rtlCol="0"/>
            <a:p/>
          </p:txBody>
        </p:sp>
      </p:grpSp>
      <p:sp>
        <p:nvSpPr>
          <p:cNvPr id="9" name="object 6"/>
          <p:cNvSpPr/>
          <p:nvPr/>
        </p:nvSpPr>
        <p:spPr>
          <a:xfrm>
            <a:off x="6946392" y="4948428"/>
            <a:ext cx="394970" cy="131445"/>
          </a:xfrm>
          <a:custGeom>
            <a:avLst/>
            <a:gdLst/>
            <a:ahLst/>
            <a:cxnLst/>
            <a:rect l="l" t="t" r="r" b="b"/>
            <a:pathLst>
              <a:path w="394970" h="131445">
                <a:moveTo>
                  <a:pt x="394715" y="0"/>
                </a:moveTo>
                <a:lnTo>
                  <a:pt x="0" y="0"/>
                </a:lnTo>
                <a:lnTo>
                  <a:pt x="266700" y="131064"/>
                </a:lnTo>
                <a:lnTo>
                  <a:pt x="394715" y="0"/>
                </a:lnTo>
                <a:close/>
              </a:path>
            </a:pathLst>
          </a:custGeom>
          <a:solidFill>
            <a:srgbClr val="D26E00"/>
          </a:solidFill>
        </p:spPr>
        <p:txBody>
          <a:bodyPr wrap="square" lIns="0" tIns="0" rIns="0" bIns="0" rtlCol="0"/>
          <a:p/>
        </p:txBody>
      </p:sp>
      <p:grpSp>
        <p:nvGrpSpPr>
          <p:cNvPr id="10" name="object 7"/>
          <p:cNvGrpSpPr/>
          <p:nvPr/>
        </p:nvGrpSpPr>
        <p:grpSpPr>
          <a:xfrm>
            <a:off x="6949440" y="4472939"/>
            <a:ext cx="2194560" cy="670560"/>
            <a:chOff x="6949440" y="4472939"/>
            <a:chExt cx="2194560" cy="670560"/>
          </a:xfrm>
        </p:grpSpPr>
        <p:sp>
          <p:nvSpPr>
            <p:cNvPr id="11" name="object 8"/>
            <p:cNvSpPr/>
            <p:nvPr/>
          </p:nvSpPr>
          <p:spPr>
            <a:xfrm>
              <a:off x="7106412" y="4472940"/>
              <a:ext cx="2037714" cy="670560"/>
            </a:xfrm>
            <a:custGeom>
              <a:avLst/>
              <a:gdLst/>
              <a:ahLst/>
              <a:cxnLst/>
              <a:rect l="l" t="t" r="r" b="b"/>
              <a:pathLst>
                <a:path w="2037715" h="670560">
                  <a:moveTo>
                    <a:pt x="2037575" y="0"/>
                  </a:moveTo>
                  <a:lnTo>
                    <a:pt x="670560" y="0"/>
                  </a:lnTo>
                  <a:lnTo>
                    <a:pt x="669036" y="0"/>
                  </a:lnTo>
                  <a:lnTo>
                    <a:pt x="669036" y="1524"/>
                  </a:lnTo>
                  <a:lnTo>
                    <a:pt x="0" y="670560"/>
                  </a:lnTo>
                  <a:lnTo>
                    <a:pt x="669036" y="670560"/>
                  </a:lnTo>
                  <a:lnTo>
                    <a:pt x="670560" y="670560"/>
                  </a:lnTo>
                  <a:lnTo>
                    <a:pt x="2037575" y="670560"/>
                  </a:lnTo>
                  <a:lnTo>
                    <a:pt x="2037575" y="0"/>
                  </a:lnTo>
                  <a:close/>
                </a:path>
              </a:pathLst>
            </a:custGeom>
            <a:solidFill>
              <a:srgbClr val="C6D2E6"/>
            </a:solidFill>
          </p:spPr>
          <p:txBody>
            <a:bodyPr wrap="square" lIns="0" tIns="0" rIns="0" bIns="0" rtlCol="0"/>
            <a:p/>
          </p:txBody>
        </p:sp>
        <p:sp>
          <p:nvSpPr>
            <p:cNvPr id="12" name="object 9"/>
            <p:cNvSpPr/>
            <p:nvPr/>
          </p:nvSpPr>
          <p:spPr>
            <a:xfrm>
              <a:off x="6949440" y="4646676"/>
              <a:ext cx="2194560" cy="304800"/>
            </a:xfrm>
            <a:custGeom>
              <a:avLst/>
              <a:gdLst/>
              <a:ahLst/>
              <a:cxnLst/>
              <a:rect l="l" t="t" r="r" b="b"/>
              <a:pathLst>
                <a:path w="2194559" h="304800">
                  <a:moveTo>
                    <a:pt x="2194560" y="0"/>
                  </a:moveTo>
                  <a:lnTo>
                    <a:pt x="304800" y="0"/>
                  </a:lnTo>
                  <a:lnTo>
                    <a:pt x="298704" y="0"/>
                  </a:lnTo>
                  <a:lnTo>
                    <a:pt x="298704" y="6096"/>
                  </a:lnTo>
                  <a:lnTo>
                    <a:pt x="0" y="304800"/>
                  </a:lnTo>
                  <a:lnTo>
                    <a:pt x="298704" y="304800"/>
                  </a:lnTo>
                  <a:lnTo>
                    <a:pt x="304800" y="304800"/>
                  </a:lnTo>
                  <a:lnTo>
                    <a:pt x="2194560" y="304800"/>
                  </a:lnTo>
                  <a:lnTo>
                    <a:pt x="2194560" y="0"/>
                  </a:lnTo>
                  <a:close/>
                </a:path>
              </a:pathLst>
            </a:custGeom>
            <a:solidFill>
              <a:srgbClr val="FF9700"/>
            </a:solidFill>
          </p:spPr>
          <p:txBody>
            <a:bodyPr wrap="square" lIns="0" tIns="0" rIns="0" bIns="0" rtlCol="0"/>
            <a:p/>
          </p:txBody>
        </p:sp>
      </p:grpSp>
      <p:grpSp>
        <p:nvGrpSpPr>
          <p:cNvPr id="13" name="object 10"/>
          <p:cNvGrpSpPr/>
          <p:nvPr/>
        </p:nvGrpSpPr>
        <p:grpSpPr>
          <a:xfrm>
            <a:off x="862583" y="82296"/>
            <a:ext cx="5123815" cy="692150"/>
            <a:chOff x="862583" y="82296"/>
            <a:chExt cx="5123815" cy="692150"/>
          </a:xfrm>
        </p:grpSpPr>
        <p:pic>
          <p:nvPicPr>
            <p:cNvPr id="14" name="object 11"/>
            <p:cNvPicPr/>
            <p:nvPr/>
          </p:nvPicPr>
          <p:blipFill>
            <a:blip r:embed="rId1" cstate="print"/>
            <a:stretch>
              <a:fillRect/>
            </a:stretch>
          </p:blipFill>
          <p:spPr>
            <a:xfrm>
              <a:off x="862583" y="82296"/>
              <a:ext cx="5123688" cy="690372"/>
            </a:xfrm>
            <a:prstGeom prst="rect">
              <a:avLst/>
            </a:prstGeom>
          </p:spPr>
        </p:pic>
        <p:pic>
          <p:nvPicPr>
            <p:cNvPr id="15" name="object 12"/>
            <p:cNvPicPr/>
            <p:nvPr/>
          </p:nvPicPr>
          <p:blipFill>
            <a:blip r:embed="rId2" cstate="print"/>
            <a:stretch>
              <a:fillRect/>
            </a:stretch>
          </p:blipFill>
          <p:spPr>
            <a:xfrm>
              <a:off x="2034539" y="155448"/>
              <a:ext cx="2775204" cy="618743"/>
            </a:xfrm>
            <a:prstGeom prst="rect">
              <a:avLst/>
            </a:prstGeom>
          </p:spPr>
        </p:pic>
        <p:sp>
          <p:nvSpPr>
            <p:cNvPr id="16" name="object 13"/>
            <p:cNvSpPr/>
            <p:nvPr/>
          </p:nvSpPr>
          <p:spPr>
            <a:xfrm>
              <a:off x="924305" y="124205"/>
              <a:ext cx="5000625" cy="567055"/>
            </a:xfrm>
            <a:custGeom>
              <a:avLst/>
              <a:gdLst/>
              <a:ahLst/>
              <a:cxnLst/>
              <a:rect l="l" t="t" r="r" b="b"/>
              <a:pathLst>
                <a:path w="5000625" h="567055">
                  <a:moveTo>
                    <a:pt x="5000244" y="0"/>
                  </a:moveTo>
                  <a:lnTo>
                    <a:pt x="0" y="0"/>
                  </a:lnTo>
                  <a:lnTo>
                    <a:pt x="0" y="566927"/>
                  </a:lnTo>
                  <a:lnTo>
                    <a:pt x="5000244" y="566927"/>
                  </a:lnTo>
                  <a:lnTo>
                    <a:pt x="5000244" y="0"/>
                  </a:lnTo>
                  <a:close/>
                </a:path>
              </a:pathLst>
            </a:custGeom>
            <a:solidFill>
              <a:srgbClr val="FF9700"/>
            </a:solidFill>
          </p:spPr>
          <p:txBody>
            <a:bodyPr wrap="square" lIns="0" tIns="0" rIns="0" bIns="0" rtlCol="0"/>
            <a:p/>
          </p:txBody>
        </p:sp>
        <p:sp>
          <p:nvSpPr>
            <p:cNvPr id="17" name="object 14"/>
            <p:cNvSpPr/>
            <p:nvPr/>
          </p:nvSpPr>
          <p:spPr>
            <a:xfrm>
              <a:off x="924305" y="124205"/>
              <a:ext cx="5000625" cy="567055"/>
            </a:xfrm>
            <a:custGeom>
              <a:avLst/>
              <a:gdLst/>
              <a:ahLst/>
              <a:cxnLst/>
              <a:rect l="l" t="t" r="r" b="b"/>
              <a:pathLst>
                <a:path w="5000625" h="567055">
                  <a:moveTo>
                    <a:pt x="0" y="566927"/>
                  </a:moveTo>
                  <a:lnTo>
                    <a:pt x="5000244" y="566927"/>
                  </a:lnTo>
                  <a:lnTo>
                    <a:pt x="5000244" y="0"/>
                  </a:lnTo>
                  <a:lnTo>
                    <a:pt x="0" y="0"/>
                  </a:lnTo>
                  <a:lnTo>
                    <a:pt x="0" y="566927"/>
                  </a:lnTo>
                  <a:close/>
                </a:path>
              </a:pathLst>
            </a:custGeom>
            <a:ln w="38100">
              <a:solidFill>
                <a:srgbClr val="FFFFFF"/>
              </a:solidFill>
            </a:ln>
          </p:spPr>
          <p:txBody>
            <a:bodyPr wrap="square" lIns="0" tIns="0" rIns="0" bIns="0" rtlCol="0"/>
            <a:p/>
          </p:txBody>
        </p:sp>
      </p:grpSp>
      <p:sp>
        <p:nvSpPr>
          <p:cNvPr id="18" name="object 15"/>
          <p:cNvSpPr txBox="1">
            <a:spLocks noGrp="1"/>
          </p:cNvSpPr>
          <p:nvPr/>
        </p:nvSpPr>
        <p:spPr>
          <a:xfrm>
            <a:off x="924305" y="382524"/>
            <a:ext cx="5000625" cy="308610"/>
          </a:xfrm>
          <a:prstGeom prst="rect">
            <a:avLst/>
          </a:prstGeom>
        </p:spPr>
        <p:txBody>
          <a:bodyPr vert="horz" wrap="square" lIns="0" tIns="0" rIns="0" bIns="0" rtlCol="0">
            <a:spAutoFit/>
          </a:bodyPr>
          <a:lstStyle>
            <a:lvl1pPr>
              <a:defRPr sz="2000" b="1" i="0">
                <a:solidFill>
                  <a:schemeClr val="bg1"/>
                </a:solidFill>
                <a:latin typeface="Trebuchet MS" panose="020B0603020202020204"/>
                <a:ea typeface="+mj-ea"/>
                <a:cs typeface="Trebuchet MS" panose="020B0603020202020204"/>
              </a:defRPr>
            </a:lvl1pPr>
          </a:lstStyle>
          <a:p>
            <a:pPr algn="ctr">
              <a:lnSpc>
                <a:spcPts val="1290"/>
              </a:lnSpc>
            </a:pPr>
            <a:r>
              <a:rPr spc="-110" dirty="0"/>
              <a:t>PROBLEM</a:t>
            </a:r>
            <a:r>
              <a:rPr spc="-95" dirty="0"/>
              <a:t> </a:t>
            </a:r>
            <a:r>
              <a:rPr spc="-10" dirty="0"/>
              <a:t>STATEMENT</a:t>
            </a:r>
            <a:endParaRPr spc="-10" dirty="0"/>
          </a:p>
        </p:txBody>
      </p:sp>
      <p:grpSp>
        <p:nvGrpSpPr>
          <p:cNvPr id="19" name="object 16"/>
          <p:cNvGrpSpPr/>
          <p:nvPr/>
        </p:nvGrpSpPr>
        <p:grpSpPr>
          <a:xfrm>
            <a:off x="306324" y="211836"/>
            <a:ext cx="321945" cy="390525"/>
            <a:chOff x="306324" y="211836"/>
            <a:chExt cx="321945" cy="390525"/>
          </a:xfrm>
        </p:grpSpPr>
        <p:sp>
          <p:nvSpPr>
            <p:cNvPr id="20" name="object 17"/>
            <p:cNvSpPr/>
            <p:nvPr/>
          </p:nvSpPr>
          <p:spPr>
            <a:xfrm>
              <a:off x="312420" y="217932"/>
              <a:ext cx="309880" cy="378460"/>
            </a:xfrm>
            <a:custGeom>
              <a:avLst/>
              <a:gdLst/>
              <a:ahLst/>
              <a:cxnLst/>
              <a:rect l="l" t="t" r="r" b="b"/>
              <a:pathLst>
                <a:path w="309880" h="378459">
                  <a:moveTo>
                    <a:pt x="294131" y="357123"/>
                  </a:moveTo>
                  <a:lnTo>
                    <a:pt x="293674" y="360298"/>
                  </a:lnTo>
                  <a:lnTo>
                    <a:pt x="292747" y="363600"/>
                  </a:lnTo>
                  <a:lnTo>
                    <a:pt x="276542" y="377951"/>
                  </a:lnTo>
                  <a:lnTo>
                    <a:pt x="19430" y="377951"/>
                  </a:lnTo>
                  <a:lnTo>
                    <a:pt x="0" y="357123"/>
                  </a:lnTo>
                  <a:lnTo>
                    <a:pt x="0" y="34925"/>
                  </a:lnTo>
                  <a:lnTo>
                    <a:pt x="15722" y="18795"/>
                  </a:lnTo>
                  <a:lnTo>
                    <a:pt x="18491" y="18287"/>
                  </a:lnTo>
                </a:path>
                <a:path w="309880" h="378459">
                  <a:moveTo>
                    <a:pt x="309372" y="63626"/>
                  </a:moveTo>
                  <a:lnTo>
                    <a:pt x="309372" y="335788"/>
                  </a:lnTo>
                  <a:lnTo>
                    <a:pt x="308914" y="338454"/>
                  </a:lnTo>
                  <a:lnTo>
                    <a:pt x="307987" y="341248"/>
                  </a:lnTo>
                  <a:lnTo>
                    <a:pt x="294589" y="350519"/>
                  </a:lnTo>
                  <a:lnTo>
                    <a:pt x="37655" y="350519"/>
                  </a:lnTo>
                  <a:lnTo>
                    <a:pt x="22872" y="335788"/>
                  </a:lnTo>
                  <a:lnTo>
                    <a:pt x="22872" y="14731"/>
                  </a:lnTo>
                  <a:lnTo>
                    <a:pt x="34886" y="0"/>
                  </a:lnTo>
                  <a:lnTo>
                    <a:pt x="37655" y="0"/>
                  </a:lnTo>
                  <a:lnTo>
                    <a:pt x="245605" y="0"/>
                  </a:lnTo>
                </a:path>
                <a:path w="309880" h="378459">
                  <a:moveTo>
                    <a:pt x="172186" y="248412"/>
                  </a:moveTo>
                  <a:lnTo>
                    <a:pt x="70104" y="248412"/>
                  </a:lnTo>
                </a:path>
                <a:path w="309880" h="378459">
                  <a:moveTo>
                    <a:pt x="263639" y="207263"/>
                  </a:moveTo>
                  <a:lnTo>
                    <a:pt x="70104" y="207263"/>
                  </a:lnTo>
                </a:path>
                <a:path w="309880" h="378459">
                  <a:moveTo>
                    <a:pt x="263639" y="164591"/>
                  </a:moveTo>
                  <a:lnTo>
                    <a:pt x="70104" y="164591"/>
                  </a:lnTo>
                </a:path>
                <a:path w="309880" h="378459">
                  <a:moveTo>
                    <a:pt x="263639" y="123443"/>
                  </a:moveTo>
                  <a:lnTo>
                    <a:pt x="70104" y="123443"/>
                  </a:lnTo>
                </a:path>
              </a:pathLst>
            </a:custGeom>
            <a:ln w="12192">
              <a:solidFill>
                <a:srgbClr val="FF9700"/>
              </a:solidFill>
            </a:ln>
          </p:spPr>
          <p:txBody>
            <a:bodyPr wrap="square" lIns="0" tIns="0" rIns="0" bIns="0" rtlCol="0"/>
            <a:lstStyle/>
            <a:p/>
          </p:txBody>
        </p:sp>
        <p:pic>
          <p:nvPicPr>
            <p:cNvPr id="21" name="object 18"/>
            <p:cNvPicPr/>
            <p:nvPr/>
          </p:nvPicPr>
          <p:blipFill>
            <a:blip r:embed="rId3" cstate="print"/>
            <a:stretch>
              <a:fillRect/>
            </a:stretch>
          </p:blipFill>
          <p:spPr>
            <a:xfrm>
              <a:off x="551700" y="211836"/>
              <a:ext cx="76187" cy="76200"/>
            </a:xfrm>
            <a:prstGeom prst="rect">
              <a:avLst/>
            </a:prstGeom>
          </p:spPr>
        </p:pic>
      </p:grpSp>
      <p:pic>
        <p:nvPicPr>
          <p:cNvPr id="24" name="object 22"/>
          <p:cNvPicPr/>
          <p:nvPr/>
        </p:nvPicPr>
        <p:blipFill>
          <a:blip r:embed="rId4" cstate="print"/>
          <a:stretch>
            <a:fillRect/>
          </a:stretch>
        </p:blipFill>
        <p:spPr>
          <a:xfrm>
            <a:off x="5391911" y="1565147"/>
            <a:ext cx="3393947" cy="2599943"/>
          </a:xfrm>
          <a:prstGeom prst="rect">
            <a:avLst/>
          </a:prstGeom>
        </p:spPr>
      </p:pic>
      <p:sp>
        <p:nvSpPr>
          <p:cNvPr id="25" name="object 23"/>
          <p:cNvSpPr txBox="1">
            <a:spLocks noGrp="1"/>
          </p:cNvSpPr>
          <p:nvPr>
            <p:ph type="sldNum" sz="quarter" idx="7"/>
          </p:nvPr>
        </p:nvSpPr>
        <p:spPr>
          <a:xfrm>
            <a:off x="8820277" y="4694976"/>
            <a:ext cx="244475" cy="204470"/>
          </a:xfrm>
          <a:prstGeom prst="rect">
            <a:avLst/>
          </a:prstGeom>
        </p:spPr>
        <p:txBody>
          <a:bodyPr vert="horz" wrap="square" lIns="0" tIns="1270" rIns="0" bIns="0" rtlCol="0">
            <a:spAutoFit/>
          </a:bodyPr>
          <a:lstStyle/>
          <a:p>
            <a:pPr marL="115570">
              <a:lnSpc>
                <a:spcPct val="100000"/>
              </a:lnSpc>
              <a:spcBef>
                <a:spcPts val="10"/>
              </a:spcBef>
            </a:pPr>
            <a:fld id="{81D60167-4931-47E6-BA6A-407CBD079E47}" type="slidenum">
              <a:rPr spc="-100" dirty="0"/>
            </a:fld>
            <a:endParaRPr spc="-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4721</Words>
  <Application>WPS Presentation</Application>
  <PresentationFormat>On-screen Show (4:3)</PresentationFormat>
  <Paragraphs>148</Paragraphs>
  <Slides>18</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SimSun</vt:lpstr>
      <vt:lpstr>Wingdings</vt:lpstr>
      <vt:lpstr>Trebuchet MS</vt:lpstr>
      <vt:lpstr>Arial</vt:lpstr>
      <vt:lpstr>Cambria Math</vt:lpstr>
      <vt:lpstr>Times New Roman</vt:lpstr>
      <vt:lpstr>Wingdings</vt:lpstr>
      <vt:lpstr>Microsoft YaHei</vt:lpstr>
      <vt:lpstr>Arial Unicode MS</vt:lpstr>
      <vt:lpstr>Calibri</vt:lpstr>
      <vt:lpstr>Times New Roman</vt:lpstr>
      <vt:lpstr>Arial Black</vt:lpstr>
      <vt:lpstr>Sitka Subheading</vt:lpstr>
      <vt:lpstr>Sitka Small</vt:lpstr>
      <vt:lpstr>SimSun-ExtB</vt:lpstr>
      <vt:lpstr>Tahoma</vt:lpstr>
      <vt:lpstr>Tempus Sans ITC</vt:lpstr>
      <vt:lpstr>Sitka Text</vt:lpstr>
      <vt:lpstr>Stencil</vt:lpstr>
      <vt:lpstr>Sitka Display</vt:lpstr>
      <vt:lpstr>Showcard Gothic</vt:lpstr>
      <vt:lpstr>Segoe UI Light</vt:lpstr>
      <vt:lpstr>Segoe UI Black</vt:lpstr>
      <vt:lpstr>Office Theme</vt:lpstr>
      <vt:lpstr>PowerPoint 演示文稿</vt:lpstr>
      <vt:lpstr>Content</vt:lpstr>
      <vt:lpstr>PowerPoint 演示文稿</vt:lpstr>
      <vt:lpstr>“</vt:lpstr>
      <vt:lpstr>TYPES OF RECOMMENDATION SYSTEM</vt:lpstr>
      <vt:lpstr>▰ It	suggest	the</vt:lpstr>
      <vt:lpstr>Collaborative-filtering systems focus on the relationship between users and items. The similarity of items is determined by the similarity of the ratings of those items by the users who have rated both items.</vt:lpstr>
      <vt:lpstr>Collaborative-filtering systems focus on the relationship between users and items. The similarity of items is determined by the similarity of the ratings of those items by the users who have rated both items.</vt:lpstr>
      <vt:lpstr>PowerPoint 演示文稿</vt:lpstr>
      <vt:lpstr>▰</vt:lpstr>
      <vt:lpstr>PowerPoint 演示文稿</vt:lpstr>
      <vt:lpstr>DATA PREPROCESSING: DATA MINING</vt:lpstr>
      <vt:lpstr>PowerPoint 演示文稿</vt:lpstr>
      <vt:lpstr>DATA IMPORTING</vt:lpstr>
      <vt:lpstr>DATA VISUALIZATION</vt:lpstr>
      <vt:lpstr>DATA VISUALIZATION</vt:lpstr>
      <vt:lpstr>PowerPoint 演示文稿</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RECOMMENDED SYSTEM</dc:title>
  <dc:creator>yashshree vijay</dc:creator>
  <cp:lastModifiedBy>smart</cp:lastModifiedBy>
  <cp:revision>10</cp:revision>
  <dcterms:created xsi:type="dcterms:W3CDTF">2022-10-20T08:18:45Z</dcterms:created>
  <dcterms:modified xsi:type="dcterms:W3CDTF">2022-10-20T09:04:32Z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2022-10-19T05:30:00Z</vt:filetime>
  </property>
  <property fmtid="{D5CDD505-2E9C-101B-9397-08002B2CF9AE}" pid="3" name="Creator">
    <vt:lpwstr>Microsoft® PowerPoint® 2013</vt:lpwstr>
  </property>
  <property fmtid="{D5CDD505-2E9C-101B-9397-08002B2CF9AE}" pid="4" name="LastSaved">
    <vt:filetime>2022-10-20T05:30:00Z</vt:filetime>
  </property>
  <property fmtid="{D5CDD505-2E9C-101B-9397-08002B2CF9AE}" pid="5" name="Producer">
    <vt:lpwstr>Microsoft® PowerPoint® 2013</vt:lpwstr>
  </property>
  <property fmtid="{D5CDD505-2E9C-101B-9397-08002B2CF9AE}" pid="6" name="ICV">
    <vt:lpwstr>39465BB54ECE41BB8C11D7E4B67A74C8</vt:lpwstr>
  </property>
  <property fmtid="{D5CDD505-2E9C-101B-9397-08002B2CF9AE}" pid="7" name="KSOProductBuildVer">
    <vt:lpwstr>1033-11.2.0.11341</vt:lpwstr>
  </property>
</Properties>
</file>