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77ED0-69E6-46AE-A6C0-E153C4186DD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43FA70-BE99-42DA-8B85-D5B2CB47D3C7}">
      <dgm:prSet custT="1"/>
      <dgm:spPr/>
      <dgm:t>
        <a:bodyPr/>
        <a:lstStyle/>
        <a:p>
          <a:pPr algn="just">
            <a:lnSpc>
              <a:spcPct val="200000"/>
            </a:lnSpc>
          </a:pPr>
          <a:r>
            <a:rPr lang="en-US" sz="3200" b="0" i="0" baseline="0" dirty="0">
              <a:latin typeface="Abel" panose="02000506030000020004" pitchFamily="2" charset="0"/>
            </a:rPr>
            <a:t>Para que </a:t>
          </a:r>
          <a:r>
            <a:rPr lang="en-US" sz="3200" b="0" i="0" baseline="0" dirty="0" err="1">
              <a:latin typeface="Abel" panose="02000506030000020004" pitchFamily="2" charset="0"/>
            </a:rPr>
            <a:t>el</a:t>
          </a:r>
          <a:r>
            <a:rPr lang="en-US" sz="3200" b="0" i="0" baseline="0" dirty="0">
              <a:latin typeface="Abel" panose="02000506030000020004" pitchFamily="2" charset="0"/>
            </a:rPr>
            <a:t> SVM </a:t>
          </a:r>
          <a:r>
            <a:rPr lang="en-US" sz="3200" b="0" i="0" baseline="0" dirty="0" err="1">
              <a:latin typeface="Abel" panose="02000506030000020004" pitchFamily="2" charset="0"/>
            </a:rPr>
            <a:t>pueda</a:t>
          </a:r>
          <a:r>
            <a:rPr lang="en-US" sz="3200" b="0" i="0" baseline="0" dirty="0">
              <a:latin typeface="Abel" panose="02000506030000020004" pitchFamily="2" charset="0"/>
            </a:rPr>
            <a:t> </a:t>
          </a:r>
          <a:r>
            <a:rPr lang="en-US" sz="3200" b="0" i="0" baseline="0" dirty="0" err="1">
              <a:latin typeface="Abel" panose="02000506030000020004" pitchFamily="2" charset="0"/>
            </a:rPr>
            <a:t>encontrar</a:t>
          </a:r>
          <a:r>
            <a:rPr lang="en-US" sz="3200" b="0" i="0" baseline="0" dirty="0">
              <a:latin typeface="Abel" panose="02000506030000020004" pitchFamily="2" charset="0"/>
            </a:rPr>
            <a:t> </a:t>
          </a:r>
          <a:r>
            <a:rPr lang="en-US" sz="3200" b="0" i="0" baseline="0" dirty="0" err="1">
              <a:latin typeface="Abel" panose="02000506030000020004" pitchFamily="2" charset="0"/>
            </a:rPr>
            <a:t>una</a:t>
          </a:r>
          <a:r>
            <a:rPr lang="en-US" sz="3200" b="0" i="0" baseline="0" dirty="0">
              <a:latin typeface="Abel" panose="02000506030000020004" pitchFamily="2" charset="0"/>
            </a:rPr>
            <a:t> </a:t>
          </a:r>
          <a:r>
            <a:rPr lang="en-US" sz="3200" b="1" i="0" baseline="0" dirty="0" err="1">
              <a:latin typeface="Abel" panose="02000506030000020004" pitchFamily="2" charset="0"/>
            </a:rPr>
            <a:t>frontera</a:t>
          </a:r>
          <a:r>
            <a:rPr lang="en-US" sz="3200" b="1" i="0" baseline="0" dirty="0">
              <a:latin typeface="Abel" panose="02000506030000020004" pitchFamily="2" charset="0"/>
            </a:rPr>
            <a:t> de </a:t>
          </a:r>
          <a:r>
            <a:rPr lang="en-US" sz="3200" b="1" i="0" baseline="0" dirty="0" err="1">
              <a:latin typeface="Abel" panose="02000506030000020004" pitchFamily="2" charset="0"/>
            </a:rPr>
            <a:t>decisión</a:t>
          </a:r>
          <a:r>
            <a:rPr lang="en-US" sz="3200" b="1" i="0" baseline="0" dirty="0">
              <a:latin typeface="Abel" panose="02000506030000020004" pitchFamily="2" charset="0"/>
            </a:rPr>
            <a:t> no lineal</a:t>
          </a:r>
          <a:r>
            <a:rPr lang="en-US" sz="3200" b="0" i="0" baseline="0" dirty="0">
              <a:latin typeface="Abel" panose="02000506030000020004" pitchFamily="2" charset="0"/>
            </a:rPr>
            <a:t> </a:t>
          </a:r>
          <a:r>
            <a:rPr lang="en-US" sz="3200" b="0" i="0" baseline="0" dirty="0" err="1">
              <a:latin typeface="Abel" panose="02000506030000020004" pitchFamily="2" charset="0"/>
            </a:rPr>
            <a:t>en</a:t>
          </a:r>
          <a:r>
            <a:rPr lang="en-US" sz="3200" b="0" i="0" baseline="0" dirty="0">
              <a:latin typeface="Abel" panose="02000506030000020004" pitchFamily="2" charset="0"/>
            </a:rPr>
            <a:t> </a:t>
          </a:r>
          <a:r>
            <a:rPr lang="en-US" sz="3200" b="0" i="0" baseline="0" dirty="0" err="1">
              <a:latin typeface="Abel" panose="02000506030000020004" pitchFamily="2" charset="0"/>
            </a:rPr>
            <a:t>el</a:t>
          </a:r>
          <a:r>
            <a:rPr lang="en-US" sz="3200" b="0" i="0" baseline="0" dirty="0">
              <a:latin typeface="Abel" panose="02000506030000020004" pitchFamily="2" charset="0"/>
            </a:rPr>
            <a:t> </a:t>
          </a:r>
          <a:r>
            <a:rPr lang="en-US" sz="3200" b="0" i="0" baseline="0" dirty="0" err="1">
              <a:latin typeface="Abel" panose="02000506030000020004" pitchFamily="2" charset="0"/>
            </a:rPr>
            <a:t>espacio</a:t>
          </a:r>
          <a:r>
            <a:rPr lang="en-US" sz="3200" b="0" i="0" baseline="0" dirty="0">
              <a:latin typeface="Abel" panose="02000506030000020004" pitchFamily="2" charset="0"/>
            </a:rPr>
            <a:t> original.</a:t>
          </a:r>
          <a:endParaRPr lang="en-US" sz="3200" dirty="0">
            <a:latin typeface="Abel" panose="02000506030000020004" pitchFamily="2" charset="0"/>
          </a:endParaRPr>
        </a:p>
      </dgm:t>
    </dgm:pt>
    <dgm:pt modelId="{D3D9A252-C78F-4774-AFFF-A9873FFDC831}" type="parTrans" cxnId="{02FF93E8-D5A0-4913-BC0F-EAEA9345DCD2}">
      <dgm:prSet/>
      <dgm:spPr/>
      <dgm:t>
        <a:bodyPr/>
        <a:lstStyle/>
        <a:p>
          <a:pPr>
            <a:lnSpc>
              <a:spcPct val="200000"/>
            </a:lnSpc>
          </a:pPr>
          <a:endParaRPr lang="en-US" sz="3200">
            <a:latin typeface="Abel" panose="02000506030000020004" pitchFamily="2" charset="0"/>
          </a:endParaRPr>
        </a:p>
      </dgm:t>
    </dgm:pt>
    <dgm:pt modelId="{B9B29CBA-CEF2-40C7-83DA-7CED874D8DD0}" type="sibTrans" cxnId="{02FF93E8-D5A0-4913-BC0F-EAEA9345DCD2}">
      <dgm:prSet/>
      <dgm:spPr/>
      <dgm:t>
        <a:bodyPr/>
        <a:lstStyle/>
        <a:p>
          <a:pPr>
            <a:lnSpc>
              <a:spcPct val="200000"/>
            </a:lnSpc>
          </a:pPr>
          <a:endParaRPr lang="en-US" sz="3200">
            <a:latin typeface="Abel" panose="02000506030000020004" pitchFamily="2" charset="0"/>
          </a:endParaRPr>
        </a:p>
      </dgm:t>
    </dgm:pt>
    <dgm:pt modelId="{1872A155-A2D9-421A-B523-64B4CCE1A927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US" sz="3200" b="0" i="0" baseline="0">
              <a:latin typeface="Abel" panose="02000506030000020004" pitchFamily="2" charset="0"/>
            </a:rPr>
            <a:t>Permite resolver problemas donde </a:t>
          </a:r>
          <a:r>
            <a:rPr lang="en-US" sz="3200" b="1" i="0" baseline="0">
              <a:latin typeface="Abel" panose="02000506030000020004" pitchFamily="2" charset="0"/>
            </a:rPr>
            <a:t>las clases no se pueden separar con una línea recta</a:t>
          </a:r>
          <a:r>
            <a:rPr lang="en-US" sz="3200" b="0" i="0" baseline="0">
              <a:latin typeface="Abel" panose="02000506030000020004" pitchFamily="2" charset="0"/>
            </a:rPr>
            <a:t>.</a:t>
          </a:r>
          <a:endParaRPr lang="en-US" sz="3200">
            <a:latin typeface="Abel" panose="02000506030000020004" pitchFamily="2" charset="0"/>
          </a:endParaRPr>
        </a:p>
      </dgm:t>
    </dgm:pt>
    <dgm:pt modelId="{D19D0DA2-9EC4-4A60-9597-D0D7E5B038EA}" type="parTrans" cxnId="{35B8FE09-BF06-4713-9755-6006A2ED8EB1}">
      <dgm:prSet/>
      <dgm:spPr/>
      <dgm:t>
        <a:bodyPr/>
        <a:lstStyle/>
        <a:p>
          <a:pPr>
            <a:lnSpc>
              <a:spcPct val="200000"/>
            </a:lnSpc>
          </a:pPr>
          <a:endParaRPr lang="en-US" sz="3200">
            <a:latin typeface="Abel" panose="02000506030000020004" pitchFamily="2" charset="0"/>
          </a:endParaRPr>
        </a:p>
      </dgm:t>
    </dgm:pt>
    <dgm:pt modelId="{4EDE6BC9-55B5-4548-BBE6-F2875ACD200D}" type="sibTrans" cxnId="{35B8FE09-BF06-4713-9755-6006A2ED8EB1}">
      <dgm:prSet/>
      <dgm:spPr/>
      <dgm:t>
        <a:bodyPr/>
        <a:lstStyle/>
        <a:p>
          <a:pPr>
            <a:lnSpc>
              <a:spcPct val="200000"/>
            </a:lnSpc>
          </a:pPr>
          <a:endParaRPr lang="en-US" sz="3200">
            <a:latin typeface="Abel" panose="02000506030000020004" pitchFamily="2" charset="0"/>
          </a:endParaRPr>
        </a:p>
      </dgm:t>
    </dgm:pt>
    <dgm:pt modelId="{8799325B-9F5E-4440-8205-64C13609AE1E}" type="pres">
      <dgm:prSet presAssocID="{63377ED0-69E6-46AE-A6C0-E153C4186DD1}" presName="vert0" presStyleCnt="0">
        <dgm:presLayoutVars>
          <dgm:dir/>
          <dgm:animOne val="branch"/>
          <dgm:animLvl val="lvl"/>
        </dgm:presLayoutVars>
      </dgm:prSet>
      <dgm:spPr/>
    </dgm:pt>
    <dgm:pt modelId="{E2CF7A88-A0BA-4427-89EB-6F499D10CBA7}" type="pres">
      <dgm:prSet presAssocID="{D543FA70-BE99-42DA-8B85-D5B2CB47D3C7}" presName="thickLine" presStyleLbl="alignNode1" presStyleIdx="0" presStyleCnt="2"/>
      <dgm:spPr/>
    </dgm:pt>
    <dgm:pt modelId="{194CD2FD-903D-42C3-9D20-923FEA0E3E53}" type="pres">
      <dgm:prSet presAssocID="{D543FA70-BE99-42DA-8B85-D5B2CB47D3C7}" presName="horz1" presStyleCnt="0"/>
      <dgm:spPr/>
    </dgm:pt>
    <dgm:pt modelId="{046F16DF-02EF-47FB-A0BE-CEF4984F206C}" type="pres">
      <dgm:prSet presAssocID="{D543FA70-BE99-42DA-8B85-D5B2CB47D3C7}" presName="tx1" presStyleLbl="revTx" presStyleIdx="0" presStyleCnt="2"/>
      <dgm:spPr/>
    </dgm:pt>
    <dgm:pt modelId="{1207295E-2290-4E86-9769-B83ADE72A9B4}" type="pres">
      <dgm:prSet presAssocID="{D543FA70-BE99-42DA-8B85-D5B2CB47D3C7}" presName="vert1" presStyleCnt="0"/>
      <dgm:spPr/>
    </dgm:pt>
    <dgm:pt modelId="{63D3CB93-7FF4-43F4-9CC3-46CB8FC339E5}" type="pres">
      <dgm:prSet presAssocID="{1872A155-A2D9-421A-B523-64B4CCE1A927}" presName="thickLine" presStyleLbl="alignNode1" presStyleIdx="1" presStyleCnt="2"/>
      <dgm:spPr/>
    </dgm:pt>
    <dgm:pt modelId="{5EC866CD-DF0E-4F65-9A41-31FD560BE33A}" type="pres">
      <dgm:prSet presAssocID="{1872A155-A2D9-421A-B523-64B4CCE1A927}" presName="horz1" presStyleCnt="0"/>
      <dgm:spPr/>
    </dgm:pt>
    <dgm:pt modelId="{0674BFCC-845E-458A-9F8E-79F26EB82222}" type="pres">
      <dgm:prSet presAssocID="{1872A155-A2D9-421A-B523-64B4CCE1A927}" presName="tx1" presStyleLbl="revTx" presStyleIdx="1" presStyleCnt="2"/>
      <dgm:spPr/>
    </dgm:pt>
    <dgm:pt modelId="{20947F59-0ED8-4A12-984E-BA19D20133AA}" type="pres">
      <dgm:prSet presAssocID="{1872A155-A2D9-421A-B523-64B4CCE1A927}" presName="vert1" presStyleCnt="0"/>
      <dgm:spPr/>
    </dgm:pt>
  </dgm:ptLst>
  <dgm:cxnLst>
    <dgm:cxn modelId="{35B8FE09-BF06-4713-9755-6006A2ED8EB1}" srcId="{63377ED0-69E6-46AE-A6C0-E153C4186DD1}" destId="{1872A155-A2D9-421A-B523-64B4CCE1A927}" srcOrd="1" destOrd="0" parTransId="{D19D0DA2-9EC4-4A60-9597-D0D7E5B038EA}" sibTransId="{4EDE6BC9-55B5-4548-BBE6-F2875ACD200D}"/>
    <dgm:cxn modelId="{2D6A635E-58D1-4C35-BDF5-E80A50156814}" type="presOf" srcId="{1872A155-A2D9-421A-B523-64B4CCE1A927}" destId="{0674BFCC-845E-458A-9F8E-79F26EB82222}" srcOrd="0" destOrd="0" presId="urn:microsoft.com/office/officeart/2008/layout/LinedList"/>
    <dgm:cxn modelId="{7116267C-BB8E-438A-954F-76105AEA5859}" type="presOf" srcId="{D543FA70-BE99-42DA-8B85-D5B2CB47D3C7}" destId="{046F16DF-02EF-47FB-A0BE-CEF4984F206C}" srcOrd="0" destOrd="0" presId="urn:microsoft.com/office/officeart/2008/layout/LinedList"/>
    <dgm:cxn modelId="{EE32BEBC-161D-4E90-89BB-3646FF55C322}" type="presOf" srcId="{63377ED0-69E6-46AE-A6C0-E153C4186DD1}" destId="{8799325B-9F5E-4440-8205-64C13609AE1E}" srcOrd="0" destOrd="0" presId="urn:microsoft.com/office/officeart/2008/layout/LinedList"/>
    <dgm:cxn modelId="{02FF93E8-D5A0-4913-BC0F-EAEA9345DCD2}" srcId="{63377ED0-69E6-46AE-A6C0-E153C4186DD1}" destId="{D543FA70-BE99-42DA-8B85-D5B2CB47D3C7}" srcOrd="0" destOrd="0" parTransId="{D3D9A252-C78F-4774-AFFF-A9873FFDC831}" sibTransId="{B9B29CBA-CEF2-40C7-83DA-7CED874D8DD0}"/>
    <dgm:cxn modelId="{6BF0C80E-0F05-4DC4-A114-75DC0012DFEF}" type="presParOf" srcId="{8799325B-9F5E-4440-8205-64C13609AE1E}" destId="{E2CF7A88-A0BA-4427-89EB-6F499D10CBA7}" srcOrd="0" destOrd="0" presId="urn:microsoft.com/office/officeart/2008/layout/LinedList"/>
    <dgm:cxn modelId="{20AB043F-7E7A-4AB7-8AD0-4D82AADBC254}" type="presParOf" srcId="{8799325B-9F5E-4440-8205-64C13609AE1E}" destId="{194CD2FD-903D-42C3-9D20-923FEA0E3E53}" srcOrd="1" destOrd="0" presId="urn:microsoft.com/office/officeart/2008/layout/LinedList"/>
    <dgm:cxn modelId="{B1F8201A-D2CB-464C-8189-25FF90E90728}" type="presParOf" srcId="{194CD2FD-903D-42C3-9D20-923FEA0E3E53}" destId="{046F16DF-02EF-47FB-A0BE-CEF4984F206C}" srcOrd="0" destOrd="0" presId="urn:microsoft.com/office/officeart/2008/layout/LinedList"/>
    <dgm:cxn modelId="{1C3A932F-0CC6-4745-A447-A883D8CF6C88}" type="presParOf" srcId="{194CD2FD-903D-42C3-9D20-923FEA0E3E53}" destId="{1207295E-2290-4E86-9769-B83ADE72A9B4}" srcOrd="1" destOrd="0" presId="urn:microsoft.com/office/officeart/2008/layout/LinedList"/>
    <dgm:cxn modelId="{AE262E59-082D-4C3B-A7CC-3AC71395CE44}" type="presParOf" srcId="{8799325B-9F5E-4440-8205-64C13609AE1E}" destId="{63D3CB93-7FF4-43F4-9CC3-46CB8FC339E5}" srcOrd="2" destOrd="0" presId="urn:microsoft.com/office/officeart/2008/layout/LinedList"/>
    <dgm:cxn modelId="{F72304E2-D017-481A-96AB-49A5E188D9C7}" type="presParOf" srcId="{8799325B-9F5E-4440-8205-64C13609AE1E}" destId="{5EC866CD-DF0E-4F65-9A41-31FD560BE33A}" srcOrd="3" destOrd="0" presId="urn:microsoft.com/office/officeart/2008/layout/LinedList"/>
    <dgm:cxn modelId="{8DDB5329-6510-47AC-B495-9B917AB005B1}" type="presParOf" srcId="{5EC866CD-DF0E-4F65-9A41-31FD560BE33A}" destId="{0674BFCC-845E-458A-9F8E-79F26EB82222}" srcOrd="0" destOrd="0" presId="urn:microsoft.com/office/officeart/2008/layout/LinedList"/>
    <dgm:cxn modelId="{585CCDC4-CD96-473C-A793-9EA793733AF6}" type="presParOf" srcId="{5EC866CD-DF0E-4F65-9A41-31FD560BE33A}" destId="{20947F59-0ED8-4A12-984E-BA19D20133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F7A88-A0BA-4427-89EB-6F499D10CBA7}">
      <dsp:nvSpPr>
        <dsp:cNvPr id="0" name=""/>
        <dsp:cNvSpPr/>
      </dsp:nvSpPr>
      <dsp:spPr>
        <a:xfrm>
          <a:off x="0" y="0"/>
          <a:ext cx="744220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F16DF-02EF-47FB-A0BE-CEF4984F206C}">
      <dsp:nvSpPr>
        <dsp:cNvPr id="0" name=""/>
        <dsp:cNvSpPr/>
      </dsp:nvSpPr>
      <dsp:spPr>
        <a:xfrm>
          <a:off x="0" y="0"/>
          <a:ext cx="7442201" cy="270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just" defTabSz="1422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>
              <a:latin typeface="Abel" panose="02000506030000020004" pitchFamily="2" charset="0"/>
            </a:rPr>
            <a:t>Para que </a:t>
          </a:r>
          <a:r>
            <a:rPr lang="en-US" sz="3200" b="0" i="0" kern="1200" baseline="0" dirty="0" err="1">
              <a:latin typeface="Abel" panose="02000506030000020004" pitchFamily="2" charset="0"/>
            </a:rPr>
            <a:t>el</a:t>
          </a:r>
          <a:r>
            <a:rPr lang="en-US" sz="3200" b="0" i="0" kern="1200" baseline="0" dirty="0">
              <a:latin typeface="Abel" panose="02000506030000020004" pitchFamily="2" charset="0"/>
            </a:rPr>
            <a:t> SVM </a:t>
          </a:r>
          <a:r>
            <a:rPr lang="en-US" sz="3200" b="0" i="0" kern="1200" baseline="0" dirty="0" err="1">
              <a:latin typeface="Abel" panose="02000506030000020004" pitchFamily="2" charset="0"/>
            </a:rPr>
            <a:t>pueda</a:t>
          </a:r>
          <a:r>
            <a:rPr lang="en-US" sz="3200" b="0" i="0" kern="1200" baseline="0" dirty="0">
              <a:latin typeface="Abel" panose="02000506030000020004" pitchFamily="2" charset="0"/>
            </a:rPr>
            <a:t> </a:t>
          </a:r>
          <a:r>
            <a:rPr lang="en-US" sz="3200" b="0" i="0" kern="1200" baseline="0" dirty="0" err="1">
              <a:latin typeface="Abel" panose="02000506030000020004" pitchFamily="2" charset="0"/>
            </a:rPr>
            <a:t>encontrar</a:t>
          </a:r>
          <a:r>
            <a:rPr lang="en-US" sz="3200" b="0" i="0" kern="1200" baseline="0" dirty="0">
              <a:latin typeface="Abel" panose="02000506030000020004" pitchFamily="2" charset="0"/>
            </a:rPr>
            <a:t> </a:t>
          </a:r>
          <a:r>
            <a:rPr lang="en-US" sz="3200" b="0" i="0" kern="1200" baseline="0" dirty="0" err="1">
              <a:latin typeface="Abel" panose="02000506030000020004" pitchFamily="2" charset="0"/>
            </a:rPr>
            <a:t>una</a:t>
          </a:r>
          <a:r>
            <a:rPr lang="en-US" sz="3200" b="0" i="0" kern="1200" baseline="0" dirty="0">
              <a:latin typeface="Abel" panose="02000506030000020004" pitchFamily="2" charset="0"/>
            </a:rPr>
            <a:t> </a:t>
          </a:r>
          <a:r>
            <a:rPr lang="en-US" sz="3200" b="1" i="0" kern="1200" baseline="0" dirty="0" err="1">
              <a:latin typeface="Abel" panose="02000506030000020004" pitchFamily="2" charset="0"/>
            </a:rPr>
            <a:t>frontera</a:t>
          </a:r>
          <a:r>
            <a:rPr lang="en-US" sz="3200" b="1" i="0" kern="1200" baseline="0" dirty="0">
              <a:latin typeface="Abel" panose="02000506030000020004" pitchFamily="2" charset="0"/>
            </a:rPr>
            <a:t> de </a:t>
          </a:r>
          <a:r>
            <a:rPr lang="en-US" sz="3200" b="1" i="0" kern="1200" baseline="0" dirty="0" err="1">
              <a:latin typeface="Abel" panose="02000506030000020004" pitchFamily="2" charset="0"/>
            </a:rPr>
            <a:t>decisión</a:t>
          </a:r>
          <a:r>
            <a:rPr lang="en-US" sz="3200" b="1" i="0" kern="1200" baseline="0" dirty="0">
              <a:latin typeface="Abel" panose="02000506030000020004" pitchFamily="2" charset="0"/>
            </a:rPr>
            <a:t> no lineal</a:t>
          </a:r>
          <a:r>
            <a:rPr lang="en-US" sz="3200" b="0" i="0" kern="1200" baseline="0" dirty="0">
              <a:latin typeface="Abel" panose="02000506030000020004" pitchFamily="2" charset="0"/>
            </a:rPr>
            <a:t> </a:t>
          </a:r>
          <a:r>
            <a:rPr lang="en-US" sz="3200" b="0" i="0" kern="1200" baseline="0" dirty="0" err="1">
              <a:latin typeface="Abel" panose="02000506030000020004" pitchFamily="2" charset="0"/>
            </a:rPr>
            <a:t>en</a:t>
          </a:r>
          <a:r>
            <a:rPr lang="en-US" sz="3200" b="0" i="0" kern="1200" baseline="0" dirty="0">
              <a:latin typeface="Abel" panose="02000506030000020004" pitchFamily="2" charset="0"/>
            </a:rPr>
            <a:t> </a:t>
          </a:r>
          <a:r>
            <a:rPr lang="en-US" sz="3200" b="0" i="0" kern="1200" baseline="0" dirty="0" err="1">
              <a:latin typeface="Abel" panose="02000506030000020004" pitchFamily="2" charset="0"/>
            </a:rPr>
            <a:t>el</a:t>
          </a:r>
          <a:r>
            <a:rPr lang="en-US" sz="3200" b="0" i="0" kern="1200" baseline="0" dirty="0">
              <a:latin typeface="Abel" panose="02000506030000020004" pitchFamily="2" charset="0"/>
            </a:rPr>
            <a:t> </a:t>
          </a:r>
          <a:r>
            <a:rPr lang="en-US" sz="3200" b="0" i="0" kern="1200" baseline="0" dirty="0" err="1">
              <a:latin typeface="Abel" panose="02000506030000020004" pitchFamily="2" charset="0"/>
            </a:rPr>
            <a:t>espacio</a:t>
          </a:r>
          <a:r>
            <a:rPr lang="en-US" sz="3200" b="0" i="0" kern="1200" baseline="0" dirty="0">
              <a:latin typeface="Abel" panose="02000506030000020004" pitchFamily="2" charset="0"/>
            </a:rPr>
            <a:t> original.</a:t>
          </a:r>
          <a:endParaRPr lang="en-US" sz="3200" kern="1200" dirty="0">
            <a:latin typeface="Abel" panose="02000506030000020004" pitchFamily="2" charset="0"/>
          </a:endParaRPr>
        </a:p>
      </dsp:txBody>
      <dsp:txXfrm>
        <a:off x="0" y="0"/>
        <a:ext cx="7442201" cy="2700142"/>
      </dsp:txXfrm>
    </dsp:sp>
    <dsp:sp modelId="{63D3CB93-7FF4-43F4-9CC3-46CB8FC339E5}">
      <dsp:nvSpPr>
        <dsp:cNvPr id="0" name=""/>
        <dsp:cNvSpPr/>
      </dsp:nvSpPr>
      <dsp:spPr>
        <a:xfrm>
          <a:off x="0" y="2700142"/>
          <a:ext cx="7442201" cy="0"/>
        </a:xfrm>
        <a:prstGeom prst="line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4BFCC-845E-458A-9F8E-79F26EB82222}">
      <dsp:nvSpPr>
        <dsp:cNvPr id="0" name=""/>
        <dsp:cNvSpPr/>
      </dsp:nvSpPr>
      <dsp:spPr>
        <a:xfrm>
          <a:off x="0" y="2700142"/>
          <a:ext cx="7442201" cy="2700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>
              <a:latin typeface="Abel" panose="02000506030000020004" pitchFamily="2" charset="0"/>
            </a:rPr>
            <a:t>Permite resolver problemas donde </a:t>
          </a:r>
          <a:r>
            <a:rPr lang="en-US" sz="3200" b="1" i="0" kern="1200" baseline="0">
              <a:latin typeface="Abel" panose="02000506030000020004" pitchFamily="2" charset="0"/>
            </a:rPr>
            <a:t>las clases no se pueden separar con una línea recta</a:t>
          </a:r>
          <a:r>
            <a:rPr lang="en-US" sz="3200" b="0" i="0" kern="1200" baseline="0">
              <a:latin typeface="Abel" panose="02000506030000020004" pitchFamily="2" charset="0"/>
            </a:rPr>
            <a:t>.</a:t>
          </a:r>
          <a:endParaRPr lang="en-US" sz="3200" kern="1200">
            <a:latin typeface="Abel" panose="02000506030000020004" pitchFamily="2" charset="0"/>
          </a:endParaRPr>
        </a:p>
      </dsp:txBody>
      <dsp:txXfrm>
        <a:off x="0" y="2700142"/>
        <a:ext cx="7442201" cy="2700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lue and red smoke colliding">
            <a:extLst>
              <a:ext uri="{FF2B5EF4-FFF2-40B4-BE49-F238E27FC236}">
                <a16:creationId xmlns:a16="http://schemas.microsoft.com/office/drawing/2014/main" id="{F525D53C-4EA8-C997-CE4C-14DE3C5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9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4158E-6B84-B4C2-8914-82FAB3BC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6326566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s-ES" sz="2800" dirty="0"/>
              <a:t>Introducción a Machine </a:t>
            </a:r>
            <a:r>
              <a:rPr lang="es-ES" sz="2800" dirty="0" err="1"/>
              <a:t>Learning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1E224-504C-C7F3-C4F0-E5CFC812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6230" y="5318299"/>
            <a:ext cx="4072618" cy="1473855"/>
          </a:xfrm>
        </p:spPr>
        <p:txBody>
          <a:bodyPr anchor="ctr">
            <a:norm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  <a:t>Universidad </a:t>
            </a:r>
            <a:r>
              <a:rPr lang="en-US" sz="1400" b="1" dirty="0" err="1">
                <a:solidFill>
                  <a:schemeClr val="tx2"/>
                </a:solidFill>
                <a:latin typeface="Abel" panose="02000506030000020004" pitchFamily="2" charset="0"/>
              </a:rPr>
              <a:t>Tecnológica</a:t>
            </a:r>
            <a: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  <a:t> de Panamá</a:t>
            </a:r>
            <a:b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</a:br>
            <a:r>
              <a:rPr lang="en-US" sz="1400" b="1" dirty="0" err="1">
                <a:solidFill>
                  <a:schemeClr val="tx2"/>
                </a:solidFill>
                <a:latin typeface="Abel" panose="02000506030000020004" pitchFamily="2" charset="0"/>
              </a:rPr>
              <a:t>Facultad</a:t>
            </a:r>
            <a: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  <a:t> de Ingeniería </a:t>
            </a:r>
            <a:r>
              <a:rPr lang="en-US" sz="1400" b="1" dirty="0" err="1">
                <a:solidFill>
                  <a:schemeClr val="tx2"/>
                </a:solidFill>
                <a:latin typeface="Abel" panose="02000506030000020004" pitchFamily="2" charset="0"/>
              </a:rPr>
              <a:t>Eléctrica</a:t>
            </a:r>
            <a:b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</a:br>
            <a:r>
              <a:rPr lang="en-US" sz="1400" b="1" dirty="0" err="1">
                <a:solidFill>
                  <a:schemeClr val="tx2"/>
                </a:solidFill>
                <a:latin typeface="Abel" panose="02000506030000020004" pitchFamily="2" charset="0"/>
              </a:rPr>
              <a:t>Maestría</a:t>
            </a:r>
            <a: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Abel" panose="02000506030000020004" pitchFamily="2" charset="0"/>
              </a:rPr>
              <a:t>en</a:t>
            </a:r>
            <a:r>
              <a:rPr lang="en-US" sz="1400" b="1" dirty="0">
                <a:solidFill>
                  <a:schemeClr val="tx2"/>
                </a:solidFill>
                <a:latin typeface="Abel" panose="02000506030000020004" pitchFamily="2" charset="0"/>
              </a:rPr>
              <a:t> Ingeniería </a:t>
            </a:r>
            <a:r>
              <a:rPr lang="en-US" sz="1400" b="1" dirty="0" err="1">
                <a:solidFill>
                  <a:schemeClr val="tx2"/>
                </a:solidFill>
                <a:latin typeface="Abel" panose="02000506030000020004" pitchFamily="2" charset="0"/>
              </a:rPr>
              <a:t>Eléctrica</a:t>
            </a:r>
            <a:endParaRPr lang="en-US" sz="1400" dirty="0">
              <a:solidFill>
                <a:schemeClr val="tx2"/>
              </a:solidFill>
              <a:latin typeface="Abel" panose="02000506030000020004" pitchFamily="2" charset="0"/>
            </a:endParaRPr>
          </a:p>
          <a:p>
            <a:pPr algn="r"/>
            <a:endParaRPr lang="en-US" sz="1000" dirty="0">
              <a:latin typeface="Abel" panose="0200050603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7125E1-92DB-5CE7-F842-11DBCF210DD8}"/>
              </a:ext>
            </a:extLst>
          </p:cNvPr>
          <p:cNvSpPr txBox="1">
            <a:spLocks/>
          </p:cNvSpPr>
          <p:nvPr/>
        </p:nvSpPr>
        <p:spPr>
          <a:xfrm>
            <a:off x="530941" y="5368412"/>
            <a:ext cx="5869859" cy="8037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latin typeface="Abel" panose="02000506030000020004" pitchFamily="2" charset="0"/>
              </a:rPr>
              <a:t>Semana 5</a:t>
            </a:r>
            <a:endParaRPr lang="en-US" sz="2000" b="1" dirty="0">
              <a:latin typeface="Abel" panose="02000506030000020004" pitchFamily="2" charset="0"/>
            </a:endParaRPr>
          </a:p>
        </p:txBody>
      </p:sp>
      <p:pic>
        <p:nvPicPr>
          <p:cNvPr id="6" name="Picture 5" descr="A white circle with a purple letter and text&#10;&#10;AI-generated content may be incorrect.">
            <a:extLst>
              <a:ext uri="{FF2B5EF4-FFF2-40B4-BE49-F238E27FC236}">
                <a16:creationId xmlns:a16="http://schemas.microsoft.com/office/drawing/2014/main" id="{640AF0D1-FF1F-B44A-BD5C-2E430A5BA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77" y="4866443"/>
            <a:ext cx="1807723" cy="18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D19D-049E-6F1F-7A84-960EF21C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>
                <a:latin typeface="Abel" panose="02000506030000020004" pitchFamily="2" charset="0"/>
              </a:rPr>
              <a:t>¿Qué busca hacer el SVM?</a:t>
            </a:r>
            <a:endParaRPr lang="en-US" dirty="0">
              <a:latin typeface="Abel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D217-64D7-E791-1125-806093E9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Abel" panose="02000506030000020004" pitchFamily="2" charset="0"/>
              </a:rPr>
              <a:t>En un </a:t>
            </a:r>
            <a:r>
              <a:rPr lang="es-ES" b="1" dirty="0">
                <a:latin typeface="Abel" panose="02000506030000020004" pitchFamily="2" charset="0"/>
              </a:rPr>
              <a:t>SVM lineal</a:t>
            </a:r>
            <a:r>
              <a:rPr lang="es-ES" dirty="0">
                <a:latin typeface="Abel" panose="02000506030000020004" pitchFamily="2" charset="0"/>
              </a:rPr>
              <a:t>, el objetivo es encontrar el </a:t>
            </a:r>
            <a:r>
              <a:rPr lang="es-ES" b="1" dirty="0">
                <a:latin typeface="Abel" panose="02000506030000020004" pitchFamily="2" charset="0"/>
              </a:rPr>
              <a:t>hiperplano</a:t>
            </a:r>
            <a:r>
              <a:rPr lang="es-ES" dirty="0">
                <a:latin typeface="Abel" panose="02000506030000020004" pitchFamily="2" charset="0"/>
              </a:rPr>
              <a:t>:</a:t>
            </a:r>
          </a:p>
          <a:p>
            <a:pPr marL="0" indent="0" algn="just">
              <a:buNone/>
            </a:pPr>
            <a:endParaRPr lang="es-ES" dirty="0">
              <a:latin typeface="Abel" panose="02000506030000020004" pitchFamily="2" charset="0"/>
            </a:endParaRPr>
          </a:p>
          <a:p>
            <a:pPr marL="0" indent="0" algn="just">
              <a:buNone/>
            </a:pPr>
            <a:endParaRPr lang="es-ES" dirty="0">
              <a:latin typeface="Abel" panose="02000506030000020004" pitchFamily="2" charset="0"/>
            </a:endParaRPr>
          </a:p>
          <a:p>
            <a:pPr marL="0" indent="0" algn="just">
              <a:buNone/>
            </a:pPr>
            <a:r>
              <a:rPr lang="es-ES" dirty="0">
                <a:latin typeface="Abel" panose="02000506030000020004" pitchFamily="2" charset="0"/>
              </a:rPr>
              <a:t>que: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b="1" dirty="0">
                <a:latin typeface="Abel" panose="02000506030000020004" pitchFamily="2" charset="0"/>
              </a:rPr>
              <a:t>Separe correctamente</a:t>
            </a:r>
            <a:r>
              <a:rPr lang="es-ES" dirty="0">
                <a:latin typeface="Abel" panose="02000506030000020004" pitchFamily="2" charset="0"/>
              </a:rPr>
              <a:t> las clases,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b="1" dirty="0">
                <a:latin typeface="Abel" panose="02000506030000020004" pitchFamily="2" charset="0"/>
              </a:rPr>
              <a:t>Maximice el margen</a:t>
            </a:r>
            <a:r>
              <a:rPr lang="es-ES" dirty="0">
                <a:latin typeface="Abel" panose="02000506030000020004" pitchFamily="2" charset="0"/>
              </a:rPr>
              <a:t> entre las clases (la distancia entre el hiperplano y los puntos más cercanos),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Permita ciertos errores si se usa un </a:t>
            </a:r>
            <a:r>
              <a:rPr lang="es-ES" b="1" dirty="0">
                <a:latin typeface="Abel" panose="02000506030000020004" pitchFamily="2" charset="0"/>
              </a:rPr>
              <a:t>margen blando</a:t>
            </a:r>
            <a:r>
              <a:rPr lang="es-ES" dirty="0">
                <a:latin typeface="Abel" panose="02000506030000020004" pitchFamily="2" charset="0"/>
              </a:rPr>
              <a:t> (cuando los datos no son perfectamente separables).</a:t>
            </a:r>
          </a:p>
          <a:p>
            <a:pPr marL="0" indent="0" algn="just">
              <a:buNone/>
            </a:pPr>
            <a:endParaRPr lang="en-US" dirty="0">
              <a:latin typeface="Abel" panose="0200050603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6E37-5E84-59F2-4863-5D962726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15" y="2866947"/>
            <a:ext cx="208626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478-FC07-354B-AEE6-2ACA729F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Abel" panose="02000506030000020004" pitchFamily="2" charset="0"/>
              </a:rPr>
              <a:t>¿</a:t>
            </a:r>
            <a:r>
              <a:rPr lang="en-US" b="1" dirty="0" err="1">
                <a:latin typeface="Abel" panose="02000506030000020004" pitchFamily="2" charset="0"/>
              </a:rPr>
              <a:t>Qué</a:t>
            </a:r>
            <a:r>
              <a:rPr lang="en-US" b="1" dirty="0">
                <a:latin typeface="Abel" panose="02000506030000020004" pitchFamily="2" charset="0"/>
              </a:rPr>
              <a:t> es </a:t>
            </a:r>
            <a:r>
              <a:rPr lang="en-US" b="1" dirty="0" err="1">
                <a:latin typeface="Abel" panose="02000506030000020004" pitchFamily="2" charset="0"/>
              </a:rPr>
              <a:t>el</a:t>
            </a:r>
            <a:r>
              <a:rPr lang="en-US" b="1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margen</a:t>
            </a:r>
            <a:r>
              <a:rPr lang="en-US" b="1" dirty="0">
                <a:latin typeface="Abel" panose="02000506030000020004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9C45-6D3A-CABD-8F96-FAA7B039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>
                <a:latin typeface="Abel" panose="02000506030000020004" pitchFamily="2" charset="0"/>
              </a:rPr>
              <a:t>El </a:t>
            </a:r>
            <a:r>
              <a:rPr lang="es-ES" sz="2400" b="1" dirty="0">
                <a:latin typeface="Abel" panose="02000506030000020004" pitchFamily="2" charset="0"/>
              </a:rPr>
              <a:t>margen</a:t>
            </a:r>
            <a:r>
              <a:rPr lang="es-ES" sz="2400" dirty="0">
                <a:latin typeface="Abel" panose="02000506030000020004" pitchFamily="2" charset="0"/>
              </a:rPr>
              <a:t> es la distancia entre el hiperplano y los puntos más cercanos de cada clase.</a:t>
            </a:r>
            <a:br>
              <a:rPr lang="es-ES" sz="2400" dirty="0">
                <a:latin typeface="Abel" panose="02000506030000020004" pitchFamily="2" charset="0"/>
              </a:rPr>
            </a:br>
            <a:r>
              <a:rPr lang="es-ES" sz="2400" dirty="0">
                <a:latin typeface="Abel" panose="02000506030000020004" pitchFamily="2" charset="0"/>
              </a:rPr>
              <a:t>El SVM intenta </a:t>
            </a:r>
            <a:r>
              <a:rPr lang="es-ES" sz="2400" b="1" dirty="0">
                <a:latin typeface="Abel" panose="02000506030000020004" pitchFamily="2" charset="0"/>
              </a:rPr>
              <a:t>maximizar ese margen</a:t>
            </a:r>
            <a:r>
              <a:rPr lang="es-ES" sz="2400" dirty="0">
                <a:latin typeface="Abel" panose="02000506030000020004" pitchFamily="2" charset="0"/>
              </a:rPr>
              <a:t>, buscando la frontera que más se aleje de los datos de ambas clases.</a:t>
            </a:r>
            <a:endParaRPr lang="en-US" sz="2400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0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85171-C2BE-8E51-8997-9F601351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69" y="5852162"/>
            <a:ext cx="8229599" cy="7468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latin typeface="Abel" panose="02000506030000020004" pitchFamily="2" charset="0"/>
              </a:rPr>
              <a:t>¿</a:t>
            </a:r>
            <a:r>
              <a:rPr lang="en-US" sz="2800" b="1" dirty="0" err="1">
                <a:latin typeface="Abel" panose="02000506030000020004" pitchFamily="2" charset="0"/>
              </a:rPr>
              <a:t>Qué</a:t>
            </a:r>
            <a:r>
              <a:rPr lang="en-US" sz="2800" b="1" dirty="0">
                <a:latin typeface="Abel" panose="02000506030000020004" pitchFamily="2" charset="0"/>
              </a:rPr>
              <a:t> </a:t>
            </a:r>
            <a:r>
              <a:rPr lang="en-US" sz="2800" b="1" dirty="0" err="1">
                <a:latin typeface="Abel" panose="02000506030000020004" pitchFamily="2" charset="0"/>
              </a:rPr>
              <a:t>problema</a:t>
            </a:r>
            <a:r>
              <a:rPr lang="en-US" sz="2800" b="1" dirty="0">
                <a:latin typeface="Abel" panose="02000506030000020004" pitchFamily="2" charset="0"/>
              </a:rPr>
              <a:t> </a:t>
            </a:r>
            <a:r>
              <a:rPr lang="en-US" sz="2800" b="1" dirty="0" err="1">
                <a:latin typeface="Abel" panose="02000506030000020004" pitchFamily="2" charset="0"/>
              </a:rPr>
              <a:t>resuelve</a:t>
            </a:r>
            <a:r>
              <a:rPr lang="en-US" sz="2800" b="1" dirty="0">
                <a:latin typeface="Abel" panose="02000506030000020004" pitchFamily="2" charset="0"/>
              </a:rPr>
              <a:t> </a:t>
            </a:r>
            <a:r>
              <a:rPr lang="en-US" sz="2800" b="1" dirty="0" err="1">
                <a:latin typeface="Abel" panose="02000506030000020004" pitchFamily="2" charset="0"/>
              </a:rPr>
              <a:t>el</a:t>
            </a:r>
            <a:r>
              <a:rPr lang="en-US" sz="2800" b="1" dirty="0">
                <a:latin typeface="Abel" panose="02000506030000020004" pitchFamily="2" charset="0"/>
              </a:rPr>
              <a:t> SVM?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4F85EE-2272-9E1C-FF1F-EBA654A7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78" y="3580359"/>
            <a:ext cx="6179443" cy="2072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DBC97-AA91-AF49-B065-5C4323D4D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78" y="250751"/>
            <a:ext cx="8334656" cy="32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D976-EB3E-85FC-7F29-D1826A33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50077"/>
          </a:xfrm>
        </p:spPr>
        <p:txBody>
          <a:bodyPr anchor="ctr">
            <a:normAutofit/>
          </a:bodyPr>
          <a:lstStyle/>
          <a:p>
            <a:pPr algn="ctr"/>
            <a:r>
              <a:rPr lang="es-ES" sz="3200" b="1" dirty="0">
                <a:latin typeface="Abel" panose="02000506030000020004" pitchFamily="2" charset="0"/>
              </a:rPr>
              <a:t>¿Qué puntos se convierten en vectores de soporte?</a:t>
            </a:r>
            <a:endParaRPr lang="en-US" sz="3200" b="1" dirty="0">
              <a:latin typeface="Abel" panose="0200050603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287D0-11B0-B9ED-54EB-1CCA3A3E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9" y="1864477"/>
            <a:ext cx="11150281" cy="38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6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C89-43CD-DA51-83B0-D5EB4F6E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57084"/>
          </a:xfrm>
        </p:spPr>
        <p:txBody>
          <a:bodyPr anchor="ctr"/>
          <a:lstStyle/>
          <a:p>
            <a:pPr algn="ctr"/>
            <a:r>
              <a:rPr lang="en-US" dirty="0">
                <a:latin typeface="Abel" panose="02000506030000020004" pitchFamily="2" charset="0"/>
              </a:rPr>
              <a:t>Margin violators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C831-E7EA-4430-04E8-BB53C2A3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73161"/>
            <a:ext cx="10691265" cy="438872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latin typeface="Abel" panose="02000506030000020004" pitchFamily="2" charset="0"/>
              </a:rPr>
              <a:t>Son los puntos del conjunto de entrenamiento que no respetan el margen definido por el SVM.</a:t>
            </a:r>
            <a:br>
              <a:rPr lang="es-ES" dirty="0">
                <a:latin typeface="Abel" panose="02000506030000020004" pitchFamily="2" charset="0"/>
              </a:rPr>
            </a:br>
            <a:r>
              <a:rPr lang="es-ES" dirty="0">
                <a:latin typeface="Abel" panose="02000506030000020004" pitchFamily="2" charset="0"/>
              </a:rPr>
              <a:t>Es decir, están dentro del margen o incluso mal clasificados.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Abel" panose="02000506030000020004" pitchFamily="2" charset="0"/>
              </a:rPr>
              <a:t>En los modelos con </a:t>
            </a:r>
            <a:r>
              <a:rPr lang="es-ES" b="1" dirty="0">
                <a:latin typeface="Abel" panose="02000506030000020004" pitchFamily="2" charset="0"/>
              </a:rPr>
              <a:t>margen flexible</a:t>
            </a:r>
            <a:r>
              <a:rPr lang="es-ES" dirty="0">
                <a:latin typeface="Abel" panose="02000506030000020004" pitchFamily="2" charset="0"/>
              </a:rPr>
              <a:t> (</a:t>
            </a:r>
            <a:r>
              <a:rPr lang="es-ES" i="1" dirty="0" err="1">
                <a:latin typeface="Abel" panose="02000506030000020004" pitchFamily="2" charset="0"/>
              </a:rPr>
              <a:t>soft</a:t>
            </a:r>
            <a:r>
              <a:rPr lang="es-ES" i="1" dirty="0">
                <a:latin typeface="Abel" panose="02000506030000020004" pitchFamily="2" charset="0"/>
              </a:rPr>
              <a:t> </a:t>
            </a:r>
            <a:r>
              <a:rPr lang="es-ES" i="1" dirty="0" err="1">
                <a:latin typeface="Abel" panose="02000506030000020004" pitchFamily="2" charset="0"/>
              </a:rPr>
              <a:t>margin</a:t>
            </a:r>
            <a:r>
              <a:rPr lang="es-ES" dirty="0">
                <a:latin typeface="Abel" panose="02000506030000020004" pitchFamily="2" charset="0"/>
              </a:rPr>
              <a:t>), estos puntos son permitidos y penalizados durante el entrenamiento. Su presencia permite al modelo adaptarse mejor a datos reales que no son perfectamente separables.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Abel" panose="02000506030000020004" pitchFamily="2" charset="0"/>
              </a:rPr>
              <a:t>Incluso con un </a:t>
            </a:r>
            <a:r>
              <a:rPr lang="es-ES" b="1" dirty="0">
                <a:latin typeface="Abel" panose="02000506030000020004" pitchFamily="2" charset="0"/>
              </a:rPr>
              <a:t>margen rígido</a:t>
            </a:r>
            <a:r>
              <a:rPr lang="es-ES" dirty="0">
                <a:latin typeface="Abel" panose="02000506030000020004" pitchFamily="2" charset="0"/>
              </a:rPr>
              <a:t> (</a:t>
            </a:r>
            <a:r>
              <a:rPr lang="es-ES" i="1" dirty="0" err="1">
                <a:latin typeface="Abel" panose="02000506030000020004" pitchFamily="2" charset="0"/>
              </a:rPr>
              <a:t>hard</a:t>
            </a:r>
            <a:r>
              <a:rPr lang="es-ES" i="1" dirty="0">
                <a:latin typeface="Abel" panose="02000506030000020004" pitchFamily="2" charset="0"/>
              </a:rPr>
              <a:t> </a:t>
            </a:r>
            <a:r>
              <a:rPr lang="es-ES" i="1" dirty="0" err="1">
                <a:latin typeface="Abel" panose="02000506030000020004" pitchFamily="2" charset="0"/>
              </a:rPr>
              <a:t>margin</a:t>
            </a:r>
            <a:r>
              <a:rPr lang="es-ES" dirty="0">
                <a:latin typeface="Abel" panose="02000506030000020004" pitchFamily="2" charset="0"/>
              </a:rPr>
              <a:t>), si los datos no son perfectamente separables, pueden surgir </a:t>
            </a:r>
            <a:r>
              <a:rPr lang="es-ES" i="1" dirty="0" err="1">
                <a:latin typeface="Abel" panose="02000506030000020004" pitchFamily="2" charset="0"/>
              </a:rPr>
              <a:t>margin</a:t>
            </a:r>
            <a:r>
              <a:rPr lang="es-ES" i="1" dirty="0">
                <a:latin typeface="Abel" panose="02000506030000020004" pitchFamily="2" charset="0"/>
              </a:rPr>
              <a:t> </a:t>
            </a:r>
            <a:r>
              <a:rPr lang="es-ES" i="1" dirty="0" err="1">
                <a:latin typeface="Abel" panose="02000506030000020004" pitchFamily="2" charset="0"/>
              </a:rPr>
              <a:t>violators</a:t>
            </a:r>
            <a:r>
              <a:rPr lang="es-ES" dirty="0">
                <a:latin typeface="Abel" panose="02000506030000020004" pitchFamily="2" charset="0"/>
              </a:rPr>
              <a:t> y provocar que el modelo sea inestable o no encuentre solución.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0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C437-12EC-D60C-866B-1C62A10B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54077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bel" panose="02000506030000020004" pitchFamily="2" charset="0"/>
              </a:rPr>
              <a:t>PARÁMETRO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5BBE-A26D-A715-41CB-F55C0108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55174"/>
            <a:ext cx="10691265" cy="4506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latin typeface="Abel" panose="02000506030000020004" pitchFamily="2" charset="0"/>
              </a:rPr>
              <a:t>El parámetro C es el </a:t>
            </a:r>
            <a:r>
              <a:rPr lang="es-ES" b="1" dirty="0">
                <a:latin typeface="Abel" panose="02000506030000020004" pitchFamily="2" charset="0"/>
              </a:rPr>
              <a:t>parámetro de penalización</a:t>
            </a:r>
            <a:r>
              <a:rPr lang="es-ES" dirty="0">
                <a:latin typeface="Abel" panose="02000506030000020004" pitchFamily="2" charset="0"/>
              </a:rPr>
              <a:t> en las Máquinas de Vectores de Soporte (SVM). Controla el equilibrio entre tener un </a:t>
            </a:r>
            <a:r>
              <a:rPr lang="es-ES" b="1" dirty="0">
                <a:latin typeface="Abel" panose="02000506030000020004" pitchFamily="2" charset="0"/>
              </a:rPr>
              <a:t>margen amplio</a:t>
            </a:r>
            <a:r>
              <a:rPr lang="es-ES" dirty="0">
                <a:latin typeface="Abel" panose="02000506030000020004" pitchFamily="2" charset="0"/>
              </a:rPr>
              <a:t> y cometer </a:t>
            </a:r>
            <a:r>
              <a:rPr lang="es-ES" b="1" dirty="0">
                <a:latin typeface="Abel" panose="02000506030000020004" pitchFamily="2" charset="0"/>
              </a:rPr>
              <a:t>pocos errores de clasificación</a:t>
            </a:r>
            <a:r>
              <a:rPr lang="es-ES" dirty="0">
                <a:latin typeface="Abel" panose="02000506030000020004" pitchFamily="2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u="sng" dirty="0">
                <a:latin typeface="Abel" panose="02000506030000020004" pitchFamily="2" charset="0"/>
              </a:rPr>
              <a:t>¿Qué hace C?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Un valor </a:t>
            </a:r>
            <a:r>
              <a:rPr lang="es-ES" b="1" dirty="0">
                <a:latin typeface="Abel" panose="02000506030000020004" pitchFamily="2" charset="0"/>
              </a:rPr>
              <a:t>alto de C</a:t>
            </a:r>
            <a:r>
              <a:rPr lang="es-ES" dirty="0">
                <a:latin typeface="Abel" panose="02000506030000020004" pitchFamily="2" charset="0"/>
              </a:rPr>
              <a:t> penaliza fuertemente a los </a:t>
            </a:r>
            <a:r>
              <a:rPr lang="es-ES" i="1" dirty="0" err="1">
                <a:latin typeface="Abel" panose="02000506030000020004" pitchFamily="2" charset="0"/>
              </a:rPr>
              <a:t>margin</a:t>
            </a:r>
            <a:r>
              <a:rPr lang="es-ES" i="1" dirty="0">
                <a:latin typeface="Abel" panose="02000506030000020004" pitchFamily="2" charset="0"/>
              </a:rPr>
              <a:t> </a:t>
            </a:r>
            <a:r>
              <a:rPr lang="es-ES" i="1" dirty="0" err="1">
                <a:latin typeface="Abel" panose="02000506030000020004" pitchFamily="2" charset="0"/>
              </a:rPr>
              <a:t>violators</a:t>
            </a:r>
            <a:r>
              <a:rPr lang="es-ES" dirty="0">
                <a:latin typeface="Abel" panose="02000506030000020004" pitchFamily="2" charset="0"/>
              </a:rPr>
              <a:t>. El modelo intentará clasificar todos los puntos correctamente, aunque eso signifique un margen más estrecho.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Un valor </a:t>
            </a:r>
            <a:r>
              <a:rPr lang="es-ES" b="1" dirty="0">
                <a:latin typeface="Abel" panose="02000506030000020004" pitchFamily="2" charset="0"/>
              </a:rPr>
              <a:t>bajo de C</a:t>
            </a:r>
            <a:r>
              <a:rPr lang="es-ES" dirty="0">
                <a:latin typeface="Abel" panose="02000506030000020004" pitchFamily="2" charset="0"/>
              </a:rPr>
              <a:t> permite que existan más errores (más </a:t>
            </a:r>
            <a:r>
              <a:rPr lang="es-ES" i="1" dirty="0" err="1">
                <a:latin typeface="Abel" panose="02000506030000020004" pitchFamily="2" charset="0"/>
              </a:rPr>
              <a:t>margin</a:t>
            </a:r>
            <a:r>
              <a:rPr lang="es-ES" i="1" dirty="0">
                <a:latin typeface="Abel" panose="02000506030000020004" pitchFamily="2" charset="0"/>
              </a:rPr>
              <a:t> </a:t>
            </a:r>
            <a:r>
              <a:rPr lang="es-ES" i="1" dirty="0" err="1">
                <a:latin typeface="Abel" panose="02000506030000020004" pitchFamily="2" charset="0"/>
              </a:rPr>
              <a:t>violators</a:t>
            </a:r>
            <a:r>
              <a:rPr lang="es-ES" dirty="0">
                <a:latin typeface="Abel" panose="02000506030000020004" pitchFamily="2" charset="0"/>
              </a:rPr>
              <a:t>), con tal de mantener un margen más amplio.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latin typeface="Abel" panose="02000506030000020004" pitchFamily="2" charset="0"/>
              </a:rPr>
              <a:t>Esto puede ayudar a que el modelo generalice mejor, sobre todo en presencia de ruido.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16" name="Picture 15" descr="CNC lathe processing">
            <a:extLst>
              <a:ext uri="{FF2B5EF4-FFF2-40B4-BE49-F238E27FC236}">
                <a16:creationId xmlns:a16="http://schemas.microsoft.com/office/drawing/2014/main" id="{888259BC-EE94-6E80-12F1-6354EEA0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8F7-16FC-4F92-32DE-2EC35D39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15007"/>
            <a:ext cx="8391881" cy="95865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KERNELS EN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702025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750B5-FFBE-02AB-7F7C-B22F321E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05" y="723900"/>
            <a:ext cx="3968184" cy="5450072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b="1" dirty="0">
                <a:latin typeface="Abel" panose="02000506030000020004" pitchFamily="2" charset="0"/>
              </a:rPr>
              <a:t>¿Qué son los </a:t>
            </a:r>
            <a:r>
              <a:rPr lang="es-ES" sz="3600" b="1" dirty="0" err="1">
                <a:latin typeface="Abel" panose="02000506030000020004" pitchFamily="2" charset="0"/>
              </a:rPr>
              <a:t>kernels</a:t>
            </a:r>
            <a:r>
              <a:rPr lang="es-ES" sz="3600" b="1" dirty="0">
                <a:latin typeface="Abel" panose="02000506030000020004" pitchFamily="2" charset="0"/>
              </a:rPr>
              <a:t> en SVM?</a:t>
            </a:r>
            <a:endParaRPr lang="en-US" sz="3600" b="1" dirty="0">
              <a:latin typeface="Abel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F7A5-A809-B888-CE03-60F8E334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>
                <a:latin typeface="Abel" panose="02000506030000020004" pitchFamily="2" charset="0"/>
              </a:rPr>
              <a:t>En el contexto de las Máquinas de Vectores de Soporte (SVM), un </a:t>
            </a:r>
            <a:r>
              <a:rPr lang="es-ES" sz="2400" b="1" dirty="0" err="1">
                <a:latin typeface="Abel" panose="02000506030000020004" pitchFamily="2" charset="0"/>
              </a:rPr>
              <a:t>kernel</a:t>
            </a:r>
            <a:r>
              <a:rPr lang="es-ES" sz="2400" dirty="0">
                <a:latin typeface="Abel" panose="02000506030000020004" pitchFamily="2" charset="0"/>
              </a:rPr>
              <a:t> es una </a:t>
            </a:r>
            <a:r>
              <a:rPr lang="es-ES" sz="2400" b="1" dirty="0">
                <a:latin typeface="Abel" panose="02000506030000020004" pitchFamily="2" charset="0"/>
              </a:rPr>
              <a:t>función matemática</a:t>
            </a:r>
            <a:r>
              <a:rPr lang="es-ES" sz="2400" dirty="0">
                <a:latin typeface="Abel" panose="02000506030000020004" pitchFamily="2" charset="0"/>
              </a:rPr>
              <a:t> que permite al modelo trabajar en un </a:t>
            </a:r>
            <a:r>
              <a:rPr lang="es-ES" sz="2400" b="1" dirty="0">
                <a:latin typeface="Abel" panose="02000506030000020004" pitchFamily="2" charset="0"/>
              </a:rPr>
              <a:t>espacio de características diferente</a:t>
            </a:r>
            <a:r>
              <a:rPr lang="es-ES" sz="2400" dirty="0">
                <a:latin typeface="Abel" panose="02000506030000020004" pitchFamily="2" charset="0"/>
              </a:rPr>
              <a:t> sin tener que transformarlo explícitamente.</a:t>
            </a:r>
            <a:endParaRPr lang="en-US" sz="2400" dirty="0">
              <a:latin typeface="Abel" panose="02000506030000020004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8A5FE-2546-4797-CE22-35F4B34D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109493"/>
            <a:ext cx="4265763" cy="1441776"/>
          </a:xfrm>
        </p:spPr>
        <p:txBody>
          <a:bodyPr anchor="t">
            <a:normAutofit/>
          </a:bodyPr>
          <a:lstStyle/>
          <a:p>
            <a:r>
              <a:rPr lang="en-US" dirty="0" err="1"/>
              <a:t>Definición</a:t>
            </a:r>
            <a:r>
              <a:rPr lang="en-US" dirty="0"/>
              <a:t>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CA65-11CE-B62C-98BC-1147BA55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93" y="1828569"/>
            <a:ext cx="5858189" cy="34453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>
                <a:latin typeface="Abel" panose="02000506030000020004" pitchFamily="2" charset="0"/>
              </a:rPr>
              <a:t>Un </a:t>
            </a:r>
            <a:r>
              <a:rPr lang="es-ES" sz="2400" b="1" dirty="0" err="1">
                <a:latin typeface="Abel" panose="02000506030000020004" pitchFamily="2" charset="0"/>
              </a:rPr>
              <a:t>kernel</a:t>
            </a:r>
            <a:r>
              <a:rPr lang="es-ES" sz="2400" dirty="0">
                <a:latin typeface="Abel" panose="02000506030000020004" pitchFamily="2" charset="0"/>
              </a:rPr>
              <a:t> calcula la </a:t>
            </a:r>
            <a:r>
              <a:rPr lang="es-ES" sz="2400" b="1" dirty="0">
                <a:latin typeface="Abel" panose="02000506030000020004" pitchFamily="2" charset="0"/>
              </a:rPr>
              <a:t>similitud</a:t>
            </a:r>
            <a:r>
              <a:rPr lang="es-ES" sz="2400" dirty="0">
                <a:latin typeface="Abel" panose="02000506030000020004" pitchFamily="2" charset="0"/>
              </a:rPr>
              <a:t> entre dos puntos como si estuvieran en un espacio de mayor dimensión, </a:t>
            </a:r>
            <a:r>
              <a:rPr lang="es-ES" sz="2400" b="1" dirty="0">
                <a:latin typeface="Abel" panose="02000506030000020004" pitchFamily="2" charset="0"/>
              </a:rPr>
              <a:t>sin necesidad de transformar los datos directamente</a:t>
            </a:r>
            <a:r>
              <a:rPr lang="es-ES" sz="2400" dirty="0">
                <a:latin typeface="Abel" panose="02000506030000020004" pitchFamily="2" charset="0"/>
              </a:rPr>
              <a:t>.</a:t>
            </a:r>
            <a:endParaRPr lang="en-US" sz="2400" dirty="0">
              <a:latin typeface="Abel" panose="02000506030000020004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0A063-5253-8DF5-3B7B-12FE0967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7643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0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9177E-3012-D725-5A60-15D44FA4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0" y="609600"/>
            <a:ext cx="3042899" cy="5564371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Abel" panose="02000506030000020004" pitchFamily="2" charset="0"/>
              </a:rPr>
              <a:t>¿Para </a:t>
            </a:r>
            <a:r>
              <a:rPr lang="en-US" sz="3600" b="1" dirty="0" err="1">
                <a:latin typeface="Abel" panose="02000506030000020004" pitchFamily="2" charset="0"/>
              </a:rPr>
              <a:t>qué</a:t>
            </a:r>
            <a:r>
              <a:rPr lang="en-US" sz="3600" b="1" dirty="0">
                <a:latin typeface="Abel" panose="02000506030000020004" pitchFamily="2" charset="0"/>
              </a:rPr>
              <a:t> </a:t>
            </a:r>
            <a:r>
              <a:rPr lang="en-US" sz="3600" b="1" dirty="0" err="1">
                <a:latin typeface="Abel" panose="02000506030000020004" pitchFamily="2" charset="0"/>
              </a:rPr>
              <a:t>sirve</a:t>
            </a:r>
            <a:r>
              <a:rPr lang="en-US" sz="3600" b="1" dirty="0">
                <a:latin typeface="Abel" panose="02000506030000020004" pitchFamily="2" charset="0"/>
              </a:rPr>
              <a:t>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0B486C0-C04C-14E9-5801-CEBBF736F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484316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66235-16FA-F58A-5891-916C4B64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E9BF-B963-DD65-4E51-F9898863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871759"/>
            <a:ext cx="3234813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bel" panose="02000506030000020004" pitchFamily="2" charset="0"/>
              </a:rPr>
              <a:t>Support Vector</a:t>
            </a:r>
            <a:br>
              <a:rPr lang="en-US" sz="5400" b="1" dirty="0">
                <a:solidFill>
                  <a:schemeClr val="bg1"/>
                </a:solidFill>
                <a:latin typeface="Abel" panose="02000506030000020004" pitchFamily="2" charset="0"/>
              </a:rPr>
            </a:br>
            <a:r>
              <a:rPr lang="en-US" sz="5400" b="1" dirty="0">
                <a:solidFill>
                  <a:schemeClr val="bg1"/>
                </a:solidFill>
                <a:latin typeface="Abel" panose="02000506030000020004" pitchFamily="2" charset="0"/>
              </a:rPr>
              <a:t>Machine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7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D80D-7D50-8465-3F23-6D3499AC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86581"/>
          </a:xfrm>
        </p:spPr>
        <p:txBody>
          <a:bodyPr anchor="ctr"/>
          <a:lstStyle/>
          <a:p>
            <a:pPr algn="ctr"/>
            <a:r>
              <a:rPr lang="da-DK" dirty="0">
                <a:latin typeface="Abel" panose="02000506030000020004" pitchFamily="2" charset="0"/>
              </a:rPr>
              <a:t>Tipos de Kernel en SVM</a:t>
            </a:r>
            <a:endParaRPr lang="en-US" dirty="0">
              <a:latin typeface="Abel" panose="0200050603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B2EA9-3566-A8CD-9CE4-14CF172D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3" y="1821694"/>
            <a:ext cx="11436174" cy="2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5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3439-2A0D-206C-2B08-326BECCD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Abel" panose="02000506030000020004" pitchFamily="2" charset="0"/>
              </a:rPr>
              <a:t>Kernel RBF (Radial Basis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9D7F-7E29-0722-0EE2-85590B90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latin typeface="Abel" panose="02000506030000020004" pitchFamily="2" charset="0"/>
              </a:rPr>
              <a:t>Es una función de similitud que mide </a:t>
            </a:r>
            <a:r>
              <a:rPr lang="es-ES" b="1" dirty="0">
                <a:latin typeface="Abel" panose="02000506030000020004" pitchFamily="2" charset="0"/>
              </a:rPr>
              <a:t>qué tan cerca están dos puntos</a:t>
            </a:r>
            <a:r>
              <a:rPr lang="es-ES" dirty="0">
                <a:latin typeface="Abel" panose="02000506030000020004" pitchFamily="2" charset="0"/>
              </a:rPr>
              <a:t> en el espacio.</a:t>
            </a:r>
            <a:br>
              <a:rPr lang="es-ES" dirty="0">
                <a:latin typeface="Abel" panose="02000506030000020004" pitchFamily="2" charset="0"/>
              </a:rPr>
            </a:br>
            <a:r>
              <a:rPr lang="es-ES" dirty="0">
                <a:latin typeface="Abel" panose="02000506030000020004" pitchFamily="2" charset="0"/>
              </a:rPr>
              <a:t>Define una transformación </a:t>
            </a:r>
            <a:r>
              <a:rPr lang="es-ES" b="1" dirty="0">
                <a:latin typeface="Abel" panose="02000506030000020004" pitchFamily="2" charset="0"/>
              </a:rPr>
              <a:t>no lineal</a:t>
            </a:r>
            <a:r>
              <a:rPr lang="es-ES" dirty="0">
                <a:latin typeface="Abel" panose="02000506030000020004" pitchFamily="2" charset="0"/>
              </a:rPr>
              <a:t> que permite separar clases con fronteras curvas o complejas.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>
              <a:latin typeface="Abel" panose="02000506030000020004" pitchFamily="2" charset="0"/>
            </a:endParaRPr>
          </a:p>
          <a:p>
            <a:pPr marL="0" indent="0">
              <a:buNone/>
            </a:pPr>
            <a:r>
              <a:rPr lang="es-ES" dirty="0">
                <a:latin typeface="Abel" panose="02000506030000020004" pitchFamily="2" charset="0"/>
              </a:rPr>
              <a:t>Ideal para: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Datos </a:t>
            </a:r>
            <a:r>
              <a:rPr lang="es-ES" b="1" dirty="0">
                <a:latin typeface="Abel" panose="02000506030000020004" pitchFamily="2" charset="0"/>
              </a:rPr>
              <a:t>no linealmente separables</a:t>
            </a:r>
            <a:endParaRPr lang="es-ES" dirty="0">
              <a:latin typeface="Abel" panose="0200050603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Fronteras de decisión </a:t>
            </a:r>
            <a:r>
              <a:rPr lang="es-ES" b="1" dirty="0">
                <a:latin typeface="Abel" panose="02000506030000020004" pitchFamily="2" charset="0"/>
              </a:rPr>
              <a:t>suaves o complejas</a:t>
            </a:r>
            <a:endParaRPr lang="es-ES" dirty="0">
              <a:latin typeface="Abel" panose="0200050603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Casos donde los patrones están </a:t>
            </a:r>
            <a:r>
              <a:rPr lang="es-ES" b="1" dirty="0">
                <a:latin typeface="Abel" panose="02000506030000020004" pitchFamily="2" charset="0"/>
              </a:rPr>
              <a:t>agrupados por proximidad</a:t>
            </a:r>
            <a:endParaRPr lang="es-ES" dirty="0">
              <a:latin typeface="Abel" panose="0200050603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4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33E2-20CF-C583-1DFE-B0828C9A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Kernel Trick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322D66-EF8C-6437-46EE-DD917D4A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0" y="2282812"/>
            <a:ext cx="10591799" cy="42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2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7EAC-B171-9E3B-F643-FD5ECDC1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1705460"/>
            <a:ext cx="4265763" cy="15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200" dirty="0"/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957F-F47A-0699-B41E-56D9DCBB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07" y="1641114"/>
            <a:ext cx="6098484" cy="23836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>
                <a:latin typeface="Abel" panose="02000506030000020004" pitchFamily="2" charset="0"/>
              </a:rPr>
              <a:t>Es una técnica que permite aplicar un modelo lineal (como el SVM) en un espacio de características de mayor dimensión, sin necesidad de transformar explícitamente los datos.</a:t>
            </a:r>
            <a:endParaRPr lang="en-US" sz="2400" dirty="0">
              <a:latin typeface="Abel" panose="02000506030000020004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3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6C44-CFAA-4C34-DF19-F80866D7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Abel" panose="02000506030000020004" pitchFamily="2" charset="0"/>
              </a:rPr>
              <a:t>¿</a:t>
            </a:r>
            <a:r>
              <a:rPr lang="en-US" b="1" dirty="0" err="1">
                <a:latin typeface="Abel" panose="02000506030000020004" pitchFamily="2" charset="0"/>
              </a:rPr>
              <a:t>Qué</a:t>
            </a:r>
            <a:r>
              <a:rPr lang="en-US" b="1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problema</a:t>
            </a:r>
            <a:r>
              <a:rPr lang="en-US" b="1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resuelve</a:t>
            </a:r>
            <a:r>
              <a:rPr lang="en-US" b="1" dirty="0">
                <a:latin typeface="Abel" panose="02000506030000020004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02C1-F7A2-17C5-2D8B-39BD586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latin typeface="Abel" panose="02000506030000020004" pitchFamily="2" charset="0"/>
              </a:rPr>
              <a:t>Muchos conjuntos de datos </a:t>
            </a:r>
            <a:r>
              <a:rPr lang="es-ES" sz="2400" b="1" dirty="0">
                <a:latin typeface="Abel" panose="02000506030000020004" pitchFamily="2" charset="0"/>
              </a:rPr>
              <a:t>no son linealmente separables</a:t>
            </a:r>
            <a:r>
              <a:rPr lang="es-ES" sz="2400" dirty="0">
                <a:latin typeface="Abel" panose="02000506030000020004" pitchFamily="2" charset="0"/>
              </a:rPr>
              <a:t> en su espacio original.</a:t>
            </a:r>
            <a:br>
              <a:rPr lang="es-ES" sz="2400" dirty="0">
                <a:latin typeface="Abel" panose="02000506030000020004" pitchFamily="2" charset="0"/>
              </a:rPr>
            </a:br>
            <a:r>
              <a:rPr lang="es-ES" sz="2400" dirty="0">
                <a:latin typeface="Abel" panose="02000506030000020004" pitchFamily="2" charset="0"/>
              </a:rPr>
              <a:t>Pero si los proyectamos a un espacio de mayor dimensión, </a:t>
            </a:r>
            <a:r>
              <a:rPr lang="es-ES" sz="2400" b="1" dirty="0">
                <a:latin typeface="Abel" panose="02000506030000020004" pitchFamily="2" charset="0"/>
              </a:rPr>
              <a:t>sí pueden separarse</a:t>
            </a:r>
            <a:r>
              <a:rPr lang="es-ES" sz="2400" dirty="0">
                <a:latin typeface="Abel" panose="02000506030000020004" pitchFamily="2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400" b="1" dirty="0">
                <a:latin typeface="Abel" panose="02000506030000020004" pitchFamily="2" charset="0"/>
              </a:rPr>
              <a:t>Ejemplo: </a:t>
            </a:r>
            <a:r>
              <a:rPr lang="es-ES" sz="2400" dirty="0">
                <a:latin typeface="Abel" panose="02000506030000020004" pitchFamily="2" charset="0"/>
              </a:rPr>
              <a:t>un conjunto con forma de anillos concéntricos </a:t>
            </a:r>
            <a:r>
              <a:rPr lang="es-ES" sz="2400" b="1" dirty="0">
                <a:latin typeface="Abel" panose="02000506030000020004" pitchFamily="2" charset="0"/>
              </a:rPr>
              <a:t>no puede separarse con una línea</a:t>
            </a:r>
            <a:r>
              <a:rPr lang="es-ES" sz="2400" dirty="0">
                <a:latin typeface="Abel" panose="02000506030000020004" pitchFamily="2" charset="0"/>
              </a:rPr>
              <a:t> en 2D, pero sí con un plano en 3D.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0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05A4042-F495-75D5-9699-026F706A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3" y="1291893"/>
            <a:ext cx="10910053" cy="42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2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E2B25-B32A-C967-5B23-7F8F514F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Kernel Trick in Support Vector Classification | by Drew Wilimitis | TDS  Archive | Medium">
            <a:extLst>
              <a:ext uri="{FF2B5EF4-FFF2-40B4-BE49-F238E27FC236}">
                <a16:creationId xmlns:a16="http://schemas.microsoft.com/office/drawing/2014/main" id="{D2EFC151-6515-D4A2-A099-3C74C99C6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7" r="7785"/>
          <a:stretch>
            <a:fillRect/>
          </a:stretch>
        </p:blipFill>
        <p:spPr bwMode="auto">
          <a:xfrm>
            <a:off x="666780" y="999692"/>
            <a:ext cx="10858439" cy="4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9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0D4D-3FF0-C252-7E4E-A4FB468D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65239"/>
          </a:xfrm>
        </p:spPr>
        <p:txBody>
          <a:bodyPr anchor="ctr"/>
          <a:lstStyle/>
          <a:p>
            <a:pPr algn="ctr"/>
            <a:r>
              <a:rPr lang="es-ES" b="1" dirty="0">
                <a:latin typeface="Abel" panose="02000506030000020004" pitchFamily="2" charset="0"/>
              </a:rPr>
              <a:t>¿Qué hace el </a:t>
            </a:r>
            <a:r>
              <a:rPr lang="es-ES" b="1" i="1" dirty="0" err="1">
                <a:latin typeface="Abel" panose="02000506030000020004" pitchFamily="2" charset="0"/>
              </a:rPr>
              <a:t>kernel</a:t>
            </a:r>
            <a:r>
              <a:rPr lang="es-ES" b="1" i="1" dirty="0">
                <a:latin typeface="Abel" panose="02000506030000020004" pitchFamily="2" charset="0"/>
              </a:rPr>
              <a:t> </a:t>
            </a:r>
            <a:r>
              <a:rPr lang="es-ES" b="1" i="1" dirty="0" err="1">
                <a:latin typeface="Abel" panose="02000506030000020004" pitchFamily="2" charset="0"/>
              </a:rPr>
              <a:t>trick</a:t>
            </a:r>
            <a:r>
              <a:rPr lang="es-ES" b="1" dirty="0">
                <a:latin typeface="Abel" panose="02000506030000020004" pitchFamily="2" charset="0"/>
              </a:rPr>
              <a:t>?</a:t>
            </a:r>
            <a:endParaRPr lang="en-US" b="1" dirty="0">
              <a:latin typeface="Abel" panose="0200050603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28566-CF54-8E3E-3665-42E2B7C2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092965"/>
            <a:ext cx="7125842" cy="21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31B-CE17-0F13-E48B-3759BC84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24232"/>
          </a:xfrm>
        </p:spPr>
        <p:txBody>
          <a:bodyPr anchor="ctr">
            <a:normAutofit/>
          </a:bodyPr>
          <a:lstStyle/>
          <a:p>
            <a:pPr algn="ctr"/>
            <a:r>
              <a:rPr lang="es-ES" b="1" dirty="0">
                <a:latin typeface="Abel" panose="02000506030000020004" pitchFamily="2" charset="0"/>
              </a:rPr>
              <a:t>¿Por qué es útil?</a:t>
            </a:r>
            <a:endParaRPr lang="en-US" dirty="0">
              <a:latin typeface="Abel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0EE4-4FE5-1A9A-09DC-9EC95550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5850"/>
            <a:ext cx="10691265" cy="37398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latin typeface="Abel" panose="02000506030000020004" pitchFamily="2" charset="0"/>
              </a:rPr>
              <a:t>Reduce el </a:t>
            </a:r>
            <a:r>
              <a:rPr lang="es-ES" sz="2400" b="1" dirty="0">
                <a:latin typeface="Abel" panose="02000506030000020004" pitchFamily="2" charset="0"/>
              </a:rPr>
              <a:t>costo computacional</a:t>
            </a:r>
            <a:r>
              <a:rPr lang="es-ES" sz="2400" dirty="0">
                <a:latin typeface="Abel" panose="02000506030000020004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latin typeface="Abel" panose="02000506030000020004" pitchFamily="2" charset="0"/>
              </a:rPr>
              <a:t>Permite trabajar en </a:t>
            </a:r>
            <a:r>
              <a:rPr lang="es-ES" sz="2400" b="1" dirty="0">
                <a:latin typeface="Abel" panose="02000506030000020004" pitchFamily="2" charset="0"/>
              </a:rPr>
              <a:t>espacios de dimensión infinita</a:t>
            </a:r>
            <a:r>
              <a:rPr lang="es-ES" sz="2400" dirty="0">
                <a:latin typeface="Abel" panose="02000506030000020004" pitchFamily="2" charset="0"/>
              </a:rPr>
              <a:t> (como en el caso del RBF).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latin typeface="Abel" panose="02000506030000020004" pitchFamily="2" charset="0"/>
              </a:rPr>
              <a:t>Permite que SVM y otros métodos lineales </a:t>
            </a:r>
            <a:r>
              <a:rPr lang="es-ES" sz="2400" b="1" dirty="0">
                <a:latin typeface="Abel" panose="02000506030000020004" pitchFamily="2" charset="0"/>
              </a:rPr>
              <a:t>se vuelvan no lineales sin cambiar el algoritmo</a:t>
            </a:r>
            <a:r>
              <a:rPr lang="es-ES" sz="2400" dirty="0">
                <a:latin typeface="Abel" panose="02000506030000020004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4D83-C009-CD24-8677-C97BBAD9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619" y="909637"/>
            <a:ext cx="5191433" cy="130759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b="1" dirty="0">
                <a:latin typeface="Abel" panose="02000506030000020004" pitchFamily="2" charset="0"/>
              </a:rPr>
              <a:t>Support Vector Machine (SVM)</a:t>
            </a:r>
            <a:endParaRPr lang="en-US" b="1" dirty="0">
              <a:latin typeface="Abel" panose="02000506030000020004" pitchFamily="2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949F-DA8B-5D7E-F8BF-6788B838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619" y="2221992"/>
            <a:ext cx="5191433" cy="37398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latin typeface="Abel" panose="02000506030000020004" pitchFamily="2" charset="0"/>
              </a:rPr>
              <a:t>Un </a:t>
            </a:r>
            <a:r>
              <a:rPr lang="es-ES" b="1" dirty="0">
                <a:latin typeface="Abel" panose="02000506030000020004" pitchFamily="2" charset="0"/>
              </a:rPr>
              <a:t>Support Vector Machine (SVM)</a:t>
            </a:r>
            <a:r>
              <a:rPr lang="es-ES" dirty="0">
                <a:latin typeface="Abel" panose="02000506030000020004" pitchFamily="2" charset="0"/>
              </a:rPr>
              <a:t> es un algoritmo de </a:t>
            </a:r>
            <a:r>
              <a:rPr lang="es-ES" b="1" dirty="0">
                <a:latin typeface="Abel" panose="02000506030000020004" pitchFamily="2" charset="0"/>
              </a:rPr>
              <a:t>clasificación supervisada</a:t>
            </a:r>
            <a:r>
              <a:rPr lang="es-ES" dirty="0">
                <a:latin typeface="Abel" panose="02000506030000020004" pitchFamily="2" charset="0"/>
              </a:rPr>
              <a:t> (aunque también puede adaptarse para regresión) que busca encontrar el </a:t>
            </a:r>
            <a:r>
              <a:rPr lang="es-ES" b="1" dirty="0">
                <a:latin typeface="Abel" panose="02000506030000020004" pitchFamily="2" charset="0"/>
              </a:rPr>
              <a:t>hiperplano óptimo</a:t>
            </a:r>
            <a:r>
              <a:rPr lang="es-ES" dirty="0">
                <a:latin typeface="Abel" panose="02000506030000020004" pitchFamily="2" charset="0"/>
              </a:rPr>
              <a:t> que </a:t>
            </a:r>
            <a:r>
              <a:rPr lang="es-ES" b="1" dirty="0">
                <a:latin typeface="Abel" panose="02000506030000020004" pitchFamily="2" charset="0"/>
              </a:rPr>
              <a:t>separa dos clases</a:t>
            </a:r>
            <a:r>
              <a:rPr lang="es-ES" dirty="0">
                <a:latin typeface="Abel" panose="02000506030000020004" pitchFamily="2" charset="0"/>
              </a:rPr>
              <a:t> de datos con el mayor </a:t>
            </a:r>
            <a:r>
              <a:rPr lang="es-ES" b="1" dirty="0">
                <a:latin typeface="Abel" panose="02000506030000020004" pitchFamily="2" charset="0"/>
              </a:rPr>
              <a:t>margen posible</a:t>
            </a:r>
            <a:r>
              <a:rPr lang="es-ES" dirty="0">
                <a:latin typeface="Abel" panose="02000506030000020004" pitchFamily="2" charset="0"/>
              </a:rPr>
              <a:t>.</a:t>
            </a:r>
            <a:endParaRPr lang="en-US" dirty="0">
              <a:latin typeface="Abel" panose="02000506030000020004" pitchFamily="2" charset="0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upport Vector Machine with Scikit-Learn: A Friendly Introduction | Towards  Data Science">
            <a:extLst>
              <a:ext uri="{FF2B5EF4-FFF2-40B4-BE49-F238E27FC236}">
                <a16:creationId xmlns:a16="http://schemas.microsoft.com/office/drawing/2014/main" id="{0E06B499-FFA0-7BEE-86E8-43FE3A95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5" y="909637"/>
            <a:ext cx="6127810" cy="514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1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3362-F881-69EB-A927-BA0D745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bel" panose="02000506030000020004" pitchFamily="2" charset="0"/>
              </a:rPr>
              <a:t>¿</a:t>
            </a:r>
            <a:r>
              <a:rPr lang="en-US" b="1" dirty="0" err="1">
                <a:latin typeface="Abel" panose="02000506030000020004" pitchFamily="2" charset="0"/>
              </a:rPr>
              <a:t>Qué</a:t>
            </a:r>
            <a:r>
              <a:rPr lang="en-US" b="1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significa</a:t>
            </a:r>
            <a:r>
              <a:rPr lang="en-US" b="1" dirty="0">
                <a:latin typeface="Abel" panose="02000506030000020004" pitchFamily="2" charset="0"/>
              </a:rPr>
              <a:t> </a:t>
            </a:r>
            <a:r>
              <a:rPr lang="en-US" b="1" dirty="0" err="1">
                <a:latin typeface="Abel" panose="02000506030000020004" pitchFamily="2" charset="0"/>
              </a:rPr>
              <a:t>eso</a:t>
            </a:r>
            <a:r>
              <a:rPr lang="en-US" b="1" dirty="0">
                <a:latin typeface="Abel" panose="02000506030000020004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11A0-DD5E-FE7C-83DA-F445C5BA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1148"/>
            <a:ext cx="10691265" cy="42707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Abel" panose="02000506030000020004" pitchFamily="2" charset="0"/>
              </a:rPr>
              <a:t>Imagina que tienes puntos de dos clases (por ejemplo, positivos y negativos) en un plano. El SVM intenta encontrar una línea (en 2D) o un plano (en dimensiones mayores) que: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b="1" dirty="0">
                <a:latin typeface="Abel" panose="02000506030000020004" pitchFamily="2" charset="0"/>
              </a:rPr>
              <a:t>Separe correctamente</a:t>
            </a:r>
            <a:r>
              <a:rPr lang="es-ES" dirty="0">
                <a:latin typeface="Abel" panose="02000506030000020004" pitchFamily="2" charset="0"/>
              </a:rPr>
              <a:t> los puntos de ambas clases.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latin typeface="Abel" panose="02000506030000020004" pitchFamily="2" charset="0"/>
              </a:rPr>
              <a:t>Lo haga de forma que </a:t>
            </a:r>
            <a:r>
              <a:rPr lang="es-ES" b="1" dirty="0">
                <a:latin typeface="Abel" panose="02000506030000020004" pitchFamily="2" charset="0"/>
              </a:rPr>
              <a:t>la distancia entre los puntos más cercanos de cada clase y la línea sea máxima</a:t>
            </a:r>
            <a:r>
              <a:rPr lang="es-ES" dirty="0">
                <a:latin typeface="Abel" panose="02000506030000020004" pitchFamily="2" charset="0"/>
              </a:rPr>
              <a:t>. Esa distancia se llama </a:t>
            </a:r>
            <a:r>
              <a:rPr lang="es-ES" b="1" dirty="0">
                <a:latin typeface="Abel" panose="02000506030000020004" pitchFamily="2" charset="0"/>
              </a:rPr>
              <a:t>margen</a:t>
            </a:r>
            <a:r>
              <a:rPr lang="es-ES" dirty="0">
                <a:latin typeface="Abel" panose="0200050603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AB09-7B04-386F-A2DF-D67CE811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38186"/>
          </a:xfrm>
        </p:spPr>
        <p:txBody>
          <a:bodyPr anchor="ctr"/>
          <a:lstStyle/>
          <a:p>
            <a:pPr algn="ctr"/>
            <a:r>
              <a:rPr lang="en-US" b="1" dirty="0" err="1">
                <a:latin typeface="Abel" panose="02000506030000020004" pitchFamily="2" charset="0"/>
              </a:rPr>
              <a:t>Elementos</a:t>
            </a:r>
            <a:r>
              <a:rPr lang="en-US" b="1" dirty="0">
                <a:latin typeface="Abel" panose="02000506030000020004" pitchFamily="2" charset="0"/>
              </a:rPr>
              <a:t>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5448B5-624B-2959-C0A8-9314C25F0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1852586"/>
            <a:ext cx="10691265" cy="336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Hiperplano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2D 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una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línea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recta,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3D es un plano,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dimensiones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es 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hiperplano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 Es la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frontera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decisión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Vectores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soporte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puntos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más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cercanos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hiperplano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 Son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que 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definen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” la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frontera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Margen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: la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distancia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desde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hiperplano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hasta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vectores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soporte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 El SVM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busca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maximizar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este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margen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61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61D-5E2E-0A49-9749-AF99D786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06245"/>
          </a:xfrm>
        </p:spPr>
        <p:txBody>
          <a:bodyPr anchor="ctr"/>
          <a:lstStyle/>
          <a:p>
            <a:pPr algn="ctr"/>
            <a:r>
              <a:rPr lang="en-US" b="1" dirty="0" err="1">
                <a:latin typeface="Abel" panose="02000506030000020004" pitchFamily="2" charset="0"/>
              </a:rPr>
              <a:t>Tipos</a:t>
            </a:r>
            <a:r>
              <a:rPr lang="en-US" b="1" dirty="0">
                <a:latin typeface="Abel" panose="02000506030000020004" pitchFamily="2" charset="0"/>
              </a:rPr>
              <a:t> de SVM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A92607-82E6-F289-D935-22B8D5D6F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720645"/>
            <a:ext cx="10691265" cy="3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Lineal 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margen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duro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: se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aplica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cuando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datos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son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perfectamente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separables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 No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permite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errores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Lineal 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margen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blando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permite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que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algunos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puntos se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clasifiquen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mal, ideal para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datos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no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perfectamente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separables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No lineal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usa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truco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del kernel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para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proyectar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datos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a un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espacio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de mayor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dimensión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donde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sí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pueden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separarse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linealmente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el" panose="0200050603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16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1DF8-5746-D1A2-2911-9C997811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6413"/>
          </a:xfrm>
        </p:spPr>
        <p:txBody>
          <a:bodyPr anchor="ctr"/>
          <a:lstStyle/>
          <a:p>
            <a:pPr algn="ctr"/>
            <a:r>
              <a:rPr lang="es-ES" dirty="0"/>
              <a:t>Support Vector Machine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8ABC04-03DB-8666-CE1C-8AC059AE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51" y="1710813"/>
            <a:ext cx="8005098" cy="44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A34DE-8857-C550-6DEC-A02A2461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99119-6231-E8A7-534D-61F08449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822960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700" dirty="0"/>
              <a:t>Support Vector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3C955-07B5-57F2-FD4B-55BA4AF2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89" r="1" b="1"/>
          <a:stretch>
            <a:fillRect/>
          </a:stretch>
        </p:blipFill>
        <p:spPr>
          <a:xfrm>
            <a:off x="1045029" y="93780"/>
            <a:ext cx="9860489" cy="554653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9F63-6540-68F6-BAD6-9867093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b="1" dirty="0">
                <a:latin typeface="Abel" panose="02000506030000020004" pitchFamily="2" charset="0"/>
              </a:rPr>
              <a:t>¿Cómo se eligen los vectores de soporte en un SVM?</a:t>
            </a:r>
            <a:endParaRPr lang="en-US" sz="3200" b="1" dirty="0">
              <a:latin typeface="Abel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699F-3E8D-26CA-EA85-9CED01AF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81316"/>
            <a:ext cx="10691265" cy="42805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800" dirty="0">
                <a:latin typeface="Abel" panose="02000506030000020004" pitchFamily="2" charset="0"/>
              </a:rPr>
              <a:t>Los </a:t>
            </a:r>
            <a:r>
              <a:rPr lang="es-ES" sz="2800" b="1" dirty="0">
                <a:latin typeface="Abel" panose="02000506030000020004" pitchFamily="2" charset="0"/>
              </a:rPr>
              <a:t>vectores de soporte</a:t>
            </a:r>
            <a:r>
              <a:rPr lang="es-ES" sz="2800" dirty="0">
                <a:latin typeface="Abel" panose="02000506030000020004" pitchFamily="2" charset="0"/>
              </a:rPr>
              <a:t> no se eligen manualmente: el propio algoritmo de SVM los </a:t>
            </a:r>
            <a:r>
              <a:rPr lang="es-ES" sz="2800" b="1" dirty="0">
                <a:latin typeface="Abel" panose="02000506030000020004" pitchFamily="2" charset="0"/>
              </a:rPr>
              <a:t>determina automáticamente</a:t>
            </a:r>
            <a:r>
              <a:rPr lang="es-ES" sz="2800" dirty="0">
                <a:latin typeface="Abel" panose="02000506030000020004" pitchFamily="2" charset="0"/>
              </a:rPr>
              <a:t> durante el proceso de </a:t>
            </a:r>
            <a:r>
              <a:rPr lang="es-ES" sz="2800" b="1" dirty="0">
                <a:latin typeface="Abel" panose="02000506030000020004" pitchFamily="2" charset="0"/>
              </a:rPr>
              <a:t>entrenamiento</a:t>
            </a:r>
            <a:r>
              <a:rPr lang="es-ES" sz="2800" dirty="0">
                <a:latin typeface="Abel" panose="02000506030000020004" pitchFamily="2" charset="0"/>
              </a:rPr>
              <a:t>, a través de la </a:t>
            </a:r>
            <a:r>
              <a:rPr lang="es-ES" sz="2800" b="1" dirty="0">
                <a:latin typeface="Abel" panose="02000506030000020004" pitchFamily="2" charset="0"/>
              </a:rPr>
              <a:t>optimización matemática</a:t>
            </a:r>
            <a:r>
              <a:rPr lang="es-ES" sz="2800" dirty="0">
                <a:latin typeface="Abel" panose="02000506030000020004" pitchFamily="2" charset="0"/>
              </a:rPr>
              <a:t>.</a:t>
            </a:r>
            <a:endParaRPr lang="en-US" sz="2800" dirty="0"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8204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990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Abel</vt:lpstr>
      <vt:lpstr>Arial</vt:lpstr>
      <vt:lpstr>Bierstadt</vt:lpstr>
      <vt:lpstr>Calisto MT</vt:lpstr>
      <vt:lpstr>Univers Condensed</vt:lpstr>
      <vt:lpstr>Wingdings</vt:lpstr>
      <vt:lpstr>ChronicleVTI</vt:lpstr>
      <vt:lpstr>Introducción a Machine Learning</vt:lpstr>
      <vt:lpstr>Support Vector Machine</vt:lpstr>
      <vt:lpstr>Support Vector Machine (SVM)</vt:lpstr>
      <vt:lpstr>¿Qué significa eso?</vt:lpstr>
      <vt:lpstr>Elementos clave</vt:lpstr>
      <vt:lpstr>Tipos de SVM</vt:lpstr>
      <vt:lpstr>Support Vector Machine</vt:lpstr>
      <vt:lpstr>Support Vector Machine</vt:lpstr>
      <vt:lpstr>¿Cómo se eligen los vectores de soporte en un SVM?</vt:lpstr>
      <vt:lpstr>¿Qué busca hacer el SVM?</vt:lpstr>
      <vt:lpstr>¿Qué es el margen?</vt:lpstr>
      <vt:lpstr>¿Qué problema resuelve el SVM?</vt:lpstr>
      <vt:lpstr>¿Qué puntos se convierten en vectores de soporte?</vt:lpstr>
      <vt:lpstr>Margin violators</vt:lpstr>
      <vt:lpstr>PARÁMETRO C</vt:lpstr>
      <vt:lpstr>KERNELS EN Support Vector Machines</vt:lpstr>
      <vt:lpstr>¿Qué son los kernels en SVM?</vt:lpstr>
      <vt:lpstr>Definición simple</vt:lpstr>
      <vt:lpstr>¿Para qué sirve?</vt:lpstr>
      <vt:lpstr>Tipos de Kernel en SVM</vt:lpstr>
      <vt:lpstr>Kernel RBF (Radial Basis Function)</vt:lpstr>
      <vt:lpstr>Kernel Trick</vt:lpstr>
      <vt:lpstr>Kernel Trick</vt:lpstr>
      <vt:lpstr>¿Qué problema resuelve?</vt:lpstr>
      <vt:lpstr>PowerPoint Presentation</vt:lpstr>
      <vt:lpstr>PowerPoint Presentation</vt:lpstr>
      <vt:lpstr>¿Qué hace el kernel trick?</vt:lpstr>
      <vt:lpstr>¿Por qué es útil?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 Gonzalez, Antony</dc:creator>
  <cp:lastModifiedBy>Garcia Gonzalez, Antony</cp:lastModifiedBy>
  <cp:revision>2</cp:revision>
  <dcterms:created xsi:type="dcterms:W3CDTF">2025-06-23T17:38:12Z</dcterms:created>
  <dcterms:modified xsi:type="dcterms:W3CDTF">2025-06-23T22:39:31Z</dcterms:modified>
</cp:coreProperties>
</file>