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sldIdLst>
    <p:sldId id="256" r:id="rId2"/>
    <p:sldId id="257" r:id="rId3"/>
    <p:sldId id="258" r:id="rId4"/>
    <p:sldId id="259" r:id="rId5"/>
    <p:sldId id="260" r:id="rId6"/>
    <p:sldId id="261" r:id="rId7"/>
    <p:sldId id="262" r:id="rId8"/>
    <p:sldId id="283" r:id="rId9"/>
    <p:sldId id="263" r:id="rId10"/>
    <p:sldId id="264" r:id="rId11"/>
    <p:sldId id="265" r:id="rId12"/>
    <p:sldId id="266" r:id="rId13"/>
    <p:sldId id="282" r:id="rId14"/>
    <p:sldId id="267" r:id="rId15"/>
    <p:sldId id="268" r:id="rId16"/>
    <p:sldId id="269" r:id="rId17"/>
    <p:sldId id="270" r:id="rId18"/>
    <p:sldId id="271" r:id="rId19"/>
    <p:sldId id="272" r:id="rId20"/>
    <p:sldId id="273" r:id="rId21"/>
    <p:sldId id="274" r:id="rId22"/>
    <p:sldId id="275" r:id="rId23"/>
    <p:sldId id="276" r:id="rId24"/>
    <p:sldId id="278" r:id="rId25"/>
    <p:sldId id="279" r:id="rId26"/>
    <p:sldId id="280" r:id="rId27"/>
    <p:sldId id="281" r:id="rId28"/>
    <p:sldId id="285" r:id="rId29"/>
    <p:sldId id="284" r:id="rId30"/>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7" autoAdjust="0"/>
    <p:restoredTop sz="94660"/>
  </p:normalViewPr>
  <p:slideViewPr>
    <p:cSldViewPr>
      <p:cViewPr>
        <p:scale>
          <a:sx n="91" d="100"/>
          <a:sy n="91" d="100"/>
        </p:scale>
        <p:origin x="-1214" y="1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smtClean="0"/>
              <a:t>Asıl başlık stili için tıklatın</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tr-TR" smtClean="0"/>
              <a:t>Asıl alt başlık stilini düzenlemek için tıklatın</a:t>
            </a:r>
            <a:endParaRPr kumimoji="0" lang="en-US"/>
          </a:p>
        </p:txBody>
      </p:sp>
      <p:sp>
        <p:nvSpPr>
          <p:cNvPr id="30" name="Date Placeholder 29"/>
          <p:cNvSpPr>
            <a:spLocks noGrp="1"/>
          </p:cNvSpPr>
          <p:nvPr>
            <p:ph type="dt" sz="half" idx="10"/>
          </p:nvPr>
        </p:nvSpPr>
        <p:spPr/>
        <p:txBody>
          <a:bodyPr/>
          <a:lstStyle/>
          <a:p>
            <a:fld id="{C06C1995-B423-4462-AB21-E25C4452EFF5}" type="datetimeFigureOut">
              <a:rPr lang="tr-TR" smtClean="0"/>
              <a:t>19.03.2014</a:t>
            </a:fld>
            <a:endParaRPr lang="tr-TR"/>
          </a:p>
        </p:txBody>
      </p:sp>
      <p:sp>
        <p:nvSpPr>
          <p:cNvPr id="19" name="Footer Placeholder 18"/>
          <p:cNvSpPr>
            <a:spLocks noGrp="1"/>
          </p:cNvSpPr>
          <p:nvPr>
            <p:ph type="ftr" sz="quarter" idx="11"/>
          </p:nvPr>
        </p:nvSpPr>
        <p:spPr/>
        <p:txBody>
          <a:bodyPr/>
          <a:lstStyle/>
          <a:p>
            <a:endParaRPr lang="tr-TR"/>
          </a:p>
        </p:txBody>
      </p:sp>
      <p:sp>
        <p:nvSpPr>
          <p:cNvPr id="27" name="Slide Number Placeholder 26"/>
          <p:cNvSpPr>
            <a:spLocks noGrp="1"/>
          </p:cNvSpPr>
          <p:nvPr>
            <p:ph type="sldNum" sz="quarter" idx="12"/>
          </p:nvPr>
        </p:nvSpPr>
        <p:spPr/>
        <p:txBody>
          <a:bodyPr/>
          <a:lstStyle/>
          <a:p>
            <a:fld id="{84454F8F-EA2C-45A2-878D-B7B514954651}" type="slidenum">
              <a:rPr lang="tr-TR" smtClean="0"/>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tr-TR" smtClean="0"/>
              <a:t>Asıl başlık stili için tıklatın</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Date Placeholder 3"/>
          <p:cNvSpPr>
            <a:spLocks noGrp="1"/>
          </p:cNvSpPr>
          <p:nvPr>
            <p:ph type="dt" sz="half" idx="10"/>
          </p:nvPr>
        </p:nvSpPr>
        <p:spPr/>
        <p:txBody>
          <a:bodyPr/>
          <a:lstStyle/>
          <a:p>
            <a:fld id="{C06C1995-B423-4462-AB21-E25C4452EFF5}" type="datetimeFigureOut">
              <a:rPr lang="tr-TR" smtClean="0"/>
              <a:t>19.03.2014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4454F8F-EA2C-45A2-878D-B7B514954651}"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tr-TR" smtClean="0"/>
              <a:t>Asıl başlık stili için tıklatın</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Date Placeholder 3"/>
          <p:cNvSpPr>
            <a:spLocks noGrp="1"/>
          </p:cNvSpPr>
          <p:nvPr>
            <p:ph type="dt" sz="half" idx="10"/>
          </p:nvPr>
        </p:nvSpPr>
        <p:spPr/>
        <p:txBody>
          <a:bodyPr/>
          <a:lstStyle/>
          <a:p>
            <a:fld id="{C06C1995-B423-4462-AB21-E25C4452EFF5}" type="datetimeFigureOut">
              <a:rPr lang="tr-TR" smtClean="0"/>
              <a:t>19.03.2014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4454F8F-EA2C-45A2-878D-B7B514954651}"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tr-TR" smtClean="0"/>
              <a:t>Asıl başlık stili için tıklatın</a:t>
            </a:r>
            <a:endParaRPr kumimoji="0" lang="en-US"/>
          </a:p>
        </p:txBody>
      </p:sp>
      <p:sp>
        <p:nvSpPr>
          <p:cNvPr id="3" name="Content Placeholder 2"/>
          <p:cNvSpPr>
            <a:spLocks noGrp="1"/>
          </p:cNvSpPr>
          <p:nvPr>
            <p:ph idx="1"/>
          </p:nvPr>
        </p:nvSpPr>
        <p:spPr/>
        <p:txBody>
          <a:body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Date Placeholder 3"/>
          <p:cNvSpPr>
            <a:spLocks noGrp="1"/>
          </p:cNvSpPr>
          <p:nvPr>
            <p:ph type="dt" sz="half" idx="10"/>
          </p:nvPr>
        </p:nvSpPr>
        <p:spPr/>
        <p:txBody>
          <a:bodyPr/>
          <a:lstStyle/>
          <a:p>
            <a:fld id="{C06C1995-B423-4462-AB21-E25C4452EFF5}" type="datetimeFigureOut">
              <a:rPr lang="tr-TR" smtClean="0"/>
              <a:t>19.03.2014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4454F8F-EA2C-45A2-878D-B7B514954651}"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tr-TR" smtClean="0"/>
              <a:t>Asıl başlık stili için tıklatın</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tr-TR" smtClean="0"/>
              <a:t>Asıl metin stillerini düzenlemek için tıklatın</a:t>
            </a:r>
          </a:p>
        </p:txBody>
      </p:sp>
      <p:sp>
        <p:nvSpPr>
          <p:cNvPr id="4" name="Date Placeholder 3"/>
          <p:cNvSpPr>
            <a:spLocks noGrp="1"/>
          </p:cNvSpPr>
          <p:nvPr>
            <p:ph type="dt" sz="half" idx="10"/>
          </p:nvPr>
        </p:nvSpPr>
        <p:spPr/>
        <p:txBody>
          <a:bodyPr/>
          <a:lstStyle/>
          <a:p>
            <a:fld id="{C06C1995-B423-4462-AB21-E25C4452EFF5}" type="datetimeFigureOut">
              <a:rPr lang="tr-TR" smtClean="0"/>
              <a:t>19.03.2014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4454F8F-EA2C-45A2-878D-B7B514954651}" type="slidenum">
              <a:rPr lang="tr-TR" smtClean="0"/>
              <a:t>‹#›</a:t>
            </a:fld>
            <a:endParaRPr lang="tr-T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tr-TR" smtClean="0"/>
              <a:t>Asıl başlık stili için tıklatın</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Date Placeholder 4"/>
          <p:cNvSpPr>
            <a:spLocks noGrp="1"/>
          </p:cNvSpPr>
          <p:nvPr>
            <p:ph type="dt" sz="half" idx="10"/>
          </p:nvPr>
        </p:nvSpPr>
        <p:spPr/>
        <p:txBody>
          <a:bodyPr/>
          <a:lstStyle/>
          <a:p>
            <a:fld id="{C06C1995-B423-4462-AB21-E25C4452EFF5}" type="datetimeFigureOut">
              <a:rPr lang="tr-TR" smtClean="0"/>
              <a:t>19.03.2014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4454F8F-EA2C-45A2-878D-B7B514954651}" type="slidenum">
              <a:rPr lang="tr-TR" smtClean="0"/>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tr-TR" smtClean="0"/>
              <a:t>Asıl başlık stili için tıklatın</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tr-TR" smtClean="0"/>
              <a:t>Asıl metin stillerini düzenlemek için tıklatın</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7" name="Date Placeholder 6"/>
          <p:cNvSpPr>
            <a:spLocks noGrp="1"/>
          </p:cNvSpPr>
          <p:nvPr>
            <p:ph type="dt" sz="half" idx="10"/>
          </p:nvPr>
        </p:nvSpPr>
        <p:spPr/>
        <p:txBody>
          <a:bodyPr/>
          <a:lstStyle/>
          <a:p>
            <a:fld id="{C06C1995-B423-4462-AB21-E25C4452EFF5}" type="datetimeFigureOut">
              <a:rPr lang="tr-TR" smtClean="0"/>
              <a:t>19.03.2014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84454F8F-EA2C-45A2-878D-B7B514954651}" type="slidenum">
              <a:rPr lang="tr-TR" smtClean="0"/>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tr-TR" smtClean="0"/>
              <a:t>Asıl başlık stili için tıklatın</a:t>
            </a:r>
            <a:endParaRPr kumimoji="0" lang="en-US"/>
          </a:p>
        </p:txBody>
      </p:sp>
      <p:sp>
        <p:nvSpPr>
          <p:cNvPr id="3" name="Date Placeholder 2"/>
          <p:cNvSpPr>
            <a:spLocks noGrp="1"/>
          </p:cNvSpPr>
          <p:nvPr>
            <p:ph type="dt" sz="half" idx="10"/>
          </p:nvPr>
        </p:nvSpPr>
        <p:spPr/>
        <p:txBody>
          <a:bodyPr/>
          <a:lstStyle/>
          <a:p>
            <a:fld id="{C06C1995-B423-4462-AB21-E25C4452EFF5}" type="datetimeFigureOut">
              <a:rPr lang="tr-TR" smtClean="0"/>
              <a:t>19.03.2014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84454F8F-EA2C-45A2-878D-B7B514954651}"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6C1995-B423-4462-AB21-E25C4452EFF5}" type="datetimeFigureOut">
              <a:rPr lang="tr-TR" smtClean="0"/>
              <a:t>19.03.2014</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84454F8F-EA2C-45A2-878D-B7B514954651}"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tr-TR" smtClean="0"/>
              <a:t>Asıl başlık stili için tıklatın</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tr-TR" smtClean="0"/>
              <a:t>Asıl metin stillerini düzenlemek için tıklatın</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tr-TR" smtClean="0"/>
              <a:t>Asıl metin stillerini düzenlemek için tıklatın</a:t>
            </a:r>
          </a:p>
          <a:p>
            <a:pPr lvl="1" eaLnBrk="1" latinLnBrk="0" hangingPunct="1"/>
            <a:r>
              <a:rPr lang="tr-TR" smtClean="0"/>
              <a:t>İkinci düzey</a:t>
            </a:r>
          </a:p>
          <a:p>
            <a:pPr lvl="2" eaLnBrk="1" latinLnBrk="0" hangingPunct="1"/>
            <a:r>
              <a:rPr lang="tr-TR" smtClean="0"/>
              <a:t>Üçüncü düzey</a:t>
            </a:r>
          </a:p>
          <a:p>
            <a:pPr lvl="3" eaLnBrk="1" latinLnBrk="0" hangingPunct="1"/>
            <a:r>
              <a:rPr lang="tr-TR" smtClean="0"/>
              <a:t>Dördüncü düzey</a:t>
            </a:r>
          </a:p>
          <a:p>
            <a:pPr lvl="4" eaLnBrk="1" latinLnBrk="0" hangingPunct="1"/>
            <a:r>
              <a:rPr lang="tr-TR" smtClean="0"/>
              <a:t>Beşinci düzey</a:t>
            </a:r>
            <a:endParaRPr kumimoji="0" lang="en-US"/>
          </a:p>
        </p:txBody>
      </p:sp>
      <p:sp>
        <p:nvSpPr>
          <p:cNvPr id="5" name="Date Placeholder 4"/>
          <p:cNvSpPr>
            <a:spLocks noGrp="1"/>
          </p:cNvSpPr>
          <p:nvPr>
            <p:ph type="dt" sz="half" idx="10"/>
          </p:nvPr>
        </p:nvSpPr>
        <p:spPr/>
        <p:txBody>
          <a:bodyPr/>
          <a:lstStyle/>
          <a:p>
            <a:fld id="{C06C1995-B423-4462-AB21-E25C4452EFF5}" type="datetimeFigureOut">
              <a:rPr lang="tr-TR" smtClean="0"/>
              <a:t>19.03.2014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4454F8F-EA2C-45A2-878D-B7B514954651}" type="slidenum">
              <a:rPr lang="tr-TR" smtClean="0"/>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tr-TR" smtClean="0"/>
              <a:t>Asıl başlık stili için tıklatın</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tr-TR" smtClean="0"/>
              <a:t>Asıl metin stillerini düzenlemek için tıklatın</a:t>
            </a:r>
          </a:p>
        </p:txBody>
      </p:sp>
      <p:sp>
        <p:nvSpPr>
          <p:cNvPr id="5" name="Date Placeholder 4"/>
          <p:cNvSpPr>
            <a:spLocks noGrp="1"/>
          </p:cNvSpPr>
          <p:nvPr>
            <p:ph type="dt" sz="half" idx="10"/>
          </p:nvPr>
        </p:nvSpPr>
        <p:spPr/>
        <p:txBody>
          <a:bodyPr/>
          <a:lstStyle/>
          <a:p>
            <a:fld id="{C06C1995-B423-4462-AB21-E25C4452EFF5}" type="datetimeFigureOut">
              <a:rPr lang="tr-TR" smtClean="0"/>
              <a:t>19.03.2014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a:xfrm>
            <a:off x="8077200" y="6356350"/>
            <a:ext cx="609600" cy="365125"/>
          </a:xfrm>
        </p:spPr>
        <p:txBody>
          <a:bodyPr/>
          <a:lstStyle/>
          <a:p>
            <a:fld id="{84454F8F-EA2C-45A2-878D-B7B514954651}" type="slidenum">
              <a:rPr lang="tr-TR" smtClean="0"/>
              <a:t>‹#›</a:t>
            </a:fld>
            <a:endParaRPr lang="tr-T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tr-TR" smtClean="0"/>
              <a:t>Resim eklemek için simgeyi tıklatın</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tr-TR" smtClean="0"/>
              <a:t>Asıl başlık stili için tıklatın</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tr-TR" smtClean="0"/>
              <a:t>Asıl metin stillerini düzenlemek için tıklatın</a:t>
            </a:r>
          </a:p>
          <a:p>
            <a:pPr lvl="1" eaLnBrk="1" latinLnBrk="0" hangingPunct="1"/>
            <a:r>
              <a:rPr kumimoji="0" lang="tr-TR" smtClean="0"/>
              <a:t>İkinci düzey</a:t>
            </a:r>
          </a:p>
          <a:p>
            <a:pPr lvl="2" eaLnBrk="1" latinLnBrk="0" hangingPunct="1"/>
            <a:r>
              <a:rPr kumimoji="0" lang="tr-TR" smtClean="0"/>
              <a:t>Üçüncü düzey</a:t>
            </a:r>
          </a:p>
          <a:p>
            <a:pPr lvl="3" eaLnBrk="1" latinLnBrk="0" hangingPunct="1"/>
            <a:r>
              <a:rPr kumimoji="0" lang="tr-TR" smtClean="0"/>
              <a:t>Dördüncü düzey</a:t>
            </a:r>
          </a:p>
          <a:p>
            <a:pPr lvl="4" eaLnBrk="1" latinLnBrk="0" hangingPunct="1"/>
            <a:r>
              <a:rPr kumimoji="0" lang="tr-TR" smtClean="0"/>
              <a:t>Beşinci düzey</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06C1995-B423-4462-AB21-E25C4452EFF5}" type="datetimeFigureOut">
              <a:rPr lang="tr-TR" smtClean="0"/>
              <a:t>19.03.2014</a:t>
            </a:fld>
            <a:endParaRPr lang="tr-T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tr-T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4454F8F-EA2C-45A2-878D-B7B514954651}" type="slidenum">
              <a:rPr lang="tr-TR" smtClean="0"/>
              <a:t>‹#›</a:t>
            </a:fld>
            <a:endParaRPr lang="tr-T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www.pcdonanimhaber.com/2012/05/ram-bellek-nedir.html" TargetMode="External"/><Relationship Id="rId2" Type="http://schemas.openxmlformats.org/officeDocument/2006/relationships/hyperlink" Target="http://www.howtem.com/" TargetMode="External"/><Relationship Id="rId1" Type="http://schemas.openxmlformats.org/officeDocument/2006/relationships/slideLayout" Target="../slideLayouts/slideLayout2.xml"/><Relationship Id="rId6" Type="http://schemas.openxmlformats.org/officeDocument/2006/relationships/hyperlink" Target="http://www.nedir.com/" TargetMode="External"/><Relationship Id="rId5" Type="http://schemas.openxmlformats.org/officeDocument/2006/relationships/hyperlink" Target="http://okulsel.net/docs" TargetMode="External"/><Relationship Id="rId4" Type="http://schemas.openxmlformats.org/officeDocument/2006/relationships/hyperlink" Target="http://www.pcdonanimhaber.com/"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a:xfrm>
            <a:off x="611560" y="692696"/>
            <a:ext cx="7772400" cy="1470025"/>
          </a:xfrm>
        </p:spPr>
        <p:txBody>
          <a:bodyPr>
            <a:normAutofit fontScale="90000"/>
          </a:bodyPr>
          <a:lstStyle/>
          <a:p>
            <a:r>
              <a:rPr lang="tr-TR" dirty="0" smtClean="0"/>
              <a:t>RAM VE ROM TİPİ BELLEKLER</a:t>
            </a:r>
            <a:endParaRPr lang="tr-TR" dirty="0"/>
          </a:p>
        </p:txBody>
      </p:sp>
      <p:sp>
        <p:nvSpPr>
          <p:cNvPr id="3" name="Alt Başlık 2"/>
          <p:cNvSpPr>
            <a:spLocks noGrp="1"/>
          </p:cNvSpPr>
          <p:nvPr>
            <p:ph type="subTitle" idx="1"/>
          </p:nvPr>
        </p:nvSpPr>
        <p:spPr>
          <a:xfrm>
            <a:off x="533400" y="3228536"/>
            <a:ext cx="8143056" cy="2792752"/>
          </a:xfrm>
        </p:spPr>
        <p:txBody>
          <a:bodyPr>
            <a:normAutofit/>
          </a:bodyPr>
          <a:lstStyle/>
          <a:p>
            <a:pPr algn="ctr"/>
            <a:r>
              <a:rPr lang="tr-TR" dirty="0" smtClean="0"/>
              <a:t>G1112.10309 - Murat VAROL</a:t>
            </a:r>
          </a:p>
          <a:p>
            <a:pPr algn="ctr"/>
            <a:r>
              <a:rPr lang="tr-TR" dirty="0" smtClean="0"/>
              <a:t>G1112.10301 - Çağlayan KAŞDEMİR</a:t>
            </a:r>
          </a:p>
          <a:p>
            <a:pPr algn="ctr"/>
            <a:r>
              <a:rPr lang="tr-TR" dirty="0" smtClean="0"/>
              <a:t>G1112.10021 - Mesut SARI</a:t>
            </a:r>
            <a:endParaRPr lang="tr-TR" dirty="0"/>
          </a:p>
          <a:p>
            <a:pPr algn="ctr"/>
            <a:r>
              <a:rPr lang="tr-TR" dirty="0" smtClean="0"/>
              <a:t>G1112.10001 - Mustafa HAN</a:t>
            </a:r>
            <a:endParaRPr lang="tr-TR" dirty="0"/>
          </a:p>
          <a:p>
            <a:endParaRPr lang="tr-TR" dirty="0" smtClean="0"/>
          </a:p>
          <a:p>
            <a:endParaRPr lang="tr-TR" dirty="0"/>
          </a:p>
        </p:txBody>
      </p:sp>
    </p:spTree>
    <p:extLst>
      <p:ext uri="{BB962C8B-B14F-4D97-AF65-F5344CB8AC3E}">
        <p14:creationId xmlns:p14="http://schemas.microsoft.com/office/powerpoint/2010/main" val="34996509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692696"/>
            <a:ext cx="8229600" cy="1154392"/>
          </a:xfrm>
        </p:spPr>
        <p:txBody>
          <a:bodyPr>
            <a:normAutofit fontScale="90000"/>
          </a:bodyPr>
          <a:lstStyle/>
          <a:p>
            <a:r>
              <a:rPr lang="tr-TR" dirty="0" smtClean="0"/>
              <a:t/>
            </a:r>
            <a:br>
              <a:rPr lang="tr-TR" dirty="0" smtClean="0"/>
            </a:br>
            <a:r>
              <a:rPr lang="tr-TR" dirty="0" smtClean="0"/>
              <a:t/>
            </a:r>
            <a:br>
              <a:rPr lang="tr-TR" dirty="0" smtClean="0"/>
            </a:br>
            <a:r>
              <a:rPr lang="tr-TR" dirty="0" smtClean="0"/>
              <a:t/>
            </a:r>
            <a:br>
              <a:rPr lang="tr-TR" dirty="0" smtClean="0"/>
            </a:br>
            <a:r>
              <a:rPr lang="tr-TR" dirty="0" smtClean="0"/>
              <a:t/>
            </a:r>
            <a:br>
              <a:rPr lang="tr-TR" dirty="0" smtClean="0"/>
            </a:br>
            <a:r>
              <a:rPr lang="tr-TR" dirty="0" smtClean="0"/>
              <a:t/>
            </a:r>
            <a:br>
              <a:rPr lang="tr-TR" dirty="0" smtClean="0"/>
            </a:br>
            <a:r>
              <a:rPr lang="tr-TR" dirty="0" smtClean="0"/>
              <a:t>RAM BELLEĞİN ÇALIŞMASI</a:t>
            </a:r>
            <a:endParaRPr lang="tr-TR" dirty="0"/>
          </a:p>
        </p:txBody>
      </p:sp>
      <p:sp>
        <p:nvSpPr>
          <p:cNvPr id="3" name="İçerik Yer Tutucusu 2"/>
          <p:cNvSpPr>
            <a:spLocks noGrp="1"/>
          </p:cNvSpPr>
          <p:nvPr>
            <p:ph idx="1"/>
          </p:nvPr>
        </p:nvSpPr>
        <p:spPr/>
        <p:txBody>
          <a:bodyPr/>
          <a:lstStyle/>
          <a:p>
            <a:r>
              <a:rPr lang="tr-TR" dirty="0"/>
              <a:t>Bellek kelimesinden de anlaşılacağı gibi RAM bir depolama aygıtıdır fakat çalışması ve bilgilerin depolandığı şekilde üzerinde kalması için sürekli enerjiye ihtiyaç duyar ve enerji kesildiğinde üzerindeki bilgiler de kaybolacaktır.</a:t>
            </a:r>
          </a:p>
        </p:txBody>
      </p:sp>
    </p:spTree>
    <p:extLst>
      <p:ext uri="{BB962C8B-B14F-4D97-AF65-F5344CB8AC3E}">
        <p14:creationId xmlns:p14="http://schemas.microsoft.com/office/powerpoint/2010/main" val="25816203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r>
              <a:rPr lang="tr-TR" dirty="0" err="1"/>
              <a:t>RAM’ler</a:t>
            </a:r>
            <a:r>
              <a:rPr lang="tr-TR" dirty="0"/>
              <a:t> hesap çizelgesi gibi organize edilmiştir. RAM bölümü </a:t>
            </a:r>
            <a:r>
              <a:rPr lang="tr-TR" dirty="0" err="1"/>
              <a:t>adreslenerek</a:t>
            </a:r>
            <a:r>
              <a:rPr lang="tr-TR" dirty="0"/>
              <a:t> adresten okuma ya da adrese yazılma işlemleri yapılabilir. Programlar ve veriler kullanımda olmadıkları zamanlarda yığın depolama alanında </a:t>
            </a:r>
            <a:r>
              <a:rPr lang="tr-TR" dirty="0" smtClean="0"/>
              <a:t>tutulur.</a:t>
            </a:r>
            <a:r>
              <a:rPr lang="tr-TR" dirty="0"/>
              <a:t> Talep olduğunda programlar yığın depolama aygıtından RAM e kopyalanır ve ardından çalışır. Yani program çalışmak için önce RAM e gitmek zorundadır. </a:t>
            </a:r>
          </a:p>
          <a:p>
            <a:endParaRPr lang="tr-TR" dirty="0"/>
          </a:p>
        </p:txBody>
      </p:sp>
    </p:spTree>
    <p:extLst>
      <p:ext uri="{BB962C8B-B14F-4D97-AF65-F5344CB8AC3E}">
        <p14:creationId xmlns:p14="http://schemas.microsoft.com/office/powerpoint/2010/main" val="37270443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r>
              <a:rPr lang="tr-TR" dirty="0"/>
              <a:t>Teknolojik olarak günümüze kadar gelişimleri sürdüren RAM belleklerdeki silikon yongaların ortalama çalışma gerilimleri;</a:t>
            </a:r>
          </a:p>
          <a:p>
            <a:r>
              <a:rPr lang="tr-TR" dirty="0"/>
              <a:t> DDR2 serisi için 1.8 ile 2.5V arası</a:t>
            </a:r>
            <a:br>
              <a:rPr lang="tr-TR" dirty="0"/>
            </a:br>
            <a:r>
              <a:rPr lang="tr-TR" dirty="0"/>
              <a:t> DDR3 serisi için ise 1.5 volt düzeyindedir.</a:t>
            </a:r>
          </a:p>
          <a:p>
            <a:r>
              <a:rPr lang="tr-TR" dirty="0"/>
              <a:t>Yeni nesil DDR3 türündeki belleklerin voltaj gereksinimlerindeki düşüşün nedeni her </a:t>
            </a:r>
            <a:r>
              <a:rPr lang="tr-TR" dirty="0" err="1"/>
              <a:t>transistör</a:t>
            </a:r>
            <a:r>
              <a:rPr lang="tr-TR" dirty="0"/>
              <a:t> için kullanılan alanın küçültülmesi ile oluşan değişimdir. </a:t>
            </a:r>
          </a:p>
        </p:txBody>
      </p:sp>
    </p:spTree>
    <p:extLst>
      <p:ext uri="{BB962C8B-B14F-4D97-AF65-F5344CB8AC3E}">
        <p14:creationId xmlns:p14="http://schemas.microsoft.com/office/powerpoint/2010/main" val="42546908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çerik Yer Tutucusu 10"/>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87824" y="2348880"/>
            <a:ext cx="3735858" cy="3735858"/>
          </a:xfrm>
        </p:spPr>
      </p:pic>
    </p:spTree>
    <p:extLst>
      <p:ext uri="{BB962C8B-B14F-4D97-AF65-F5344CB8AC3E}">
        <p14:creationId xmlns:p14="http://schemas.microsoft.com/office/powerpoint/2010/main" val="8371675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normAutofit fontScale="85000" lnSpcReduction="10000"/>
          </a:bodyPr>
          <a:lstStyle/>
          <a:p>
            <a:r>
              <a:rPr lang="tr-TR" dirty="0"/>
              <a:t>Tarihi süreçte RAM bellekleri frekansları ve veri aktarım hızlarına bakacak olursak;</a:t>
            </a:r>
          </a:p>
          <a:p>
            <a:r>
              <a:rPr lang="tr-TR" dirty="0"/>
              <a:t>» SDRAM</a:t>
            </a:r>
            <a:br>
              <a:rPr lang="tr-TR" dirty="0"/>
            </a:br>
            <a:r>
              <a:rPr lang="tr-TR" dirty="0"/>
              <a:t>- PC66 = 66 MHz</a:t>
            </a:r>
            <a:br>
              <a:rPr lang="tr-TR" dirty="0"/>
            </a:br>
            <a:r>
              <a:rPr lang="tr-TR" dirty="0"/>
              <a:t>- PC100 = 100 MHz</a:t>
            </a:r>
            <a:br>
              <a:rPr lang="tr-TR" dirty="0"/>
            </a:br>
            <a:r>
              <a:rPr lang="tr-TR" dirty="0"/>
              <a:t>- PC133 = 133 MHz</a:t>
            </a:r>
          </a:p>
          <a:p>
            <a:r>
              <a:rPr lang="tr-TR" dirty="0"/>
              <a:t>» DDR SDRAM</a:t>
            </a:r>
            <a:br>
              <a:rPr lang="tr-TR" dirty="0"/>
            </a:br>
            <a:r>
              <a:rPr lang="tr-TR" dirty="0"/>
              <a:t>- PC1600 = 200 MHz - 100 MHz saat frekansı adres kontrolü için</a:t>
            </a:r>
            <a:br>
              <a:rPr lang="tr-TR" dirty="0"/>
            </a:br>
            <a:r>
              <a:rPr lang="tr-TR" dirty="0"/>
              <a:t>- PC2100 = 266 MHz - 133 MHz saat frekansı adres kontrolü için</a:t>
            </a:r>
            <a:br>
              <a:rPr lang="tr-TR" dirty="0"/>
            </a:br>
            <a:r>
              <a:rPr lang="tr-TR" dirty="0"/>
              <a:t>- PC2700 = 333 MHz - 166 MHz saat frekansı adres kontrolü için</a:t>
            </a:r>
            <a:br>
              <a:rPr lang="tr-TR" dirty="0"/>
            </a:br>
            <a:r>
              <a:rPr lang="tr-TR" dirty="0"/>
              <a:t>- PC3200 = 400 MHz - 200 MHz saat frekansı adres kontrolü </a:t>
            </a:r>
            <a:r>
              <a:rPr lang="tr-TR" dirty="0" smtClean="0"/>
              <a:t>için</a:t>
            </a:r>
            <a:endParaRPr lang="tr-TR" dirty="0"/>
          </a:p>
        </p:txBody>
      </p:sp>
    </p:spTree>
    <p:extLst>
      <p:ext uri="{BB962C8B-B14F-4D97-AF65-F5344CB8AC3E}">
        <p14:creationId xmlns:p14="http://schemas.microsoft.com/office/powerpoint/2010/main" val="25009559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2348880"/>
            <a:ext cx="8229600" cy="3744416"/>
          </a:xfrm>
        </p:spPr>
        <p:txBody>
          <a:bodyPr>
            <a:normAutofit fontScale="77500" lnSpcReduction="20000"/>
          </a:bodyPr>
          <a:lstStyle/>
          <a:p>
            <a:r>
              <a:rPr lang="tr-TR" dirty="0"/>
              <a:t>» DDR2 SDRAM</a:t>
            </a:r>
            <a:br>
              <a:rPr lang="tr-TR" dirty="0"/>
            </a:br>
            <a:r>
              <a:rPr lang="tr-TR" dirty="0"/>
              <a:t>- PC2-3200 = 400 MHz - 200 MHz saat frekansı adres kontrolü için</a:t>
            </a:r>
            <a:br>
              <a:rPr lang="tr-TR" dirty="0"/>
            </a:br>
            <a:r>
              <a:rPr lang="tr-TR" dirty="0"/>
              <a:t>- PC2-4200 = 533 MHz - 266 MHz saat frekansı adres kontrolü için</a:t>
            </a:r>
            <a:br>
              <a:rPr lang="tr-TR" dirty="0"/>
            </a:br>
            <a:r>
              <a:rPr lang="tr-TR" dirty="0"/>
              <a:t>- PC2-5300 = 667 MHz - 333 MHz saat frekansı adres kontrolü için</a:t>
            </a:r>
            <a:br>
              <a:rPr lang="tr-TR" dirty="0"/>
            </a:br>
            <a:r>
              <a:rPr lang="tr-TR" dirty="0"/>
              <a:t>- PC2-6400 = 800 MHz - 400 MHz saat frekansı adres kontrolü için</a:t>
            </a:r>
            <a:br>
              <a:rPr lang="tr-TR" dirty="0"/>
            </a:br>
            <a:r>
              <a:rPr lang="tr-TR" dirty="0"/>
              <a:t>- PC2-8000 = 1000 MHz - 500 MHz saat frekansı adres kontrolü için</a:t>
            </a:r>
            <a:br>
              <a:rPr lang="tr-TR" dirty="0"/>
            </a:br>
            <a:r>
              <a:rPr lang="tr-TR" dirty="0"/>
              <a:t>- PC2-8500 = 1066 MHz - 533 MHz saat frekansı adres kontrolü için</a:t>
            </a:r>
          </a:p>
          <a:p>
            <a:r>
              <a:rPr lang="tr-TR" dirty="0"/>
              <a:t>» DDR3 SDRAM</a:t>
            </a:r>
            <a:br>
              <a:rPr lang="tr-TR" dirty="0"/>
            </a:br>
            <a:r>
              <a:rPr lang="tr-TR" dirty="0"/>
              <a:t>- PC3-6400 = 800 MHz - 400 MHz saat frekansı adres kontrolü için</a:t>
            </a:r>
            <a:br>
              <a:rPr lang="tr-TR" dirty="0"/>
            </a:br>
            <a:r>
              <a:rPr lang="tr-TR" dirty="0"/>
              <a:t>- PC3-8500 = 1066 MHz - 533 MHz saat frekansı adres kontrolü için</a:t>
            </a:r>
            <a:br>
              <a:rPr lang="tr-TR" dirty="0"/>
            </a:br>
            <a:r>
              <a:rPr lang="tr-TR" dirty="0"/>
              <a:t>- PC3-10600 = 1333 MHz - 667 MHz saat frekansı adres kontrolü için</a:t>
            </a:r>
            <a:br>
              <a:rPr lang="tr-TR" dirty="0"/>
            </a:br>
            <a:r>
              <a:rPr lang="tr-TR" dirty="0"/>
              <a:t>- PC3-12800 = 1600 MHz - 800 MHz saat frekansı adres kontrolü için</a:t>
            </a:r>
          </a:p>
          <a:p>
            <a:endParaRPr lang="tr-TR" dirty="0"/>
          </a:p>
          <a:p>
            <a:endParaRPr lang="tr-TR" dirty="0"/>
          </a:p>
        </p:txBody>
      </p:sp>
    </p:spTree>
    <p:extLst>
      <p:ext uri="{BB962C8B-B14F-4D97-AF65-F5344CB8AC3E}">
        <p14:creationId xmlns:p14="http://schemas.microsoft.com/office/powerpoint/2010/main" val="21813050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normAutofit fontScale="92500" lnSpcReduction="10000"/>
          </a:bodyPr>
          <a:lstStyle/>
          <a:p>
            <a:r>
              <a:rPr lang="tr-TR" dirty="0"/>
              <a:t>Bunların dışında son teknoloji olarak kullanılan DDR3 Belleklerdeki döngü zamanı, iç frekans </a:t>
            </a:r>
            <a:r>
              <a:rPr lang="tr-TR" dirty="0" err="1"/>
              <a:t>memory</a:t>
            </a:r>
            <a:r>
              <a:rPr lang="tr-TR" dirty="0"/>
              <a:t> frekans ve veri aktarım hızları ile ilgili teknik bilgilere bakacak olursak</a:t>
            </a:r>
            <a:r>
              <a:rPr lang="tr-TR" dirty="0" smtClean="0"/>
              <a:t>;</a:t>
            </a:r>
            <a:r>
              <a:rPr lang="tr-TR" dirty="0"/>
              <a:t> </a:t>
            </a:r>
          </a:p>
          <a:p>
            <a:r>
              <a:rPr lang="tr-TR" dirty="0"/>
              <a:t>- DDR3-800 : 100 MHz </a:t>
            </a:r>
            <a:r>
              <a:rPr lang="tr-TR" dirty="0" err="1"/>
              <a:t>memory</a:t>
            </a:r>
            <a:r>
              <a:rPr lang="tr-TR" dirty="0"/>
              <a:t> frekansı, 10 </a:t>
            </a:r>
            <a:r>
              <a:rPr lang="tr-TR" dirty="0" err="1"/>
              <a:t>ns</a:t>
            </a:r>
            <a:r>
              <a:rPr lang="tr-TR" dirty="0"/>
              <a:t> döngü süresi, 6400 MB/s veri aktarımı</a:t>
            </a:r>
            <a:br>
              <a:rPr lang="tr-TR" dirty="0"/>
            </a:br>
            <a:r>
              <a:rPr lang="tr-TR" dirty="0"/>
              <a:t>- DDR3-1066: 133 MHz </a:t>
            </a:r>
            <a:r>
              <a:rPr lang="tr-TR" dirty="0" err="1"/>
              <a:t>memory</a:t>
            </a:r>
            <a:r>
              <a:rPr lang="tr-TR" dirty="0"/>
              <a:t> frekansı, 7.5 </a:t>
            </a:r>
            <a:r>
              <a:rPr lang="tr-TR" dirty="0" err="1"/>
              <a:t>ns</a:t>
            </a:r>
            <a:r>
              <a:rPr lang="tr-TR" dirty="0"/>
              <a:t> döngü süresi, 8533 MB/s veri aktarımı</a:t>
            </a:r>
            <a:br>
              <a:rPr lang="tr-TR" dirty="0"/>
            </a:br>
            <a:r>
              <a:rPr lang="tr-TR" dirty="0"/>
              <a:t>- DDR3-1333: 166 MHz </a:t>
            </a:r>
            <a:r>
              <a:rPr lang="tr-TR" dirty="0" err="1"/>
              <a:t>memory</a:t>
            </a:r>
            <a:r>
              <a:rPr lang="tr-TR" dirty="0"/>
              <a:t> frekansı, 6 </a:t>
            </a:r>
            <a:r>
              <a:rPr lang="tr-TR" dirty="0" err="1"/>
              <a:t>ns</a:t>
            </a:r>
            <a:r>
              <a:rPr lang="tr-TR" dirty="0"/>
              <a:t> döngü süresi, 10667 MB/s veri aktarımı</a:t>
            </a:r>
            <a:br>
              <a:rPr lang="tr-TR" dirty="0"/>
            </a:br>
            <a:r>
              <a:rPr lang="tr-TR" dirty="0"/>
              <a:t>- DDR3-1600: 200 MHz </a:t>
            </a:r>
            <a:r>
              <a:rPr lang="tr-TR" dirty="0" err="1"/>
              <a:t>memory</a:t>
            </a:r>
            <a:r>
              <a:rPr lang="tr-TR" dirty="0"/>
              <a:t> frekansı, 5 </a:t>
            </a:r>
            <a:r>
              <a:rPr lang="tr-TR" dirty="0" err="1"/>
              <a:t>ns</a:t>
            </a:r>
            <a:r>
              <a:rPr lang="tr-TR" dirty="0"/>
              <a:t> döngü süresi, 12800 MB/s veri aktarımı</a:t>
            </a:r>
          </a:p>
          <a:p>
            <a:endParaRPr lang="tr-TR" dirty="0"/>
          </a:p>
        </p:txBody>
      </p:sp>
    </p:spTree>
    <p:extLst>
      <p:ext uri="{BB962C8B-B14F-4D97-AF65-F5344CB8AC3E}">
        <p14:creationId xmlns:p14="http://schemas.microsoft.com/office/powerpoint/2010/main" val="41276206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r>
              <a:rPr lang="tr-TR" dirty="0"/>
              <a:t>En son olarak hız faktörüne etki eden bazı terimleri inceleyecek olursak;</a:t>
            </a:r>
          </a:p>
          <a:p>
            <a:r>
              <a:rPr lang="tr-TR" dirty="0"/>
              <a:t>CAS </a:t>
            </a:r>
            <a:r>
              <a:rPr lang="tr-TR" dirty="0" err="1"/>
              <a:t>latency</a:t>
            </a:r>
            <a:r>
              <a:rPr lang="tr-TR" dirty="0"/>
              <a:t>: CAS gecikmesi olarak da adlandırılır. </a:t>
            </a:r>
            <a:r>
              <a:rPr lang="tr-TR" dirty="0" err="1"/>
              <a:t>Column</a:t>
            </a:r>
            <a:r>
              <a:rPr lang="tr-TR" dirty="0"/>
              <a:t> </a:t>
            </a:r>
            <a:r>
              <a:rPr lang="tr-TR" dirty="0" err="1"/>
              <a:t>adress</a:t>
            </a:r>
            <a:r>
              <a:rPr lang="tr-TR" dirty="0"/>
              <a:t> </a:t>
            </a:r>
            <a:r>
              <a:rPr lang="tr-TR" dirty="0" err="1"/>
              <a:t>select</a:t>
            </a:r>
            <a:r>
              <a:rPr lang="tr-TR" dirty="0"/>
              <a:t> kelimelerinin kısaltılması ile oluşur. RAM bellek üzerindeki seçilen kolan ve adresin yazma veya okumaya aktif hale getirilmesi için gereken süredir.</a:t>
            </a:r>
          </a:p>
          <a:p>
            <a:endParaRPr lang="tr-TR" dirty="0"/>
          </a:p>
        </p:txBody>
      </p:sp>
    </p:spTree>
    <p:extLst>
      <p:ext uri="{BB962C8B-B14F-4D97-AF65-F5344CB8AC3E}">
        <p14:creationId xmlns:p14="http://schemas.microsoft.com/office/powerpoint/2010/main" val="34308987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3068960"/>
            <a:ext cx="8229600" cy="3255640"/>
          </a:xfrm>
        </p:spPr>
        <p:txBody>
          <a:bodyPr/>
          <a:lstStyle/>
          <a:p>
            <a:r>
              <a:rPr lang="tr-TR" dirty="0"/>
              <a:t>Ram bellekler ayrıca ekran kartları gibi grafik işleme ünitelerinde de kullanılır. Fakat GDDR olarak da adlandırılan bu bellekler bilgisayarın normal işlemcisi ile değil de grafik işlemcisinin hemen yanında bulunarak onunla birlikte uygun bir şekilde çalışır. </a:t>
            </a:r>
          </a:p>
        </p:txBody>
      </p:sp>
    </p:spTree>
    <p:extLst>
      <p:ext uri="{BB962C8B-B14F-4D97-AF65-F5344CB8AC3E}">
        <p14:creationId xmlns:p14="http://schemas.microsoft.com/office/powerpoint/2010/main" val="12890936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3140968"/>
            <a:ext cx="8229600" cy="3183632"/>
          </a:xfrm>
        </p:spPr>
        <p:txBody>
          <a:bodyPr/>
          <a:lstStyle/>
          <a:p>
            <a:r>
              <a:rPr lang="tr-TR" dirty="0"/>
              <a:t>Kullanılan teknoloji benzerdir fakat hız olarak grafik ram bellekleri normal ram belleklere göre biraz daha geliştirilmiştir. </a:t>
            </a:r>
            <a:r>
              <a:rPr lang="tr-TR" dirty="0" err="1"/>
              <a:t>Bios</a:t>
            </a:r>
            <a:r>
              <a:rPr lang="tr-TR" dirty="0"/>
              <a:t> gibi parçalarda kullanılan bellek teknolojisi ise </a:t>
            </a:r>
            <a:r>
              <a:rPr lang="tr-TR" dirty="0" smtClean="0"/>
              <a:t>RAM </a:t>
            </a:r>
            <a:r>
              <a:rPr lang="tr-TR" dirty="0"/>
              <a:t>teknolojisinden farklı olarak </a:t>
            </a:r>
            <a:r>
              <a:rPr lang="tr-TR" dirty="0" smtClean="0"/>
              <a:t>ROM teknolojisi </a:t>
            </a:r>
            <a:r>
              <a:rPr lang="tr-TR" dirty="0"/>
              <a:t>olarak adlandırıldığını unutmayınız.</a:t>
            </a:r>
          </a:p>
          <a:p>
            <a:endParaRPr lang="tr-TR" dirty="0"/>
          </a:p>
        </p:txBody>
      </p:sp>
    </p:spTree>
    <p:extLst>
      <p:ext uri="{BB962C8B-B14F-4D97-AF65-F5344CB8AC3E}">
        <p14:creationId xmlns:p14="http://schemas.microsoft.com/office/powerpoint/2010/main" val="22379078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BELLEK NEDİR?</a:t>
            </a:r>
            <a:endParaRPr lang="tr-TR" dirty="0"/>
          </a:p>
        </p:txBody>
      </p:sp>
      <p:sp>
        <p:nvSpPr>
          <p:cNvPr id="3" name="İçerik Yer Tutucusu 2"/>
          <p:cNvSpPr>
            <a:spLocks noGrp="1"/>
          </p:cNvSpPr>
          <p:nvPr>
            <p:ph idx="1"/>
          </p:nvPr>
        </p:nvSpPr>
        <p:spPr>
          <a:xfrm>
            <a:off x="467544" y="2708920"/>
            <a:ext cx="8363272" cy="4389120"/>
          </a:xfrm>
        </p:spPr>
        <p:txBody>
          <a:bodyPr>
            <a:normAutofit/>
          </a:bodyPr>
          <a:lstStyle/>
          <a:p>
            <a:r>
              <a:rPr lang="tr-TR" dirty="0"/>
              <a:t>Bellekler, bilgi depolama üniteleridir. Bilgisayarlar her türlü bilgiyi (resim, ses, yazı gibi) ikilik sayılar ile kullanır ve saklar. Bir bilgi mantıksal olarak “0” ve ”1”lerden oluşur. Aynı şekilde bu ikilik bilgiler kısa veya uzun süreli depolanırken de kullanılır.</a:t>
            </a:r>
          </a:p>
          <a:p>
            <a:endParaRPr lang="tr-TR" dirty="0"/>
          </a:p>
        </p:txBody>
      </p:sp>
    </p:spTree>
    <p:extLst>
      <p:ext uri="{BB962C8B-B14F-4D97-AF65-F5344CB8AC3E}">
        <p14:creationId xmlns:p14="http://schemas.microsoft.com/office/powerpoint/2010/main" val="7820392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539552" y="692696"/>
            <a:ext cx="8229600" cy="2090496"/>
          </a:xfrm>
        </p:spPr>
        <p:txBody>
          <a:bodyPr>
            <a:normAutofit fontScale="90000"/>
          </a:bodyPr>
          <a:lstStyle/>
          <a:p>
            <a:r>
              <a:rPr lang="tr-TR" b="1" dirty="0"/>
              <a:t>ROM BELLEK (Read </a:t>
            </a:r>
            <a:r>
              <a:rPr lang="tr-TR" b="1" dirty="0" err="1"/>
              <a:t>Only</a:t>
            </a:r>
            <a:r>
              <a:rPr lang="tr-TR" b="1" dirty="0"/>
              <a:t> Memory – Sadece Okunabilir Bellek)</a:t>
            </a:r>
            <a:r>
              <a:rPr lang="tr-TR" dirty="0"/>
              <a:t/>
            </a:r>
            <a:br>
              <a:rPr lang="tr-TR" dirty="0"/>
            </a:br>
            <a:endParaRPr lang="tr-TR" dirty="0"/>
          </a:p>
        </p:txBody>
      </p:sp>
      <p:sp>
        <p:nvSpPr>
          <p:cNvPr id="3" name="İçerik Yer Tutucusu 2"/>
          <p:cNvSpPr>
            <a:spLocks noGrp="1"/>
          </p:cNvSpPr>
          <p:nvPr>
            <p:ph idx="1"/>
          </p:nvPr>
        </p:nvSpPr>
        <p:spPr>
          <a:xfrm>
            <a:off x="457200" y="2420888"/>
            <a:ext cx="8229600" cy="3903712"/>
          </a:xfrm>
        </p:spPr>
        <p:txBody>
          <a:bodyPr/>
          <a:lstStyle/>
          <a:p>
            <a:r>
              <a:rPr lang="tr-TR" dirty="0"/>
              <a:t>Bilgisayarın bir takım temel bilgilerini içeren ve hiç silinmeyen bellektir (</a:t>
            </a:r>
            <a:r>
              <a:rPr lang="tr-TR" dirty="0" err="1"/>
              <a:t>Örn</a:t>
            </a:r>
            <a:r>
              <a:rPr lang="tr-TR" dirty="0"/>
              <a:t>: BIOS). Üretici firmalar tarafından programlanırlar. ROM’ da bilgisayarın sistem bilgileri saklanır. ROM’ un </a:t>
            </a:r>
            <a:r>
              <a:rPr lang="tr-TR" dirty="0" smtClean="0"/>
              <a:t>içeriği RAM’ de olduğu </a:t>
            </a:r>
            <a:r>
              <a:rPr lang="tr-TR" dirty="0"/>
              <a:t>gibi etkilenmez. </a:t>
            </a:r>
          </a:p>
        </p:txBody>
      </p:sp>
    </p:spTree>
    <p:extLst>
      <p:ext uri="{BB962C8B-B14F-4D97-AF65-F5344CB8AC3E}">
        <p14:creationId xmlns:p14="http://schemas.microsoft.com/office/powerpoint/2010/main" val="29698690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67544" y="2348880"/>
            <a:ext cx="8229600" cy="4389120"/>
          </a:xfrm>
        </p:spPr>
        <p:txBody>
          <a:bodyPr/>
          <a:lstStyle/>
          <a:p>
            <a:r>
              <a:rPr lang="tr-TR" dirty="0"/>
              <a:t>Sadece üretici firmalar tarafından değiştirilmesi ya da silinmesi mümkündür. Ancak daha sonra programlanabilen ROM'lar ve silinebilen ROM'lar üretilmiştir. </a:t>
            </a:r>
            <a:r>
              <a:rPr lang="tr-TR" dirty="0" smtClean="0"/>
              <a:t>Programlanabilen</a:t>
            </a:r>
            <a:r>
              <a:rPr lang="tr-TR" dirty="0"/>
              <a:t> </a:t>
            </a:r>
            <a:r>
              <a:rPr lang="tr-TR" dirty="0" smtClean="0"/>
              <a:t>ROM'lara </a:t>
            </a:r>
            <a:r>
              <a:rPr lang="tr-TR" dirty="0"/>
              <a:t>PROM silinebilen </a:t>
            </a:r>
            <a:r>
              <a:rPr lang="tr-TR" dirty="0" smtClean="0"/>
              <a:t>ROM'lara EPROM denilmektedir</a:t>
            </a:r>
            <a:r>
              <a:rPr lang="tr-TR" dirty="0"/>
              <a:t>. </a:t>
            </a:r>
          </a:p>
          <a:p>
            <a:endParaRPr lang="tr-TR" dirty="0"/>
          </a:p>
        </p:txBody>
      </p:sp>
    </p:spTree>
    <p:extLst>
      <p:ext uri="{BB962C8B-B14F-4D97-AF65-F5344CB8AC3E}">
        <p14:creationId xmlns:p14="http://schemas.microsoft.com/office/powerpoint/2010/main" val="1091370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b="1" dirty="0" smtClean="0"/>
              <a:t>               ROM </a:t>
            </a:r>
            <a:r>
              <a:rPr lang="tr-TR" b="1" dirty="0"/>
              <a:t>ÇEŞİTLERİ</a:t>
            </a:r>
            <a:endParaRPr lang="tr-TR" dirty="0"/>
          </a:p>
        </p:txBody>
      </p:sp>
      <p:sp>
        <p:nvSpPr>
          <p:cNvPr id="3" name="İçerik Yer Tutucusu 2"/>
          <p:cNvSpPr>
            <a:spLocks noGrp="1"/>
          </p:cNvSpPr>
          <p:nvPr>
            <p:ph idx="1"/>
          </p:nvPr>
        </p:nvSpPr>
        <p:spPr/>
        <p:txBody>
          <a:bodyPr>
            <a:normAutofit/>
          </a:bodyPr>
          <a:lstStyle/>
          <a:p>
            <a:r>
              <a:rPr lang="tr-TR" sz="4400" dirty="0" smtClean="0"/>
              <a:t>EPROM</a:t>
            </a:r>
          </a:p>
          <a:p>
            <a:r>
              <a:rPr lang="tr-TR" sz="4400" dirty="0" smtClean="0"/>
              <a:t>EEPROM</a:t>
            </a:r>
          </a:p>
          <a:p>
            <a:r>
              <a:rPr lang="tr-TR" sz="4400" dirty="0" smtClean="0"/>
              <a:t>PROM</a:t>
            </a:r>
            <a:endParaRPr lang="tr-TR" sz="4400" dirty="0"/>
          </a:p>
        </p:txBody>
      </p:sp>
    </p:spTree>
    <p:extLst>
      <p:ext uri="{BB962C8B-B14F-4D97-AF65-F5344CB8AC3E}">
        <p14:creationId xmlns:p14="http://schemas.microsoft.com/office/powerpoint/2010/main" val="224947782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                    EPROM</a:t>
            </a:r>
            <a:endParaRPr lang="tr-TR" dirty="0"/>
          </a:p>
        </p:txBody>
      </p:sp>
      <p:sp>
        <p:nvSpPr>
          <p:cNvPr id="3" name="İçerik Yer Tutucusu 2"/>
          <p:cNvSpPr>
            <a:spLocks noGrp="1"/>
          </p:cNvSpPr>
          <p:nvPr>
            <p:ph sz="quarter" idx="2"/>
          </p:nvPr>
        </p:nvSpPr>
        <p:spPr/>
        <p:txBody>
          <a:bodyPr>
            <a:normAutofit/>
          </a:bodyPr>
          <a:lstStyle/>
          <a:p>
            <a:r>
              <a:rPr lang="tr-TR" dirty="0"/>
              <a:t>Ultraviyole (güneş ışığı da olabilir) ışığı ile içindeki verilerin silinebildiği ve elektrik ile yazılabilen ROM çeşididir. Üzerindeki bilgiler, elektriksel olarak yazılabilen ve silinebilen bellek elemanlarıdır.</a:t>
            </a:r>
          </a:p>
        </p:txBody>
      </p:sp>
      <p:pic>
        <p:nvPicPr>
          <p:cNvPr id="7" name="İçerik Yer Tutucusu 6"/>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4999037" y="2985294"/>
            <a:ext cx="3333750" cy="2905125"/>
          </a:xfrm>
        </p:spPr>
      </p:pic>
    </p:spTree>
    <p:extLst>
      <p:ext uri="{BB962C8B-B14F-4D97-AF65-F5344CB8AC3E}">
        <p14:creationId xmlns:p14="http://schemas.microsoft.com/office/powerpoint/2010/main" val="29901720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sz="5400" dirty="0" smtClean="0"/>
              <a:t>                    EEPROM</a:t>
            </a:r>
            <a:r>
              <a:rPr lang="tr-TR" sz="5400" dirty="0"/>
              <a:t/>
            </a:r>
            <a:br>
              <a:rPr lang="tr-TR" sz="5400" dirty="0"/>
            </a:br>
            <a:endParaRPr lang="tr-TR" dirty="0"/>
          </a:p>
        </p:txBody>
      </p:sp>
      <p:sp>
        <p:nvSpPr>
          <p:cNvPr id="3" name="İçerik Yer Tutucusu 2"/>
          <p:cNvSpPr>
            <a:spLocks noGrp="1"/>
          </p:cNvSpPr>
          <p:nvPr>
            <p:ph sz="quarter" idx="2"/>
          </p:nvPr>
        </p:nvSpPr>
        <p:spPr/>
        <p:txBody>
          <a:bodyPr/>
          <a:lstStyle/>
          <a:p>
            <a:r>
              <a:rPr lang="tr-TR" dirty="0"/>
              <a:t>Elektrik ile silinebilir, yazılabilir ROM çeşididir.(Günümüz bilgisayarlarında yaygın olarak kullanılan ROM' </a:t>
            </a:r>
            <a:r>
              <a:rPr lang="tr-TR" dirty="0" err="1"/>
              <a:t>lardır</a:t>
            </a:r>
            <a:r>
              <a:rPr lang="tr-TR" dirty="0"/>
              <a:t>.)Üzerindeki bilgiler, elektriksel olarak yazılabilen ve silinebilen bellek elemanlarıdır. </a:t>
            </a:r>
          </a:p>
        </p:txBody>
      </p:sp>
      <p:pic>
        <p:nvPicPr>
          <p:cNvPr id="7" name="İçerik Yer Tutucusu 6"/>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5441950" y="3504406"/>
            <a:ext cx="2447925" cy="1866900"/>
          </a:xfrm>
        </p:spPr>
      </p:pic>
    </p:spTree>
    <p:extLst>
      <p:ext uri="{BB962C8B-B14F-4D97-AF65-F5344CB8AC3E}">
        <p14:creationId xmlns:p14="http://schemas.microsoft.com/office/powerpoint/2010/main" val="30637739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r>
              <a:rPr lang="tr-TR" dirty="0"/>
              <a:t>“</a:t>
            </a:r>
            <a:r>
              <a:rPr lang="tr-TR" dirty="0" err="1"/>
              <a:t>EEPROM”u</a:t>
            </a:r>
            <a:r>
              <a:rPr lang="tr-TR" dirty="0"/>
              <a:t> besleyen enerji kesildiğinde üzerindeki bilgiler kaybolmaz. “</a:t>
            </a:r>
            <a:r>
              <a:rPr lang="tr-TR" dirty="0" err="1"/>
              <a:t>EEPROM”daki</a:t>
            </a:r>
            <a:r>
              <a:rPr lang="tr-TR" dirty="0"/>
              <a:t> bilgilerin silinmesi ve yazılması için özel silme ve yazma cihazlarına gerek yoktur. Programlayıcılar üzerinden gönderilen elektriksel sinyalle programlanır. “</a:t>
            </a:r>
            <a:r>
              <a:rPr lang="tr-TR" dirty="0" err="1"/>
              <a:t>EEPROM”la</a:t>
            </a:r>
            <a:r>
              <a:rPr lang="tr-TR" dirty="0"/>
              <a:t> aynı özellikleri taşıyan fakat yapısal olarak farklı ve daha hızlı olan, elektriksel olarak değiştirilebilir “</a:t>
            </a:r>
            <a:r>
              <a:rPr lang="tr-TR" dirty="0" err="1"/>
              <a:t>ROM”lara</a:t>
            </a:r>
            <a:r>
              <a:rPr lang="tr-TR" dirty="0"/>
              <a:t> </a:t>
            </a:r>
            <a:r>
              <a:rPr lang="tr-TR" dirty="0" err="1"/>
              <a:t>flash</a:t>
            </a:r>
            <a:r>
              <a:rPr lang="tr-TR" dirty="0"/>
              <a:t> bellek denir.</a:t>
            </a:r>
          </a:p>
          <a:p>
            <a:endParaRPr lang="tr-TR" dirty="0"/>
          </a:p>
        </p:txBody>
      </p:sp>
    </p:spTree>
    <p:extLst>
      <p:ext uri="{BB962C8B-B14F-4D97-AF65-F5344CB8AC3E}">
        <p14:creationId xmlns:p14="http://schemas.microsoft.com/office/powerpoint/2010/main" val="30443941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                      PROM</a:t>
            </a:r>
            <a:endParaRPr lang="tr-TR" dirty="0"/>
          </a:p>
        </p:txBody>
      </p:sp>
      <p:sp>
        <p:nvSpPr>
          <p:cNvPr id="3" name="İçerik Yer Tutucusu 2"/>
          <p:cNvSpPr>
            <a:spLocks noGrp="1"/>
          </p:cNvSpPr>
          <p:nvPr>
            <p:ph sz="quarter" idx="2"/>
          </p:nvPr>
        </p:nvSpPr>
        <p:spPr/>
        <p:txBody>
          <a:bodyPr>
            <a:normAutofit lnSpcReduction="10000"/>
          </a:bodyPr>
          <a:lstStyle/>
          <a:p>
            <a:r>
              <a:rPr lang="tr-TR" dirty="0" err="1"/>
              <a:t>PROM’un</a:t>
            </a:r>
            <a:r>
              <a:rPr lang="tr-TR" dirty="0"/>
              <a:t> özellikleri temelde ROM’la aynıdır. Bir kez programlanır ve bir daha programı değiştirilemez ya da silinemez. Ancak </a:t>
            </a:r>
            <a:r>
              <a:rPr lang="tr-TR" dirty="0" err="1"/>
              <a:t>PROM’un</a:t>
            </a:r>
            <a:r>
              <a:rPr lang="tr-TR" dirty="0"/>
              <a:t> üstünlüğü yonganın fabrikada yapılırken programlanmak zorunda olmayışıdır. Herkes satın alabileceği PROM programlayıcısı ile amaca göre </a:t>
            </a:r>
            <a:r>
              <a:rPr lang="tr-TR" dirty="0" err="1"/>
              <a:t>PROM’a</a:t>
            </a:r>
            <a:r>
              <a:rPr lang="tr-TR" dirty="0"/>
              <a:t> bilgi yazılabilir.</a:t>
            </a:r>
          </a:p>
          <a:p>
            <a:endParaRPr lang="tr-TR" dirty="0"/>
          </a:p>
        </p:txBody>
      </p:sp>
      <p:pic>
        <p:nvPicPr>
          <p:cNvPr id="7" name="İçerik Yer Tutucusu 6"/>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5594350" y="3366294"/>
            <a:ext cx="2143125" cy="2143125"/>
          </a:xfrm>
        </p:spPr>
      </p:pic>
    </p:spTree>
    <p:extLst>
      <p:ext uri="{BB962C8B-B14F-4D97-AF65-F5344CB8AC3E}">
        <p14:creationId xmlns:p14="http://schemas.microsoft.com/office/powerpoint/2010/main" val="40852938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2708920"/>
            <a:ext cx="8229600" cy="3615680"/>
          </a:xfrm>
        </p:spPr>
        <p:txBody>
          <a:bodyPr/>
          <a:lstStyle/>
          <a:p>
            <a:r>
              <a:rPr lang="tr-TR" dirty="0"/>
              <a:t>Bellek hücrelerinde hepsi sağlam durumda bulunan sigortalar “1”i temsil eder. Yazılacak olan bilginin bit düzeninde “0”lara karşılık gelen hücredeki sigorta, küçük bir elektrik akımı ile aktarılır. Bu şekilde PROM programlanır. </a:t>
            </a:r>
          </a:p>
          <a:p>
            <a:endParaRPr lang="tr-TR" dirty="0"/>
          </a:p>
        </p:txBody>
      </p:sp>
    </p:spTree>
    <p:extLst>
      <p:ext uri="{BB962C8B-B14F-4D97-AF65-F5344CB8AC3E}">
        <p14:creationId xmlns:p14="http://schemas.microsoft.com/office/powerpoint/2010/main" val="8457114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a:t>Referans Kaynakları</a:t>
            </a:r>
          </a:p>
        </p:txBody>
      </p:sp>
      <p:sp>
        <p:nvSpPr>
          <p:cNvPr id="3" name="İçerik Yer Tutucusu 2"/>
          <p:cNvSpPr>
            <a:spLocks noGrp="1"/>
          </p:cNvSpPr>
          <p:nvPr>
            <p:ph idx="1"/>
          </p:nvPr>
        </p:nvSpPr>
        <p:spPr/>
        <p:txBody>
          <a:bodyPr/>
          <a:lstStyle/>
          <a:p>
            <a:r>
              <a:rPr lang="tr-TR" dirty="0"/>
              <a:t>RAM nedir nasıl çalışır görevleri nelerdir</a:t>
            </a:r>
            <a:r>
              <a:rPr lang="tr-TR" dirty="0" smtClean="0"/>
              <a:t>? (</a:t>
            </a:r>
            <a:r>
              <a:rPr lang="tr-TR" dirty="0">
                <a:hlinkClick r:id="rId2"/>
              </a:rPr>
              <a:t>http://</a:t>
            </a:r>
            <a:r>
              <a:rPr lang="tr-TR" dirty="0" smtClean="0">
                <a:hlinkClick r:id="rId2"/>
              </a:rPr>
              <a:t>www.howtem.com</a:t>
            </a:r>
            <a:r>
              <a:rPr lang="tr-TR" dirty="0" smtClean="0"/>
              <a:t>)</a:t>
            </a:r>
          </a:p>
          <a:p>
            <a:r>
              <a:rPr lang="tr-TR" dirty="0" smtClean="0"/>
              <a:t>RAM Bellek Nedir?</a:t>
            </a:r>
            <a:r>
              <a:rPr lang="tr-TR" dirty="0">
                <a:hlinkClick r:id="rId3"/>
              </a:rPr>
              <a:t> </a:t>
            </a:r>
            <a:endParaRPr lang="tr-TR" dirty="0" smtClean="0"/>
          </a:p>
          <a:p>
            <a:pPr marL="0" indent="0">
              <a:buNone/>
            </a:pPr>
            <a:r>
              <a:rPr lang="tr-TR" dirty="0" smtClean="0"/>
              <a:t>   (</a:t>
            </a:r>
            <a:r>
              <a:rPr lang="tr-TR" dirty="0" smtClean="0">
                <a:hlinkClick r:id="rId4"/>
              </a:rPr>
              <a:t>http</a:t>
            </a:r>
            <a:r>
              <a:rPr lang="tr-TR" dirty="0">
                <a:hlinkClick r:id="rId4"/>
              </a:rPr>
              <a:t>://</a:t>
            </a:r>
            <a:r>
              <a:rPr lang="tr-TR" dirty="0" smtClean="0">
                <a:hlinkClick r:id="rId4"/>
              </a:rPr>
              <a:t>www.pcdonanimhaber.com</a:t>
            </a:r>
            <a:r>
              <a:rPr lang="tr-TR" dirty="0" smtClean="0"/>
              <a:t>) </a:t>
            </a:r>
          </a:p>
          <a:p>
            <a:r>
              <a:rPr lang="tr-TR" dirty="0" smtClean="0"/>
              <a:t> Mikro İşlemcileri birbirinden ayıran özellikler (</a:t>
            </a:r>
            <a:r>
              <a:rPr lang="tr-TR" dirty="0" smtClean="0">
                <a:hlinkClick r:id="rId5"/>
              </a:rPr>
              <a:t>http</a:t>
            </a:r>
            <a:r>
              <a:rPr lang="tr-TR" dirty="0">
                <a:hlinkClick r:id="rId5"/>
              </a:rPr>
              <a:t>://</a:t>
            </a:r>
            <a:r>
              <a:rPr lang="tr-TR" dirty="0" smtClean="0">
                <a:hlinkClick r:id="rId5"/>
              </a:rPr>
              <a:t>okulsel.net/docs</a:t>
            </a:r>
            <a:r>
              <a:rPr lang="tr-TR" dirty="0"/>
              <a:t> </a:t>
            </a:r>
            <a:r>
              <a:rPr lang="tr-TR" dirty="0" smtClean="0"/>
              <a:t>)</a:t>
            </a:r>
          </a:p>
          <a:p>
            <a:r>
              <a:rPr lang="tr-TR" dirty="0" smtClean="0"/>
              <a:t>ROM nedir? </a:t>
            </a:r>
          </a:p>
          <a:p>
            <a:pPr marL="0" indent="0">
              <a:buNone/>
            </a:pPr>
            <a:r>
              <a:rPr lang="tr-TR" dirty="0" smtClean="0"/>
              <a:t>    (</a:t>
            </a:r>
            <a:r>
              <a:rPr lang="tr-TR" dirty="0" smtClean="0">
                <a:hlinkClick r:id="rId6"/>
              </a:rPr>
              <a:t>http</a:t>
            </a:r>
            <a:r>
              <a:rPr lang="tr-TR" dirty="0">
                <a:hlinkClick r:id="rId6"/>
              </a:rPr>
              <a:t>://</a:t>
            </a:r>
            <a:r>
              <a:rPr lang="tr-TR" dirty="0" smtClean="0">
                <a:hlinkClick r:id="rId6"/>
              </a:rPr>
              <a:t>www.nedir.com</a:t>
            </a:r>
            <a:r>
              <a:rPr lang="tr-TR" dirty="0"/>
              <a:t> </a:t>
            </a:r>
            <a:r>
              <a:rPr lang="tr-TR" dirty="0" smtClean="0"/>
              <a:t>)</a:t>
            </a:r>
            <a:endParaRPr lang="tr-TR" dirty="0"/>
          </a:p>
          <a:p>
            <a:endParaRPr lang="tr-TR" dirty="0" smtClean="0"/>
          </a:p>
        </p:txBody>
      </p:sp>
    </p:spTree>
    <p:extLst>
      <p:ext uri="{BB962C8B-B14F-4D97-AF65-F5344CB8AC3E}">
        <p14:creationId xmlns:p14="http://schemas.microsoft.com/office/powerpoint/2010/main" val="17838728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nchor="ctr">
            <a:normAutofit/>
          </a:bodyPr>
          <a:lstStyle/>
          <a:p>
            <a:pPr marL="0" indent="0" algn="ctr">
              <a:buNone/>
            </a:pPr>
            <a:r>
              <a:rPr lang="tr-TR" sz="4400" dirty="0" smtClean="0">
                <a:solidFill>
                  <a:schemeClr val="accent1">
                    <a:lumMod val="75000"/>
                  </a:schemeClr>
                </a:solidFill>
              </a:rPr>
              <a:t>TEŞEKKÜRLER</a:t>
            </a:r>
            <a:endParaRPr lang="tr-TR" sz="4400" dirty="0">
              <a:solidFill>
                <a:schemeClr val="accent1">
                  <a:lumMod val="75000"/>
                </a:schemeClr>
              </a:solidFill>
            </a:endParaRPr>
          </a:p>
        </p:txBody>
      </p:sp>
    </p:spTree>
    <p:extLst>
      <p:ext uri="{BB962C8B-B14F-4D97-AF65-F5344CB8AC3E}">
        <p14:creationId xmlns:p14="http://schemas.microsoft.com/office/powerpoint/2010/main" val="24906848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BELLEĞİN YAPISI VE ÇALIŞMASI</a:t>
            </a:r>
            <a:endParaRPr lang="tr-TR" dirty="0"/>
          </a:p>
        </p:txBody>
      </p:sp>
      <p:sp>
        <p:nvSpPr>
          <p:cNvPr id="3" name="İçerik Yer Tutucusu 2"/>
          <p:cNvSpPr>
            <a:spLocks noGrp="1"/>
          </p:cNvSpPr>
          <p:nvPr>
            <p:ph idx="1"/>
          </p:nvPr>
        </p:nvSpPr>
        <p:spPr/>
        <p:txBody>
          <a:bodyPr/>
          <a:lstStyle/>
          <a:p>
            <a:r>
              <a:rPr lang="tr-TR" dirty="0"/>
              <a:t>Bilgisayardaki adresleme tekniği açısından ROM hafızalar RAM alanının içerisinde bulunmaktadır. RAM hafıza haritasının bazı bölgelerine veya birkaç tane ROM’a denk gelecek şekilde yerleştirilmiştir. ROM hafızadaki bilgiler sabit kaldığı için bilgisayara güç verildiğinde direkt olarak ROM’daki belirli bir adrese konumlanır. </a:t>
            </a:r>
          </a:p>
        </p:txBody>
      </p:sp>
    </p:spTree>
    <p:extLst>
      <p:ext uri="{BB962C8B-B14F-4D97-AF65-F5344CB8AC3E}">
        <p14:creationId xmlns:p14="http://schemas.microsoft.com/office/powerpoint/2010/main" val="1361270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r>
              <a:rPr lang="tr-TR" dirty="0"/>
              <a:t>Günlük kullanımda RAM, hafıza ve bellek çoğunlukla aynı kavramı ifade etmekte </a:t>
            </a:r>
            <a:r>
              <a:rPr lang="tr-TR" dirty="0" smtClean="0"/>
              <a:t>kullanılır. Ancak bilgisayarın </a:t>
            </a:r>
            <a:r>
              <a:rPr lang="tr-TR" dirty="0"/>
              <a:t>ana hafızası olan RAM’ in sadece bir hafıza türü olduğu unutulmamalıdır. Bilgisayar bünyesindeki  CMOS, ROM ,EPROM,FLASH gibi kavramların hepsi birer hafıza türüdür. </a:t>
            </a:r>
          </a:p>
        </p:txBody>
      </p:sp>
    </p:spTree>
    <p:extLst>
      <p:ext uri="{BB962C8B-B14F-4D97-AF65-F5344CB8AC3E}">
        <p14:creationId xmlns:p14="http://schemas.microsoft.com/office/powerpoint/2010/main" val="21706051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467544" y="764704"/>
            <a:ext cx="8229600" cy="1143000"/>
          </a:xfrm>
        </p:spPr>
        <p:txBody>
          <a:bodyPr>
            <a:noAutofit/>
          </a:bodyPr>
          <a:lstStyle/>
          <a:p>
            <a:r>
              <a:rPr lang="tr-TR" sz="4000" dirty="0"/>
              <a:t>RAM(</a:t>
            </a:r>
            <a:r>
              <a:rPr lang="tr-TR" sz="4000" dirty="0" err="1"/>
              <a:t>Random</a:t>
            </a:r>
            <a:r>
              <a:rPr lang="tr-TR" sz="4000" dirty="0"/>
              <a:t> Access  Memory – Serbest Erişimli Bellek)</a:t>
            </a:r>
          </a:p>
        </p:txBody>
      </p:sp>
      <p:sp>
        <p:nvSpPr>
          <p:cNvPr id="3" name="İçerik Yer Tutucusu 2"/>
          <p:cNvSpPr>
            <a:spLocks noGrp="1"/>
          </p:cNvSpPr>
          <p:nvPr>
            <p:ph idx="1"/>
          </p:nvPr>
        </p:nvSpPr>
        <p:spPr>
          <a:xfrm>
            <a:off x="457200" y="2780928"/>
            <a:ext cx="8229600" cy="3456384"/>
          </a:xfrm>
        </p:spPr>
        <p:txBody>
          <a:bodyPr/>
          <a:lstStyle/>
          <a:p>
            <a:r>
              <a:rPr lang="tr-TR" dirty="0"/>
              <a:t>Kelime anlamı ile incelemeye başlayacak olursak rastgele erişilebilir bellek cümlesinin kısaltılması ile oluşan bir </a:t>
            </a:r>
            <a:r>
              <a:rPr lang="tr-TR" dirty="0" smtClean="0"/>
              <a:t>tanımdır.</a:t>
            </a:r>
            <a:r>
              <a:rPr lang="tr-TR" dirty="0"/>
              <a:t> Temel olarak bilgisayar, ekran kartı, birçok mikroişlemci modülünün içinde daimi olarak yer alan bir parçadır. </a:t>
            </a:r>
          </a:p>
        </p:txBody>
      </p:sp>
    </p:spTree>
    <p:extLst>
      <p:ext uri="{BB962C8B-B14F-4D97-AF65-F5344CB8AC3E}">
        <p14:creationId xmlns:p14="http://schemas.microsoft.com/office/powerpoint/2010/main" val="26219204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smtClean="0"/>
              <a:t>      RAM </a:t>
            </a:r>
            <a:r>
              <a:rPr lang="tr-TR" dirty="0"/>
              <a:t>Belleklerin Yapısı</a:t>
            </a:r>
          </a:p>
        </p:txBody>
      </p:sp>
      <p:sp>
        <p:nvSpPr>
          <p:cNvPr id="3" name="İçerik Yer Tutucusu 2"/>
          <p:cNvSpPr>
            <a:spLocks noGrp="1"/>
          </p:cNvSpPr>
          <p:nvPr>
            <p:ph idx="1"/>
          </p:nvPr>
        </p:nvSpPr>
        <p:spPr>
          <a:xfrm>
            <a:off x="457200" y="2636912"/>
            <a:ext cx="8229600" cy="3687688"/>
          </a:xfrm>
        </p:spPr>
        <p:txBody>
          <a:bodyPr/>
          <a:lstStyle/>
          <a:p>
            <a:r>
              <a:rPr lang="tr-TR" dirty="0"/>
              <a:t>RAM bellekleri mimari olarak incelediğimiz zaman genellikle tek devre </a:t>
            </a:r>
            <a:r>
              <a:rPr lang="tr-TR" dirty="0" smtClean="0"/>
              <a:t>üstünde </a:t>
            </a:r>
            <a:r>
              <a:rPr lang="tr-TR" dirty="0"/>
              <a:t>çift tarafta da olmak üzere 2 ya da katları olacak şekilde dizilmiş bellek yongalarından oluştuğu gözükür. </a:t>
            </a:r>
            <a:endParaRPr lang="tr-TR" dirty="0" smtClean="0"/>
          </a:p>
          <a:p>
            <a:r>
              <a:rPr lang="tr-TR" dirty="0"/>
              <a:t>Eskiden sadece tek tarafta bulunan yongalar DIMM teknolojisi sayesinde RAM bellek kartın her iki tarafına da yerleştirerek kapasite artırımı yapılmıştır. </a:t>
            </a:r>
          </a:p>
        </p:txBody>
      </p:sp>
    </p:spTree>
    <p:extLst>
      <p:ext uri="{BB962C8B-B14F-4D97-AF65-F5344CB8AC3E}">
        <p14:creationId xmlns:p14="http://schemas.microsoft.com/office/powerpoint/2010/main" val="37142851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a:xfrm>
            <a:off x="457200" y="1988840"/>
            <a:ext cx="8229600" cy="4335760"/>
          </a:xfrm>
        </p:spPr>
        <p:txBody>
          <a:bodyPr>
            <a:normAutofit fontScale="85000" lnSpcReduction="20000"/>
          </a:bodyPr>
          <a:lstStyle/>
          <a:p>
            <a:r>
              <a:rPr lang="tr-TR" dirty="0"/>
              <a:t>DIMM den bahsedecek olursak  “Dual in-</a:t>
            </a:r>
            <a:r>
              <a:rPr lang="tr-TR" dirty="0" err="1"/>
              <a:t>line</a:t>
            </a:r>
            <a:r>
              <a:rPr lang="tr-TR" dirty="0"/>
              <a:t> Memory </a:t>
            </a:r>
            <a:r>
              <a:rPr lang="tr-TR" dirty="0" err="1"/>
              <a:t>Module</a:t>
            </a:r>
            <a:r>
              <a:rPr lang="tr-TR" dirty="0"/>
              <a:t>” yani çift katmanlı bellek modülü olarak adlandırılan bir teknolojidir. Bacak </a:t>
            </a:r>
            <a:r>
              <a:rPr lang="tr-TR" dirty="0" err="1"/>
              <a:t>pin</a:t>
            </a:r>
            <a:r>
              <a:rPr lang="tr-TR" dirty="0"/>
              <a:t> sayılarına göre gelişim şekli aşağıdaki gibi olmuştur</a:t>
            </a:r>
            <a:r>
              <a:rPr lang="tr-TR" dirty="0" smtClean="0"/>
              <a:t>.</a:t>
            </a:r>
          </a:p>
          <a:p>
            <a:r>
              <a:rPr lang="tr-TR" dirty="0" smtClean="0"/>
              <a:t>72-pin SO-DIMM</a:t>
            </a:r>
            <a:br>
              <a:rPr lang="tr-TR" dirty="0" smtClean="0"/>
            </a:br>
            <a:r>
              <a:rPr lang="tr-TR" dirty="0" smtClean="0"/>
              <a:t>100-pin </a:t>
            </a:r>
            <a:r>
              <a:rPr lang="tr-TR" dirty="0"/>
              <a:t>DIMM</a:t>
            </a:r>
            <a:br>
              <a:rPr lang="tr-TR" dirty="0"/>
            </a:br>
            <a:r>
              <a:rPr lang="tr-TR" dirty="0" smtClean="0"/>
              <a:t>144-pin </a:t>
            </a:r>
            <a:r>
              <a:rPr lang="tr-TR" dirty="0"/>
              <a:t>SO-DIMM Bu </a:t>
            </a:r>
            <a:r>
              <a:rPr lang="tr-TR" dirty="0" err="1"/>
              <a:t>pin</a:t>
            </a:r>
            <a:r>
              <a:rPr lang="tr-TR" dirty="0"/>
              <a:t> teknolojisi SDRAM için kullanılmıştır.</a:t>
            </a:r>
            <a:br>
              <a:rPr lang="tr-TR" dirty="0"/>
            </a:br>
            <a:r>
              <a:rPr lang="tr-TR" dirty="0" smtClean="0"/>
              <a:t>168-pin </a:t>
            </a:r>
            <a:r>
              <a:rPr lang="tr-TR" dirty="0"/>
              <a:t>DIMM</a:t>
            </a:r>
            <a:br>
              <a:rPr lang="tr-TR" dirty="0"/>
            </a:br>
            <a:r>
              <a:rPr lang="tr-TR" dirty="0" smtClean="0"/>
              <a:t>172-pin </a:t>
            </a:r>
            <a:r>
              <a:rPr lang="tr-TR" dirty="0"/>
              <a:t>- Bu teknoloji ile birlikte DDR RAM </a:t>
            </a:r>
            <a:r>
              <a:rPr lang="tr-TR" dirty="0" err="1"/>
              <a:t>tekonlojisine</a:t>
            </a:r>
            <a:r>
              <a:rPr lang="tr-TR" dirty="0"/>
              <a:t> geçilmiştir.</a:t>
            </a:r>
            <a:br>
              <a:rPr lang="tr-TR" dirty="0"/>
            </a:br>
            <a:r>
              <a:rPr lang="tr-TR" dirty="0" smtClean="0"/>
              <a:t>184-pin </a:t>
            </a:r>
            <a:r>
              <a:rPr lang="tr-TR" dirty="0"/>
              <a:t>DIMM</a:t>
            </a:r>
            <a:br>
              <a:rPr lang="tr-TR" dirty="0"/>
            </a:br>
            <a:r>
              <a:rPr lang="tr-TR" dirty="0" smtClean="0"/>
              <a:t>200-pin </a:t>
            </a:r>
            <a:r>
              <a:rPr lang="tr-TR" dirty="0"/>
              <a:t>SO-DIMM - DDR2 teknolojisi için kullanılmıştır.</a:t>
            </a:r>
            <a:br>
              <a:rPr lang="tr-TR" dirty="0"/>
            </a:br>
            <a:r>
              <a:rPr lang="tr-TR" dirty="0" smtClean="0"/>
              <a:t>214-pin </a:t>
            </a:r>
            <a:r>
              <a:rPr lang="tr-TR" dirty="0" err="1"/>
              <a:t>MicroDIMM</a:t>
            </a:r>
            <a:r>
              <a:rPr lang="tr-TR" dirty="0"/>
              <a:t/>
            </a:r>
            <a:br>
              <a:rPr lang="tr-TR" dirty="0"/>
            </a:br>
            <a:r>
              <a:rPr lang="tr-TR" dirty="0" smtClean="0"/>
              <a:t>240-pin </a:t>
            </a:r>
            <a:r>
              <a:rPr lang="tr-TR" dirty="0"/>
              <a:t>DIMM </a:t>
            </a:r>
          </a:p>
          <a:p>
            <a:endParaRPr lang="tr-TR" dirty="0"/>
          </a:p>
        </p:txBody>
      </p:sp>
    </p:spTree>
    <p:extLst>
      <p:ext uri="{BB962C8B-B14F-4D97-AF65-F5344CB8AC3E}">
        <p14:creationId xmlns:p14="http://schemas.microsoft.com/office/powerpoint/2010/main" val="21660068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1468" y="2672353"/>
            <a:ext cx="7621064" cy="2915057"/>
          </a:xfrm>
        </p:spPr>
      </p:pic>
    </p:spTree>
    <p:extLst>
      <p:ext uri="{BB962C8B-B14F-4D97-AF65-F5344CB8AC3E}">
        <p14:creationId xmlns:p14="http://schemas.microsoft.com/office/powerpoint/2010/main" val="21492787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1"/>
          </p:nvPr>
        </p:nvSpPr>
        <p:spPr/>
        <p:txBody>
          <a:bodyPr/>
          <a:lstStyle/>
          <a:p>
            <a:r>
              <a:rPr lang="tr-TR" dirty="0"/>
              <a:t>Günümüzde hala kullanılan DDR2, DDR3 bellek teknolojisi için oluşturulmuştur. Yeni nesil </a:t>
            </a:r>
            <a:r>
              <a:rPr lang="tr-TR" dirty="0" err="1"/>
              <a:t>anakartların</a:t>
            </a:r>
            <a:r>
              <a:rPr lang="tr-TR" dirty="0"/>
              <a:t> hemen hepsinde bu teknoloji kullanılmaktadır.</a:t>
            </a:r>
          </a:p>
          <a:p>
            <a:r>
              <a:rPr lang="tr-TR" dirty="0"/>
              <a:t>RAM belleklerdeki her bir  yongayı biraz inceleyecek olursak; silikon bir çip olarak da adlandırılan bu yongalar üzerindeki milyonlarca </a:t>
            </a:r>
            <a:r>
              <a:rPr lang="tr-TR" dirty="0" err="1"/>
              <a:t>transistörle</a:t>
            </a:r>
            <a:r>
              <a:rPr lang="tr-TR" dirty="0"/>
              <a:t> doğru orantılı bir şekilde artan bellek kapasitelerine sahiptir. </a:t>
            </a:r>
          </a:p>
        </p:txBody>
      </p:sp>
    </p:spTree>
    <p:extLst>
      <p:ext uri="{BB962C8B-B14F-4D97-AF65-F5344CB8AC3E}">
        <p14:creationId xmlns:p14="http://schemas.microsoft.com/office/powerpoint/2010/main" val="182668302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kış">
  <a:themeElements>
    <a:clrScheme name="Akış">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Akış">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kış">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120</TotalTime>
  <Words>831</Words>
  <Application>Microsoft Office PowerPoint</Application>
  <PresentationFormat>Ekran Gösterisi (4:3)</PresentationFormat>
  <Paragraphs>59</Paragraphs>
  <Slides>29</Slides>
  <Notes>0</Notes>
  <HiddenSlides>0</HiddenSlides>
  <MMClips>0</MMClips>
  <ScaleCrop>false</ScaleCrop>
  <HeadingPairs>
    <vt:vector size="4" baseType="variant">
      <vt:variant>
        <vt:lpstr>Tema</vt:lpstr>
      </vt:variant>
      <vt:variant>
        <vt:i4>1</vt:i4>
      </vt:variant>
      <vt:variant>
        <vt:lpstr>Slayt Başlıkları</vt:lpstr>
      </vt:variant>
      <vt:variant>
        <vt:i4>29</vt:i4>
      </vt:variant>
    </vt:vector>
  </HeadingPairs>
  <TitlesOfParts>
    <vt:vector size="30" baseType="lpstr">
      <vt:lpstr>Akış</vt:lpstr>
      <vt:lpstr>RAM VE ROM TİPİ BELLEKLER</vt:lpstr>
      <vt:lpstr>BELLEK NEDİR?</vt:lpstr>
      <vt:lpstr>BELLEĞİN YAPISI VE ÇALIŞMASI</vt:lpstr>
      <vt:lpstr>PowerPoint Sunusu</vt:lpstr>
      <vt:lpstr>RAM(Random Access  Memory – Serbest Erişimli Bellek)</vt:lpstr>
      <vt:lpstr>      RAM Belleklerin Yapısı</vt:lpstr>
      <vt:lpstr>PowerPoint Sunusu</vt:lpstr>
      <vt:lpstr>PowerPoint Sunusu</vt:lpstr>
      <vt:lpstr>PowerPoint Sunusu</vt:lpstr>
      <vt:lpstr>     RAM BELLEĞİN ÇALIŞMASI</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ROM BELLEK (Read Only Memory – Sadece Okunabilir Bellek) </vt:lpstr>
      <vt:lpstr>PowerPoint Sunusu</vt:lpstr>
      <vt:lpstr>               ROM ÇEŞİTLERİ</vt:lpstr>
      <vt:lpstr>                    EPROM</vt:lpstr>
      <vt:lpstr>                    EEPROM </vt:lpstr>
      <vt:lpstr>PowerPoint Sunusu</vt:lpstr>
      <vt:lpstr>                      PROM</vt:lpstr>
      <vt:lpstr>PowerPoint Sunusu</vt:lpstr>
      <vt:lpstr>Referans Kaynakları</vt:lpstr>
      <vt:lpstr>PowerPoint Sunusu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TOSHIBA</dc:creator>
  <cp:lastModifiedBy>Mustafa</cp:lastModifiedBy>
  <cp:revision>18</cp:revision>
  <dcterms:created xsi:type="dcterms:W3CDTF">2014-03-16T19:00:19Z</dcterms:created>
  <dcterms:modified xsi:type="dcterms:W3CDTF">2014-03-19T21:39:53Z</dcterms:modified>
</cp:coreProperties>
</file>