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3C58-89C2-4A78-8115-546A5B911C04}" type="datetimeFigureOut">
              <a:rPr lang="tr-TR" smtClean="0"/>
              <a:t>3.3.2019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DF90-BA77-4D0B-84FD-AB3E44007E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935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3C58-89C2-4A78-8115-546A5B911C04}" type="datetimeFigureOut">
              <a:rPr lang="tr-TR" smtClean="0"/>
              <a:t>3.3.2019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DF90-BA77-4D0B-84FD-AB3E44007E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372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3C58-89C2-4A78-8115-546A5B911C04}" type="datetimeFigureOut">
              <a:rPr lang="tr-TR" smtClean="0"/>
              <a:t>3.3.2019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DF90-BA77-4D0B-84FD-AB3E44007E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492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3C58-89C2-4A78-8115-546A5B911C04}" type="datetimeFigureOut">
              <a:rPr lang="tr-TR" smtClean="0"/>
              <a:t>3.3.2019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DF90-BA77-4D0B-84FD-AB3E44007E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785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3C58-89C2-4A78-8115-546A5B911C04}" type="datetimeFigureOut">
              <a:rPr lang="tr-TR" smtClean="0"/>
              <a:t>3.3.2019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DF90-BA77-4D0B-84FD-AB3E44007E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340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3C58-89C2-4A78-8115-546A5B911C04}" type="datetimeFigureOut">
              <a:rPr lang="tr-TR" smtClean="0"/>
              <a:t>3.3.2019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DF90-BA77-4D0B-84FD-AB3E44007E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753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3C58-89C2-4A78-8115-546A5B911C04}" type="datetimeFigureOut">
              <a:rPr lang="tr-TR" smtClean="0"/>
              <a:t>3.3.2019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DF90-BA77-4D0B-84FD-AB3E44007E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579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3C58-89C2-4A78-8115-546A5B911C04}" type="datetimeFigureOut">
              <a:rPr lang="tr-TR" smtClean="0"/>
              <a:t>3.3.2019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DF90-BA77-4D0B-84FD-AB3E44007E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447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3C58-89C2-4A78-8115-546A5B911C04}" type="datetimeFigureOut">
              <a:rPr lang="tr-TR" smtClean="0"/>
              <a:t>3.3.2019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DF90-BA77-4D0B-84FD-AB3E44007E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322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3C58-89C2-4A78-8115-546A5B911C04}" type="datetimeFigureOut">
              <a:rPr lang="tr-TR" smtClean="0"/>
              <a:t>3.3.2019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DF90-BA77-4D0B-84FD-AB3E44007E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797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C3C58-89C2-4A78-8115-546A5B911C04}" type="datetimeFigureOut">
              <a:rPr lang="tr-TR" smtClean="0"/>
              <a:t>3.3.2019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2DF90-BA77-4D0B-84FD-AB3E44007E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248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C3C58-89C2-4A78-8115-546A5B911C04}" type="datetimeFigureOut">
              <a:rPr lang="tr-TR" smtClean="0"/>
              <a:t>3.3.2019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2DF90-BA77-4D0B-84FD-AB3E44007E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055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lcnitc.github.io/lex.html#navyytext" TargetMode="External"/><Relationship Id="rId2" Type="http://schemas.openxmlformats.org/officeDocument/2006/relationships/hyperlink" Target="https://silcnitc.github.io/lex.html#navyyi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ilcnitc.github.io/lex.html#navyyle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silcnitc.github.io/lex.html#navyy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s://silcnitc.github.io/lex.html#navyytex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s://silcnitc.github.io/lex.html#navyyle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796540" y="99869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/>
              <a:t>Aşağıdaki değişkenler, programcıya karmaşık </a:t>
            </a:r>
            <a:r>
              <a:rPr lang="tr-TR" dirty="0" err="1" smtClean="0"/>
              <a:t>sözcüksel</a:t>
            </a:r>
            <a:r>
              <a:rPr lang="tr-TR" dirty="0" smtClean="0"/>
              <a:t> analizörlerin tasarlanmasında yardımcı olmak için LEX tarafından sunulmaktadır. Bu değişkenlere LEX programında erişilebilir ve otomatik olarak LEX tarafından </a:t>
            </a:r>
            <a:r>
              <a:rPr lang="tr-TR" dirty="0" err="1" smtClean="0"/>
              <a:t>lex.yy.c</a:t>
            </a:r>
            <a:r>
              <a:rPr lang="tr-TR" dirty="0" smtClean="0"/>
              <a:t> içinde bildirilir.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4008120" y="276159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b="0" i="0" u="none" strike="noStrike" dirty="0" err="1" smtClean="0">
                <a:solidFill>
                  <a:srgbClr val="0078CF"/>
                </a:solidFill>
                <a:effectLst/>
                <a:latin typeface="Museo Sans"/>
                <a:hlinkClick r:id="rId2"/>
              </a:rPr>
              <a:t>yyin</a:t>
            </a:r>
            <a:endParaRPr lang="tr-TR" b="0" i="0" dirty="0" smtClean="0">
              <a:solidFill>
                <a:srgbClr val="333333"/>
              </a:solidFill>
              <a:effectLst/>
              <a:latin typeface="Museo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b="0" i="0" u="none" strike="noStrike" dirty="0" err="1" smtClean="0">
                <a:solidFill>
                  <a:srgbClr val="37DAC1"/>
                </a:solidFill>
                <a:effectLst/>
                <a:latin typeface="Museo Sans"/>
                <a:hlinkClick r:id="rId3"/>
              </a:rPr>
              <a:t>yytext</a:t>
            </a:r>
            <a:endParaRPr lang="tr-TR" b="0" i="0" dirty="0" smtClean="0">
              <a:solidFill>
                <a:srgbClr val="333333"/>
              </a:solidFill>
              <a:effectLst/>
              <a:latin typeface="Museo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b="0" i="0" u="none" strike="noStrike" dirty="0" err="1" smtClean="0">
                <a:solidFill>
                  <a:srgbClr val="0078CF"/>
                </a:solidFill>
                <a:effectLst/>
                <a:latin typeface="Museo Sans"/>
                <a:hlinkClick r:id="rId4"/>
              </a:rPr>
              <a:t>yyleng</a:t>
            </a:r>
            <a:endParaRPr lang="tr-TR" b="0" i="0" dirty="0">
              <a:solidFill>
                <a:srgbClr val="333333"/>
              </a:solidFill>
              <a:effectLst/>
              <a:latin typeface="Museo Sans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3703320" y="331470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yyvariables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9539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46152" y="90475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 smtClean="0"/>
              <a:t>yyin</a:t>
            </a:r>
            <a:r>
              <a:rPr lang="tr-TR" dirty="0" smtClean="0"/>
              <a:t>, FILE * türünün bir değişkenidir ve girdi dosyasına işaret eder. </a:t>
            </a:r>
            <a:r>
              <a:rPr lang="tr-TR" dirty="0" err="1" smtClean="0"/>
              <a:t>yyin</a:t>
            </a:r>
            <a:r>
              <a:rPr lang="tr-TR" dirty="0" smtClean="0"/>
              <a:t>, LEX tarafından otomatik olarak tanımlanır. Programcı yardımcı fonksiyonlar bölümünde </a:t>
            </a:r>
            <a:r>
              <a:rPr lang="tr-TR" dirty="0" err="1" smtClean="0"/>
              <a:t>yyin'e</a:t>
            </a:r>
            <a:r>
              <a:rPr lang="tr-TR" dirty="0" smtClean="0"/>
              <a:t> bir giriş dosyası atarsa, </a:t>
            </a:r>
            <a:r>
              <a:rPr lang="tr-TR" dirty="0" err="1" smtClean="0"/>
              <a:t>yyin</a:t>
            </a:r>
            <a:r>
              <a:rPr lang="tr-TR" dirty="0" smtClean="0"/>
              <a:t> bu dosyayı gösterecek şekilde ayarlanır. Aksi takdirde LEX </a:t>
            </a:r>
            <a:r>
              <a:rPr lang="tr-TR" dirty="0" err="1" smtClean="0"/>
              <a:t>yyin'i</a:t>
            </a:r>
            <a:r>
              <a:rPr lang="tr-TR" dirty="0" smtClean="0"/>
              <a:t> </a:t>
            </a:r>
            <a:r>
              <a:rPr lang="tr-TR" dirty="0" err="1" smtClean="0"/>
              <a:t>stdin'e</a:t>
            </a:r>
            <a:r>
              <a:rPr lang="tr-TR" dirty="0" smtClean="0"/>
              <a:t> atar (konsol girişi)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1346427" y="283964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b="0" i="0" u="none" strike="noStrike" dirty="0" err="1" smtClean="0">
                <a:solidFill>
                  <a:srgbClr val="0078CF"/>
                </a:solidFill>
                <a:effectLst/>
                <a:latin typeface="Museo Sans"/>
                <a:hlinkClick r:id="rId2"/>
              </a:rPr>
              <a:t>yyin</a:t>
            </a:r>
            <a:endParaRPr lang="tr-TR" b="0" i="0" dirty="0" smtClean="0">
              <a:solidFill>
                <a:srgbClr val="333333"/>
              </a:solidFill>
              <a:effectLst/>
              <a:latin typeface="Museo Sans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088" y="736428"/>
            <a:ext cx="4968254" cy="517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7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52967" y="135374"/>
            <a:ext cx="867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b="0" i="0" u="none" strike="noStrike" dirty="0" err="1" smtClean="0">
                <a:solidFill>
                  <a:srgbClr val="37DAC1"/>
                </a:solidFill>
                <a:effectLst/>
                <a:latin typeface="Museo Sans"/>
                <a:hlinkClick r:id="rId2"/>
              </a:rPr>
              <a:t>yytext</a:t>
            </a:r>
            <a:endParaRPr lang="tr-TR" b="0" i="0" dirty="0" smtClean="0">
              <a:solidFill>
                <a:srgbClr val="333333"/>
              </a:solidFill>
              <a:effectLst/>
              <a:latin typeface="Museo Sans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0" y="61882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 smtClean="0"/>
              <a:t>yytext</a:t>
            </a:r>
            <a:r>
              <a:rPr lang="tr-TR" dirty="0" smtClean="0"/>
              <a:t>, </a:t>
            </a:r>
            <a:r>
              <a:rPr lang="tr-TR" dirty="0" err="1" smtClean="0"/>
              <a:t>char</a:t>
            </a:r>
            <a:r>
              <a:rPr lang="tr-TR" dirty="0" smtClean="0"/>
              <a:t> * türündedir ve şu anda bulunan </a:t>
            </a:r>
            <a:r>
              <a:rPr lang="tr-TR" dirty="0" err="1" smtClean="0"/>
              <a:t>Lexeme'i</a:t>
            </a:r>
            <a:r>
              <a:rPr lang="tr-TR" dirty="0" smtClean="0"/>
              <a:t> içerir. Sözlük, giriş akışındaki Kurallar Bölümündeki bazı modellerle eşleşen bir karakter dizisidir. (Aslında, </a:t>
            </a:r>
            <a:r>
              <a:rPr lang="tr-TR" dirty="0" err="1" smtClean="0"/>
              <a:t>yyin</a:t>
            </a:r>
            <a:r>
              <a:rPr lang="tr-TR" dirty="0" smtClean="0"/>
              <a:t> tarafından gösterilen konumdan girişteki ilk eşleşme dizisidir.) </a:t>
            </a:r>
            <a:r>
              <a:rPr lang="tr-TR" dirty="0" err="1" smtClean="0"/>
              <a:t>Yylex</a:t>
            </a:r>
            <a:r>
              <a:rPr lang="tr-TR" dirty="0" smtClean="0"/>
              <a:t> () işlevinin her çağrılması </a:t>
            </a:r>
            <a:r>
              <a:rPr lang="tr-TR" dirty="0" err="1" smtClean="0"/>
              <a:t>yyxt'in</a:t>
            </a:r>
            <a:r>
              <a:rPr lang="tr-TR" dirty="0" smtClean="0"/>
              <a:t> </a:t>
            </a:r>
            <a:r>
              <a:rPr lang="tr-TR" dirty="0" err="1" smtClean="0"/>
              <a:t>yylex</a:t>
            </a:r>
            <a:r>
              <a:rPr lang="tr-TR" dirty="0" smtClean="0"/>
              <a:t> () tarafından giriş akışında bulunan bir göstergeye bir işaretçi taşımasına neden olur. Bir sonraki </a:t>
            </a:r>
            <a:r>
              <a:rPr lang="tr-TR" dirty="0" err="1" smtClean="0"/>
              <a:t>yylex</a:t>
            </a:r>
            <a:r>
              <a:rPr lang="tr-TR" dirty="0" smtClean="0"/>
              <a:t> () çağrısından sonra </a:t>
            </a:r>
            <a:r>
              <a:rPr lang="tr-TR" dirty="0" err="1" smtClean="0"/>
              <a:t>yytext</a:t>
            </a:r>
            <a:r>
              <a:rPr lang="tr-TR" dirty="0" smtClean="0"/>
              <a:t> değerinin üzerine yazılacaktır.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504706"/>
            <a:ext cx="5459731" cy="6302362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85900" y="4519054"/>
            <a:ext cx="3531869" cy="38469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I: 25 O: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Found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: 25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61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0" y="0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b="0" i="0" u="none" strike="noStrike" dirty="0" err="1" smtClean="0">
                <a:solidFill>
                  <a:srgbClr val="0078CF"/>
                </a:solidFill>
                <a:effectLst/>
                <a:latin typeface="Museo Sans"/>
                <a:hlinkClick r:id="rId2"/>
              </a:rPr>
              <a:t>yyleng</a:t>
            </a:r>
            <a:endParaRPr lang="tr-TR" b="0" i="0" dirty="0">
              <a:solidFill>
                <a:srgbClr val="333333"/>
              </a:solidFill>
              <a:effectLst/>
              <a:latin typeface="Museo Sans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0" y="3693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 smtClean="0"/>
              <a:t>yyleng</a:t>
            </a:r>
            <a:r>
              <a:rPr lang="tr-TR" dirty="0" smtClean="0"/>
              <a:t>, </a:t>
            </a:r>
            <a:r>
              <a:rPr lang="tr-TR" dirty="0" err="1" smtClean="0"/>
              <a:t>int</a:t>
            </a:r>
            <a:r>
              <a:rPr lang="tr-TR" dirty="0" smtClean="0"/>
              <a:t> türünde bir değişkendir ve </a:t>
            </a:r>
            <a:r>
              <a:rPr lang="tr-TR" dirty="0" err="1" smtClean="0"/>
              <a:t>yytext</a:t>
            </a:r>
            <a:r>
              <a:rPr lang="tr-TR" dirty="0" smtClean="0"/>
              <a:t> ile işaret edilen </a:t>
            </a:r>
            <a:r>
              <a:rPr lang="tr-TR" dirty="0" err="1" smtClean="0"/>
              <a:t>lexeme</a:t>
            </a:r>
            <a:r>
              <a:rPr lang="tr-TR" dirty="0" smtClean="0"/>
              <a:t> uzunluğunu saklar.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159282"/>
            <a:ext cx="8822596" cy="469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1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491490" y="12001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Yyfonksiyonları</a:t>
            </a:r>
            <a:r>
              <a:rPr lang="tr-TR" dirty="0" smtClean="0"/>
              <a:t>: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2785110" y="152164"/>
            <a:ext cx="3478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b="0" i="0" dirty="0" err="1" smtClean="0">
                <a:solidFill>
                  <a:srgbClr val="333333"/>
                </a:solidFill>
                <a:effectLst/>
                <a:latin typeface="Museo Sans"/>
              </a:rPr>
              <a:t>yylex</a:t>
            </a:r>
            <a:r>
              <a:rPr lang="tr-TR" b="0" i="0" dirty="0" smtClean="0">
                <a:solidFill>
                  <a:srgbClr val="333333"/>
                </a:solidFill>
                <a:effectLst/>
                <a:latin typeface="Museo Sans"/>
              </a:rPr>
              <a:t>()                         </a:t>
            </a:r>
            <a:r>
              <a:rPr lang="tr-TR" b="0" i="0" dirty="0" err="1" smtClean="0">
                <a:solidFill>
                  <a:srgbClr val="333333"/>
                </a:solidFill>
                <a:effectLst/>
                <a:latin typeface="Museo Sans"/>
              </a:rPr>
              <a:t>yywrap</a:t>
            </a:r>
            <a:r>
              <a:rPr lang="tr-TR" b="0" i="0" dirty="0" smtClean="0">
                <a:solidFill>
                  <a:srgbClr val="333333"/>
                </a:solidFill>
                <a:effectLst/>
                <a:latin typeface="Museo Sans"/>
              </a:rPr>
              <a:t>()</a:t>
            </a:r>
            <a:endParaRPr lang="tr-TR" b="0" i="0" dirty="0">
              <a:solidFill>
                <a:srgbClr val="333333"/>
              </a:solidFill>
              <a:effectLst/>
              <a:latin typeface="Museo Sans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167640" y="84224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 smtClean="0"/>
              <a:t>yylex</a:t>
            </a:r>
            <a:r>
              <a:rPr lang="tr-TR" dirty="0" smtClean="0"/>
              <a:t> () </a:t>
            </a:r>
            <a:r>
              <a:rPr lang="tr-TR" dirty="0" err="1" smtClean="0"/>
              <a:t>int</a:t>
            </a:r>
            <a:r>
              <a:rPr lang="tr-TR" dirty="0" smtClean="0"/>
              <a:t> türünde bir işlevdir. LEX otomatik olarak </a:t>
            </a:r>
            <a:r>
              <a:rPr lang="tr-TR" dirty="0" err="1" smtClean="0"/>
              <a:t>yylex</a:t>
            </a:r>
            <a:r>
              <a:rPr lang="tr-TR" dirty="0" smtClean="0"/>
              <a:t> () öğesini </a:t>
            </a:r>
            <a:r>
              <a:rPr lang="tr-TR" dirty="0" err="1" smtClean="0"/>
              <a:t>lex.yy.c</a:t>
            </a:r>
            <a:r>
              <a:rPr lang="tr-TR" dirty="0" smtClean="0"/>
              <a:t> dosyasında tanımlar, ancak onu çağırmaz. Programcı, LEX programının Yardımcı fonksiyonlar bölümünde </a:t>
            </a:r>
            <a:r>
              <a:rPr lang="tr-TR" dirty="0" err="1" smtClean="0"/>
              <a:t>yylex</a:t>
            </a:r>
            <a:r>
              <a:rPr lang="tr-TR" dirty="0" smtClean="0"/>
              <a:t> () öğesini çağırmalıdır. LEX, Kurallar bölümünde belirtilen kurallara göre </a:t>
            </a:r>
            <a:r>
              <a:rPr lang="tr-TR" dirty="0" err="1" smtClean="0"/>
              <a:t>yylex</a:t>
            </a:r>
            <a:r>
              <a:rPr lang="tr-TR" dirty="0" smtClean="0"/>
              <a:t> () tanımı için kod oluşturur.</a:t>
            </a: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04" y="2468167"/>
            <a:ext cx="3323296" cy="3808682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348740" y="6142491"/>
            <a:ext cx="2011680" cy="63091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I: 42 O: </a:t>
            </a:r>
            <a:r>
              <a:rPr kumimoji="0" lang="tr-TR" altLang="tr-TR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kumimoji="0" lang="tr-TR" altLang="tr-TR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42</a:t>
            </a:r>
            <a:r>
              <a:rPr kumimoji="0" lang="tr-TR" altLang="tr-TR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6263640" y="107066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 smtClean="0"/>
              <a:t>Yylex</a:t>
            </a:r>
            <a:r>
              <a:rPr lang="tr-TR" dirty="0" smtClean="0"/>
              <a:t> () çağrıldığında, girdiyi </a:t>
            </a:r>
            <a:r>
              <a:rPr lang="tr-TR" dirty="0" err="1" smtClean="0"/>
              <a:t>yyin</a:t>
            </a:r>
            <a:r>
              <a:rPr lang="tr-TR" dirty="0" smtClean="0"/>
              <a:t> ile gösterildiği şekilde okur ve eşleşen bir model arayan girişi tarar. Giriş veya girişin bir kısmı verilen desenlerden biriyle eşleştiğinde, </a:t>
            </a:r>
            <a:r>
              <a:rPr lang="tr-TR" dirty="0" err="1" smtClean="0"/>
              <a:t>yylex</a:t>
            </a:r>
            <a:r>
              <a:rPr lang="tr-TR" dirty="0" smtClean="0"/>
              <a:t> (), Kurallar bölümünde belirtilen desenle ilişkili ilgili eylemi yürütür. Yukarıdaki örnekte, açık bir </a:t>
            </a:r>
            <a:r>
              <a:rPr lang="tr-TR" dirty="0" err="1" smtClean="0"/>
              <a:t>yyin</a:t>
            </a:r>
            <a:r>
              <a:rPr lang="tr-TR" dirty="0" smtClean="0"/>
              <a:t> tanımı olmadığından, giriş konsoldan alınır. Desen numarası girişinde bir eşleşme bulunursa, </a:t>
            </a:r>
            <a:r>
              <a:rPr lang="tr-TR" dirty="0" err="1" smtClean="0"/>
              <a:t>yylex</a:t>
            </a:r>
            <a:r>
              <a:rPr lang="tr-TR" dirty="0" smtClean="0"/>
              <a:t> () karşılık gelen eylemi gerçekleştirir, yani, </a:t>
            </a:r>
            <a:r>
              <a:rPr lang="tr-TR" dirty="0" err="1" smtClean="0"/>
              <a:t>atoi</a:t>
            </a:r>
            <a:r>
              <a:rPr lang="tr-TR" dirty="0" smtClean="0"/>
              <a:t> (</a:t>
            </a:r>
            <a:r>
              <a:rPr lang="tr-TR" dirty="0" err="1" smtClean="0"/>
              <a:t>yytext</a:t>
            </a:r>
            <a:r>
              <a:rPr lang="tr-TR" dirty="0" smtClean="0"/>
              <a:t>) döndürür. Sonuç olarak </a:t>
            </a:r>
            <a:r>
              <a:rPr lang="tr-TR" dirty="0" err="1" smtClean="0"/>
              <a:t>yylex</a:t>
            </a:r>
            <a:r>
              <a:rPr lang="tr-TR" dirty="0" smtClean="0"/>
              <a:t> () eşleşen sayıyı döndürür. </a:t>
            </a:r>
            <a:r>
              <a:rPr lang="tr-TR" dirty="0" err="1" smtClean="0"/>
              <a:t>Yylex</a:t>
            </a:r>
            <a:r>
              <a:rPr lang="tr-TR" dirty="0" smtClean="0"/>
              <a:t> () tarafından döndürülen değer, </a:t>
            </a:r>
            <a:r>
              <a:rPr lang="tr-TR" dirty="0" err="1" smtClean="0"/>
              <a:t>num</a:t>
            </a:r>
            <a:r>
              <a:rPr lang="tr-TR" dirty="0" smtClean="0"/>
              <a:t> değişkeninde saklanır. Bu değişkende saklanan değer daha sonra </a:t>
            </a:r>
            <a:r>
              <a:rPr lang="tr-TR" dirty="0" err="1" smtClean="0"/>
              <a:t>printf</a:t>
            </a:r>
            <a:r>
              <a:rPr lang="tr-TR" dirty="0" smtClean="0"/>
              <a:t> () kullanılarak ekrana yazdırılır.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6263640" y="481732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 smtClean="0"/>
              <a:t>yylex</a:t>
            </a:r>
            <a:r>
              <a:rPr lang="tr-TR" dirty="0" smtClean="0"/>
              <a:t> (), eşleşen bir kalıba karşılık gelen eylemlerden biri bir </a:t>
            </a:r>
            <a:r>
              <a:rPr lang="tr-TR" dirty="0" err="1" smtClean="0"/>
              <a:t>return</a:t>
            </a:r>
            <a:r>
              <a:rPr lang="tr-TR" dirty="0" smtClean="0"/>
              <a:t> ifadesi gerçekleştirene veya girişin sonuna erişilene kadar girişi taramaya devam eder. Yukarıdaki örnekte </a:t>
            </a:r>
            <a:r>
              <a:rPr lang="tr-TR" dirty="0" err="1" smtClean="0"/>
              <a:t>yylex</a:t>
            </a:r>
            <a:r>
              <a:rPr lang="tr-TR" dirty="0" smtClean="0"/>
              <a:t> () kuralın uygulanmasından hemen sonra sona erer, çünkü bir </a:t>
            </a:r>
            <a:r>
              <a:rPr lang="tr-TR" dirty="0" err="1" smtClean="0"/>
              <a:t>return</a:t>
            </a:r>
            <a:r>
              <a:rPr lang="tr-TR" dirty="0" smtClean="0"/>
              <a:t> ifadesinden oluşur.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6795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407670" y="4527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/>
              <a:t>Kurallar bölümündeki eylemlerden hiçbiri bir </a:t>
            </a:r>
            <a:r>
              <a:rPr lang="tr-TR" dirty="0" err="1" smtClean="0"/>
              <a:t>return</a:t>
            </a:r>
            <a:r>
              <a:rPr lang="tr-TR" dirty="0" smtClean="0"/>
              <a:t> ifadesi yürütmezse, </a:t>
            </a:r>
            <a:r>
              <a:rPr lang="tr-TR" dirty="0" err="1" smtClean="0"/>
              <a:t>yylex</a:t>
            </a:r>
            <a:r>
              <a:rPr lang="tr-TR" dirty="0" smtClean="0"/>
              <a:t> () giriş dosyasındaki dosyanın sonuna kadar eşleşen desenleri taramaya devam eder.</a:t>
            </a:r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>
            <a:off x="4739640" y="186737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/>
              <a:t>Konsol girişi durumunda, </a:t>
            </a:r>
            <a:r>
              <a:rPr lang="tr-TR" dirty="0" err="1" smtClean="0"/>
              <a:t>yylex</a:t>
            </a:r>
            <a:r>
              <a:rPr lang="tr-TR" dirty="0" smtClean="0"/>
              <a:t> () konsoldan daha fazla giriş bekler. Kullanıcı, </a:t>
            </a:r>
            <a:r>
              <a:rPr lang="tr-TR" dirty="0" err="1" smtClean="0"/>
              <a:t>yylex</a:t>
            </a:r>
            <a:r>
              <a:rPr lang="tr-TR" dirty="0" smtClean="0"/>
              <a:t> () işlevini sonlandırmak için terminalde </a:t>
            </a:r>
            <a:r>
              <a:rPr lang="tr-TR" dirty="0" err="1" smtClean="0"/>
              <a:t>ctrl</a:t>
            </a:r>
            <a:r>
              <a:rPr lang="tr-TR" dirty="0" smtClean="0"/>
              <a:t> + d tuşlarını girmelidir. </a:t>
            </a:r>
            <a:r>
              <a:rPr lang="tr-TR" dirty="0" err="1" smtClean="0"/>
              <a:t>Yylex</a:t>
            </a:r>
            <a:r>
              <a:rPr lang="tr-TR" dirty="0" smtClean="0"/>
              <a:t> () bir kereden fazla çağrılırsa, giriş dosyasındaki önceki aramada döndürdüğü konumdan taramaya başlar.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94835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4694788" y="0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i="0" dirty="0" err="1" smtClean="0">
                <a:solidFill>
                  <a:srgbClr val="333333"/>
                </a:solidFill>
                <a:effectLst/>
                <a:latin typeface="Museo Sans"/>
              </a:rPr>
              <a:t>yywrap</a:t>
            </a:r>
            <a:r>
              <a:rPr lang="tr-TR" b="1" i="0" dirty="0" smtClean="0">
                <a:solidFill>
                  <a:srgbClr val="333333"/>
                </a:solidFill>
                <a:effectLst/>
                <a:latin typeface="Museo Sans"/>
              </a:rPr>
              <a:t>()</a:t>
            </a:r>
            <a:endParaRPr lang="tr-TR" b="1" i="0" dirty="0">
              <a:solidFill>
                <a:srgbClr val="333333"/>
              </a:solidFill>
              <a:effectLst/>
              <a:latin typeface="Museo Sans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236220" y="56775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/>
              <a:t>LEX, </a:t>
            </a:r>
            <a:r>
              <a:rPr lang="tr-TR" dirty="0" err="1" smtClean="0"/>
              <a:t>lex.yy.c</a:t>
            </a:r>
            <a:r>
              <a:rPr lang="tr-TR" dirty="0" smtClean="0"/>
              <a:t> dosyasında </a:t>
            </a:r>
            <a:r>
              <a:rPr lang="tr-TR" dirty="0" err="1" smtClean="0"/>
              <a:t>return-type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 işlevinin </a:t>
            </a:r>
            <a:r>
              <a:rPr lang="tr-TR" dirty="0" err="1" smtClean="0"/>
              <a:t>yywrap</a:t>
            </a:r>
            <a:r>
              <a:rPr lang="tr-TR" dirty="0" smtClean="0"/>
              <a:t> () işlevini bildirir. LEX </a:t>
            </a:r>
            <a:r>
              <a:rPr lang="tr-TR" dirty="0" err="1" smtClean="0"/>
              <a:t>yywrap</a:t>
            </a:r>
            <a:r>
              <a:rPr lang="tr-TR" dirty="0" smtClean="0"/>
              <a:t> () için herhangi bir tanım sağlamaz. </a:t>
            </a:r>
            <a:r>
              <a:rPr lang="tr-TR" dirty="0" err="1" smtClean="0"/>
              <a:t>yylex</a:t>
            </a:r>
            <a:r>
              <a:rPr lang="tr-TR" dirty="0" smtClean="0"/>
              <a:t> (), girişin sonuna geldiğinde </a:t>
            </a:r>
            <a:r>
              <a:rPr lang="tr-TR" dirty="0" err="1" smtClean="0"/>
              <a:t>yywrap</a:t>
            </a:r>
            <a:r>
              <a:rPr lang="tr-TR" dirty="0" smtClean="0"/>
              <a:t> () işlevini çağırır. </a:t>
            </a:r>
            <a:r>
              <a:rPr lang="tr-TR" dirty="0" err="1" smtClean="0"/>
              <a:t>Yywrap</a:t>
            </a:r>
            <a:r>
              <a:rPr lang="tr-TR" dirty="0" smtClean="0"/>
              <a:t> () sıfır döndürürse (yanlış gösterir) </a:t>
            </a:r>
            <a:r>
              <a:rPr lang="tr-TR" dirty="0" err="1" smtClean="0"/>
              <a:t>yylex</a:t>
            </a:r>
            <a:r>
              <a:rPr lang="tr-TR" dirty="0" smtClean="0"/>
              <a:t> () daha fazla giriş olduğunu varsayar ve </a:t>
            </a:r>
            <a:r>
              <a:rPr lang="tr-TR" dirty="0" err="1" smtClean="0"/>
              <a:t>yyin</a:t>
            </a:r>
            <a:r>
              <a:rPr lang="tr-TR" dirty="0" smtClean="0"/>
              <a:t> tarafından gösterilen konumdan taramaya devam eder. </a:t>
            </a:r>
            <a:r>
              <a:rPr lang="tr-TR" dirty="0" err="1" smtClean="0"/>
              <a:t>Yywrap</a:t>
            </a:r>
            <a:r>
              <a:rPr lang="tr-TR" dirty="0" smtClean="0"/>
              <a:t> () sıfır olmayan bir değer (doğru olduğunu gösterir) döndürürse, </a:t>
            </a:r>
            <a:r>
              <a:rPr lang="tr-TR" dirty="0" err="1" smtClean="0"/>
              <a:t>yylex</a:t>
            </a:r>
            <a:r>
              <a:rPr lang="tr-TR" dirty="0" smtClean="0"/>
              <a:t> () tarama işlemini sonlandırır ve 0 değerini döndürür (yani “sarar”). Programcı, oluşturulan </a:t>
            </a:r>
            <a:r>
              <a:rPr lang="tr-TR" dirty="0" err="1" smtClean="0"/>
              <a:t>sözcüksel</a:t>
            </a:r>
            <a:r>
              <a:rPr lang="tr-TR" dirty="0" smtClean="0"/>
              <a:t> analiz cihazını kullanarak birden fazla giriş dosyasını taramak isterse, </a:t>
            </a:r>
            <a:r>
              <a:rPr lang="tr-TR" dirty="0" err="1" smtClean="0"/>
              <a:t>yyin</a:t>
            </a:r>
            <a:r>
              <a:rPr lang="tr-TR" dirty="0" smtClean="0"/>
              <a:t> </a:t>
            </a:r>
            <a:r>
              <a:rPr lang="tr-TR" dirty="0" err="1" smtClean="0"/>
              <a:t>yywrap</a:t>
            </a:r>
            <a:r>
              <a:rPr lang="tr-TR" dirty="0" smtClean="0"/>
              <a:t> () içindeki yeni bir giriş dosyasına ayarlanarak ve 0 döndürülerek kolayca yapılabilir.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5619750" y="412649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/>
              <a:t>LEX, </a:t>
            </a:r>
            <a:r>
              <a:rPr lang="tr-TR" dirty="0" err="1" smtClean="0"/>
              <a:t>lex.yy.c</a:t>
            </a:r>
            <a:r>
              <a:rPr lang="tr-TR" dirty="0" smtClean="0"/>
              <a:t> dosyasında </a:t>
            </a:r>
            <a:r>
              <a:rPr lang="tr-TR" dirty="0" err="1" smtClean="0"/>
              <a:t>yywrap</a:t>
            </a:r>
            <a:r>
              <a:rPr lang="tr-TR" dirty="0" smtClean="0"/>
              <a:t> () öğesini tanımlamadığı ve </a:t>
            </a:r>
            <a:r>
              <a:rPr lang="tr-TR" dirty="0" err="1" smtClean="0"/>
              <a:t>yylex</a:t>
            </a:r>
            <a:r>
              <a:rPr lang="tr-TR" dirty="0" smtClean="0"/>
              <a:t> () altında bir çağrı yaptığı için, programcı bunu Yardımcı fonksiyonlar bölümünde tanımlamalı veya bildirimler bölümünde% seçenek </a:t>
            </a:r>
            <a:r>
              <a:rPr lang="tr-TR" dirty="0" err="1" smtClean="0"/>
              <a:t>noyywrap</a:t>
            </a:r>
            <a:r>
              <a:rPr lang="tr-TR" dirty="0" smtClean="0"/>
              <a:t> sağlamalıdır. Bu seçenek, </a:t>
            </a:r>
            <a:r>
              <a:rPr lang="tr-TR" dirty="0" err="1" smtClean="0"/>
              <a:t>lex.yy.c</a:t>
            </a:r>
            <a:r>
              <a:rPr lang="tr-TR" dirty="0" smtClean="0"/>
              <a:t> dosyasındaki </a:t>
            </a:r>
            <a:r>
              <a:rPr lang="tr-TR" dirty="0" err="1" smtClean="0"/>
              <a:t>yywrap</a:t>
            </a:r>
            <a:r>
              <a:rPr lang="tr-TR" dirty="0" smtClean="0"/>
              <a:t> () çağrısını kaldırır. </a:t>
            </a:r>
            <a:r>
              <a:rPr lang="tr-TR" dirty="0" err="1" smtClean="0"/>
              <a:t>Yywrap</a:t>
            </a:r>
            <a:r>
              <a:rPr lang="tr-TR" dirty="0" smtClean="0"/>
              <a:t> () işlevinin tanımlanması veya% seçenek özelliğini kullanarak yokluğun belirtilmesi zorunludur. Aksi takdirde, LEX bir hatayı işaretleyecektir.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7128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2" y="258303"/>
            <a:ext cx="5851160" cy="624536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639" y="126788"/>
            <a:ext cx="5301153" cy="4010872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6124302" y="447234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 smtClean="0"/>
              <a:t>Yylex</a:t>
            </a:r>
            <a:r>
              <a:rPr lang="tr-TR" dirty="0" smtClean="0"/>
              <a:t> () ilk giriş dosyasını taramayı bitirdiğinde, </a:t>
            </a:r>
            <a:r>
              <a:rPr lang="tr-TR" dirty="0" err="1" smtClean="0"/>
              <a:t>input_file.l</a:t>
            </a:r>
            <a:r>
              <a:rPr lang="tr-TR" dirty="0" smtClean="0"/>
              <a:t> </a:t>
            </a:r>
            <a:r>
              <a:rPr lang="tr-TR" dirty="0" err="1" smtClean="0"/>
              <a:t>yylex</a:t>
            </a:r>
            <a:r>
              <a:rPr lang="tr-TR" dirty="0" smtClean="0"/>
              <a:t> () </a:t>
            </a:r>
            <a:r>
              <a:rPr lang="tr-TR" dirty="0" err="1" smtClean="0"/>
              <a:t>yywrap</a:t>
            </a:r>
            <a:r>
              <a:rPr lang="tr-TR" dirty="0" smtClean="0"/>
              <a:t> () işlevini çağırır. </a:t>
            </a:r>
            <a:r>
              <a:rPr lang="tr-TR" dirty="0" err="1" smtClean="0"/>
              <a:t>Yywrap</a:t>
            </a:r>
            <a:r>
              <a:rPr lang="tr-TR" dirty="0" smtClean="0"/>
              <a:t> () işlevinin yukarıdaki tanımı giriş dosyası işaretçisini input_file_2.l olarak ayarlar ve 0 değerini döndürür. Sonuç olarak, tarayıcı input_file_2.l içinde taramaya devam eder. </a:t>
            </a:r>
            <a:r>
              <a:rPr lang="tr-TR" dirty="0" err="1" smtClean="0"/>
              <a:t>Yylex</a:t>
            </a:r>
            <a:r>
              <a:rPr lang="tr-TR" dirty="0" smtClean="0"/>
              <a:t> (), input_file_2.l öğesinin EOF değeriyle karşılaştığında </a:t>
            </a:r>
            <a:r>
              <a:rPr lang="tr-TR" dirty="0" err="1" smtClean="0"/>
              <a:t>yywrap</a:t>
            </a:r>
            <a:r>
              <a:rPr lang="tr-TR" dirty="0" smtClean="0"/>
              <a:t> () öğesini çağırdığında, </a:t>
            </a:r>
            <a:r>
              <a:rPr lang="tr-TR" dirty="0" err="1" smtClean="0"/>
              <a:t>yywrap</a:t>
            </a:r>
            <a:r>
              <a:rPr lang="tr-TR" dirty="0" smtClean="0"/>
              <a:t> (), 1 değerini döndürür ve </a:t>
            </a:r>
            <a:r>
              <a:rPr lang="tr-TR" dirty="0" err="1" smtClean="0"/>
              <a:t>yylex</a:t>
            </a:r>
            <a:r>
              <a:rPr lang="tr-TR" dirty="0" smtClean="0"/>
              <a:t> (), taramayı durdurur.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28718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684</Words>
  <Application>Microsoft Office PowerPoint</Application>
  <PresentationFormat>Geniş ekran</PresentationFormat>
  <Paragraphs>24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Museo Sans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Toshiba</dc:creator>
  <cp:lastModifiedBy>Toshiba</cp:lastModifiedBy>
  <cp:revision>4</cp:revision>
  <dcterms:created xsi:type="dcterms:W3CDTF">2019-03-03T14:57:48Z</dcterms:created>
  <dcterms:modified xsi:type="dcterms:W3CDTF">2019-03-03T15:29:45Z</dcterms:modified>
</cp:coreProperties>
</file>