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52" r:id="rId3"/>
    <p:sldId id="353" r:id="rId4"/>
    <p:sldId id="362" r:id="rId5"/>
    <p:sldId id="360" r:id="rId6"/>
    <p:sldId id="361" r:id="rId7"/>
    <p:sldId id="363" r:id="rId8"/>
    <p:sldId id="354" r:id="rId9"/>
    <p:sldId id="355" r:id="rId10"/>
    <p:sldId id="356" r:id="rId11"/>
    <p:sldId id="357" r:id="rId12"/>
    <p:sldId id="358" r:id="rId13"/>
    <p:sldId id="365" r:id="rId14"/>
    <p:sldId id="359" r:id="rId15"/>
    <p:sldId id="364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1" r:id="rId31"/>
    <p:sldId id="382" r:id="rId32"/>
    <p:sldId id="383" r:id="rId33"/>
    <p:sldId id="384" r:id="rId34"/>
    <p:sldId id="385" r:id="rId35"/>
    <p:sldId id="386" r:id="rId36"/>
    <p:sldId id="388" r:id="rId37"/>
    <p:sldId id="387" r:id="rId38"/>
    <p:sldId id="380" r:id="rId39"/>
    <p:sldId id="389" r:id="rId40"/>
    <p:sldId id="391" r:id="rId41"/>
    <p:sldId id="392" r:id="rId42"/>
    <p:sldId id="390" r:id="rId43"/>
    <p:sldId id="39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5BBA5-28D6-4FEC-BDCF-A471F1B098DC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9093-AD9B-4038-95B1-74A0CCD24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5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E92994-2AF3-4088-B521-311C9BDDABFF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9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D9B84A-DE6C-4EBF-97DE-47904CB71658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823F72-96AE-4011-96E8-0E3AAFAAEE10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BBBF56-47A6-44FB-B912-DC09FDF047B7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288B32-27F6-4060-9A60-3C148ABA1F52}" type="datetime1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9BBF7B-EF96-4F8B-8335-ED3396C69F36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7065D1C-BC86-4003-A488-15648C32DFB2}" type="datetime1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E2A35D-74C8-47B6-9BF3-E5D5CB29D2DB}" type="datetime1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7F66C4A-C091-4C30-B5F6-53EF5C02859A}" type="datetime1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9F0C88-F4E5-4C9C-9697-20E587423745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F92661-D1B7-4F90-8444-69C876A91503}" type="datetime1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18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18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F22-8D96-4CC0-8AEC-D5DD4505838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0779"/>
            <a:ext cx="762000" cy="3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91656"/>
            <a:ext cx="9144000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830568"/>
            <a:ext cx="91440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CENG 538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Advanced Graphics and UIs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Texture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3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3:</a:t>
            </a:r>
            <a:r>
              <a:rPr lang="en-US" dirty="0"/>
              <a:t> Compute a (u, v) value for every surface point. For instance, a sphere: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Step 4:</a:t>
            </a:r>
            <a:r>
              <a:rPr lang="en-US" dirty="0"/>
              <a:t> Find the texture image coordinate (</a:t>
            </a:r>
            <a:r>
              <a:rPr lang="en-US" dirty="0" err="1"/>
              <a:t>i</a:t>
            </a:r>
            <a:r>
              <a:rPr lang="en-US" dirty="0"/>
              <a:t>, j) at the given (u, v) coordinate: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99953" y="24384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= </a:t>
            </a:r>
            <a:r>
              <a:rPr lang="en-GB" dirty="0" smtClean="0"/>
              <a:t>ϕ / (2</a:t>
            </a:r>
            <a:r>
              <a:rPr lang="el-GR" altLang="zh-CN" dirty="0" smtClean="0"/>
              <a:t>π</a:t>
            </a:r>
            <a:r>
              <a:rPr lang="en-US" altLang="zh-CN" dirty="0" smtClean="0"/>
              <a:t>)</a:t>
            </a:r>
            <a:endParaRPr lang="tr-TR" dirty="0"/>
          </a:p>
        </p:txBody>
      </p:sp>
      <p:sp>
        <p:nvSpPr>
          <p:cNvPr id="15" name="TextBox 14"/>
          <p:cNvSpPr txBox="1"/>
          <p:nvPr/>
        </p:nvSpPr>
        <p:spPr>
          <a:xfrm>
            <a:off x="1109478" y="2807732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 = (</a:t>
            </a:r>
            <a:r>
              <a:rPr lang="el-GR" altLang="zh-CN" dirty="0" smtClean="0"/>
              <a:t>π</a:t>
            </a:r>
            <a:r>
              <a:rPr lang="en-US" altLang="zh-CN" dirty="0" smtClean="0"/>
              <a:t> – </a:t>
            </a:r>
            <a:r>
              <a:rPr lang="en-GB" dirty="0" smtClean="0"/>
              <a:t>Θ) / </a:t>
            </a:r>
            <a:r>
              <a:rPr lang="el-GR" altLang="zh-CN" dirty="0" smtClean="0"/>
              <a:t>π</a:t>
            </a:r>
            <a:r>
              <a:rPr lang="en-US" altLang="zh-CN" dirty="0" smtClean="0"/>
              <a:t> = 1 – </a:t>
            </a:r>
            <a:r>
              <a:rPr lang="en-GB" dirty="0" smtClean="0"/>
              <a:t>Θ/</a:t>
            </a:r>
            <a:r>
              <a:rPr lang="el-GR" altLang="zh-CN" dirty="0"/>
              <a:t> π</a:t>
            </a:r>
            <a:endParaRPr lang="tr-TR" dirty="0"/>
          </a:p>
        </p:txBody>
      </p:sp>
      <p:sp>
        <p:nvSpPr>
          <p:cNvPr id="16" name="TextBox 15"/>
          <p:cNvSpPr txBox="1"/>
          <p:nvPr/>
        </p:nvSpPr>
        <p:spPr>
          <a:xfrm>
            <a:off x="1333989" y="449580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= </a:t>
            </a:r>
            <a:r>
              <a:rPr lang="en-US" dirty="0" err="1" smtClean="0"/>
              <a:t>u.n</a:t>
            </a:r>
            <a:r>
              <a:rPr lang="en-US" baseline="-25000" dirty="0" err="1" smtClean="0"/>
              <a:t>x</a:t>
            </a:r>
            <a:endParaRPr lang="tr-TR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346913" y="4844534"/>
            <a:ext cx="81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 = </a:t>
            </a:r>
            <a:r>
              <a:rPr lang="en-US" dirty="0" err="1" smtClean="0"/>
              <a:t>v.n</a:t>
            </a:r>
            <a:r>
              <a:rPr lang="en-US" baseline="-25000" dirty="0" err="1" smtClean="0"/>
              <a:t>y</a:t>
            </a:r>
            <a:endParaRPr lang="tr-TR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" y="5410200"/>
            <a:ext cx="258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x</a:t>
            </a:r>
            <a:r>
              <a:rPr lang="en-US" dirty="0"/>
              <a:t> </a:t>
            </a:r>
            <a:r>
              <a:rPr lang="en-US" dirty="0" smtClean="0"/>
              <a:t>= texture image width</a:t>
            </a:r>
          </a:p>
          <a:p>
            <a:r>
              <a:rPr lang="en-US" dirty="0" err="1" smtClean="0"/>
              <a:t>n</a:t>
            </a:r>
            <a:r>
              <a:rPr lang="en-US" baseline="-25000" dirty="0" err="1" smtClean="0"/>
              <a:t>y</a:t>
            </a:r>
            <a:r>
              <a:rPr lang="en-US" dirty="0" smtClean="0"/>
              <a:t> = texture image height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2830030" y="4572000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i, j can be fractional!</a:t>
            </a:r>
            <a:endParaRPr lang="tr-TR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34" y="2034461"/>
            <a:ext cx="1699339" cy="16993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606" y="2015051"/>
            <a:ext cx="2236855" cy="1733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986588"/>
            <a:ext cx="3762375" cy="11546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033" y="296021"/>
            <a:ext cx="3237996" cy="11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5:</a:t>
            </a:r>
            <a:r>
              <a:rPr lang="en-US" dirty="0"/>
              <a:t> Choose the </a:t>
            </a:r>
            <a:r>
              <a:rPr lang="en-US" dirty="0" err="1"/>
              <a:t>texel</a:t>
            </a:r>
            <a:r>
              <a:rPr lang="en-US" dirty="0"/>
              <a:t> color using a suitable interpolation strategy.</a:t>
            </a:r>
          </a:p>
          <a:p>
            <a:pPr lvl="1"/>
            <a:r>
              <a:rPr lang="en-US" b="1" dirty="0"/>
              <a:t>Nearest Neighbor:</a:t>
            </a:r>
            <a:r>
              <a:rPr lang="en-US" dirty="0"/>
              <a:t> fetch </a:t>
            </a:r>
            <a:r>
              <a:rPr lang="en-US" dirty="0" err="1"/>
              <a:t>texel</a:t>
            </a:r>
            <a:r>
              <a:rPr lang="en-US" dirty="0"/>
              <a:t> at nearest coordinate </a:t>
            </a:r>
          </a:p>
          <a:p>
            <a:pPr marL="594360" lvl="2" indent="0">
              <a:buNone/>
            </a:pPr>
            <a:r>
              <a:rPr lang="en-US" dirty="0"/>
              <a:t>			Color(x, y, z) = fetch(</a:t>
            </a:r>
            <a:r>
              <a:rPr lang="en-US" b="1" dirty="0"/>
              <a:t>round(</a:t>
            </a:r>
            <a:r>
              <a:rPr lang="en-US" b="1" dirty="0" err="1"/>
              <a:t>i</a:t>
            </a:r>
            <a:r>
              <a:rPr lang="en-US" b="1" dirty="0"/>
              <a:t>, j))</a:t>
            </a:r>
          </a:p>
          <a:p>
            <a:pPr lvl="1"/>
            <a:r>
              <a:rPr lang="en-US" b="1" dirty="0"/>
              <a:t>Bilinear Interpolation: </a:t>
            </a:r>
            <a:r>
              <a:rPr lang="en-US" dirty="0"/>
              <a:t>Average four closest neighbors:</a:t>
            </a:r>
            <a:endParaRPr lang="en-US" b="1" dirty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447800" y="3200400"/>
            <a:ext cx="2590800" cy="2784217"/>
            <a:chOff x="3505200" y="3124200"/>
            <a:chExt cx="2590800" cy="2784217"/>
          </a:xfrm>
        </p:grpSpPr>
        <p:grpSp>
          <p:nvGrpSpPr>
            <p:cNvPr id="20" name="Group 19"/>
            <p:cNvGrpSpPr/>
            <p:nvPr/>
          </p:nvGrpSpPr>
          <p:grpSpPr>
            <a:xfrm>
              <a:off x="3657600" y="3352800"/>
              <a:ext cx="2286000" cy="2286000"/>
              <a:chOff x="3657600" y="3352800"/>
              <a:chExt cx="2286000" cy="228600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657600" y="4495800"/>
                <a:ext cx="11430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00600" y="4495800"/>
                <a:ext cx="11430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657600" y="3352800"/>
                <a:ext cx="11430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800600" y="3352800"/>
                <a:ext cx="1143000" cy="1143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4552950" y="4667250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81384" y="434340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i,j</a:t>
              </a:r>
              <a:r>
                <a:rPr lang="en-US" dirty="0" smtClean="0"/>
                <a:t>)</a:t>
              </a:r>
              <a:endParaRPr lang="tr-T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171950" y="3867150"/>
              <a:ext cx="114300" cy="114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Oval 26"/>
            <p:cNvSpPr/>
            <p:nvPr/>
          </p:nvSpPr>
          <p:spPr>
            <a:xfrm>
              <a:off x="4171950" y="5010150"/>
              <a:ext cx="114300" cy="114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Oval 27"/>
            <p:cNvSpPr/>
            <p:nvPr/>
          </p:nvSpPr>
          <p:spPr>
            <a:xfrm>
              <a:off x="5314950" y="5010150"/>
              <a:ext cx="114300" cy="114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Oval 28"/>
            <p:cNvSpPr/>
            <p:nvPr/>
          </p:nvSpPr>
          <p:spPr>
            <a:xfrm>
              <a:off x="5314950" y="3867150"/>
              <a:ext cx="114300" cy="114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505200" y="3924300"/>
              <a:ext cx="2590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219575" y="3124200"/>
              <a:ext cx="0" cy="27842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362575" y="3124200"/>
              <a:ext cx="0" cy="27842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505200" y="5067300"/>
              <a:ext cx="2590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219575" y="4724400"/>
              <a:ext cx="37147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86250" y="459688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a</a:t>
              </a:r>
              <a:endParaRPr lang="tr-TR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78302" y="46886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b</a:t>
              </a:r>
              <a:endParaRPr lang="tr-TR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62400" y="4038600"/>
            <a:ext cx="4825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Color</a:t>
            </a:r>
            <a:r>
              <a:rPr lang="en-US" dirty="0" smtClean="0"/>
              <a:t>(x, y, z)</a:t>
            </a:r>
            <a:r>
              <a:rPr lang="tr-TR" dirty="0" smtClean="0"/>
              <a:t> </a:t>
            </a:r>
            <a:r>
              <a:rPr lang="en-US" dirty="0" smtClean="0"/>
              <a:t>= fetch(</a:t>
            </a:r>
            <a:r>
              <a:rPr lang="en-US" b="1" dirty="0" smtClean="0"/>
              <a:t>round(i, j)</a:t>
            </a:r>
            <a:r>
              <a:rPr lang="en-US" dirty="0" smtClean="0"/>
              <a:t>).(1 – a).(1 – b) +</a:t>
            </a:r>
          </a:p>
          <a:p>
            <a:r>
              <a:rPr lang="en-US" dirty="0" smtClean="0"/>
              <a:t>                       fetch(</a:t>
            </a:r>
            <a:r>
              <a:rPr lang="en-US" b="1" dirty="0" smtClean="0"/>
              <a:t>round(i+1, </a:t>
            </a:r>
            <a:r>
              <a:rPr lang="en-US" b="1" dirty="0"/>
              <a:t>j</a:t>
            </a:r>
            <a:r>
              <a:rPr lang="en-US" b="1" dirty="0" smtClean="0"/>
              <a:t>)</a:t>
            </a:r>
            <a:r>
              <a:rPr lang="en-US" dirty="0" smtClean="0"/>
              <a:t>).(a</a:t>
            </a:r>
            <a:r>
              <a:rPr lang="en-US" dirty="0"/>
              <a:t>).(1 – b) </a:t>
            </a:r>
            <a:r>
              <a:rPr lang="en-US" dirty="0" smtClean="0"/>
              <a:t>+</a:t>
            </a:r>
          </a:p>
          <a:p>
            <a:r>
              <a:rPr lang="en-US" dirty="0" smtClean="0"/>
              <a:t>                       fetch(</a:t>
            </a:r>
            <a:r>
              <a:rPr lang="en-US" b="1" dirty="0" smtClean="0"/>
              <a:t>round(i, j+1)</a:t>
            </a:r>
            <a:r>
              <a:rPr lang="en-US" dirty="0" smtClean="0"/>
              <a:t>).(1 – a).(b) +</a:t>
            </a:r>
          </a:p>
          <a:p>
            <a:r>
              <a:rPr lang="en-US" dirty="0" smtClean="0"/>
              <a:t>                       fetch(</a:t>
            </a:r>
            <a:r>
              <a:rPr lang="en-US" b="1" dirty="0" smtClean="0"/>
              <a:t>round(i+1, </a:t>
            </a:r>
            <a:r>
              <a:rPr lang="en-US" b="1" dirty="0"/>
              <a:t>j+1</a:t>
            </a:r>
            <a:r>
              <a:rPr lang="en-US" b="1" dirty="0" smtClean="0"/>
              <a:t>)</a:t>
            </a:r>
            <a:r>
              <a:rPr lang="en-US" dirty="0" smtClean="0"/>
              <a:t>).(a</a:t>
            </a:r>
            <a:r>
              <a:rPr lang="en-US" dirty="0"/>
              <a:t>).(</a:t>
            </a:r>
            <a:r>
              <a:rPr lang="en-US" dirty="0" smtClean="0"/>
              <a:t>b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275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12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81200"/>
            <a:ext cx="3845657" cy="384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Interesting Usage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228850"/>
            <a:ext cx="70294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 Arbitrary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mapping b/w the texture and object (‘s triangles)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93830"/>
            <a:ext cx="6442597" cy="44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 Arbitrary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mapping b/w the texture and object (‘s triangles)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A 3D point on the surface maps to a location b/w </a:t>
            </a:r>
            <a:r>
              <a:rPr lang="en-US" dirty="0" err="1" smtClean="0"/>
              <a:t>texels</a:t>
            </a:r>
            <a:r>
              <a:rPr lang="en-US" dirty="0" smtClean="0"/>
              <a:t> in the texture</a:t>
            </a:r>
          </a:p>
          <a:p>
            <a:pPr lvl="2"/>
            <a:r>
              <a:rPr lang="en-US" dirty="0" smtClean="0"/>
              <a:t>Handle this by Step 5 (NN or Interpolation)</a:t>
            </a:r>
          </a:p>
          <a:p>
            <a:pPr lvl="1"/>
            <a:r>
              <a:rPr lang="en-US" dirty="0" smtClean="0"/>
              <a:t>Only 3 vertices of surface triangle are known; others’ colors?</a:t>
            </a:r>
          </a:p>
          <a:p>
            <a:pPr lvl="2"/>
            <a:r>
              <a:rPr lang="en-US" dirty="0" smtClean="0"/>
              <a:t>Any 3D point in the triangle can be represented by </a:t>
            </a:r>
            <a:r>
              <a:rPr lang="en-US" dirty="0" err="1" smtClean="0"/>
              <a:t>barycentric</a:t>
            </a:r>
            <a:r>
              <a:rPr lang="en-US" dirty="0" smtClean="0"/>
              <a:t> coordinates (interpolation)</a:t>
            </a:r>
          </a:p>
          <a:p>
            <a:pPr lvl="2"/>
            <a:r>
              <a:rPr lang="en-US" dirty="0" smtClean="0"/>
              <a:t>Apply the corresponding </a:t>
            </a:r>
            <a:r>
              <a:rPr lang="en-US" dirty="0" err="1" smtClean="0"/>
              <a:t>barycentric</a:t>
            </a:r>
            <a:r>
              <a:rPr lang="en-US" dirty="0" smtClean="0"/>
              <a:t> coordinates to the texture</a:t>
            </a:r>
          </a:p>
          <a:p>
            <a:pPr lvl="3"/>
            <a:r>
              <a:rPr lang="en-US" dirty="0" smtClean="0"/>
              <a:t>Again use Step 5 to get the integer texture coordinates</a:t>
            </a:r>
          </a:p>
          <a:p>
            <a:pPr lvl="2"/>
            <a:r>
              <a:rPr lang="en-US" dirty="0" smtClean="0"/>
              <a:t>Detailed in the next slide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00" y="4876800"/>
            <a:ext cx="3044838" cy="19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 Arbitrary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must associate (u, v) coordinates for each vertex</a:t>
            </a:r>
          </a:p>
          <a:p>
            <a:r>
              <a:rPr lang="en-US" dirty="0"/>
              <a:t>The (u, v) coordinates inside the triangle can be found using the </a:t>
            </a:r>
            <a:r>
              <a:rPr lang="en-US" dirty="0" err="1"/>
              <a:t>barycentric</a:t>
            </a:r>
            <a:r>
              <a:rPr lang="en-US" dirty="0"/>
              <a:t> coordinates</a:t>
            </a:r>
          </a:p>
          <a:p>
            <a:r>
              <a:rPr lang="en-US" dirty="0"/>
              <a:t>Recall that the position of point p at </a:t>
            </a:r>
            <a:r>
              <a:rPr lang="en-US" dirty="0" err="1">
                <a:solidFill>
                  <a:srgbClr val="FF0000"/>
                </a:solidFill>
              </a:rPr>
              <a:t>barycentric</a:t>
            </a:r>
            <a:r>
              <a:rPr lang="en-US" dirty="0">
                <a:solidFill>
                  <a:srgbClr val="FF0000"/>
                </a:solidFill>
              </a:rPr>
              <a:t> coordinates</a:t>
            </a:r>
            <a:r>
              <a:rPr lang="en-US" dirty="0"/>
              <a:t> (</a:t>
            </a:r>
            <a:r>
              <a:rPr lang="en-GB" dirty="0"/>
              <a:t>β, γ) is equal to:</a:t>
            </a:r>
          </a:p>
          <a:p>
            <a:pPr marL="274320" lvl="1" indent="0" algn="ctr">
              <a:buNone/>
            </a:pPr>
            <a:r>
              <a:rPr lang="en-US" dirty="0"/>
              <a:t> p(</a:t>
            </a:r>
            <a:r>
              <a:rPr lang="en-GB" dirty="0"/>
              <a:t>β, γ) = a + β(b – a) + γ(c – a)</a:t>
            </a:r>
          </a:p>
          <a:p>
            <a:r>
              <a:rPr lang="en-GB" dirty="0"/>
              <a:t>Texture coordinates can be interpolated similarly:</a:t>
            </a:r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u(</a:t>
            </a:r>
            <a:r>
              <a:rPr lang="en-GB" dirty="0"/>
              <a:t>β, γ) = </a:t>
            </a:r>
            <a:r>
              <a:rPr lang="en-GB" dirty="0" err="1"/>
              <a:t>u</a:t>
            </a:r>
            <a:r>
              <a:rPr lang="en-GB" baseline="-25000" dirty="0" err="1"/>
              <a:t>a</a:t>
            </a:r>
            <a:r>
              <a:rPr lang="en-GB" dirty="0"/>
              <a:t> + β(</a:t>
            </a:r>
            <a:r>
              <a:rPr lang="en-GB" dirty="0" err="1"/>
              <a:t>u</a:t>
            </a:r>
            <a:r>
              <a:rPr lang="en-GB" baseline="-25000" dirty="0" err="1"/>
              <a:t>b</a:t>
            </a:r>
            <a:r>
              <a:rPr lang="en-GB" dirty="0"/>
              <a:t> – </a:t>
            </a:r>
            <a:r>
              <a:rPr lang="en-GB" dirty="0" err="1"/>
              <a:t>u</a:t>
            </a:r>
            <a:r>
              <a:rPr lang="en-GB" baseline="-25000" dirty="0" err="1"/>
              <a:t>a</a:t>
            </a:r>
            <a:r>
              <a:rPr lang="en-GB" dirty="0"/>
              <a:t>) + γ(</a:t>
            </a:r>
            <a:r>
              <a:rPr lang="en-GB" dirty="0" err="1"/>
              <a:t>u</a:t>
            </a:r>
            <a:r>
              <a:rPr lang="en-GB" baseline="-25000" dirty="0" err="1"/>
              <a:t>c</a:t>
            </a:r>
            <a:r>
              <a:rPr lang="en-GB" dirty="0"/>
              <a:t> – </a:t>
            </a:r>
            <a:r>
              <a:rPr lang="en-GB" dirty="0" err="1"/>
              <a:t>u</a:t>
            </a:r>
            <a:r>
              <a:rPr lang="en-GB" baseline="-25000" dirty="0" err="1"/>
              <a:t>a</a:t>
            </a:r>
            <a:r>
              <a:rPr lang="en-GB" dirty="0"/>
              <a:t>)</a:t>
            </a:r>
          </a:p>
          <a:p>
            <a:pPr marL="274320" lvl="1" indent="0">
              <a:buNone/>
            </a:pPr>
            <a:r>
              <a:rPr lang="en-US" dirty="0" smtClean="0"/>
              <a:t>                 v(</a:t>
            </a:r>
            <a:r>
              <a:rPr lang="en-GB" dirty="0"/>
              <a:t>β, γ) = </a:t>
            </a:r>
            <a:r>
              <a:rPr lang="en-GB" dirty="0" err="1"/>
              <a:t>v</a:t>
            </a:r>
            <a:r>
              <a:rPr lang="en-GB" baseline="-25000" dirty="0" err="1"/>
              <a:t>a</a:t>
            </a:r>
            <a:r>
              <a:rPr lang="en-GB" dirty="0"/>
              <a:t> + β(</a:t>
            </a:r>
            <a:r>
              <a:rPr lang="en-GB" dirty="0" err="1"/>
              <a:t>v</a:t>
            </a:r>
            <a:r>
              <a:rPr lang="en-GB" baseline="-25000" dirty="0" err="1"/>
              <a:t>b</a:t>
            </a:r>
            <a:r>
              <a:rPr lang="en-GB" dirty="0"/>
              <a:t> – </a:t>
            </a:r>
            <a:r>
              <a:rPr lang="en-GB" dirty="0" err="1"/>
              <a:t>v</a:t>
            </a:r>
            <a:r>
              <a:rPr lang="en-GB" baseline="-25000" dirty="0" err="1"/>
              <a:t>a</a:t>
            </a:r>
            <a:r>
              <a:rPr lang="en-GB" dirty="0"/>
              <a:t>) + γ(</a:t>
            </a:r>
            <a:r>
              <a:rPr lang="en-GB" dirty="0" err="1"/>
              <a:t>v</a:t>
            </a:r>
            <a:r>
              <a:rPr lang="en-GB" baseline="-25000" dirty="0" err="1"/>
              <a:t>c</a:t>
            </a:r>
            <a:r>
              <a:rPr lang="en-GB" dirty="0"/>
              <a:t> – </a:t>
            </a:r>
            <a:r>
              <a:rPr lang="en-GB" dirty="0" err="1"/>
              <a:t>v</a:t>
            </a:r>
            <a:r>
              <a:rPr lang="en-GB" baseline="-25000" dirty="0" err="1"/>
              <a:t>a</a:t>
            </a:r>
            <a:r>
              <a:rPr lang="en-GB" dirty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00" y="4876800"/>
            <a:ext cx="3044838" cy="19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 Arbitrary Object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GB" dirty="0"/>
              <a:t>β, γ) = a + β(b – a) + γ(c – </a:t>
            </a:r>
            <a:r>
              <a:rPr lang="en-GB" dirty="0" smtClean="0"/>
              <a:t>a)</a:t>
            </a:r>
          </a:p>
          <a:p>
            <a:r>
              <a:rPr lang="en-US" dirty="0" smtClean="0"/>
              <a:t>u(</a:t>
            </a:r>
            <a:r>
              <a:rPr lang="en-GB" dirty="0"/>
              <a:t>β, γ) = </a:t>
            </a:r>
            <a:r>
              <a:rPr lang="en-GB" dirty="0" err="1"/>
              <a:t>u</a:t>
            </a:r>
            <a:r>
              <a:rPr lang="en-GB" baseline="-25000" dirty="0" err="1"/>
              <a:t>a</a:t>
            </a:r>
            <a:r>
              <a:rPr lang="en-GB" dirty="0"/>
              <a:t> + β(</a:t>
            </a:r>
            <a:r>
              <a:rPr lang="en-GB" dirty="0" err="1"/>
              <a:t>u</a:t>
            </a:r>
            <a:r>
              <a:rPr lang="en-GB" baseline="-25000" dirty="0" err="1"/>
              <a:t>b</a:t>
            </a:r>
            <a:r>
              <a:rPr lang="en-GB" dirty="0"/>
              <a:t> – </a:t>
            </a:r>
            <a:r>
              <a:rPr lang="en-GB" dirty="0" err="1"/>
              <a:t>u</a:t>
            </a:r>
            <a:r>
              <a:rPr lang="en-GB" baseline="-25000" dirty="0" err="1"/>
              <a:t>a</a:t>
            </a:r>
            <a:r>
              <a:rPr lang="en-GB" dirty="0"/>
              <a:t>) + γ(</a:t>
            </a:r>
            <a:r>
              <a:rPr lang="en-GB" dirty="0" err="1"/>
              <a:t>u</a:t>
            </a:r>
            <a:r>
              <a:rPr lang="en-GB" baseline="-25000" dirty="0" err="1"/>
              <a:t>c</a:t>
            </a:r>
            <a:r>
              <a:rPr lang="en-GB" dirty="0"/>
              <a:t> – </a:t>
            </a:r>
            <a:r>
              <a:rPr lang="en-GB" dirty="0" err="1" smtClean="0"/>
              <a:t>u</a:t>
            </a:r>
            <a:r>
              <a:rPr lang="en-GB" baseline="-25000" dirty="0" err="1" smtClean="0"/>
              <a:t>a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US" dirty="0" smtClean="0"/>
              <a:t>v(</a:t>
            </a:r>
            <a:r>
              <a:rPr lang="en-GB" dirty="0"/>
              <a:t>β, γ) = </a:t>
            </a:r>
            <a:r>
              <a:rPr lang="en-GB" dirty="0" err="1"/>
              <a:t>v</a:t>
            </a:r>
            <a:r>
              <a:rPr lang="en-GB" baseline="-25000" dirty="0" err="1"/>
              <a:t>a</a:t>
            </a:r>
            <a:r>
              <a:rPr lang="en-GB" dirty="0"/>
              <a:t> + β(</a:t>
            </a:r>
            <a:r>
              <a:rPr lang="en-GB" dirty="0" err="1"/>
              <a:t>v</a:t>
            </a:r>
            <a:r>
              <a:rPr lang="en-GB" baseline="-25000" dirty="0" err="1"/>
              <a:t>b</a:t>
            </a:r>
            <a:r>
              <a:rPr lang="en-GB" dirty="0"/>
              <a:t> – </a:t>
            </a:r>
            <a:r>
              <a:rPr lang="en-GB" dirty="0" err="1"/>
              <a:t>v</a:t>
            </a:r>
            <a:r>
              <a:rPr lang="en-GB" baseline="-25000" dirty="0" err="1"/>
              <a:t>a</a:t>
            </a:r>
            <a:r>
              <a:rPr lang="en-GB" dirty="0"/>
              <a:t>) + γ(</a:t>
            </a:r>
            <a:r>
              <a:rPr lang="en-GB" dirty="0" err="1"/>
              <a:t>v</a:t>
            </a:r>
            <a:r>
              <a:rPr lang="en-GB" baseline="-25000" dirty="0" err="1"/>
              <a:t>c</a:t>
            </a:r>
            <a:r>
              <a:rPr lang="en-GB" dirty="0"/>
              <a:t> – </a:t>
            </a:r>
            <a:r>
              <a:rPr lang="en-GB" dirty="0" err="1"/>
              <a:t>v</a:t>
            </a:r>
            <a:r>
              <a:rPr lang="en-GB" baseline="-25000" dirty="0" err="1"/>
              <a:t>a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tr-TR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981200"/>
            <a:ext cx="2152650" cy="3057525"/>
          </a:xfrm>
          <a:prstGeom prst="rect">
            <a:avLst/>
          </a:prstGeom>
        </p:spPr>
      </p:pic>
      <p:sp>
        <p:nvSpPr>
          <p:cNvPr id="14" name="Content Placeholder 6"/>
          <p:cNvSpPr txBox="1">
            <a:spLocks/>
          </p:cNvSpPr>
          <p:nvPr/>
        </p:nvSpPr>
        <p:spPr>
          <a:xfrm>
            <a:off x="6686550" y="2286000"/>
            <a:ext cx="70485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β</a:t>
            </a:r>
            <a:endParaRPr lang="tr-TR" dirty="0"/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7086600" y="2895600"/>
            <a:ext cx="70485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γ</a:t>
            </a:r>
            <a:endParaRPr lang="tr-TR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686550" y="2971800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629400" y="2514600"/>
            <a:ext cx="55245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086600" y="4191000"/>
            <a:ext cx="381000" cy="6096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19975" y="4081462"/>
            <a:ext cx="247650" cy="7424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6"/>
          <p:cNvSpPr txBox="1">
            <a:spLocks/>
          </p:cNvSpPr>
          <p:nvPr/>
        </p:nvSpPr>
        <p:spPr>
          <a:xfrm>
            <a:off x="6934200" y="4267200"/>
            <a:ext cx="70485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β</a:t>
            </a:r>
            <a:endParaRPr lang="tr-TR" dirty="0">
              <a:solidFill>
                <a:srgbClr val="00B0F0"/>
              </a:solidFill>
            </a:endParaRPr>
          </a:p>
        </p:txBody>
      </p:sp>
      <p:sp>
        <p:nvSpPr>
          <p:cNvPr id="30" name="Content Placeholder 6"/>
          <p:cNvSpPr txBox="1">
            <a:spLocks/>
          </p:cNvSpPr>
          <p:nvPr/>
        </p:nvSpPr>
        <p:spPr>
          <a:xfrm>
            <a:off x="7524750" y="4191000"/>
            <a:ext cx="70485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γ</a:t>
            </a:r>
            <a:endParaRPr lang="tr-T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2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 and Shading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</a:t>
            </a:r>
            <a:r>
              <a:rPr lang="en-US" dirty="0" smtClean="0">
                <a:solidFill>
                  <a:srgbClr val="FF0000"/>
                </a:solidFill>
              </a:rPr>
              <a:t>texture mapping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shading</a:t>
            </a:r>
            <a:r>
              <a:rPr lang="en-US" dirty="0" smtClean="0"/>
              <a:t> are not mutually exclusive.</a:t>
            </a:r>
          </a:p>
          <a:p>
            <a:pPr lvl="1"/>
            <a:r>
              <a:rPr lang="en-US" dirty="0" smtClean="0"/>
              <a:t>Just get the base color in our shading model from the </a:t>
            </a:r>
            <a:r>
              <a:rPr lang="en-US" dirty="0" err="1" smtClean="0"/>
              <a:t>texels</a:t>
            </a:r>
            <a:endParaRPr lang="en-US" dirty="0" smtClean="0"/>
          </a:p>
          <a:p>
            <a:pPr lvl="2"/>
            <a:r>
              <a:rPr lang="en-US" dirty="0" err="1"/>
              <a:t>Ir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Cr</a:t>
            </a:r>
            <a:r>
              <a:rPr lang="en-US" dirty="0"/>
              <a:t>*(</a:t>
            </a:r>
            <a:r>
              <a:rPr lang="en-US" dirty="0" err="1"/>
              <a:t>AMBr</a:t>
            </a:r>
            <a:r>
              <a:rPr lang="en-US" dirty="0"/>
              <a:t> + </a:t>
            </a:r>
            <a:r>
              <a:rPr lang="en-US" dirty="0" err="1"/>
              <a:t>DIFr</a:t>
            </a:r>
            <a:r>
              <a:rPr lang="en-US" dirty="0"/>
              <a:t> * </a:t>
            </a:r>
            <a:r>
              <a:rPr lang="en-US" i="1" dirty="0" err="1"/>
              <a:t>n</a:t>
            </a:r>
            <a:r>
              <a:rPr lang="en-US" dirty="0" err="1"/>
              <a:t>.</a:t>
            </a:r>
            <a:r>
              <a:rPr lang="en-US" i="1" dirty="0" err="1"/>
              <a:t>l</a:t>
            </a:r>
            <a:r>
              <a:rPr lang="en-US" dirty="0"/>
              <a:t>) + </a:t>
            </a:r>
            <a:r>
              <a:rPr lang="en-US" dirty="0" err="1"/>
              <a:t>CLr</a:t>
            </a:r>
            <a:r>
              <a:rPr lang="en-US" dirty="0"/>
              <a:t> * </a:t>
            </a:r>
            <a:r>
              <a:rPr lang="en-US" dirty="0" err="1"/>
              <a:t>SPEr</a:t>
            </a:r>
            <a:r>
              <a:rPr lang="en-US" dirty="0"/>
              <a:t> * (</a:t>
            </a:r>
            <a:r>
              <a:rPr lang="en-US" i="1" dirty="0" err="1"/>
              <a:t>n</a:t>
            </a:r>
            <a:r>
              <a:rPr lang="en-US" dirty="0" err="1"/>
              <a:t>.</a:t>
            </a:r>
            <a:r>
              <a:rPr lang="en-US" i="1" dirty="0" err="1"/>
              <a:t>h</a:t>
            </a:r>
            <a:r>
              <a:rPr lang="en-US" i="1" dirty="0"/>
              <a:t>)</a:t>
            </a:r>
            <a:r>
              <a:rPr lang="en-US" baseline="30000" dirty="0"/>
              <a:t>p</a:t>
            </a:r>
          </a:p>
          <a:p>
            <a:pPr lvl="2"/>
            <a:r>
              <a:rPr lang="en-US" dirty="0"/>
              <a:t>Ig = </a:t>
            </a:r>
            <a:r>
              <a:rPr lang="en-US" b="1" dirty="0">
                <a:solidFill>
                  <a:srgbClr val="FF0000"/>
                </a:solidFill>
              </a:rPr>
              <a:t>Cg</a:t>
            </a:r>
            <a:r>
              <a:rPr lang="en-US" dirty="0"/>
              <a:t>*(</a:t>
            </a:r>
            <a:r>
              <a:rPr lang="en-US" dirty="0" err="1"/>
              <a:t>AMBg</a:t>
            </a:r>
            <a:r>
              <a:rPr lang="en-US" dirty="0"/>
              <a:t> + </a:t>
            </a:r>
            <a:r>
              <a:rPr lang="en-US" dirty="0" err="1"/>
              <a:t>DIFg</a:t>
            </a:r>
            <a:r>
              <a:rPr lang="en-US" dirty="0"/>
              <a:t> * </a:t>
            </a:r>
            <a:r>
              <a:rPr lang="en-US" i="1" dirty="0" err="1"/>
              <a:t>n</a:t>
            </a:r>
            <a:r>
              <a:rPr lang="en-US" dirty="0" err="1"/>
              <a:t>.</a:t>
            </a:r>
            <a:r>
              <a:rPr lang="en-US" i="1" dirty="0" err="1"/>
              <a:t>l</a:t>
            </a:r>
            <a:r>
              <a:rPr lang="en-US" dirty="0"/>
              <a:t>) + </a:t>
            </a:r>
            <a:r>
              <a:rPr lang="en-US" dirty="0" err="1"/>
              <a:t>CLg</a:t>
            </a:r>
            <a:r>
              <a:rPr lang="en-US" dirty="0"/>
              <a:t> * </a:t>
            </a:r>
            <a:r>
              <a:rPr lang="en-US" dirty="0" err="1"/>
              <a:t>SPEg</a:t>
            </a:r>
            <a:r>
              <a:rPr lang="en-US" dirty="0"/>
              <a:t> * (</a:t>
            </a:r>
            <a:r>
              <a:rPr lang="en-US" i="1" dirty="0" err="1"/>
              <a:t>n</a:t>
            </a:r>
            <a:r>
              <a:rPr lang="en-US" dirty="0" err="1"/>
              <a:t>.</a:t>
            </a:r>
            <a:r>
              <a:rPr lang="en-US" i="1" dirty="0" err="1"/>
              <a:t>h</a:t>
            </a:r>
            <a:r>
              <a:rPr lang="en-US" i="1" dirty="0"/>
              <a:t>)</a:t>
            </a:r>
            <a:r>
              <a:rPr lang="en-US" baseline="30000" dirty="0"/>
              <a:t>p</a:t>
            </a:r>
            <a:endParaRPr lang="en-US" dirty="0"/>
          </a:p>
          <a:p>
            <a:pPr lvl="2"/>
            <a:r>
              <a:rPr lang="en-US" dirty="0" err="1"/>
              <a:t>Ib</a:t>
            </a:r>
            <a:r>
              <a:rPr lang="en-US" dirty="0"/>
              <a:t> = </a:t>
            </a:r>
            <a:r>
              <a:rPr lang="en-US" b="1" dirty="0" err="1">
                <a:solidFill>
                  <a:srgbClr val="FF0000"/>
                </a:solidFill>
              </a:rPr>
              <a:t>Cb</a:t>
            </a:r>
            <a:r>
              <a:rPr lang="en-US" dirty="0"/>
              <a:t>*(</a:t>
            </a:r>
            <a:r>
              <a:rPr lang="en-US" dirty="0" err="1"/>
              <a:t>AMBb</a:t>
            </a:r>
            <a:r>
              <a:rPr lang="en-US" dirty="0"/>
              <a:t> + </a:t>
            </a:r>
            <a:r>
              <a:rPr lang="en-US" dirty="0" err="1"/>
              <a:t>DIFb</a:t>
            </a:r>
            <a:r>
              <a:rPr lang="en-US" dirty="0"/>
              <a:t> * </a:t>
            </a:r>
            <a:r>
              <a:rPr lang="en-US" i="1" dirty="0" err="1"/>
              <a:t>n</a:t>
            </a:r>
            <a:r>
              <a:rPr lang="en-US" dirty="0" err="1"/>
              <a:t>.</a:t>
            </a:r>
            <a:r>
              <a:rPr lang="en-US" i="1" dirty="0" err="1"/>
              <a:t>l</a:t>
            </a:r>
            <a:r>
              <a:rPr lang="en-US" dirty="0"/>
              <a:t>) + </a:t>
            </a:r>
            <a:r>
              <a:rPr lang="en-US" dirty="0" err="1"/>
              <a:t>CLb</a:t>
            </a:r>
            <a:r>
              <a:rPr lang="en-US" dirty="0"/>
              <a:t> * </a:t>
            </a:r>
            <a:r>
              <a:rPr lang="en-US" dirty="0" err="1"/>
              <a:t>SPEb</a:t>
            </a:r>
            <a:r>
              <a:rPr lang="en-US" dirty="0"/>
              <a:t> * (</a:t>
            </a:r>
            <a:r>
              <a:rPr lang="en-US" i="1" dirty="0" err="1"/>
              <a:t>n</a:t>
            </a:r>
            <a:r>
              <a:rPr lang="en-US" dirty="0" err="1"/>
              <a:t>.</a:t>
            </a:r>
            <a:r>
              <a:rPr lang="en-US" i="1" dirty="0" err="1"/>
              <a:t>h</a:t>
            </a:r>
            <a:r>
              <a:rPr lang="en-US" i="1" dirty="0"/>
              <a:t>)</a:t>
            </a:r>
            <a:r>
              <a:rPr lang="en-US" baseline="30000" dirty="0"/>
              <a:t>p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28956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4769129" y="2227361"/>
            <a:ext cx="2117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http://www.vray.com</a:t>
            </a:r>
            <a:endParaRPr lang="tr-TR" sz="1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41842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Texture Mapping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 </a:t>
            </a:r>
            <a:r>
              <a:rPr lang="en-US" dirty="0" smtClean="0"/>
              <a:t>Mapping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the texture onto a simple intermediate </a:t>
            </a:r>
            <a:r>
              <a:rPr lang="en-US" dirty="0" smtClean="0"/>
              <a:t>surface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the intermediate surface to the final </a:t>
            </a:r>
            <a:r>
              <a:rPr lang="en-US" dirty="0" smtClean="0"/>
              <a:t>object</a:t>
            </a:r>
          </a:p>
          <a:p>
            <a:endParaRPr lang="en-US" dirty="0"/>
          </a:p>
          <a:p>
            <a:r>
              <a:rPr lang="en-US" dirty="0" smtClean="0"/>
              <a:t>Intermediate objects</a:t>
            </a:r>
          </a:p>
          <a:p>
            <a:pPr lvl="1"/>
            <a:r>
              <a:rPr lang="en-US" dirty="0" smtClean="0"/>
              <a:t>Plane</a:t>
            </a:r>
          </a:p>
          <a:p>
            <a:pPr lvl="1"/>
            <a:r>
              <a:rPr lang="en-US" dirty="0" smtClean="0"/>
              <a:t>Sphere</a:t>
            </a:r>
          </a:p>
          <a:p>
            <a:pPr lvl="1"/>
            <a:r>
              <a:rPr lang="en-US" dirty="0" smtClean="0"/>
              <a:t>Cylinder</a:t>
            </a:r>
          </a:p>
          <a:p>
            <a:pPr lvl="1"/>
            <a:r>
              <a:rPr lang="en-US" dirty="0" smtClean="0"/>
              <a:t>Cube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assumed that object have </a:t>
            </a:r>
            <a:r>
              <a:rPr lang="en-US" dirty="0">
                <a:solidFill>
                  <a:srgbClr val="FF0000"/>
                </a:solidFill>
              </a:rPr>
              <a:t>fixed</a:t>
            </a:r>
            <a:r>
              <a:rPr lang="en-US" dirty="0"/>
              <a:t> R, G, B </a:t>
            </a:r>
            <a:r>
              <a:rPr lang="en-US" dirty="0">
                <a:solidFill>
                  <a:srgbClr val="FF0000"/>
                </a:solidFill>
              </a:rPr>
              <a:t>reflectance</a:t>
            </a:r>
            <a:r>
              <a:rPr lang="en-US" dirty="0"/>
              <a:t> values.</a:t>
            </a:r>
          </a:p>
          <a:p>
            <a:r>
              <a:rPr lang="en-US" dirty="0"/>
              <a:t>Surface </a:t>
            </a:r>
            <a:r>
              <a:rPr lang="en-US" dirty="0">
                <a:solidFill>
                  <a:srgbClr val="FF0000"/>
                </a:solidFill>
              </a:rPr>
              <a:t>orientation</a:t>
            </a:r>
            <a:r>
              <a:rPr lang="en-US" dirty="0"/>
              <a:t> and light </a:t>
            </a:r>
            <a:r>
              <a:rPr lang="en-US" dirty="0">
                <a:solidFill>
                  <a:srgbClr val="FF0000"/>
                </a:solidFill>
              </a:rPr>
              <a:t>direction</a:t>
            </a:r>
            <a:r>
              <a:rPr lang="en-US" dirty="0"/>
              <a:t> determined the shading of objects.</a:t>
            </a:r>
          </a:p>
          <a:p>
            <a:r>
              <a:rPr lang="en-US" dirty="0"/>
              <a:t>Our best image so far is something like: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3733800"/>
            <a:ext cx="43148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4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Planar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to an axis-aligned plane</a:t>
            </a:r>
          </a:p>
          <a:p>
            <a:pPr lvl="1"/>
            <a:r>
              <a:rPr lang="en-US" dirty="0" smtClean="0"/>
              <a:t>Drop the z coordinate if using the </a:t>
            </a:r>
            <a:r>
              <a:rPr lang="en-US" dirty="0" err="1" smtClean="0"/>
              <a:t>xy</a:t>
            </a:r>
            <a:r>
              <a:rPr lang="en-US" dirty="0" smtClean="0"/>
              <a:t>-plane: (</a:t>
            </a:r>
            <a:r>
              <a:rPr lang="en-US" dirty="0" err="1" smtClean="0"/>
              <a:t>i</a:t>
            </a:r>
            <a:r>
              <a:rPr lang="en-US" dirty="0" smtClean="0"/>
              <a:t>, j) = (x, 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5600"/>
            <a:ext cx="3124200" cy="2190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392363"/>
            <a:ext cx="5600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Spherical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seen this in Slide 9</a:t>
            </a:r>
          </a:p>
          <a:p>
            <a:r>
              <a:rPr lang="en-US" dirty="0" smtClean="0"/>
              <a:t>Convert (x, y, z) into spherical coordinates </a:t>
            </a:r>
            <a:r>
              <a:rPr lang="en-GB" dirty="0" smtClean="0"/>
              <a:t>(Θ</a:t>
            </a:r>
            <a:r>
              <a:rPr lang="en-GB" dirty="0"/>
              <a:t>, ϕ</a:t>
            </a:r>
            <a:r>
              <a:rPr lang="en-GB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14600"/>
            <a:ext cx="2551184" cy="1976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632867"/>
            <a:ext cx="3181350" cy="415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Cylindrical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(x, y, z) into cylindrical coordinates </a:t>
            </a:r>
            <a:r>
              <a:rPr lang="en-GB" dirty="0" smtClean="0"/>
              <a:t>(r, Θ</a:t>
            </a:r>
            <a:r>
              <a:rPr lang="en-GB" dirty="0"/>
              <a:t>, </a:t>
            </a:r>
            <a:r>
              <a:rPr lang="en-GB" dirty="0" smtClean="0"/>
              <a:t>z)</a:t>
            </a:r>
            <a:endParaRPr lang="en-US" dirty="0" smtClean="0"/>
          </a:p>
          <a:p>
            <a:pPr lvl="1"/>
            <a:r>
              <a:rPr lang="en-US" dirty="0" smtClean="0"/>
              <a:t> Use (</a:t>
            </a:r>
            <a:r>
              <a:rPr lang="en-US" dirty="0" err="1" smtClean="0"/>
              <a:t>i</a:t>
            </a:r>
            <a:r>
              <a:rPr lang="en-US" dirty="0" smtClean="0"/>
              <a:t>, j) = (</a:t>
            </a:r>
            <a:r>
              <a:rPr lang="en-GB" dirty="0"/>
              <a:t>Θ, z</a:t>
            </a:r>
            <a:r>
              <a:rPr lang="en-GB" dirty="0" smtClean="0"/>
              <a:t>) as the texture </a:t>
            </a:r>
            <a:r>
              <a:rPr lang="en-GB" dirty="0" err="1" smtClean="0"/>
              <a:t>coords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43200"/>
            <a:ext cx="4733925" cy="3076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076450"/>
            <a:ext cx="34861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Acquiring a 2D texture</a:t>
            </a:r>
          </a:p>
          <a:p>
            <a:pPr lvl="1"/>
            <a:r>
              <a:rPr lang="en-US" dirty="0" smtClean="0"/>
              <a:t>Scanned photo</a:t>
            </a:r>
          </a:p>
          <a:p>
            <a:pPr lvl="1"/>
            <a:r>
              <a:rPr lang="en-US" dirty="0" smtClean="0"/>
              <a:t>Artistic drawing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Space filling X</a:t>
            </a:r>
          </a:p>
          <a:p>
            <a:pPr lvl="2"/>
            <a:r>
              <a:rPr lang="en-US" dirty="0" smtClean="0"/>
              <a:t>Stripes</a:t>
            </a:r>
          </a:p>
          <a:p>
            <a:pPr lvl="2"/>
            <a:r>
              <a:rPr lang="en-US" dirty="0" smtClean="0"/>
              <a:t>Checkerboard</a:t>
            </a:r>
          </a:p>
          <a:p>
            <a:pPr lvl="2"/>
            <a:r>
              <a:rPr lang="en-US" dirty="0" smtClean="0"/>
              <a:t>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905000"/>
            <a:ext cx="1952625" cy="15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Space Filling Stripes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f(x, y, z) = color</a:t>
            </a:r>
          </a:p>
          <a:p>
            <a:pPr marL="0" indent="0">
              <a:buNone/>
            </a:pPr>
            <a:r>
              <a:rPr lang="en-US" dirty="0" smtClean="0"/>
              <a:t>float stripe(x, y, z) { return (sin x &gt; 0 ? red : white);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971800"/>
            <a:ext cx="4000500" cy="2752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049106"/>
            <a:ext cx="4724400" cy="268412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188131" y="3049106"/>
            <a:ext cx="10668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sin z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077199" y="3124200"/>
            <a:ext cx="10668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sin 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4" y="5546335"/>
            <a:ext cx="2162175" cy="12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0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Space Filling Stripes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f(x, y, z) = color</a:t>
            </a:r>
          </a:p>
          <a:p>
            <a:pPr marL="0" indent="0">
              <a:buNone/>
            </a:pPr>
            <a:r>
              <a:rPr lang="en-US" dirty="0" smtClean="0"/>
              <a:t>float stripe(x, y, z) { return (sin x &gt; 0 &amp;&amp; sin y &gt; 0 ? r : w);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to add to get a 3D checkerboard?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777331"/>
            <a:ext cx="2390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4" y="4800600"/>
            <a:ext cx="2105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Space Filling Stripes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f(x, y, z) = color</a:t>
            </a:r>
          </a:p>
          <a:p>
            <a:pPr marL="0" indent="0">
              <a:buNone/>
            </a:pPr>
            <a:r>
              <a:rPr lang="en-US" dirty="0" smtClean="0"/>
              <a:t>A trigonometry trick to control the width</a:t>
            </a:r>
          </a:p>
          <a:p>
            <a:pPr marL="0" indent="0">
              <a:buNone/>
            </a:pPr>
            <a:r>
              <a:rPr lang="en-US" dirty="0" smtClean="0"/>
              <a:t>float stripe(x, y, z) { return (sin(</a:t>
            </a:r>
            <a:r>
              <a:rPr lang="el-GR" altLang="zh-CN" dirty="0" smtClean="0"/>
              <a:t>π </a:t>
            </a:r>
            <a:r>
              <a:rPr lang="en-US" dirty="0" smtClean="0"/>
              <a:t>x / width) &gt; 0? r : w);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984750"/>
            <a:ext cx="2352675" cy="1323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887680"/>
            <a:ext cx="2209800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115" y="2867456"/>
            <a:ext cx="3505199" cy="1991449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410075" y="3886200"/>
            <a:ext cx="3200400" cy="79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altLang="zh-CN" sz="1200" dirty="0">
                <a:solidFill>
                  <a:srgbClr val="00B0F0"/>
                </a:solidFill>
              </a:rPr>
              <a:t>π</a:t>
            </a:r>
            <a:r>
              <a:rPr lang="en-US" altLang="zh-CN" sz="1200" dirty="0" smtClean="0">
                <a:solidFill>
                  <a:srgbClr val="00B0F0"/>
                </a:solidFill>
              </a:rPr>
              <a:t>    2</a:t>
            </a:r>
            <a:r>
              <a:rPr lang="el-GR" altLang="zh-CN" sz="1200" dirty="0" smtClean="0">
                <a:solidFill>
                  <a:srgbClr val="00B0F0"/>
                </a:solidFill>
              </a:rPr>
              <a:t>π</a:t>
            </a:r>
            <a:r>
              <a:rPr lang="en-US" altLang="zh-CN" sz="1200" dirty="0" smtClean="0">
                <a:solidFill>
                  <a:srgbClr val="00B0F0"/>
                </a:solidFill>
              </a:rPr>
              <a:t>    3</a:t>
            </a:r>
            <a:r>
              <a:rPr lang="el-GR" altLang="zh-CN" sz="1200" dirty="0" smtClean="0">
                <a:solidFill>
                  <a:srgbClr val="00B0F0"/>
                </a:solidFill>
              </a:rPr>
              <a:t>π</a:t>
            </a:r>
            <a:endParaRPr lang="en-US" sz="1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7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Space Filling Stripes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f(x, y, z) = smooth variation of 2+ colors</a:t>
            </a:r>
          </a:p>
          <a:p>
            <a:pPr marL="0" indent="0">
              <a:buNone/>
            </a:pPr>
            <a:r>
              <a:rPr lang="en-US" dirty="0" smtClean="0"/>
              <a:t>Use linear interpolation on colors to get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Something like: t = (1 + sin x ) / 2; color = (1-t)c0 + tc1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438400"/>
            <a:ext cx="1933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0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Space Filling Stripes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f(x, y, z) = color</a:t>
            </a:r>
          </a:p>
          <a:p>
            <a:pPr marL="0" indent="0">
              <a:buNone/>
            </a:pPr>
            <a:r>
              <a:rPr lang="en-US" dirty="0" smtClean="0"/>
              <a:t>Other alternating functions faster than sin?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0188" y="2743200"/>
            <a:ext cx="7657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float stripe(x, y, z) { return </a:t>
            </a:r>
            <a:r>
              <a:rPr lang="en-US" sz="2400" dirty="0" smtClean="0"/>
              <a:t>((</a:t>
            </a:r>
            <a:r>
              <a:rPr lang="en-US" sz="2400" dirty="0" err="1" smtClean="0"/>
              <a:t>int</a:t>
            </a:r>
            <a:r>
              <a:rPr lang="en-US" sz="2400" dirty="0" smtClean="0"/>
              <a:t>)x % 2 == 0 </a:t>
            </a:r>
            <a:r>
              <a:rPr lang="en-US" sz="2400" dirty="0"/>
              <a:t>? </a:t>
            </a:r>
            <a:r>
              <a:rPr lang="en-US" sz="2400" dirty="0" smtClean="0"/>
              <a:t>r </a:t>
            </a:r>
            <a:r>
              <a:rPr lang="en-US" sz="2400" dirty="0"/>
              <a:t>: </a:t>
            </a:r>
            <a:r>
              <a:rPr lang="en-US" sz="2400" dirty="0" smtClean="0"/>
              <a:t>w); </a:t>
            </a:r>
            <a:r>
              <a:rPr lang="en-US" sz="24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189" y="3729335"/>
            <a:ext cx="76570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to set width to be W = 10?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20189" y="4186535"/>
            <a:ext cx="79618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float stripe(x, y, z) { return </a:t>
            </a:r>
            <a:r>
              <a:rPr lang="en-US" sz="2400" dirty="0" smtClean="0"/>
              <a:t>((</a:t>
            </a:r>
            <a:r>
              <a:rPr lang="en-US" sz="2400" dirty="0" err="1" smtClean="0"/>
              <a:t>int</a:t>
            </a:r>
            <a:r>
              <a:rPr lang="en-US" sz="2400" dirty="0" smtClean="0"/>
              <a:t>)(x + W) % 2 == 0 </a:t>
            </a:r>
            <a:r>
              <a:rPr lang="en-US" sz="2400" dirty="0"/>
              <a:t>? </a:t>
            </a:r>
            <a:r>
              <a:rPr lang="en-US" sz="2400" dirty="0" smtClean="0"/>
              <a:t>r </a:t>
            </a:r>
            <a:r>
              <a:rPr lang="en-US" sz="2400" dirty="0"/>
              <a:t>: </a:t>
            </a:r>
            <a:r>
              <a:rPr lang="en-US" sz="2400" dirty="0" smtClean="0"/>
              <a:t>w); </a:t>
            </a:r>
            <a:r>
              <a:rPr lang="en-US" sz="24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0189" y="5100935"/>
            <a:ext cx="79618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or</a:t>
            </a:r>
          </a:p>
          <a:p>
            <a:r>
              <a:rPr lang="en-US" sz="2400" dirty="0" smtClean="0"/>
              <a:t>float </a:t>
            </a:r>
            <a:r>
              <a:rPr lang="en-US" sz="2400" dirty="0"/>
              <a:t>stripe(x, y, z) { return </a:t>
            </a:r>
            <a:r>
              <a:rPr lang="en-US" sz="2400" dirty="0" smtClean="0"/>
              <a:t>((</a:t>
            </a:r>
            <a:r>
              <a:rPr lang="en-US" sz="2400" dirty="0" err="1" smtClean="0"/>
              <a:t>int</a:t>
            </a:r>
            <a:r>
              <a:rPr lang="en-US" sz="2400" dirty="0" smtClean="0"/>
              <a:t>) x % 2W in [0,W] </a:t>
            </a:r>
            <a:r>
              <a:rPr lang="en-US" sz="2400" dirty="0"/>
              <a:t>? </a:t>
            </a:r>
            <a:r>
              <a:rPr lang="en-US" sz="2400" dirty="0" smtClean="0"/>
              <a:t>r </a:t>
            </a:r>
            <a:r>
              <a:rPr lang="en-US" sz="2400" dirty="0"/>
              <a:t>: </a:t>
            </a:r>
            <a:r>
              <a:rPr lang="en-US" sz="2400" dirty="0" smtClean="0"/>
              <a:t>w); 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Space Filling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f(x, y, z) = color</a:t>
            </a:r>
          </a:p>
          <a:p>
            <a:pPr marL="0" indent="0">
              <a:buNone/>
            </a:pPr>
            <a:r>
              <a:rPr lang="en-US" dirty="0"/>
              <a:t>float stripe(x, y, z) { return ((</a:t>
            </a:r>
            <a:r>
              <a:rPr lang="en-US" dirty="0" err="1" smtClean="0"/>
              <a:t>int</a:t>
            </a:r>
            <a:r>
              <a:rPr lang="en-US" dirty="0" smtClean="0"/>
              <a:t>)r </a:t>
            </a:r>
            <a:r>
              <a:rPr lang="en-US" dirty="0"/>
              <a:t>% 2 == 0 ? </a:t>
            </a:r>
            <a:r>
              <a:rPr lang="en-US" dirty="0" smtClean="0"/>
              <a:t>red </a:t>
            </a:r>
            <a:r>
              <a:rPr lang="en-US" dirty="0"/>
              <a:t>: </a:t>
            </a:r>
            <a:r>
              <a:rPr lang="en-US" dirty="0" err="1" smtClean="0"/>
              <a:t>yel</a:t>
            </a:r>
            <a:r>
              <a:rPr lang="en-US" dirty="0" smtClean="0"/>
              <a:t>); } where r = </a:t>
            </a:r>
            <a:r>
              <a:rPr lang="en-US" dirty="0" err="1" smtClean="0"/>
              <a:t>sqrt</a:t>
            </a:r>
            <a:r>
              <a:rPr lang="en-US" dirty="0" smtClean="0"/>
              <a:t>(x</a:t>
            </a:r>
            <a:r>
              <a:rPr lang="en-US" baseline="30000" dirty="0" smtClean="0"/>
              <a:t>2</a:t>
            </a:r>
            <a:r>
              <a:rPr lang="en-US" dirty="0" smtClean="0"/>
              <a:t> + y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539206"/>
            <a:ext cx="26384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1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Increase visual realism </a:t>
            </a:r>
            <a:r>
              <a:rPr lang="en-US" dirty="0">
                <a:solidFill>
                  <a:srgbClr val="FF0000"/>
                </a:solidFill>
              </a:rPr>
              <a:t>by using images</a:t>
            </a:r>
            <a:r>
              <a:rPr lang="en-US" dirty="0"/>
              <a:t> to simulate reflectance characteristics of objects.</a:t>
            </a:r>
          </a:p>
          <a:p>
            <a:r>
              <a:rPr lang="en-US" dirty="0"/>
              <a:t>A cheap and effective way to </a:t>
            </a:r>
            <a:r>
              <a:rPr lang="en-US" dirty="0">
                <a:solidFill>
                  <a:srgbClr val="FF0000"/>
                </a:solidFill>
              </a:rPr>
              <a:t>spatially vary</a:t>
            </a:r>
            <a:r>
              <a:rPr lang="en-US" dirty="0"/>
              <a:t> surface reflectance.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3019425"/>
            <a:ext cx="42862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 rot="16200000">
            <a:off x="6083406" y="4672461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http://img.tfd.com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38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three cases where</a:t>
            </a:r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The polygon that is texture mapped is the </a:t>
            </a:r>
            <a:r>
              <a:rPr lang="en-US" dirty="0" smtClean="0">
                <a:solidFill>
                  <a:srgbClr val="FF0000"/>
                </a:solidFill>
              </a:rPr>
              <a:t>same size </a:t>
            </a:r>
            <a:r>
              <a:rPr lang="en-US" dirty="0" smtClean="0"/>
              <a:t>(in screen space) as the texture image.</a:t>
            </a:r>
          </a:p>
          <a:p>
            <a:pPr marL="731520" lvl="1" indent="-457200">
              <a:buFont typeface="+mj-lt"/>
              <a:buAutoNum type="alphaLcPeriod"/>
            </a:pPr>
            <a:endParaRPr lang="en-US" dirty="0" smtClean="0"/>
          </a:p>
          <a:p>
            <a:pPr marL="731520" lvl="1" indent="-457200">
              <a:buFont typeface="+mj-lt"/>
              <a:buAutoNum type="alphaLcPeriod"/>
            </a:pPr>
            <a:r>
              <a:rPr lang="en-US" dirty="0" smtClean="0"/>
              <a:t>The polygon that is texture mapped is </a:t>
            </a:r>
            <a:r>
              <a:rPr lang="en-US" dirty="0" smtClean="0">
                <a:solidFill>
                  <a:srgbClr val="FF0000"/>
                </a:solidFill>
              </a:rPr>
              <a:t>larger</a:t>
            </a:r>
            <a:r>
              <a:rPr lang="en-US" dirty="0" smtClean="0"/>
              <a:t> than the texture image. //viewer is close </a:t>
            </a:r>
            <a:r>
              <a:rPr lang="en-US" dirty="0" smtClean="0">
                <a:sym typeface="Wingdings" panose="05000000000000000000" pitchFamily="2" charset="2"/>
              </a:rPr>
              <a:t> magnify texture</a:t>
            </a:r>
          </a:p>
          <a:p>
            <a:pPr marL="731520" lvl="1" indent="-457200">
              <a:buFont typeface="+mj-lt"/>
              <a:buAutoNum type="alphaLcPeriod"/>
            </a:pPr>
            <a:endParaRPr lang="en-US" dirty="0" smtClean="0"/>
          </a:p>
          <a:p>
            <a:pPr marL="731520" lvl="1" indent="-457200">
              <a:buFont typeface="+mj-lt"/>
              <a:buAutoNum type="alphaLcPeriod"/>
            </a:pPr>
            <a:r>
              <a:rPr lang="en-US" dirty="0"/>
              <a:t>The polygon that is texture mapped is </a:t>
            </a:r>
            <a:r>
              <a:rPr lang="en-US" dirty="0" smtClean="0">
                <a:solidFill>
                  <a:srgbClr val="FF0000"/>
                </a:solidFill>
              </a:rPr>
              <a:t>smaller</a:t>
            </a:r>
            <a:r>
              <a:rPr lang="en-US" dirty="0" smtClean="0"/>
              <a:t> </a:t>
            </a:r>
            <a:r>
              <a:rPr lang="en-US" dirty="0"/>
              <a:t>than the texture image</a:t>
            </a:r>
            <a:r>
              <a:rPr lang="en-US" dirty="0" smtClean="0"/>
              <a:t>. //viewer is far </a:t>
            </a:r>
            <a:r>
              <a:rPr lang="en-US" dirty="0" smtClean="0">
                <a:sym typeface="Wingdings" panose="05000000000000000000" pitchFamily="2" charset="2"/>
              </a:rPr>
              <a:t> minify texture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59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Mipmapping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/>
          <a:lstStyle/>
          <a:p>
            <a:r>
              <a:rPr lang="en-US" dirty="0" smtClean="0"/>
              <a:t>Polygon same size as texture (map as usual):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en-US" i="1" dirty="0" err="1" smtClean="0">
                <a:solidFill>
                  <a:srgbClr val="C00000"/>
                </a:solidFill>
              </a:rPr>
              <a:t>texels</a:t>
            </a:r>
            <a:r>
              <a:rPr lang="en-US" i="1" dirty="0" smtClean="0">
                <a:solidFill>
                  <a:srgbClr val="C00000"/>
                </a:solidFill>
              </a:rPr>
              <a:t>			       pixels</a:t>
            </a:r>
            <a:endParaRPr lang="tr-TR" i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1828800"/>
            <a:ext cx="1944000" cy="1944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Left Arrow 5"/>
          <p:cNvSpPr/>
          <p:nvPr/>
        </p:nvSpPr>
        <p:spPr>
          <a:xfrm rot="10800000">
            <a:off x="4038600" y="2590800"/>
            <a:ext cx="723900" cy="241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4073043" y="2297668"/>
            <a:ext cx="5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5029200" y="4267200"/>
            <a:ext cx="1944000" cy="1944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Left Arrow 8"/>
          <p:cNvSpPr/>
          <p:nvPr/>
        </p:nvSpPr>
        <p:spPr>
          <a:xfrm rot="16200000">
            <a:off x="5794262" y="3899402"/>
            <a:ext cx="413876" cy="241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00" y="4266703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74394" y="379521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74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Mipmapping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/>
          <a:lstStyle/>
          <a:p>
            <a:r>
              <a:rPr lang="en-US" dirty="0" smtClean="0"/>
              <a:t>Polygon larger (texture needs to be </a:t>
            </a:r>
            <a:r>
              <a:rPr lang="en-US" dirty="0" smtClean="0">
                <a:solidFill>
                  <a:srgbClr val="FF0000"/>
                </a:solidFill>
              </a:rPr>
              <a:t>magnified</a:t>
            </a:r>
            <a:r>
              <a:rPr lang="en-US" dirty="0" smtClean="0"/>
              <a:t>):</a:t>
            </a:r>
            <a:endParaRPr lang="tr-TR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1828800"/>
            <a:ext cx="3888000" cy="1944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Left Arrow 5"/>
          <p:cNvSpPr/>
          <p:nvPr/>
        </p:nvSpPr>
        <p:spPr>
          <a:xfrm rot="10800000">
            <a:off x="3352800" y="2590800"/>
            <a:ext cx="723900" cy="241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3387243" y="2297668"/>
            <a:ext cx="5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4343400" y="4267200"/>
            <a:ext cx="3888000" cy="1944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Left Arrow 8"/>
          <p:cNvSpPr/>
          <p:nvPr/>
        </p:nvSpPr>
        <p:spPr>
          <a:xfrm rot="16200000">
            <a:off x="6086162" y="3899402"/>
            <a:ext cx="413876" cy="241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00" y="4266703"/>
            <a:ext cx="38880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366294" y="379521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93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Mipmapping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/>
          <a:lstStyle/>
          <a:p>
            <a:r>
              <a:rPr lang="en-US" dirty="0" smtClean="0"/>
              <a:t>Polygon smaller (texture needs to be </a:t>
            </a:r>
            <a:r>
              <a:rPr lang="en-US" dirty="0" smtClean="0">
                <a:solidFill>
                  <a:srgbClr val="FF0000"/>
                </a:solidFill>
              </a:rPr>
              <a:t>minified</a:t>
            </a:r>
            <a:r>
              <a:rPr lang="en-US" dirty="0" smtClean="0"/>
              <a:t>):</a:t>
            </a:r>
            <a:endParaRPr lang="tr-TR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05400" y="1828800"/>
            <a:ext cx="972000" cy="1944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Left Arrow 5"/>
          <p:cNvSpPr/>
          <p:nvPr/>
        </p:nvSpPr>
        <p:spPr>
          <a:xfrm rot="10800000">
            <a:off x="4114800" y="2590800"/>
            <a:ext cx="723900" cy="241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4149243" y="2297668"/>
            <a:ext cx="5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5105400" y="4267200"/>
            <a:ext cx="972000" cy="1944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Left Arrow 8"/>
          <p:cNvSpPr/>
          <p:nvPr/>
        </p:nvSpPr>
        <p:spPr>
          <a:xfrm rot="16200000">
            <a:off x="5400362" y="3899402"/>
            <a:ext cx="413876" cy="241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600" y="4266703"/>
            <a:ext cx="9720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80494" y="379521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42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Mipmapping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Minification</a:t>
            </a:r>
            <a:r>
              <a:rPr lang="en-US" b="1" dirty="0" smtClean="0"/>
              <a:t>:</a:t>
            </a:r>
            <a:r>
              <a:rPr lang="en-US" dirty="0" smtClean="0"/>
              <a:t> A change of 1 pixel in image space causes a change of &gt;1pixel in texture space.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avoid </a:t>
            </a:r>
            <a:r>
              <a:rPr lang="en-US" dirty="0" smtClean="0">
                <a:solidFill>
                  <a:srgbClr val="FF0000"/>
                </a:solidFill>
              </a:rPr>
              <a:t>artifacts</a:t>
            </a:r>
            <a:r>
              <a:rPr lang="en-US" dirty="0" smtClean="0"/>
              <a:t>, one should use the </a:t>
            </a:r>
            <a:r>
              <a:rPr lang="en-US" dirty="0" smtClean="0">
                <a:solidFill>
                  <a:srgbClr val="FF0000"/>
                </a:solidFill>
              </a:rPr>
              <a:t>average</a:t>
            </a:r>
            <a:r>
              <a:rPr lang="en-US" dirty="0" smtClean="0"/>
              <a:t> all </a:t>
            </a:r>
            <a:r>
              <a:rPr lang="en-US" dirty="0" err="1" smtClean="0"/>
              <a:t>texels</a:t>
            </a:r>
            <a:r>
              <a:rPr lang="en-US" dirty="0" smtClean="0"/>
              <a:t> that should fall on the same image pixel.</a:t>
            </a:r>
            <a:endParaRPr lang="tr-TR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33600" y="490322"/>
            <a:ext cx="4689876" cy="4386478"/>
            <a:chOff x="1981200" y="457200"/>
            <a:chExt cx="4689876" cy="4386478"/>
          </a:xfrm>
        </p:grpSpPr>
        <p:grpSp>
          <p:nvGrpSpPr>
            <p:cNvPr id="21" name="Group 20"/>
            <p:cNvGrpSpPr/>
            <p:nvPr/>
          </p:nvGrpSpPr>
          <p:grpSpPr>
            <a:xfrm>
              <a:off x="1981200" y="457200"/>
              <a:ext cx="4689876" cy="4386478"/>
              <a:chOff x="1387524" y="-108094"/>
              <a:chExt cx="4689876" cy="438647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05000" y="1828800"/>
                <a:ext cx="4172400" cy="1944000"/>
                <a:chOff x="1905000" y="1828800"/>
                <a:chExt cx="4172400" cy="1944000"/>
              </a:xfrm>
            </p:grpSpPr>
            <p:pic>
              <p:nvPicPr>
                <p:cNvPr id="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5000" y="1828800"/>
                  <a:ext cx="1943100" cy="1943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5105400" y="1828800"/>
                  <a:ext cx="972000" cy="1944000"/>
                </a:xfrm>
                <a:prstGeom prst="rect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05000" y="3505200"/>
                  <a:ext cx="267600" cy="2676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170800" y="3505200"/>
                  <a:ext cx="267600" cy="2676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102845" y="3505200"/>
                  <a:ext cx="267600" cy="2676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</p:grpSp>
          <p:sp>
            <p:nvSpPr>
              <p:cNvPr id="18" name="Arc 17"/>
              <p:cNvSpPr/>
              <p:nvPr/>
            </p:nvSpPr>
            <p:spPr>
              <a:xfrm rot="8100000">
                <a:off x="1739670" y="276472"/>
                <a:ext cx="4026158" cy="4001912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9" name="Arc 18"/>
              <p:cNvSpPr/>
              <p:nvPr/>
            </p:nvSpPr>
            <p:spPr>
              <a:xfrm rot="8100000">
                <a:off x="1387524" y="-108094"/>
                <a:ext cx="4545511" cy="436387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2" name="Left Arrow 21"/>
            <p:cNvSpPr/>
            <p:nvPr/>
          </p:nvSpPr>
          <p:spPr>
            <a:xfrm rot="10800000">
              <a:off x="4686300" y="3188732"/>
              <a:ext cx="723900" cy="241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20743" y="2895600"/>
              <a:ext cx="575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Map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35503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Mipmapping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Take the extreme case: a 1 pixel change on image space corresponds to as many pixels as the width of the texture in texture space: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Reading the entire texture image to compute the average color is clearly inefficient in this case.</a:t>
            </a:r>
            <a:endParaRPr lang="tr-TR" dirty="0"/>
          </a:p>
        </p:txBody>
      </p:sp>
      <p:grpSp>
        <p:nvGrpSpPr>
          <p:cNvPr id="9" name="Group 8"/>
          <p:cNvGrpSpPr/>
          <p:nvPr/>
        </p:nvGrpSpPr>
        <p:grpSpPr>
          <a:xfrm>
            <a:off x="2514600" y="685800"/>
            <a:ext cx="4545511" cy="4386478"/>
            <a:chOff x="1981200" y="566522"/>
            <a:chExt cx="4545511" cy="4386478"/>
          </a:xfrm>
        </p:grpSpPr>
        <p:grpSp>
          <p:nvGrpSpPr>
            <p:cNvPr id="8" name="Group 7"/>
            <p:cNvGrpSpPr/>
            <p:nvPr/>
          </p:nvGrpSpPr>
          <p:grpSpPr>
            <a:xfrm>
              <a:off x="1981200" y="566522"/>
              <a:ext cx="4545511" cy="4386478"/>
              <a:chOff x="1981200" y="457200"/>
              <a:chExt cx="4545511" cy="438647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981200" y="457200"/>
                <a:ext cx="4545511" cy="4386478"/>
                <a:chOff x="1387524" y="-108094"/>
                <a:chExt cx="4545511" cy="4386478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1905000" y="1828800"/>
                  <a:ext cx="3465445" cy="1944000"/>
                  <a:chOff x="1905000" y="1828800"/>
                  <a:chExt cx="3465445" cy="1944000"/>
                </a:xfrm>
              </p:grpSpPr>
              <p:pic>
                <p:nvPicPr>
                  <p:cNvPr id="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5000" y="1828800"/>
                    <a:ext cx="1882824" cy="19431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5" name="Rectangle 4"/>
                  <p:cNvSpPr/>
                  <p:nvPr/>
                </p:nvSpPr>
                <p:spPr>
                  <a:xfrm>
                    <a:off x="5105400" y="1828800"/>
                    <a:ext cx="265045" cy="1944000"/>
                  </a:xfrm>
                  <a:prstGeom prst="rect">
                    <a:avLst/>
                  </a:prstGeom>
                  <a:noFill/>
                  <a:ln w="317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1905000" y="3505200"/>
                    <a:ext cx="267600" cy="267600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170800" y="3505200"/>
                    <a:ext cx="267600" cy="267600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5102845" y="3505200"/>
                    <a:ext cx="267600" cy="267600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r-TR"/>
                  </a:p>
                </p:txBody>
              </p:sp>
            </p:grpSp>
            <p:sp>
              <p:nvSpPr>
                <p:cNvPr id="18" name="Arc 17"/>
                <p:cNvSpPr/>
                <p:nvPr/>
              </p:nvSpPr>
              <p:spPr>
                <a:xfrm rot="8100000">
                  <a:off x="1739670" y="276472"/>
                  <a:ext cx="4026158" cy="4001912"/>
                </a:xfrm>
                <a:prstGeom prst="arc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19" name="Arc 18"/>
                <p:cNvSpPr/>
                <p:nvPr/>
              </p:nvSpPr>
              <p:spPr>
                <a:xfrm rot="8100000">
                  <a:off x="1387524" y="-108094"/>
                  <a:ext cx="4545511" cy="4363875"/>
                </a:xfrm>
                <a:prstGeom prst="arc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027349" y="4067849"/>
                <a:ext cx="267600" cy="267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295650" y="4069450"/>
                <a:ext cx="267600" cy="267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561450" y="4069450"/>
                <a:ext cx="267600" cy="267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829050" y="4069450"/>
                <a:ext cx="267600" cy="267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094850" y="4069450"/>
                <a:ext cx="267600" cy="267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5" name="Arc 24"/>
              <p:cNvSpPr/>
              <p:nvPr/>
            </p:nvSpPr>
            <p:spPr>
              <a:xfrm rot="8100000">
                <a:off x="2539685" y="950442"/>
                <a:ext cx="3870903" cy="3864959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6" name="Arc 25"/>
              <p:cNvSpPr/>
              <p:nvPr/>
            </p:nvSpPr>
            <p:spPr>
              <a:xfrm rot="8100000">
                <a:off x="2813824" y="1198930"/>
                <a:ext cx="3538427" cy="3542711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7" name="Arc 26"/>
              <p:cNvSpPr/>
              <p:nvPr/>
            </p:nvSpPr>
            <p:spPr>
              <a:xfrm rot="8100000">
                <a:off x="3172863" y="1637571"/>
                <a:ext cx="3120846" cy="2984973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Arc 27"/>
              <p:cNvSpPr/>
              <p:nvPr/>
            </p:nvSpPr>
            <p:spPr>
              <a:xfrm rot="8100000">
                <a:off x="3483141" y="1962780"/>
                <a:ext cx="2828639" cy="2586311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9" name="Arc 28"/>
              <p:cNvSpPr/>
              <p:nvPr/>
            </p:nvSpPr>
            <p:spPr>
              <a:xfrm rot="8100000">
                <a:off x="3810491" y="2124975"/>
                <a:ext cx="2383530" cy="2491385"/>
              </a:xfrm>
              <a:prstGeom prst="arc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30" name="Left Arrow 29"/>
            <p:cNvSpPr/>
            <p:nvPr/>
          </p:nvSpPr>
          <p:spPr>
            <a:xfrm rot="10800000">
              <a:off x="4686300" y="3264932"/>
              <a:ext cx="723900" cy="2418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20743" y="2971800"/>
              <a:ext cx="575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Map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9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Mipmapping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No such problem in magnification though</a:t>
            </a:r>
          </a:p>
          <a:p>
            <a:pPr lvl="1"/>
            <a:r>
              <a:rPr lang="en-US" dirty="0" smtClean="0"/>
              <a:t>constant (4 pixels) lookup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77034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4267200" y="1977034"/>
            <a:ext cx="3888000" cy="1944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Left Arrow 33"/>
          <p:cNvSpPr/>
          <p:nvPr/>
        </p:nvSpPr>
        <p:spPr>
          <a:xfrm rot="10800000">
            <a:off x="3276600" y="2739034"/>
            <a:ext cx="723900" cy="241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TextBox 34"/>
          <p:cNvSpPr txBox="1"/>
          <p:nvPr/>
        </p:nvSpPr>
        <p:spPr>
          <a:xfrm>
            <a:off x="3311043" y="2445902"/>
            <a:ext cx="5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tr-TR" dirty="0"/>
          </a:p>
        </p:txBody>
      </p:sp>
      <p:sp>
        <p:nvSpPr>
          <p:cNvPr id="36" name="Rectangle 35"/>
          <p:cNvSpPr/>
          <p:nvPr/>
        </p:nvSpPr>
        <p:spPr>
          <a:xfrm>
            <a:off x="4267200" y="4415434"/>
            <a:ext cx="3888000" cy="1944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Left Arrow 36"/>
          <p:cNvSpPr/>
          <p:nvPr/>
        </p:nvSpPr>
        <p:spPr>
          <a:xfrm rot="16200000">
            <a:off x="6009962" y="4047636"/>
            <a:ext cx="413876" cy="241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8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00" y="4414937"/>
            <a:ext cx="38880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290094" y="394344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tr-TR" dirty="0"/>
          </a:p>
        </p:txBody>
      </p:sp>
      <p:sp>
        <p:nvSpPr>
          <p:cNvPr id="10" name="Oval 9"/>
          <p:cNvSpPr/>
          <p:nvPr/>
        </p:nvSpPr>
        <p:spPr>
          <a:xfrm>
            <a:off x="5791200" y="273903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423400" y="2362200"/>
            <a:ext cx="914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1    2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3    4</a:t>
            </a:r>
          </a:p>
        </p:txBody>
      </p:sp>
    </p:spTree>
    <p:extLst>
      <p:ext uri="{BB962C8B-B14F-4D97-AF65-F5344CB8AC3E}">
        <p14:creationId xmlns:p14="http://schemas.microsoft.com/office/powerpoint/2010/main" val="16943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Mipmapping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Solution: Pre-filter images to create smaller resolution versions: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Then sample from the appropriate resolution in run-time.</a:t>
            </a:r>
          </a:p>
          <a:p>
            <a:r>
              <a:rPr lang="en-US" dirty="0" smtClean="0"/>
              <a:t>Memory requirement – how much memory does a </a:t>
            </a:r>
            <a:r>
              <a:rPr lang="en-US" dirty="0" err="1" smtClean="0"/>
              <a:t>mipmap</a:t>
            </a:r>
            <a:r>
              <a:rPr lang="en-US" dirty="0" smtClean="0"/>
              <a:t> chain require?</a:t>
            </a:r>
          </a:p>
          <a:p>
            <a:pPr marL="0" indent="0">
              <a:buNone/>
            </a:pPr>
            <a:r>
              <a:rPr lang="en-US" dirty="0" smtClean="0"/>
              <a:t>		 A + A/4 + A/16 + A/64 + … = 4A/3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47900"/>
            <a:ext cx="19431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247900"/>
            <a:ext cx="972000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840" y="2247900"/>
            <a:ext cx="486000" cy="4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950" y="2247900"/>
            <a:ext cx="244800" cy="2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70" y="2247900"/>
            <a:ext cx="122400" cy="1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854209" y="295930"/>
            <a:ext cx="1878436" cy="4418286"/>
            <a:chOff x="5854209" y="295930"/>
            <a:chExt cx="1878436" cy="4418286"/>
          </a:xfrm>
        </p:grpSpPr>
        <p:sp>
          <p:nvSpPr>
            <p:cNvPr id="57" name="Rectangle 56"/>
            <p:cNvSpPr/>
            <p:nvPr/>
          </p:nvSpPr>
          <p:spPr>
            <a:xfrm>
              <a:off x="7467600" y="2247900"/>
              <a:ext cx="265045" cy="1944000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465045" y="3924300"/>
              <a:ext cx="267600" cy="267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9" name="Arc 58"/>
            <p:cNvSpPr/>
            <p:nvPr/>
          </p:nvSpPr>
          <p:spPr>
            <a:xfrm rot="8100000" flipH="1">
              <a:off x="5854209" y="295930"/>
              <a:ext cx="350231" cy="4418286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7038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Mipmapping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Mipmaps</a:t>
            </a:r>
            <a:r>
              <a:rPr lang="en-US" dirty="0" smtClean="0"/>
              <a:t> are</a:t>
            </a:r>
            <a:r>
              <a:rPr lang="en-US" dirty="0"/>
              <a:t> pre-calculated, </a:t>
            </a:r>
            <a:r>
              <a:rPr lang="en-US" dirty="0" smtClean="0"/>
              <a:t>optimized</a:t>
            </a:r>
            <a:r>
              <a:rPr lang="en-US" dirty="0"/>
              <a:t> sequences of images, each of which is a progressively lower resolution representation of the same </a:t>
            </a:r>
            <a:r>
              <a:rPr lang="en-US" dirty="0" smtClean="0"/>
              <a:t>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Mipmapping</a:t>
            </a:r>
            <a:r>
              <a:rPr lang="en-US" dirty="0" smtClean="0"/>
              <a:t> is mainly there for efficiency (</a:t>
            </a:r>
            <a:r>
              <a:rPr lang="en-US" dirty="0" err="1" smtClean="0"/>
              <a:t>minification</a:t>
            </a:r>
            <a:r>
              <a:rPr lang="en-US" dirty="0" smtClean="0"/>
              <a:t>)</a:t>
            </a:r>
            <a:endParaRPr lang="tr-T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762250"/>
            <a:ext cx="3571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Bump 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far we used images of color for textures</a:t>
            </a:r>
          </a:p>
          <a:p>
            <a:r>
              <a:rPr lang="en-US" dirty="0" smtClean="0"/>
              <a:t>Idea of having pre-calculated values and interpolating them over our object extends to different values</a:t>
            </a:r>
          </a:p>
          <a:p>
            <a:pPr lvl="1"/>
            <a:r>
              <a:rPr lang="en-US" dirty="0" smtClean="0"/>
              <a:t>Colors </a:t>
            </a:r>
            <a:r>
              <a:rPr lang="en-US" dirty="0" smtClean="0">
                <a:sym typeface="Wingdings" panose="05000000000000000000" pitchFamily="2" charset="2"/>
              </a:rPr>
              <a:t> Vectors (</a:t>
            </a:r>
            <a:r>
              <a:rPr lang="en-US" dirty="0" err="1" smtClean="0">
                <a:sym typeface="Wingdings" panose="05000000000000000000" pitchFamily="2" charset="2"/>
              </a:rPr>
              <a:t>normals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352800"/>
            <a:ext cx="7439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1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Increase visual realism </a:t>
            </a:r>
            <a:r>
              <a:rPr lang="en-US" dirty="0">
                <a:solidFill>
                  <a:srgbClr val="FF0000"/>
                </a:solidFill>
              </a:rPr>
              <a:t>by using images</a:t>
            </a:r>
            <a:r>
              <a:rPr lang="en-US" dirty="0"/>
              <a:t> to simulate reflectance characteristics of objects.</a:t>
            </a:r>
          </a:p>
          <a:p>
            <a:r>
              <a:rPr lang="en-US" dirty="0"/>
              <a:t>A cheap and effective way to </a:t>
            </a:r>
            <a:r>
              <a:rPr lang="en-US" dirty="0">
                <a:solidFill>
                  <a:srgbClr val="FF0000"/>
                </a:solidFill>
              </a:rPr>
              <a:t>spatially vary</a:t>
            </a:r>
            <a:r>
              <a:rPr lang="en-US" dirty="0"/>
              <a:t> surface reflectance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Which one more realistic?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124814"/>
            <a:ext cx="4076700" cy="30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0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Bump 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Idea: bumps cause slightly different reflections of light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352800"/>
            <a:ext cx="743902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050616"/>
            <a:ext cx="1714501" cy="9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Bump 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Bump maps (array of vectors) are added to the </a:t>
            </a:r>
            <a:r>
              <a:rPr lang="en-US" dirty="0" err="1" smtClean="0"/>
              <a:t>normals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352800"/>
            <a:ext cx="7439025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050616"/>
            <a:ext cx="1714501" cy="94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Bump mapping is limited in that it does not modify the geometry (just alters the </a:t>
            </a:r>
            <a:r>
              <a:rPr lang="en-US" dirty="0" err="1" smtClean="0"/>
              <a:t>normals</a:t>
            </a:r>
            <a:r>
              <a:rPr lang="en-US" dirty="0" smtClean="0"/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Displacement Mapping actually alters the geometry</a:t>
            </a:r>
          </a:p>
          <a:p>
            <a:r>
              <a:rPr lang="en-US" dirty="0" smtClean="0"/>
              <a:t>Displacement maps </a:t>
            </a:r>
            <a:r>
              <a:rPr lang="en-US" dirty="0"/>
              <a:t>(array of vectors) are added to the </a:t>
            </a:r>
            <a:r>
              <a:rPr lang="en-US" dirty="0" smtClean="0"/>
              <a:t>points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Note the unrealistic (bump) and realistic (displacement) shadows</a:t>
            </a:r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067175"/>
            <a:ext cx="36861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Mapping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Aka Reflection Mapping</a:t>
            </a:r>
          </a:p>
          <a:p>
            <a:r>
              <a:rPr lang="en-US" dirty="0" smtClean="0"/>
              <a:t>Place a cube around the object and project the </a:t>
            </a:r>
            <a:r>
              <a:rPr lang="en-US" dirty="0" err="1" smtClean="0"/>
              <a:t>environmnt</a:t>
            </a:r>
            <a:r>
              <a:rPr lang="en-US" dirty="0" smtClean="0"/>
              <a:t> of the </a:t>
            </a:r>
            <a:r>
              <a:rPr lang="en-US" dirty="0" err="1" smtClean="0"/>
              <a:t>obj</a:t>
            </a:r>
            <a:r>
              <a:rPr lang="en-US" dirty="0" smtClean="0"/>
              <a:t> onto the planes of the cube: our texture map</a:t>
            </a:r>
          </a:p>
          <a:p>
            <a:r>
              <a:rPr lang="en-US" dirty="0" smtClean="0"/>
              <a:t>During rendering, compute reflection vector </a:t>
            </a:r>
            <a:r>
              <a:rPr lang="en-US" i="1" dirty="0" smtClean="0"/>
              <a:t>r</a:t>
            </a:r>
            <a:r>
              <a:rPr lang="en-US" dirty="0" smtClean="0"/>
              <a:t> and use that to lookup texture values from the cubic texture map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466" y="3657600"/>
            <a:ext cx="4095482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" y="3756025"/>
            <a:ext cx="2057400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734254"/>
            <a:ext cx="1905000" cy="2543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881" y="886912"/>
            <a:ext cx="1795462" cy="11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Motivation:</a:t>
            </a:r>
            <a:r>
              <a:rPr lang="en-US" dirty="0" smtClean="0"/>
              <a:t> Need millions of polygons to model this:</a:t>
            </a:r>
          </a:p>
          <a:p>
            <a:pPr lvl="1"/>
            <a:r>
              <a:rPr lang="en-US" dirty="0" smtClean="0"/>
              <a:t>Difficult and cumbersome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69" y="2590800"/>
            <a:ext cx="36290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Motivation:</a:t>
            </a:r>
            <a:r>
              <a:rPr lang="en-US" dirty="0" smtClean="0"/>
              <a:t> Render a simple polygon with this picture:</a:t>
            </a:r>
          </a:p>
          <a:p>
            <a:pPr lvl="1"/>
            <a:r>
              <a:rPr lang="en-US" dirty="0" smtClean="0"/>
              <a:t>Easy and cool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369" y="2590800"/>
            <a:ext cx="36290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Texture: </a:t>
            </a:r>
            <a:r>
              <a:rPr lang="en-US" dirty="0" smtClean="0"/>
              <a:t>An array of values</a:t>
            </a:r>
          </a:p>
          <a:p>
            <a:pPr lvl="1"/>
            <a:r>
              <a:rPr lang="en-US" dirty="0" smtClean="0"/>
              <a:t>2D (most common), 1D, 3D</a:t>
            </a:r>
          </a:p>
          <a:p>
            <a:pPr lvl="1"/>
            <a:r>
              <a:rPr lang="en-US" dirty="0" smtClean="0"/>
              <a:t>Color, alpha, depth, normal</a:t>
            </a:r>
          </a:p>
          <a:p>
            <a:r>
              <a:rPr lang="en-US" b="1" dirty="0" smtClean="0"/>
              <a:t>Texel:</a:t>
            </a:r>
            <a:r>
              <a:rPr lang="en-US" dirty="0" smtClean="0"/>
              <a:t> A single array element</a:t>
            </a:r>
          </a:p>
          <a:p>
            <a:r>
              <a:rPr lang="en-US" b="1" dirty="0" smtClean="0"/>
              <a:t>Texture mapping: </a:t>
            </a:r>
            <a:r>
              <a:rPr lang="en-US" dirty="0" smtClean="0"/>
              <a:t>The process of relating texture to geometry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424169"/>
            <a:ext cx="22193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 Associate an (u, v) coordinate system with the texture image where (u, v) </a:t>
            </a:r>
            <a:r>
              <a:rPr lang="zh-CN" altLang="en-US" dirty="0"/>
              <a:t>∈ </a:t>
            </a:r>
            <a:r>
              <a:rPr lang="en-US" altLang="zh-CN" dirty="0"/>
              <a:t>[0,1]x[0,1]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109" y="2687263"/>
            <a:ext cx="3429000" cy="34290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590109" y="6118700"/>
            <a:ext cx="35814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590109" y="2527776"/>
            <a:ext cx="0" cy="35909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66031" y="60497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2322147" y="2362200"/>
            <a:ext cx="25968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33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</a:t>
            </a:r>
            <a:r>
              <a:rPr lang="en-US" dirty="0"/>
              <a:t> Parameterize the surface to be texture mapped using </a:t>
            </a:r>
            <a:r>
              <a:rPr lang="en-US" dirty="0">
                <a:solidFill>
                  <a:srgbClr val="FF0000"/>
                </a:solidFill>
              </a:rPr>
              <a:t>two coordinates</a:t>
            </a:r>
            <a:r>
              <a:rPr lang="en-US" dirty="0"/>
              <a:t>. For instance, </a:t>
            </a:r>
            <a:r>
              <a:rPr lang="en-US" dirty="0">
                <a:solidFill>
                  <a:srgbClr val="FF0000"/>
                </a:solidFill>
              </a:rPr>
              <a:t>a sphere</a:t>
            </a:r>
            <a:r>
              <a:rPr lang="en-US" dirty="0"/>
              <a:t>: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298485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r</a:t>
            </a:r>
            <a:r>
              <a:rPr lang="en-GB" dirty="0" err="1" smtClean="0"/>
              <a:t>sinΘ</a:t>
            </a:r>
            <a:r>
              <a:rPr lang="en-US" dirty="0"/>
              <a:t>cos</a:t>
            </a:r>
            <a:r>
              <a:rPr lang="en-GB" dirty="0"/>
              <a:t>ϕ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3301318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rcos</a:t>
            </a:r>
            <a:r>
              <a:rPr lang="en-GB" dirty="0"/>
              <a:t>Θ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5943600" y="360611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 = </a:t>
            </a:r>
            <a:r>
              <a:rPr lang="en-US" dirty="0" err="1" smtClean="0"/>
              <a:t>rsin</a:t>
            </a:r>
            <a:r>
              <a:rPr lang="en-GB" dirty="0" smtClean="0"/>
              <a:t>Θ</a:t>
            </a:r>
            <a:r>
              <a:rPr lang="en-US" dirty="0" smtClean="0"/>
              <a:t>sin</a:t>
            </a:r>
            <a:r>
              <a:rPr lang="en-GB" dirty="0" smtClean="0"/>
              <a:t>ϕ</a:t>
            </a:r>
            <a:endParaRPr lang="tr-TR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4278868"/>
            <a:ext cx="17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Θ = </a:t>
            </a:r>
            <a:r>
              <a:rPr lang="en-GB" dirty="0" err="1" smtClean="0"/>
              <a:t>arccos</a:t>
            </a:r>
            <a:r>
              <a:rPr lang="en-GB" dirty="0" smtClean="0"/>
              <a:t>(y / r)</a:t>
            </a:r>
            <a:endParaRPr lang="tr-TR" dirty="0"/>
          </a:p>
        </p:txBody>
      </p:sp>
      <p:sp>
        <p:nvSpPr>
          <p:cNvPr id="20" name="TextBox 19"/>
          <p:cNvSpPr txBox="1"/>
          <p:nvPr/>
        </p:nvSpPr>
        <p:spPr>
          <a:xfrm>
            <a:off x="5943600" y="4659868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ϕ</a:t>
            </a:r>
            <a:r>
              <a:rPr lang="en-GB" dirty="0" smtClean="0"/>
              <a:t> = </a:t>
            </a:r>
            <a:r>
              <a:rPr lang="en-GB" dirty="0" err="1" smtClean="0"/>
              <a:t>arctan</a:t>
            </a:r>
            <a:r>
              <a:rPr lang="en-GB" dirty="0" smtClean="0"/>
              <a:t>(z / x)</a:t>
            </a:r>
            <a:endParaRPr lang="tr-TR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5269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(Θ, ϕ) </a:t>
            </a:r>
            <a:r>
              <a:rPr lang="zh-CN" altLang="en-US" dirty="0" smtClean="0"/>
              <a:t>∈ </a:t>
            </a:r>
            <a:r>
              <a:rPr lang="en-US" altLang="zh-CN" dirty="0" smtClean="0"/>
              <a:t>[0,</a:t>
            </a:r>
            <a:r>
              <a:rPr lang="el-GR" altLang="zh-CN" dirty="0" smtClean="0"/>
              <a:t>π</a:t>
            </a:r>
            <a:r>
              <a:rPr lang="en-US" altLang="zh-CN" dirty="0" smtClean="0"/>
              <a:t>]x[0,2</a:t>
            </a:r>
            <a:r>
              <a:rPr lang="el-GR" altLang="zh-CN" dirty="0" smtClean="0"/>
              <a:t>π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endParaRPr lang="en-GB" dirty="0" smtClean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90800"/>
            <a:ext cx="4075184" cy="31577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48200" y="2523185"/>
            <a:ext cx="418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Assuming that the center is at (0, 0, 0):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11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u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enton">
      <a:majorFont>
        <a:latin typeface="BentonSansTRUMed"/>
        <a:ea typeface=""/>
        <a:cs typeface=""/>
      </a:majorFont>
      <a:minorFont>
        <a:latin typeface="BentonSansTRU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metu</Template>
  <TotalTime>1890</TotalTime>
  <Words>1656</Words>
  <Application>Microsoft Office PowerPoint</Application>
  <PresentationFormat>On-screen Show (4:3)</PresentationFormat>
  <Paragraphs>299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BentonSansTRUMed</vt:lpstr>
      <vt:lpstr>BentonSansTRUReg</vt:lpstr>
      <vt:lpstr>Calibri</vt:lpstr>
      <vt:lpstr>Wingdings</vt:lpstr>
      <vt:lpstr>metu</vt:lpstr>
      <vt:lpstr>CENG 538 Advanced Graphics and UIs</vt:lpstr>
      <vt:lpstr>Until Now</vt:lpstr>
      <vt:lpstr>Texture Mapping</vt:lpstr>
      <vt:lpstr>Texture Mapping</vt:lpstr>
      <vt:lpstr>Texture Mapping</vt:lpstr>
      <vt:lpstr>Texture Mapping</vt:lpstr>
      <vt:lpstr>Terminology</vt:lpstr>
      <vt:lpstr>Roadmap</vt:lpstr>
      <vt:lpstr>Roadmap</vt:lpstr>
      <vt:lpstr>Roadmap</vt:lpstr>
      <vt:lpstr>Roadmap</vt:lpstr>
      <vt:lpstr>Result</vt:lpstr>
      <vt:lpstr>An Interesting Usage </vt:lpstr>
      <vt:lpstr>Mapping an Arbitrary Object</vt:lpstr>
      <vt:lpstr>Mapping an Arbitrary Object</vt:lpstr>
      <vt:lpstr>Mapping an Arbitrary Object</vt:lpstr>
      <vt:lpstr>Mapping an Arbitrary Object</vt:lpstr>
      <vt:lpstr>Texture Mapping and Shading</vt:lpstr>
      <vt:lpstr>Texture Mapping Approaches</vt:lpstr>
      <vt:lpstr>Planar Mapping</vt:lpstr>
      <vt:lpstr>Spherical Mapping</vt:lpstr>
      <vt:lpstr>Cylindrical Mapping</vt:lpstr>
      <vt:lpstr>Texture Generation</vt:lpstr>
      <vt:lpstr>Space Filling Stripes</vt:lpstr>
      <vt:lpstr>Space Filling Stripes</vt:lpstr>
      <vt:lpstr>Space Filling Stripes</vt:lpstr>
      <vt:lpstr>Space Filling Stripes</vt:lpstr>
      <vt:lpstr>Space Filling Stripes</vt:lpstr>
      <vt:lpstr>Space Filling Rings</vt:lpstr>
      <vt:lpstr>Mipmapping</vt:lpstr>
      <vt:lpstr>Mipmapping</vt:lpstr>
      <vt:lpstr>Mipmapping</vt:lpstr>
      <vt:lpstr>Mipmapping</vt:lpstr>
      <vt:lpstr>Mipmapping</vt:lpstr>
      <vt:lpstr>Mipmapping</vt:lpstr>
      <vt:lpstr>Mipmapping</vt:lpstr>
      <vt:lpstr>Mipmapping</vt:lpstr>
      <vt:lpstr>Mipmapping</vt:lpstr>
      <vt:lpstr>Bump Mapping</vt:lpstr>
      <vt:lpstr>Bump Mapping</vt:lpstr>
      <vt:lpstr>Bump Mapping</vt:lpstr>
      <vt:lpstr>Displacement Mapping</vt:lpstr>
      <vt:lpstr>Environment Mapping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- 477</dc:title>
  <dc:creator>akyuz</dc:creator>
  <cp:lastModifiedBy>ys</cp:lastModifiedBy>
  <cp:revision>467</cp:revision>
  <dcterms:created xsi:type="dcterms:W3CDTF">2012-11-20T10:00:08Z</dcterms:created>
  <dcterms:modified xsi:type="dcterms:W3CDTF">2017-09-19T10:33:47Z</dcterms:modified>
</cp:coreProperties>
</file>