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4" r:id="rId3"/>
    <p:sldId id="366" r:id="rId4"/>
    <p:sldId id="365" r:id="rId5"/>
    <p:sldId id="367" r:id="rId6"/>
    <p:sldId id="368" r:id="rId7"/>
    <p:sldId id="369" r:id="rId8"/>
    <p:sldId id="370" r:id="rId9"/>
    <p:sldId id="371" r:id="rId10"/>
    <p:sldId id="389" r:id="rId11"/>
    <p:sldId id="390" r:id="rId12"/>
    <p:sldId id="374" r:id="rId13"/>
    <p:sldId id="375" r:id="rId14"/>
    <p:sldId id="373" r:id="rId15"/>
    <p:sldId id="391" r:id="rId16"/>
    <p:sldId id="376" r:id="rId17"/>
    <p:sldId id="377" r:id="rId18"/>
    <p:sldId id="392" r:id="rId19"/>
    <p:sldId id="393" r:id="rId20"/>
    <p:sldId id="380" r:id="rId21"/>
    <p:sldId id="381" r:id="rId22"/>
    <p:sldId id="394" r:id="rId23"/>
    <p:sldId id="383" r:id="rId24"/>
    <p:sldId id="384" r:id="rId25"/>
    <p:sldId id="385" r:id="rId26"/>
    <p:sldId id="401" r:id="rId27"/>
    <p:sldId id="386" r:id="rId28"/>
    <p:sldId id="387" r:id="rId29"/>
    <p:sldId id="399" r:id="rId30"/>
    <p:sldId id="400" r:id="rId31"/>
    <p:sldId id="395" r:id="rId32"/>
    <p:sldId id="396" r:id="rId33"/>
    <p:sldId id="397" r:id="rId34"/>
    <p:sldId id="398" r:id="rId35"/>
    <p:sldId id="3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2" autoAdjust="0"/>
    <p:restoredTop sz="85777" autoAdjust="0"/>
  </p:normalViewPr>
  <p:slideViewPr>
    <p:cSldViewPr>
      <p:cViewPr varScale="1">
        <p:scale>
          <a:sx n="63" d="100"/>
          <a:sy n="63" d="100"/>
        </p:scale>
        <p:origin x="7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E555-3BD8-44AE-81B8-CEBC11108DA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FF40-7AE5-4172-A97C-1AA3AC2F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221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210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72D9E-D40C-4921-A5D6-20234A38FD01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DA0ECC-0B9E-44D9-8B45-8B8EFAF49D63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E4E0F4-2DF6-4691-9C74-0F2D9863AED1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ADABD2-FC94-43B4-B5D2-AD8E6A5AC720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38A4BA-4B5A-4157-8538-B6927C280FAE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6C5F59-0154-4E3D-8618-2BDD310D5A33}" type="datetime1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041A3D-3BA6-4C14-83AA-4AD2B237B2E3}" type="datetime1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uOWmbAIOm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CENG </a:t>
            </a:r>
            <a:r>
              <a:rPr lang="en-US" dirty="0" smtClean="0"/>
              <a:t>538</a:t>
            </a:r>
            <a:r>
              <a:rPr lang="en-US"/>
              <a:t/>
            </a:r>
            <a:br>
              <a:rPr lang="en-US"/>
            </a:br>
            <a:r>
              <a:rPr lang="en-US"/>
              <a:t>Advanced Graphics and UIs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Viewing Transformations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500" y="1394282"/>
            <a:ext cx="7807680" cy="4320000"/>
          </a:xfrm>
        </p:spPr>
        <p:txBody>
          <a:bodyPr/>
          <a:lstStyle/>
          <a:p>
            <a:pPr eaLnBrk="1"/>
            <a:r>
              <a:rPr lang="en-GB" altLang="en-US" sz="2358" dirty="0"/>
              <a:t>Projection: 3D to 2D. Perspective or parallel.  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5269320" y="2990281"/>
            <a:ext cx="1337760" cy="7588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00" y="3317160"/>
            <a:ext cx="904320" cy="9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1041120" cy="65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60" y="2627401"/>
            <a:ext cx="632160" cy="8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20" y="3769320"/>
            <a:ext cx="227520" cy="24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20" y="3713161"/>
            <a:ext cx="105120" cy="10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60" y="3713161"/>
            <a:ext cx="105120" cy="10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20" y="3439561"/>
            <a:ext cx="217440" cy="2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80" y="3361801"/>
            <a:ext cx="568800" cy="4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5269320" y="2660520"/>
            <a:ext cx="1440" cy="1088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269320" y="3747721"/>
            <a:ext cx="682560" cy="1252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6615720" y="2732520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786920" y="2507880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59720" y="4032841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4" name="Freeform 18"/>
          <p:cNvSpPr>
            <a:spLocks noChangeArrowheads="1"/>
          </p:cNvSpPr>
          <p:nvPr/>
        </p:nvSpPr>
        <p:spPr bwMode="auto">
          <a:xfrm>
            <a:off x="3745800" y="2683561"/>
            <a:ext cx="960480" cy="1558080"/>
          </a:xfrm>
          <a:custGeom>
            <a:avLst/>
            <a:gdLst>
              <a:gd name="T0" fmla="*/ 0 w 2941"/>
              <a:gd name="T1" fmla="*/ 1728 h 4773"/>
              <a:gd name="T2" fmla="*/ 0 w 2941"/>
              <a:gd name="T3" fmla="*/ 4772 h 4773"/>
              <a:gd name="T4" fmla="*/ 2940 w 2941"/>
              <a:gd name="T5" fmla="*/ 3008 h 4773"/>
              <a:gd name="T6" fmla="*/ 2905 w 2941"/>
              <a:gd name="T7" fmla="*/ 0 h 4773"/>
              <a:gd name="T8" fmla="*/ 0 w 2941"/>
              <a:gd name="T9" fmla="*/ 1728 h 47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1"/>
              <a:gd name="T16" fmla="*/ 0 h 4773"/>
              <a:gd name="T17" fmla="*/ 2941 w 2941"/>
              <a:gd name="T18" fmla="*/ 4773 h 47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1" h="4773">
                <a:moveTo>
                  <a:pt x="0" y="1728"/>
                </a:moveTo>
                <a:lnTo>
                  <a:pt x="0" y="4772"/>
                </a:lnTo>
                <a:lnTo>
                  <a:pt x="2940" y="3008"/>
                </a:lnTo>
                <a:lnTo>
                  <a:pt x="2905" y="0"/>
                </a:lnTo>
                <a:lnTo>
                  <a:pt x="0" y="1728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 flipV="1">
            <a:off x="3100680" y="2693641"/>
            <a:ext cx="2299680" cy="8164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3069000" y="3574921"/>
            <a:ext cx="2265120" cy="6004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3022920" y="3510121"/>
            <a:ext cx="2377440" cy="3312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8" name="Freeform 29"/>
          <p:cNvSpPr>
            <a:spLocks noChangeArrowheads="1"/>
          </p:cNvSpPr>
          <p:nvPr/>
        </p:nvSpPr>
        <p:spPr bwMode="auto">
          <a:xfrm>
            <a:off x="3855240" y="3106921"/>
            <a:ext cx="567360" cy="745920"/>
          </a:xfrm>
          <a:custGeom>
            <a:avLst/>
            <a:gdLst>
              <a:gd name="T0" fmla="*/ 205 w 1739"/>
              <a:gd name="T1" fmla="*/ 1438 h 2286"/>
              <a:gd name="T2" fmla="*/ 171 w 1739"/>
              <a:gd name="T3" fmla="*/ 1876 h 2286"/>
              <a:gd name="T4" fmla="*/ 632 w 1739"/>
              <a:gd name="T5" fmla="*/ 2243 h 2286"/>
              <a:gd name="T6" fmla="*/ 1238 w 1739"/>
              <a:gd name="T7" fmla="*/ 2200 h 2286"/>
              <a:gd name="T8" fmla="*/ 1541 w 1739"/>
              <a:gd name="T9" fmla="*/ 1935 h 2286"/>
              <a:gd name="T10" fmla="*/ 1559 w 1739"/>
              <a:gd name="T11" fmla="*/ 1438 h 2286"/>
              <a:gd name="T12" fmla="*/ 1683 w 1739"/>
              <a:gd name="T13" fmla="*/ 1042 h 2286"/>
              <a:gd name="T14" fmla="*/ 1363 w 1739"/>
              <a:gd name="T15" fmla="*/ 821 h 2286"/>
              <a:gd name="T16" fmla="*/ 1078 w 1739"/>
              <a:gd name="T17" fmla="*/ 264 h 2286"/>
              <a:gd name="T18" fmla="*/ 918 w 1739"/>
              <a:gd name="T19" fmla="*/ 15 h 2286"/>
              <a:gd name="T20" fmla="*/ 793 w 1739"/>
              <a:gd name="T21" fmla="*/ 264 h 2286"/>
              <a:gd name="T22" fmla="*/ 527 w 1739"/>
              <a:gd name="T23" fmla="*/ 733 h 2286"/>
              <a:gd name="T24" fmla="*/ 81 w 1739"/>
              <a:gd name="T25" fmla="*/ 1013 h 2286"/>
              <a:gd name="T26" fmla="*/ 225 w 1739"/>
              <a:gd name="T27" fmla="*/ 1452 h 2286"/>
              <a:gd name="T28" fmla="*/ 225 w 1739"/>
              <a:gd name="T29" fmla="*/ 1466 h 2286"/>
              <a:gd name="T30" fmla="*/ 205 w 1739"/>
              <a:gd name="T31" fmla="*/ 1438 h 2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"/>
              <a:gd name="T49" fmla="*/ 0 h 2286"/>
              <a:gd name="T50" fmla="*/ 1739 w 1739"/>
              <a:gd name="T51" fmla="*/ 2286 h 22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" h="2286">
                <a:moveTo>
                  <a:pt x="205" y="1438"/>
                </a:moveTo>
                <a:cubicBezTo>
                  <a:pt x="115" y="1574"/>
                  <a:pt x="117" y="1789"/>
                  <a:pt x="171" y="1876"/>
                </a:cubicBezTo>
                <a:cubicBezTo>
                  <a:pt x="264" y="2031"/>
                  <a:pt x="384" y="2203"/>
                  <a:pt x="632" y="2243"/>
                </a:cubicBezTo>
                <a:cubicBezTo>
                  <a:pt x="810" y="2272"/>
                  <a:pt x="1089" y="2285"/>
                  <a:pt x="1238" y="2200"/>
                </a:cubicBezTo>
                <a:cubicBezTo>
                  <a:pt x="1471" y="2068"/>
                  <a:pt x="1471" y="2038"/>
                  <a:pt x="1541" y="1935"/>
                </a:cubicBezTo>
                <a:cubicBezTo>
                  <a:pt x="1630" y="1808"/>
                  <a:pt x="1650" y="1585"/>
                  <a:pt x="1559" y="1438"/>
                </a:cubicBezTo>
                <a:cubicBezTo>
                  <a:pt x="1524" y="1379"/>
                  <a:pt x="1738" y="1276"/>
                  <a:pt x="1683" y="1042"/>
                </a:cubicBezTo>
                <a:cubicBezTo>
                  <a:pt x="1636" y="829"/>
                  <a:pt x="1488" y="807"/>
                  <a:pt x="1363" y="821"/>
                </a:cubicBezTo>
                <a:cubicBezTo>
                  <a:pt x="1300" y="829"/>
                  <a:pt x="1114" y="382"/>
                  <a:pt x="1078" y="264"/>
                </a:cubicBezTo>
                <a:cubicBezTo>
                  <a:pt x="1072" y="244"/>
                  <a:pt x="918" y="0"/>
                  <a:pt x="918" y="15"/>
                </a:cubicBezTo>
                <a:cubicBezTo>
                  <a:pt x="918" y="30"/>
                  <a:pt x="811" y="221"/>
                  <a:pt x="793" y="264"/>
                </a:cubicBezTo>
                <a:cubicBezTo>
                  <a:pt x="729" y="423"/>
                  <a:pt x="671" y="618"/>
                  <a:pt x="527" y="733"/>
                </a:cubicBezTo>
                <a:cubicBezTo>
                  <a:pt x="383" y="848"/>
                  <a:pt x="205" y="777"/>
                  <a:pt x="81" y="1013"/>
                </a:cubicBezTo>
                <a:cubicBezTo>
                  <a:pt x="0" y="1166"/>
                  <a:pt x="71" y="1349"/>
                  <a:pt x="225" y="1452"/>
                </a:cubicBezTo>
                <a:lnTo>
                  <a:pt x="225" y="1466"/>
                </a:lnTo>
                <a:lnTo>
                  <a:pt x="205" y="143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4599" name="Freeform 30"/>
          <p:cNvSpPr>
            <a:spLocks noChangeArrowheads="1"/>
          </p:cNvSpPr>
          <p:nvPr/>
        </p:nvSpPr>
        <p:spPr bwMode="auto">
          <a:xfrm>
            <a:off x="3928680" y="3561961"/>
            <a:ext cx="442080" cy="60480"/>
          </a:xfrm>
          <a:custGeom>
            <a:avLst/>
            <a:gdLst>
              <a:gd name="T0" fmla="*/ 0 w 1353"/>
              <a:gd name="T1" fmla="*/ 45 h 186"/>
              <a:gd name="T2" fmla="*/ 533 w 1353"/>
              <a:gd name="T3" fmla="*/ 177 h 186"/>
              <a:gd name="T4" fmla="*/ 1103 w 1353"/>
              <a:gd name="T5" fmla="*/ 132 h 186"/>
              <a:gd name="T6" fmla="*/ 1227 w 1353"/>
              <a:gd name="T7" fmla="*/ 30 h 186"/>
              <a:gd name="T8" fmla="*/ 1352 w 1353"/>
              <a:gd name="T9" fmla="*/ 0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3"/>
              <a:gd name="T16" fmla="*/ 0 h 186"/>
              <a:gd name="T17" fmla="*/ 1353 w 1353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3" h="186">
                <a:moveTo>
                  <a:pt x="0" y="45"/>
                </a:moveTo>
                <a:cubicBezTo>
                  <a:pt x="197" y="53"/>
                  <a:pt x="313" y="185"/>
                  <a:pt x="533" y="177"/>
                </a:cubicBezTo>
                <a:cubicBezTo>
                  <a:pt x="723" y="169"/>
                  <a:pt x="919" y="133"/>
                  <a:pt x="1103" y="132"/>
                </a:cubicBezTo>
                <a:lnTo>
                  <a:pt x="1227" y="30"/>
                </a:lnTo>
                <a:lnTo>
                  <a:pt x="135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0" name="Freeform 31"/>
          <p:cNvSpPr>
            <a:spLocks noChangeArrowheads="1"/>
          </p:cNvSpPr>
          <p:nvPr/>
        </p:nvSpPr>
        <p:spPr bwMode="auto">
          <a:xfrm>
            <a:off x="3957480" y="3322921"/>
            <a:ext cx="424800" cy="168480"/>
          </a:xfrm>
          <a:custGeom>
            <a:avLst/>
            <a:gdLst>
              <a:gd name="T0" fmla="*/ 1015 w 1301"/>
              <a:gd name="T1" fmla="*/ 161 h 514"/>
              <a:gd name="T2" fmla="*/ 890 w 1301"/>
              <a:gd name="T3" fmla="*/ 470 h 514"/>
              <a:gd name="T4" fmla="*/ 355 w 1301"/>
              <a:gd name="T5" fmla="*/ 484 h 514"/>
              <a:gd name="T6" fmla="*/ 196 w 1301"/>
              <a:gd name="T7" fmla="*/ 161 h 514"/>
              <a:gd name="T8" fmla="*/ 266 w 1301"/>
              <a:gd name="T9" fmla="*/ 0 h 514"/>
              <a:gd name="T10" fmla="*/ 266 w 1301"/>
              <a:gd name="T11" fmla="*/ 0 h 5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1"/>
              <a:gd name="T19" fmla="*/ 0 h 514"/>
              <a:gd name="T20" fmla="*/ 1301 w 1301"/>
              <a:gd name="T21" fmla="*/ 514 h 5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1" h="514">
                <a:moveTo>
                  <a:pt x="1015" y="161"/>
                </a:moveTo>
                <a:cubicBezTo>
                  <a:pt x="1032" y="259"/>
                  <a:pt x="1300" y="396"/>
                  <a:pt x="890" y="470"/>
                </a:cubicBezTo>
                <a:cubicBezTo>
                  <a:pt x="705" y="502"/>
                  <a:pt x="605" y="513"/>
                  <a:pt x="355" y="484"/>
                </a:cubicBezTo>
                <a:cubicBezTo>
                  <a:pt x="27" y="445"/>
                  <a:pt x="0" y="454"/>
                  <a:pt x="196" y="161"/>
                </a:cubicBezTo>
                <a:lnTo>
                  <a:pt x="26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1" name="Oval 32"/>
          <p:cNvSpPr>
            <a:spLocks noChangeArrowheads="1"/>
          </p:cNvSpPr>
          <p:nvPr/>
        </p:nvSpPr>
        <p:spPr bwMode="auto">
          <a:xfrm>
            <a:off x="3964680" y="3667081"/>
            <a:ext cx="118080" cy="964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02" name="Oval 33"/>
          <p:cNvSpPr>
            <a:spLocks noChangeArrowheads="1"/>
          </p:cNvSpPr>
          <p:nvPr/>
        </p:nvSpPr>
        <p:spPr bwMode="auto">
          <a:xfrm>
            <a:off x="4075560" y="3641161"/>
            <a:ext cx="53280" cy="388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03" name="Oval 34"/>
          <p:cNvSpPr>
            <a:spLocks noChangeArrowheads="1"/>
          </p:cNvSpPr>
          <p:nvPr/>
        </p:nvSpPr>
        <p:spPr bwMode="auto">
          <a:xfrm>
            <a:off x="3957480" y="3626761"/>
            <a:ext cx="47520" cy="388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grpSp>
        <p:nvGrpSpPr>
          <p:cNvPr id="24604" name="Group 41"/>
          <p:cNvGrpSpPr>
            <a:grpSpLocks/>
          </p:cNvGrpSpPr>
          <p:nvPr/>
        </p:nvGrpSpPr>
        <p:grpSpPr bwMode="auto">
          <a:xfrm>
            <a:off x="4419720" y="2856360"/>
            <a:ext cx="260640" cy="391680"/>
            <a:chOff x="4173" y="3288"/>
            <a:chExt cx="394" cy="518"/>
          </a:xfrm>
        </p:grpSpPr>
        <p:sp>
          <p:nvSpPr>
            <p:cNvPr id="24631" name="Freeform 35"/>
            <p:cNvSpPr>
              <a:spLocks noChangeArrowheads="1"/>
            </p:cNvSpPr>
            <p:nvPr/>
          </p:nvSpPr>
          <p:spPr bwMode="auto">
            <a:xfrm>
              <a:off x="4244" y="3432"/>
              <a:ext cx="295" cy="117"/>
            </a:xfrm>
            <a:custGeom>
              <a:avLst/>
              <a:gdLst>
                <a:gd name="T0" fmla="*/ 1015 w 1301"/>
                <a:gd name="T1" fmla="*/ 161 h 514"/>
                <a:gd name="T2" fmla="*/ 890 w 1301"/>
                <a:gd name="T3" fmla="*/ 470 h 514"/>
                <a:gd name="T4" fmla="*/ 355 w 1301"/>
                <a:gd name="T5" fmla="*/ 484 h 514"/>
                <a:gd name="T6" fmla="*/ 196 w 1301"/>
                <a:gd name="T7" fmla="*/ 161 h 514"/>
                <a:gd name="T8" fmla="*/ 266 w 1301"/>
                <a:gd name="T9" fmla="*/ 0 h 514"/>
                <a:gd name="T10" fmla="*/ 266 w 1301"/>
                <a:gd name="T11" fmla="*/ 0 h 5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1"/>
                <a:gd name="T19" fmla="*/ 0 h 514"/>
                <a:gd name="T20" fmla="*/ 1301 w 1301"/>
                <a:gd name="T21" fmla="*/ 514 h 5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1" h="514">
                  <a:moveTo>
                    <a:pt x="1015" y="161"/>
                  </a:moveTo>
                  <a:cubicBezTo>
                    <a:pt x="1032" y="259"/>
                    <a:pt x="1300" y="396"/>
                    <a:pt x="890" y="470"/>
                  </a:cubicBezTo>
                  <a:cubicBezTo>
                    <a:pt x="705" y="502"/>
                    <a:pt x="605" y="513"/>
                    <a:pt x="355" y="484"/>
                  </a:cubicBezTo>
                  <a:cubicBezTo>
                    <a:pt x="27" y="445"/>
                    <a:pt x="0" y="454"/>
                    <a:pt x="196" y="161"/>
                  </a:cubicBezTo>
                  <a:lnTo>
                    <a:pt x="26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24632" name="Freeform 36"/>
            <p:cNvSpPr>
              <a:spLocks noChangeArrowheads="1"/>
            </p:cNvSpPr>
            <p:nvPr/>
          </p:nvSpPr>
          <p:spPr bwMode="auto">
            <a:xfrm>
              <a:off x="4173" y="3288"/>
              <a:ext cx="394" cy="518"/>
            </a:xfrm>
            <a:custGeom>
              <a:avLst/>
              <a:gdLst>
                <a:gd name="T0" fmla="*/ 205 w 1739"/>
                <a:gd name="T1" fmla="*/ 1438 h 2286"/>
                <a:gd name="T2" fmla="*/ 171 w 1739"/>
                <a:gd name="T3" fmla="*/ 1876 h 2286"/>
                <a:gd name="T4" fmla="*/ 632 w 1739"/>
                <a:gd name="T5" fmla="*/ 2243 h 2286"/>
                <a:gd name="T6" fmla="*/ 1238 w 1739"/>
                <a:gd name="T7" fmla="*/ 2200 h 2286"/>
                <a:gd name="T8" fmla="*/ 1541 w 1739"/>
                <a:gd name="T9" fmla="*/ 1935 h 2286"/>
                <a:gd name="T10" fmla="*/ 1559 w 1739"/>
                <a:gd name="T11" fmla="*/ 1438 h 2286"/>
                <a:gd name="T12" fmla="*/ 1683 w 1739"/>
                <a:gd name="T13" fmla="*/ 1042 h 2286"/>
                <a:gd name="T14" fmla="*/ 1363 w 1739"/>
                <a:gd name="T15" fmla="*/ 821 h 2286"/>
                <a:gd name="T16" fmla="*/ 1078 w 1739"/>
                <a:gd name="T17" fmla="*/ 264 h 2286"/>
                <a:gd name="T18" fmla="*/ 918 w 1739"/>
                <a:gd name="T19" fmla="*/ 15 h 2286"/>
                <a:gd name="T20" fmla="*/ 793 w 1739"/>
                <a:gd name="T21" fmla="*/ 264 h 2286"/>
                <a:gd name="T22" fmla="*/ 527 w 1739"/>
                <a:gd name="T23" fmla="*/ 733 h 2286"/>
                <a:gd name="T24" fmla="*/ 81 w 1739"/>
                <a:gd name="T25" fmla="*/ 1013 h 2286"/>
                <a:gd name="T26" fmla="*/ 225 w 1739"/>
                <a:gd name="T27" fmla="*/ 1452 h 2286"/>
                <a:gd name="T28" fmla="*/ 225 w 1739"/>
                <a:gd name="T29" fmla="*/ 1466 h 2286"/>
                <a:gd name="T30" fmla="*/ 205 w 1739"/>
                <a:gd name="T31" fmla="*/ 1438 h 22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9"/>
                <a:gd name="T49" fmla="*/ 0 h 2286"/>
                <a:gd name="T50" fmla="*/ 1739 w 1739"/>
                <a:gd name="T51" fmla="*/ 2286 h 22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9" h="2286">
                  <a:moveTo>
                    <a:pt x="205" y="1438"/>
                  </a:moveTo>
                  <a:cubicBezTo>
                    <a:pt x="115" y="1574"/>
                    <a:pt x="117" y="1789"/>
                    <a:pt x="171" y="1876"/>
                  </a:cubicBezTo>
                  <a:cubicBezTo>
                    <a:pt x="264" y="2031"/>
                    <a:pt x="384" y="2203"/>
                    <a:pt x="632" y="2243"/>
                  </a:cubicBezTo>
                  <a:cubicBezTo>
                    <a:pt x="810" y="2272"/>
                    <a:pt x="1089" y="2285"/>
                    <a:pt x="1238" y="2200"/>
                  </a:cubicBezTo>
                  <a:cubicBezTo>
                    <a:pt x="1471" y="2068"/>
                    <a:pt x="1471" y="2038"/>
                    <a:pt x="1541" y="1935"/>
                  </a:cubicBezTo>
                  <a:cubicBezTo>
                    <a:pt x="1630" y="1808"/>
                    <a:pt x="1650" y="1585"/>
                    <a:pt x="1559" y="1438"/>
                  </a:cubicBezTo>
                  <a:cubicBezTo>
                    <a:pt x="1524" y="1379"/>
                    <a:pt x="1738" y="1276"/>
                    <a:pt x="1683" y="1042"/>
                  </a:cubicBezTo>
                  <a:cubicBezTo>
                    <a:pt x="1636" y="829"/>
                    <a:pt x="1488" y="807"/>
                    <a:pt x="1363" y="821"/>
                  </a:cubicBezTo>
                  <a:cubicBezTo>
                    <a:pt x="1300" y="829"/>
                    <a:pt x="1114" y="382"/>
                    <a:pt x="1078" y="264"/>
                  </a:cubicBezTo>
                  <a:cubicBezTo>
                    <a:pt x="1072" y="244"/>
                    <a:pt x="918" y="0"/>
                    <a:pt x="918" y="15"/>
                  </a:cubicBezTo>
                  <a:cubicBezTo>
                    <a:pt x="918" y="30"/>
                    <a:pt x="811" y="221"/>
                    <a:pt x="793" y="264"/>
                  </a:cubicBezTo>
                  <a:cubicBezTo>
                    <a:pt x="729" y="423"/>
                    <a:pt x="671" y="618"/>
                    <a:pt x="527" y="733"/>
                  </a:cubicBezTo>
                  <a:cubicBezTo>
                    <a:pt x="383" y="848"/>
                    <a:pt x="205" y="777"/>
                    <a:pt x="81" y="1013"/>
                  </a:cubicBezTo>
                  <a:cubicBezTo>
                    <a:pt x="0" y="1166"/>
                    <a:pt x="71" y="1349"/>
                    <a:pt x="225" y="1452"/>
                  </a:cubicBezTo>
                  <a:lnTo>
                    <a:pt x="225" y="1466"/>
                  </a:lnTo>
                  <a:lnTo>
                    <a:pt x="205" y="14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33"/>
            </a:p>
          </p:txBody>
        </p:sp>
        <p:sp>
          <p:nvSpPr>
            <p:cNvPr id="24633" name="Oval 37"/>
            <p:cNvSpPr>
              <a:spLocks noChangeArrowheads="1"/>
            </p:cNvSpPr>
            <p:nvPr/>
          </p:nvSpPr>
          <p:spPr bwMode="auto">
            <a:xfrm>
              <a:off x="4354" y="3696"/>
              <a:ext cx="82" cy="6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24634" name="Freeform 38"/>
            <p:cNvSpPr>
              <a:spLocks noChangeArrowheads="1"/>
            </p:cNvSpPr>
            <p:nvPr/>
          </p:nvSpPr>
          <p:spPr bwMode="auto">
            <a:xfrm>
              <a:off x="4218" y="3606"/>
              <a:ext cx="307" cy="42"/>
            </a:xfrm>
            <a:custGeom>
              <a:avLst/>
              <a:gdLst>
                <a:gd name="T0" fmla="*/ 0 w 1353"/>
                <a:gd name="T1" fmla="*/ 45 h 186"/>
                <a:gd name="T2" fmla="*/ 533 w 1353"/>
                <a:gd name="T3" fmla="*/ 177 h 186"/>
                <a:gd name="T4" fmla="*/ 1103 w 1353"/>
                <a:gd name="T5" fmla="*/ 132 h 186"/>
                <a:gd name="T6" fmla="*/ 1227 w 1353"/>
                <a:gd name="T7" fmla="*/ 30 h 186"/>
                <a:gd name="T8" fmla="*/ 1352 w 1353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186"/>
                <a:gd name="T17" fmla="*/ 1353 w 1353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186">
                  <a:moveTo>
                    <a:pt x="0" y="45"/>
                  </a:moveTo>
                  <a:cubicBezTo>
                    <a:pt x="197" y="53"/>
                    <a:pt x="313" y="185"/>
                    <a:pt x="533" y="177"/>
                  </a:cubicBezTo>
                  <a:cubicBezTo>
                    <a:pt x="723" y="169"/>
                    <a:pt x="919" y="133"/>
                    <a:pt x="1103" y="132"/>
                  </a:cubicBezTo>
                  <a:lnTo>
                    <a:pt x="1227" y="30"/>
                  </a:lnTo>
                  <a:lnTo>
                    <a:pt x="135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24635" name="Oval 39"/>
            <p:cNvSpPr>
              <a:spLocks noChangeArrowheads="1"/>
            </p:cNvSpPr>
            <p:nvPr/>
          </p:nvSpPr>
          <p:spPr bwMode="auto">
            <a:xfrm>
              <a:off x="4411" y="3658"/>
              <a:ext cx="37" cy="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24636" name="Oval 40"/>
            <p:cNvSpPr>
              <a:spLocks noChangeArrowheads="1"/>
            </p:cNvSpPr>
            <p:nvPr/>
          </p:nvSpPr>
          <p:spPr bwMode="auto">
            <a:xfrm>
              <a:off x="4323" y="3669"/>
              <a:ext cx="37" cy="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</p:grpSp>
      <p:pic>
        <p:nvPicPr>
          <p:cNvPr id="24605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60" y="2205481"/>
            <a:ext cx="450720" cy="43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6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60" y="2113321"/>
            <a:ext cx="518400" cy="3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7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20" y="1877161"/>
            <a:ext cx="31536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8" name="Picture 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80" y="2431561"/>
            <a:ext cx="112320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9" name="Picture 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00" y="2384041"/>
            <a:ext cx="51840" cy="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0" name="Picture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00" y="2373961"/>
            <a:ext cx="51840" cy="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1" name="Line 51"/>
          <p:cNvSpPr>
            <a:spLocks noChangeShapeType="1"/>
          </p:cNvSpPr>
          <p:nvPr/>
        </p:nvSpPr>
        <p:spPr bwMode="auto">
          <a:xfrm flipH="1" flipV="1">
            <a:off x="3113640" y="2268840"/>
            <a:ext cx="1437120" cy="78336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2" name="AutoShape 52"/>
          <p:cNvSpPr>
            <a:spLocks noChangeArrowheads="1"/>
          </p:cNvSpPr>
          <p:nvPr/>
        </p:nvSpPr>
        <p:spPr bwMode="auto">
          <a:xfrm rot="8968399">
            <a:off x="1652039" y="4823400"/>
            <a:ext cx="1503360" cy="979200"/>
          </a:xfrm>
          <a:prstGeom prst="parallelogram">
            <a:avLst>
              <a:gd name="adj" fmla="val 5795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13" name="AutoShape 53"/>
          <p:cNvSpPr>
            <a:spLocks noChangeArrowheads="1"/>
          </p:cNvSpPr>
          <p:nvPr/>
        </p:nvSpPr>
        <p:spPr bwMode="auto">
          <a:xfrm rot="8968399">
            <a:off x="6159239" y="4627560"/>
            <a:ext cx="1503360" cy="979200"/>
          </a:xfrm>
          <a:prstGeom prst="parallelogram">
            <a:avLst>
              <a:gd name="adj" fmla="val 5795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14" name="Line 54"/>
          <p:cNvSpPr>
            <a:spLocks noChangeShapeType="1"/>
          </p:cNvSpPr>
          <p:nvPr/>
        </p:nvSpPr>
        <p:spPr bwMode="auto">
          <a:xfrm flipV="1">
            <a:off x="802440" y="482340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5" name="Line 55"/>
          <p:cNvSpPr>
            <a:spLocks noChangeShapeType="1"/>
          </p:cNvSpPr>
          <p:nvPr/>
        </p:nvSpPr>
        <p:spPr bwMode="auto">
          <a:xfrm flipV="1">
            <a:off x="5374440" y="475716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6" name="Line 56"/>
          <p:cNvSpPr>
            <a:spLocks noChangeShapeType="1"/>
          </p:cNvSpPr>
          <p:nvPr/>
        </p:nvSpPr>
        <p:spPr bwMode="auto">
          <a:xfrm>
            <a:off x="802440" y="5606760"/>
            <a:ext cx="14371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7" name="Line 57"/>
          <p:cNvSpPr>
            <a:spLocks noChangeShapeType="1"/>
          </p:cNvSpPr>
          <p:nvPr/>
        </p:nvSpPr>
        <p:spPr bwMode="auto">
          <a:xfrm>
            <a:off x="1325160" y="4823400"/>
            <a:ext cx="13723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8" name="Line 58"/>
          <p:cNvSpPr>
            <a:spLocks noChangeShapeType="1"/>
          </p:cNvSpPr>
          <p:nvPr/>
        </p:nvSpPr>
        <p:spPr bwMode="auto">
          <a:xfrm flipV="1">
            <a:off x="2174760" y="482340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9" name="Text Box 59"/>
          <p:cNvSpPr txBox="1">
            <a:spLocks noChangeArrowheads="1"/>
          </p:cNvSpPr>
          <p:nvPr/>
        </p:nvSpPr>
        <p:spPr bwMode="auto">
          <a:xfrm>
            <a:off x="998279" y="44101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</a:p>
        </p:txBody>
      </p:sp>
      <p:sp>
        <p:nvSpPr>
          <p:cNvPr id="24620" name="Text Box 60"/>
          <p:cNvSpPr txBox="1">
            <a:spLocks noChangeArrowheads="1"/>
          </p:cNvSpPr>
          <p:nvPr/>
        </p:nvSpPr>
        <p:spPr bwMode="auto">
          <a:xfrm>
            <a:off x="475560" y="565140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</a:p>
        </p:txBody>
      </p:sp>
      <p:sp>
        <p:nvSpPr>
          <p:cNvPr id="24621" name="Text Box 61"/>
          <p:cNvSpPr txBox="1">
            <a:spLocks noChangeArrowheads="1"/>
          </p:cNvSpPr>
          <p:nvPr/>
        </p:nvSpPr>
        <p:spPr bwMode="auto">
          <a:xfrm>
            <a:off x="2043719" y="56067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2" name="Text Box 62"/>
          <p:cNvSpPr txBox="1">
            <a:spLocks noChangeArrowheads="1"/>
          </p:cNvSpPr>
          <p:nvPr/>
        </p:nvSpPr>
        <p:spPr bwMode="auto">
          <a:xfrm>
            <a:off x="2762280" y="46275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3" name="Text Box 63"/>
          <p:cNvSpPr txBox="1">
            <a:spLocks noChangeArrowheads="1"/>
          </p:cNvSpPr>
          <p:nvPr/>
        </p:nvSpPr>
        <p:spPr bwMode="auto">
          <a:xfrm>
            <a:off x="5113799" y="54757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</a:p>
        </p:txBody>
      </p:sp>
      <p:sp>
        <p:nvSpPr>
          <p:cNvPr id="24624" name="Text Box 64"/>
          <p:cNvSpPr txBox="1">
            <a:spLocks noChangeArrowheads="1"/>
          </p:cNvSpPr>
          <p:nvPr/>
        </p:nvSpPr>
        <p:spPr bwMode="auto">
          <a:xfrm>
            <a:off x="5440680" y="44965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</a:p>
        </p:txBody>
      </p:sp>
      <p:sp>
        <p:nvSpPr>
          <p:cNvPr id="24625" name="Line 65"/>
          <p:cNvSpPr>
            <a:spLocks noChangeShapeType="1"/>
          </p:cNvSpPr>
          <p:nvPr/>
        </p:nvSpPr>
        <p:spPr bwMode="auto">
          <a:xfrm flipV="1">
            <a:off x="5440680" y="5215081"/>
            <a:ext cx="2351520" cy="32688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6" name="Line 66"/>
          <p:cNvSpPr>
            <a:spLocks noChangeShapeType="1"/>
          </p:cNvSpPr>
          <p:nvPr/>
        </p:nvSpPr>
        <p:spPr bwMode="auto">
          <a:xfrm>
            <a:off x="5897160" y="4757161"/>
            <a:ext cx="1959840" cy="4579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7" name="Line 67"/>
          <p:cNvSpPr>
            <a:spLocks noChangeShapeType="1"/>
          </p:cNvSpPr>
          <p:nvPr/>
        </p:nvSpPr>
        <p:spPr bwMode="auto">
          <a:xfrm flipV="1">
            <a:off x="6877800" y="5019241"/>
            <a:ext cx="195840" cy="325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8" name="Text Box 68"/>
          <p:cNvSpPr txBox="1">
            <a:spLocks noChangeArrowheads="1"/>
          </p:cNvSpPr>
          <p:nvPr/>
        </p:nvSpPr>
        <p:spPr bwMode="auto">
          <a:xfrm>
            <a:off x="6942599" y="46275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9" name="Text Box 69"/>
          <p:cNvSpPr txBox="1">
            <a:spLocks noChangeArrowheads="1"/>
          </p:cNvSpPr>
          <p:nvPr/>
        </p:nvSpPr>
        <p:spPr bwMode="auto">
          <a:xfrm>
            <a:off x="6550919" y="5346121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30" name="Text Box 70"/>
          <p:cNvSpPr txBox="1">
            <a:spLocks noChangeArrowheads="1"/>
          </p:cNvSpPr>
          <p:nvPr/>
        </p:nvSpPr>
        <p:spPr bwMode="auto">
          <a:xfrm>
            <a:off x="7780679" y="4888201"/>
            <a:ext cx="1408334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Convergence</a:t>
            </a:r>
          </a:p>
          <a:p>
            <a:r>
              <a:rPr lang="en-US" altLang="en-US" sz="1814"/>
              <a:t>Point</a:t>
            </a:r>
            <a:endParaRPr lang="en-US" altLang="en-US" sz="2177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Projection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33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8521" y="1263239"/>
            <a:ext cx="7807680" cy="432000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Classification of projections. Based on: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 err="1"/>
              <a:t>Center</a:t>
            </a:r>
            <a:r>
              <a:rPr lang="en-GB" altLang="en-US" sz="2177" dirty="0"/>
              <a:t> of projection: infinity (parallel) or a point (perspective)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Projection lines </a:t>
            </a:r>
            <a:r>
              <a:rPr lang="en-GB" altLang="en-US" sz="2177" dirty="0" err="1"/>
              <a:t>wrt</a:t>
            </a:r>
            <a:r>
              <a:rPr lang="en-GB" altLang="en-US" sz="2177" dirty="0"/>
              <a:t>. projection plane: orthogonal (orthographic), another angle (oblique</a:t>
            </a:r>
            <a:r>
              <a:rPr lang="en-GB" altLang="en-US" sz="2177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See </a:t>
            </a:r>
            <a:r>
              <a:rPr lang="en-GB" altLang="en-US" sz="2177" dirty="0">
                <a:hlinkClick r:id="rId3"/>
              </a:rPr>
              <a:t>https://</a:t>
            </a:r>
            <a:r>
              <a:rPr lang="en-GB" altLang="en-US" sz="2177" dirty="0" smtClean="0">
                <a:hlinkClick r:id="rId3"/>
              </a:rPr>
              <a:t>youtu.be/zuOWmbAIOmI</a:t>
            </a:r>
            <a:r>
              <a:rPr lang="en-GB" altLang="en-US" sz="2177" dirty="0" smtClean="0"/>
              <a:t> </a:t>
            </a:r>
            <a:endParaRPr lang="en-GB" altLang="en-US" sz="2177" dirty="0"/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2041320" y="3601440"/>
            <a:ext cx="40176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V="1">
            <a:off x="805800" y="4007520"/>
            <a:ext cx="707040" cy="5918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H="1">
            <a:off x="794280" y="4416480"/>
            <a:ext cx="944640" cy="191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7" name="Freeform 6"/>
          <p:cNvSpPr>
            <a:spLocks noChangeArrowheads="1"/>
          </p:cNvSpPr>
          <p:nvPr/>
        </p:nvSpPr>
        <p:spPr bwMode="auto">
          <a:xfrm>
            <a:off x="1236360" y="364032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514280" y="4023360"/>
            <a:ext cx="220320" cy="3931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766920" y="4579200"/>
            <a:ext cx="76320" cy="7632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306120" y="4665600"/>
            <a:ext cx="1484640" cy="19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1773480" y="4579200"/>
            <a:ext cx="118080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4843560" y="3618720"/>
            <a:ext cx="40320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V="1">
            <a:off x="3452520" y="3906720"/>
            <a:ext cx="871200" cy="491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4" name="Freeform 13"/>
          <p:cNvSpPr>
            <a:spLocks noChangeArrowheads="1"/>
          </p:cNvSpPr>
          <p:nvPr/>
        </p:nvSpPr>
        <p:spPr bwMode="auto">
          <a:xfrm>
            <a:off x="4038600" y="365760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H="1">
            <a:off x="3825480" y="4574880"/>
            <a:ext cx="872640" cy="51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4315080" y="3906720"/>
            <a:ext cx="383040" cy="68976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2811719" y="5050079"/>
            <a:ext cx="1353600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4631880" y="4682880"/>
            <a:ext cx="109152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H="1">
            <a:off x="3144360" y="4577759"/>
            <a:ext cx="807840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7441320" y="3178080"/>
            <a:ext cx="40320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V="1">
            <a:off x="6355560" y="3951360"/>
            <a:ext cx="859680" cy="479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2" name="Freeform 21"/>
          <p:cNvSpPr>
            <a:spLocks noChangeArrowheads="1"/>
          </p:cNvSpPr>
          <p:nvPr/>
        </p:nvSpPr>
        <p:spPr bwMode="auto">
          <a:xfrm>
            <a:off x="6941640" y="369216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 flipH="1">
            <a:off x="6727080" y="4631040"/>
            <a:ext cx="884160" cy="48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>
            <a:off x="7218120" y="3941280"/>
            <a:ext cx="383040" cy="68976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5567879" y="5038559"/>
            <a:ext cx="1353600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7534920" y="4717440"/>
            <a:ext cx="109152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 flipH="1">
            <a:off x="6047400" y="4612319"/>
            <a:ext cx="807840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 flipV="1">
            <a:off x="7226760" y="3183840"/>
            <a:ext cx="203040" cy="78192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9" name="Line 28"/>
          <p:cNvSpPr>
            <a:spLocks noChangeShapeType="1"/>
          </p:cNvSpPr>
          <p:nvPr/>
        </p:nvSpPr>
        <p:spPr bwMode="auto">
          <a:xfrm flipV="1">
            <a:off x="7621320" y="3804480"/>
            <a:ext cx="203040" cy="80496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 flipV="1">
            <a:off x="1511400" y="3589919"/>
            <a:ext cx="541440" cy="4320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 flipH="1">
            <a:off x="1724520" y="4258080"/>
            <a:ext cx="725760" cy="158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2" name="Line 31"/>
          <p:cNvSpPr>
            <a:spLocks noChangeShapeType="1"/>
          </p:cNvSpPr>
          <p:nvPr/>
        </p:nvSpPr>
        <p:spPr bwMode="auto">
          <a:xfrm flipH="1">
            <a:off x="4695240" y="4258079"/>
            <a:ext cx="567360" cy="316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3" name="Line 32"/>
          <p:cNvSpPr>
            <a:spLocks noChangeShapeType="1"/>
          </p:cNvSpPr>
          <p:nvPr/>
        </p:nvSpPr>
        <p:spPr bwMode="auto">
          <a:xfrm flipH="1">
            <a:off x="4310760" y="3625920"/>
            <a:ext cx="534240" cy="2822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3377227" y="5421600"/>
            <a:ext cx="1551708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Orthographic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642272" y="5444640"/>
            <a:ext cx="1375377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Perspective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6633675" y="5433120"/>
            <a:ext cx="902491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Oblique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Projection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91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both types of projections, our goal is to transform a given viewing volume to the </a:t>
            </a:r>
            <a:r>
              <a:rPr lang="en-US" dirty="0" smtClean="0">
                <a:solidFill>
                  <a:srgbClr val="C00000"/>
                </a:solidFill>
              </a:rPr>
              <a:t>canonical viewing volume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CVV</a:t>
            </a:r>
            <a:r>
              <a:rPr lang="en-US" dirty="0"/>
              <a:t>):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12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0424" y="4514473"/>
            <a:ext cx="212953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7200" y="4194107"/>
            <a:ext cx="668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25810" y="3571797"/>
            <a:ext cx="0" cy="622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2796" y="4194107"/>
            <a:ext cx="363014" cy="36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28774" y="3457657"/>
            <a:ext cx="20422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6579" y="3825882"/>
            <a:ext cx="23913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7542" y="41980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(0, 0, 0)</a:t>
            </a:r>
            <a:endParaRPr lang="en-US" dirty="0"/>
          </a:p>
        </p:txBody>
      </p:sp>
      <p:cxnSp>
        <p:nvCxnSpPr>
          <p:cNvPr id="43" name="Straight Connector 42"/>
          <p:cNvCxnSpPr>
            <a:endCxn id="31" idx="2"/>
          </p:cNvCxnSpPr>
          <p:nvPr/>
        </p:nvCxnSpPr>
        <p:spPr>
          <a:xfrm>
            <a:off x="1125810" y="4194107"/>
            <a:ext cx="1149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2400" y="4179803"/>
            <a:ext cx="9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112497" y="32654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9097" y="4179803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4297" y="3828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16851" y="309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5715" y="468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7" name="Right Arrow 86"/>
          <p:cNvSpPr/>
          <p:nvPr/>
        </p:nvSpPr>
        <p:spPr>
          <a:xfrm>
            <a:off x="4792364" y="3818658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558458" y="3149666"/>
            <a:ext cx="2851248" cy="1751613"/>
            <a:chOff x="4919825" y="3149666"/>
            <a:chExt cx="2851248" cy="1751613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5878033" y="4419600"/>
              <a:ext cx="152205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878033" y="3217717"/>
              <a:ext cx="0" cy="12018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5755357" y="3149666"/>
              <a:ext cx="1458427" cy="1751613"/>
              <a:chOff x="5780573" y="3185087"/>
              <a:chExt cx="1458427" cy="1751613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835507" y="45673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313973" y="3352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780573" y="4267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6313974" y="4267200"/>
                <a:ext cx="9250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6938918" y="38978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318327" y="3185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sp>
          <p:nvSpPr>
            <p:cNvPr id="72" name="Cube 71"/>
            <p:cNvSpPr/>
            <p:nvPr/>
          </p:nvSpPr>
          <p:spPr>
            <a:xfrm>
              <a:off x="5471140" y="3217717"/>
              <a:ext cx="1928947" cy="161551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896825" y="3559213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70854" y="341444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(1, 1, 1)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5471140" y="4419600"/>
              <a:ext cx="406893" cy="41363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19825" y="4146925"/>
              <a:ext cx="97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(-1, -1, -1)</a:t>
              </a:r>
              <a:endParaRPr lang="en-US" sz="14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5801833" y="433276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592912" y="399947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(0, 0, 0)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2754842" y="596701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of it as compressing a box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2285999" y="3505200"/>
            <a:ext cx="2334979" cy="1143000"/>
            <a:chOff x="2285999" y="3505200"/>
            <a:chExt cx="2334979" cy="1143000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2572392" y="4332767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be 30"/>
            <p:cNvSpPr/>
            <p:nvPr/>
          </p:nvSpPr>
          <p:spPr>
            <a:xfrm>
              <a:off x="2286000" y="3505200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108243" y="4191000"/>
              <a:ext cx="5127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68039" y="42233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-n)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11053" y="425561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98994" y="3712135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90922" y="3828704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-f)</a:t>
              </a:r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572392" y="3518998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85999" y="4320734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977542" y="4953000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n and f are typically given as </a:t>
            </a:r>
            <a:r>
              <a:rPr lang="en-US" i="1" dirty="0" smtClean="0"/>
              <a:t>distances</a:t>
            </a:r>
            <a:r>
              <a:rPr lang="en-US" dirty="0"/>
              <a:t> </a:t>
            </a:r>
            <a:r>
              <a:rPr lang="en-US" dirty="0" smtClean="0"/>
              <a:t>which are</a:t>
            </a:r>
          </a:p>
          <a:p>
            <a:r>
              <a:rPr lang="en-US" dirty="0" smtClean="0"/>
              <a:t>always positive and because we are looking towards the –z direction, </a:t>
            </a:r>
          </a:p>
          <a:p>
            <a:r>
              <a:rPr lang="en-US" dirty="0" smtClean="0"/>
              <a:t>the actual coordinates become –n and -f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both types of projections, our goal is to transform a given viewing volume to the </a:t>
            </a:r>
            <a:r>
              <a:rPr lang="en-US" dirty="0" smtClean="0">
                <a:solidFill>
                  <a:srgbClr val="C00000"/>
                </a:solidFill>
              </a:rPr>
              <a:t>canonical viewing volume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CVV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13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0424" y="4514473"/>
            <a:ext cx="212953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7200" y="4194107"/>
            <a:ext cx="668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25810" y="3571797"/>
            <a:ext cx="0" cy="622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2796" y="4194107"/>
            <a:ext cx="363014" cy="36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28774" y="3457657"/>
            <a:ext cx="20422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6579" y="3825882"/>
            <a:ext cx="23913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7542" y="41980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(0, 0, 0)</a:t>
            </a:r>
            <a:endParaRPr lang="en-US" dirty="0"/>
          </a:p>
        </p:txBody>
      </p:sp>
      <p:cxnSp>
        <p:nvCxnSpPr>
          <p:cNvPr id="43" name="Straight Connector 42"/>
          <p:cNvCxnSpPr>
            <a:endCxn id="31" idx="2"/>
          </p:cNvCxnSpPr>
          <p:nvPr/>
        </p:nvCxnSpPr>
        <p:spPr>
          <a:xfrm>
            <a:off x="1125810" y="4194107"/>
            <a:ext cx="1149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2400" y="4179803"/>
            <a:ext cx="9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112497" y="32654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9097" y="4179803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4297" y="3828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16851" y="309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5715" y="468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7" name="Right Arrow 86"/>
          <p:cNvSpPr/>
          <p:nvPr/>
        </p:nvSpPr>
        <p:spPr>
          <a:xfrm>
            <a:off x="4792364" y="3818658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558458" y="3149666"/>
            <a:ext cx="2851248" cy="1751613"/>
            <a:chOff x="5558458" y="3149666"/>
            <a:chExt cx="2851248" cy="1751613"/>
          </a:xfrm>
        </p:grpSpPr>
        <p:grpSp>
          <p:nvGrpSpPr>
            <p:cNvPr id="86" name="Group 85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72" name="Cube 71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(1, 1, 1)</a:t>
                </a:r>
                <a:endParaRPr lang="en-US" sz="14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(-1, -1, -1)</a:t>
                </a:r>
                <a:endParaRPr lang="en-US" sz="14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(0, 0, 0)</a:t>
              </a:r>
              <a:endParaRPr lang="en-US" sz="14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630566" y="5265793"/>
            <a:ext cx="6271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note the change in the z-direction. This makes objects </a:t>
            </a:r>
          </a:p>
          <a:p>
            <a:r>
              <a:rPr lang="en-US" dirty="0" smtClean="0"/>
              <a:t>further away from the camera to have larger z-values. In</a:t>
            </a:r>
          </a:p>
          <a:p>
            <a:r>
              <a:rPr lang="en-US" dirty="0" smtClean="0"/>
              <a:t>other words, CVV is a </a:t>
            </a:r>
            <a:r>
              <a:rPr lang="en-US" dirty="0" smtClean="0">
                <a:solidFill>
                  <a:srgbClr val="C00000"/>
                </a:solidFill>
              </a:rPr>
              <a:t>left-handed</a:t>
            </a:r>
            <a:r>
              <a:rPr lang="en-US" dirty="0" smtClean="0"/>
              <a:t> coordinate system.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85999" y="3505200"/>
            <a:ext cx="2334979" cy="1143000"/>
            <a:chOff x="2285999" y="3505200"/>
            <a:chExt cx="2334979" cy="1143000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2572392" y="4332767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be 56"/>
            <p:cNvSpPr/>
            <p:nvPr/>
          </p:nvSpPr>
          <p:spPr>
            <a:xfrm>
              <a:off x="2286000" y="3505200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108243" y="4191000"/>
              <a:ext cx="5127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68039" y="42233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511053" y="425561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898994" y="3712135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90922" y="3828704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-f)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572392" y="3518998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285999" y="4320734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map the box with corners at (l, b, -n) and    (r, t, -f) to the (-1, -1, -1) and (1, 1, 1) of CVV</a:t>
            </a:r>
          </a:p>
          <a:p>
            <a:r>
              <a:rPr lang="en-US" dirty="0" smtClean="0"/>
              <a:t>This is accomplished by the following matrix: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38400" y="594886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you understand how to derive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map the box with corners at (l, b, -n) and    (r, t, -f) to the (-1, -1, -1) and (1, 1, 1) of CVV</a:t>
            </a:r>
          </a:p>
          <a:p>
            <a:r>
              <a:rPr lang="en-US" dirty="0" smtClean="0"/>
              <a:t>This is accomplished by the following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Hint for derivation: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1074" y="2997909"/>
                <a:ext cx="2984407" cy="1291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74" y="2997909"/>
                <a:ext cx="2984407" cy="1291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384675"/>
            <a:ext cx="5181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Perspective projection models how we see the real world</a:t>
            </a:r>
          </a:p>
          <a:p>
            <a:pPr lvl="1"/>
            <a:r>
              <a:rPr lang="en-US" dirty="0" smtClean="0"/>
              <a:t>Objects appear smaller with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670187" y="438108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script-tutorials.com</a:t>
            </a:r>
            <a:endParaRPr lang="en-US" dirty="0"/>
          </a:p>
        </p:txBody>
      </p:sp>
      <p:pic>
        <p:nvPicPr>
          <p:cNvPr id="61446" name="Picture 6" descr="Image result for perspective vs orthographic pro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3693"/>
            <a:ext cx="7162800" cy="345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54157" y="3200400"/>
            <a:ext cx="1168841" cy="870668"/>
            <a:chOff x="954157" y="3200400"/>
            <a:chExt cx="1168841" cy="870668"/>
          </a:xfrm>
        </p:grpSpPr>
        <p:sp>
          <p:nvSpPr>
            <p:cNvPr id="8" name="Freeform 7"/>
            <p:cNvSpPr/>
            <p:nvPr/>
          </p:nvSpPr>
          <p:spPr>
            <a:xfrm>
              <a:off x="954157" y="3768918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71599" y="32004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24000" y="3352800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23999" y="33528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828800" y="3212327"/>
              <a:ext cx="294198" cy="278296"/>
            </a:xfrm>
            <a:custGeom>
              <a:avLst/>
              <a:gdLst>
                <a:gd name="connsiteX0" fmla="*/ 286247 w 294198"/>
                <a:gd name="connsiteY0" fmla="*/ 0 h 278296"/>
                <a:gd name="connsiteX1" fmla="*/ 294198 w 294198"/>
                <a:gd name="connsiteY1" fmla="*/ 151075 h 278296"/>
                <a:gd name="connsiteX2" fmla="*/ 0 w 294198"/>
                <a:gd name="connsiteY2" fmla="*/ 278296 h 278296"/>
                <a:gd name="connsiteX3" fmla="*/ 7951 w 294198"/>
                <a:gd name="connsiteY3" fmla="*/ 87464 h 278296"/>
                <a:gd name="connsiteX4" fmla="*/ 286247 w 294198"/>
                <a:gd name="connsiteY4" fmla="*/ 0 h 2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98" h="278296">
                  <a:moveTo>
                    <a:pt x="286247" y="0"/>
                  </a:moveTo>
                  <a:lnTo>
                    <a:pt x="294198" y="151075"/>
                  </a:lnTo>
                  <a:lnTo>
                    <a:pt x="0" y="278296"/>
                  </a:lnTo>
                  <a:lnTo>
                    <a:pt x="7951" y="87464"/>
                  </a:lnTo>
                  <a:lnTo>
                    <a:pt x="286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91478" y="3776870"/>
              <a:ext cx="413468" cy="294198"/>
            </a:xfrm>
            <a:custGeom>
              <a:avLst/>
              <a:gdLst>
                <a:gd name="connsiteX0" fmla="*/ 15903 w 413468"/>
                <a:gd name="connsiteY0" fmla="*/ 294198 h 294198"/>
                <a:gd name="connsiteX1" fmla="*/ 413468 w 413468"/>
                <a:gd name="connsiteY1" fmla="*/ 39756 h 294198"/>
                <a:gd name="connsiteX2" fmla="*/ 326004 w 413468"/>
                <a:gd name="connsiteY2" fmla="*/ 0 h 294198"/>
                <a:gd name="connsiteX3" fmla="*/ 0 w 413468"/>
                <a:gd name="connsiteY3" fmla="*/ 190831 h 294198"/>
                <a:gd name="connsiteX4" fmla="*/ 15903 w 413468"/>
                <a:gd name="connsiteY4" fmla="*/ 294198 h 29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68" h="294198">
                  <a:moveTo>
                    <a:pt x="15903" y="294198"/>
                  </a:moveTo>
                  <a:lnTo>
                    <a:pt x="413468" y="39756"/>
                  </a:lnTo>
                  <a:lnTo>
                    <a:pt x="326004" y="0"/>
                  </a:lnTo>
                  <a:lnTo>
                    <a:pt x="0" y="190831"/>
                  </a:lnTo>
                  <a:lnTo>
                    <a:pt x="15903" y="29419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7725" y="3181350"/>
            <a:ext cx="1168841" cy="870668"/>
            <a:chOff x="954157" y="3200400"/>
            <a:chExt cx="1168841" cy="870668"/>
          </a:xfrm>
        </p:grpSpPr>
        <p:sp>
          <p:nvSpPr>
            <p:cNvPr id="20" name="Freeform 19"/>
            <p:cNvSpPr/>
            <p:nvPr/>
          </p:nvSpPr>
          <p:spPr>
            <a:xfrm>
              <a:off x="954157" y="3768918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71599" y="32004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524000" y="3352800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23999" y="33528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28800" y="3212327"/>
              <a:ext cx="294198" cy="278296"/>
            </a:xfrm>
            <a:custGeom>
              <a:avLst/>
              <a:gdLst>
                <a:gd name="connsiteX0" fmla="*/ 286247 w 294198"/>
                <a:gd name="connsiteY0" fmla="*/ 0 h 278296"/>
                <a:gd name="connsiteX1" fmla="*/ 294198 w 294198"/>
                <a:gd name="connsiteY1" fmla="*/ 151075 h 278296"/>
                <a:gd name="connsiteX2" fmla="*/ 0 w 294198"/>
                <a:gd name="connsiteY2" fmla="*/ 278296 h 278296"/>
                <a:gd name="connsiteX3" fmla="*/ 7951 w 294198"/>
                <a:gd name="connsiteY3" fmla="*/ 87464 h 278296"/>
                <a:gd name="connsiteX4" fmla="*/ 286247 w 294198"/>
                <a:gd name="connsiteY4" fmla="*/ 0 h 2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98" h="278296">
                  <a:moveTo>
                    <a:pt x="286247" y="0"/>
                  </a:moveTo>
                  <a:lnTo>
                    <a:pt x="294198" y="151075"/>
                  </a:lnTo>
                  <a:lnTo>
                    <a:pt x="0" y="278296"/>
                  </a:lnTo>
                  <a:lnTo>
                    <a:pt x="7951" y="87464"/>
                  </a:lnTo>
                  <a:lnTo>
                    <a:pt x="286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391478" y="3776870"/>
              <a:ext cx="413468" cy="294198"/>
            </a:xfrm>
            <a:custGeom>
              <a:avLst/>
              <a:gdLst>
                <a:gd name="connsiteX0" fmla="*/ 15903 w 413468"/>
                <a:gd name="connsiteY0" fmla="*/ 294198 h 294198"/>
                <a:gd name="connsiteX1" fmla="*/ 413468 w 413468"/>
                <a:gd name="connsiteY1" fmla="*/ 39756 h 294198"/>
                <a:gd name="connsiteX2" fmla="*/ 326004 w 413468"/>
                <a:gd name="connsiteY2" fmla="*/ 0 h 294198"/>
                <a:gd name="connsiteX3" fmla="*/ 0 w 413468"/>
                <a:gd name="connsiteY3" fmla="*/ 190831 h 294198"/>
                <a:gd name="connsiteX4" fmla="*/ 15903 w 413468"/>
                <a:gd name="connsiteY4" fmla="*/ 294198 h 29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68" h="294198">
                  <a:moveTo>
                    <a:pt x="15903" y="294198"/>
                  </a:moveTo>
                  <a:lnTo>
                    <a:pt x="413468" y="39756"/>
                  </a:lnTo>
                  <a:lnTo>
                    <a:pt x="326004" y="0"/>
                  </a:lnTo>
                  <a:lnTo>
                    <a:pt x="0" y="190831"/>
                  </a:lnTo>
                  <a:lnTo>
                    <a:pt x="15903" y="29419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7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have the same 6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216859" y="2145412"/>
            <a:ext cx="6479341" cy="3657600"/>
            <a:chOff x="2207459" y="2520778"/>
            <a:chExt cx="6479341" cy="3657600"/>
          </a:xfrm>
        </p:grpSpPr>
        <p:sp>
          <p:nvSpPr>
            <p:cNvPr id="7" name="Freeform 6"/>
            <p:cNvSpPr/>
            <p:nvPr/>
          </p:nvSpPr>
          <p:spPr>
            <a:xfrm>
              <a:off x="4572000" y="4038599"/>
              <a:ext cx="990600" cy="1659109"/>
            </a:xfrm>
            <a:custGeom>
              <a:avLst/>
              <a:gdLst>
                <a:gd name="connsiteX0" fmla="*/ 0 w 902043"/>
                <a:gd name="connsiteY0" fmla="*/ 0 h 1828800"/>
                <a:gd name="connsiteX1" fmla="*/ 902043 w 902043"/>
                <a:gd name="connsiteY1" fmla="*/ 902043 h 1828800"/>
                <a:gd name="connsiteX2" fmla="*/ 902043 w 902043"/>
                <a:gd name="connsiteY2" fmla="*/ 1828800 h 1828800"/>
                <a:gd name="connsiteX3" fmla="*/ 0 w 902043"/>
                <a:gd name="connsiteY3" fmla="*/ 926757 h 1828800"/>
                <a:gd name="connsiteX4" fmla="*/ 0 w 902043"/>
                <a:gd name="connsiteY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043" h="1828800">
                  <a:moveTo>
                    <a:pt x="0" y="0"/>
                  </a:moveTo>
                  <a:lnTo>
                    <a:pt x="902043" y="902043"/>
                  </a:lnTo>
                  <a:lnTo>
                    <a:pt x="902043" y="1828800"/>
                  </a:lnTo>
                  <a:lnTo>
                    <a:pt x="0" y="926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101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858000" y="2520778"/>
              <a:ext cx="1828800" cy="3657600"/>
            </a:xfrm>
            <a:custGeom>
              <a:avLst/>
              <a:gdLst>
                <a:gd name="connsiteX0" fmla="*/ 0 w 1828800"/>
                <a:gd name="connsiteY0" fmla="*/ 0 h 3657600"/>
                <a:gd name="connsiteX1" fmla="*/ 1828800 w 1828800"/>
                <a:gd name="connsiteY1" fmla="*/ 1828800 h 3657600"/>
                <a:gd name="connsiteX2" fmla="*/ 1828800 w 1828800"/>
                <a:gd name="connsiteY2" fmla="*/ 3657600 h 3657600"/>
                <a:gd name="connsiteX3" fmla="*/ 12357 w 1828800"/>
                <a:gd name="connsiteY3" fmla="*/ 1841157 h 3657600"/>
                <a:gd name="connsiteX4" fmla="*/ 0 w 1828800"/>
                <a:gd name="connsiteY4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1828800" y="1828800"/>
                  </a:lnTo>
                  <a:lnTo>
                    <a:pt x="1828800" y="3657600"/>
                  </a:lnTo>
                  <a:lnTo>
                    <a:pt x="12357" y="1841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101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endCxn id="10" idx="0"/>
            </p:cNvCxnSpPr>
            <p:nvPr/>
          </p:nvCxnSpPr>
          <p:spPr>
            <a:xfrm flipV="1">
              <a:off x="2743200" y="2520778"/>
              <a:ext cx="4114800" cy="2740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" idx="1"/>
            </p:cNvCxnSpPr>
            <p:nvPr/>
          </p:nvCxnSpPr>
          <p:spPr>
            <a:xfrm flipV="1">
              <a:off x="2730843" y="4349578"/>
              <a:ext cx="5955957" cy="932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0" idx="2"/>
            </p:cNvCxnSpPr>
            <p:nvPr/>
          </p:nvCxnSpPr>
          <p:spPr>
            <a:xfrm>
              <a:off x="2752383" y="5288122"/>
              <a:ext cx="5934417" cy="890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3"/>
            </p:cNvCxnSpPr>
            <p:nvPr/>
          </p:nvCxnSpPr>
          <p:spPr>
            <a:xfrm flipV="1">
              <a:off x="2743200" y="4361935"/>
              <a:ext cx="4127157" cy="9389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33875" y="43434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600" y="512499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41557" y="419100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1618" y="51742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88312" y="5167524"/>
              <a:ext cx="184666" cy="1846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7459" y="4785036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Camera</a:t>
              </a:r>
              <a:endParaRPr lang="en-US" sz="1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88337" y="3835604"/>
            <a:ext cx="4845802" cy="2412796"/>
            <a:chOff x="2240799" y="3747592"/>
            <a:chExt cx="4845802" cy="2412796"/>
          </a:xfrm>
        </p:grpSpPr>
        <p:sp>
          <p:nvSpPr>
            <p:cNvPr id="54" name="TextBox 53"/>
            <p:cNvSpPr txBox="1"/>
            <p:nvPr/>
          </p:nvSpPr>
          <p:spPr>
            <a:xfrm>
              <a:off x="2996298" y="5247056"/>
              <a:ext cx="1119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Near</a:t>
              </a:r>
            </a:p>
            <a:p>
              <a:r>
                <a:rPr lang="en-US" sz="1400" dirty="0"/>
                <a:t>d</a:t>
              </a:r>
              <a:r>
                <a:rPr lang="en-US" sz="1400" dirty="0" smtClean="0"/>
                <a:t>istance (n)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93836" y="5539728"/>
              <a:ext cx="10695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Far</a:t>
              </a:r>
            </a:p>
            <a:p>
              <a:r>
                <a:rPr lang="en-US" sz="1400" dirty="0"/>
                <a:t>d</a:t>
              </a:r>
              <a:r>
                <a:rPr lang="en-US" sz="1400" dirty="0" smtClean="0"/>
                <a:t>istance (f)</a:t>
              </a:r>
              <a:endParaRPr lang="en-US" sz="14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529162" y="4413581"/>
              <a:ext cx="0" cy="1126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086600" y="3747592"/>
              <a:ext cx="1" cy="2149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56376" y="4785226"/>
              <a:ext cx="0" cy="72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Brace 64"/>
            <p:cNvSpPr/>
            <p:nvPr/>
          </p:nvSpPr>
          <p:spPr>
            <a:xfrm rot="5400000">
              <a:off x="3300402" y="4645081"/>
              <a:ext cx="212764" cy="22750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>
              <a:off x="4505858" y="3579648"/>
              <a:ext cx="315681" cy="48457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2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map to the canonical viewing volume (CVV), we take a two step approach:</a:t>
            </a:r>
          </a:p>
          <a:p>
            <a:pPr lvl="1"/>
            <a:r>
              <a:rPr lang="en-US" b="1" dirty="0" smtClean="0"/>
              <a:t>Step 1:</a:t>
            </a:r>
            <a:r>
              <a:rPr lang="en-US" dirty="0" smtClean="0"/>
              <a:t> Map perspective to orthographic viewing volume</a:t>
            </a:r>
          </a:p>
          <a:p>
            <a:pPr lvl="1"/>
            <a:r>
              <a:rPr lang="en-US" b="1" dirty="0" smtClean="0"/>
              <a:t>Step 2:</a:t>
            </a:r>
            <a:r>
              <a:rPr lang="en-US" dirty="0" smtClean="0"/>
              <a:t> Map orthographic to CVV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18</a:t>
            </a:fld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819400" y="4267200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3884443"/>
            <a:ext cx="2553599" cy="1143000"/>
            <a:chOff x="5651365" y="3884443"/>
            <a:chExt cx="2553599" cy="11430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937758" y="4712010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be 26"/>
            <p:cNvSpPr/>
            <p:nvPr/>
          </p:nvSpPr>
          <p:spPr>
            <a:xfrm>
              <a:off x="5651366" y="3884443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93923" y="43863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876419" y="4634860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264360" y="4091378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40560" y="3982912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-f)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937758" y="3898241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51365" y="4699977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563" y="3625602"/>
            <a:ext cx="2251013" cy="1936998"/>
            <a:chOff x="1330387" y="3625602"/>
            <a:chExt cx="2251013" cy="1936998"/>
          </a:xfrm>
        </p:grpSpPr>
        <p:sp>
          <p:nvSpPr>
            <p:cNvPr id="36" name="TextBox 35"/>
            <p:cNvSpPr txBox="1"/>
            <p:nvPr/>
          </p:nvSpPr>
          <p:spPr>
            <a:xfrm>
              <a:off x="1459846" y="452196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02277" y="3625602"/>
              <a:ext cx="2179123" cy="1936998"/>
              <a:chOff x="2469077" y="3866014"/>
              <a:chExt cx="2179123" cy="1936998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69077" y="4669824"/>
                <a:ext cx="524604" cy="878634"/>
              </a:xfrm>
              <a:custGeom>
                <a:avLst/>
                <a:gdLst>
                  <a:gd name="connsiteX0" fmla="*/ 0 w 902043"/>
                  <a:gd name="connsiteY0" fmla="*/ 0 h 1828800"/>
                  <a:gd name="connsiteX1" fmla="*/ 902043 w 902043"/>
                  <a:gd name="connsiteY1" fmla="*/ 902043 h 1828800"/>
                  <a:gd name="connsiteX2" fmla="*/ 902043 w 902043"/>
                  <a:gd name="connsiteY2" fmla="*/ 1828800 h 1828800"/>
                  <a:gd name="connsiteX3" fmla="*/ 0 w 902043"/>
                  <a:gd name="connsiteY3" fmla="*/ 926757 h 1828800"/>
                  <a:gd name="connsiteX4" fmla="*/ 0 w 902043"/>
                  <a:gd name="connsiteY4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2043" h="1828800">
                    <a:moveTo>
                      <a:pt x="0" y="0"/>
                    </a:moveTo>
                    <a:lnTo>
                      <a:pt x="902043" y="902043"/>
                    </a:lnTo>
                    <a:lnTo>
                      <a:pt x="902043" y="1828800"/>
                    </a:lnTo>
                    <a:lnTo>
                      <a:pt x="0" y="926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679701" y="3866014"/>
                <a:ext cx="968499" cy="1936998"/>
              </a:xfrm>
              <a:custGeom>
                <a:avLst/>
                <a:gdLst>
                  <a:gd name="connsiteX0" fmla="*/ 0 w 1828800"/>
                  <a:gd name="connsiteY0" fmla="*/ 0 h 3657600"/>
                  <a:gd name="connsiteX1" fmla="*/ 1828800 w 1828800"/>
                  <a:gd name="connsiteY1" fmla="*/ 1828800 h 3657600"/>
                  <a:gd name="connsiteX2" fmla="*/ 1828800 w 1828800"/>
                  <a:gd name="connsiteY2" fmla="*/ 3657600 h 3657600"/>
                  <a:gd name="connsiteX3" fmla="*/ 12357 w 1828800"/>
                  <a:gd name="connsiteY3" fmla="*/ 1841157 h 3657600"/>
                  <a:gd name="connsiteX4" fmla="*/ 0 w 1828800"/>
                  <a:gd name="connsiteY4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3657600">
                    <a:moveTo>
                      <a:pt x="0" y="0"/>
                    </a:moveTo>
                    <a:lnTo>
                      <a:pt x="1828800" y="1828800"/>
                    </a:lnTo>
                    <a:lnTo>
                      <a:pt x="1828800" y="3657600"/>
                    </a:lnTo>
                    <a:lnTo>
                      <a:pt x="12357" y="1841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7" idx="0"/>
                <a:endCxn id="8" idx="0"/>
              </p:cNvCxnSpPr>
              <p:nvPr/>
            </p:nvCxnSpPr>
            <p:spPr>
              <a:xfrm flipV="1">
                <a:off x="2469077" y="3866014"/>
                <a:ext cx="1210624" cy="803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1"/>
                <a:endCxn id="8" idx="1"/>
              </p:cNvCxnSpPr>
              <p:nvPr/>
            </p:nvCxnSpPr>
            <p:spPr>
              <a:xfrm flipV="1">
                <a:off x="2993681" y="4834513"/>
                <a:ext cx="1654519" cy="268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2"/>
                <a:endCxn id="8" idx="2"/>
              </p:cNvCxnSpPr>
              <p:nvPr/>
            </p:nvCxnSpPr>
            <p:spPr>
              <a:xfrm>
                <a:off x="2993681" y="5548458"/>
                <a:ext cx="1654519" cy="25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  <a:endCxn id="8" idx="3"/>
              </p:cNvCxnSpPr>
              <p:nvPr/>
            </p:nvCxnSpPr>
            <p:spPr>
              <a:xfrm flipV="1">
                <a:off x="2469077" y="4841057"/>
                <a:ext cx="1217168" cy="27402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330387" y="4808859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53307" y="479896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4688" y="4813233"/>
              <a:ext cx="928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-n)</a:t>
              </a:r>
              <a:endParaRPr lang="en-US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5943600" y="4267200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248400" y="3505200"/>
            <a:ext cx="2851248" cy="1751613"/>
            <a:chOff x="5558458" y="3149666"/>
            <a:chExt cx="2851248" cy="1751613"/>
          </a:xfrm>
        </p:grpSpPr>
        <p:grpSp>
          <p:nvGrpSpPr>
            <p:cNvPr id="43" name="Group 42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48" name="Cube 47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(1, 1, 1)</a:t>
                </a:r>
                <a:endParaRPr lang="en-US" sz="1400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(-1, -1, -1)</a:t>
                </a:r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(0, 0, 0)</a:t>
              </a:r>
              <a:endParaRPr 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924926" y="5490045"/>
            <a:ext cx="275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already know how to </a:t>
            </a:r>
          </a:p>
          <a:p>
            <a:r>
              <a:rPr lang="en-US" dirty="0"/>
              <a:t>p</a:t>
            </a:r>
            <a:r>
              <a:rPr lang="en-US" dirty="0" smtClean="0"/>
              <a:t>erform the second step!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2271" y="5602794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of this as compressing a box where</a:t>
            </a:r>
          </a:p>
          <a:p>
            <a:r>
              <a:rPr lang="en-US" dirty="0" smtClean="0"/>
              <a:t>you have to apply more pressure towards the back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426354" y="4524445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581356" y="41148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724100" y="3896194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  <p:bldP spid="60" grpId="0"/>
      <p:bldP spid="61" grpId="0"/>
      <p:bldP spid="62" grpId="0" animBg="1"/>
      <p:bldP spid="6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observation is that more distant objects should shrink proportional to their distance to the camera</a:t>
            </a:r>
          </a:p>
          <a:p>
            <a:r>
              <a:rPr lang="en-US" dirty="0" smtClean="0"/>
              <a:t>Here is a side view (therefore x is constant):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4876800"/>
            <a:ext cx="426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52600" y="4343400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7"/>
          </p:cNvCxnSpPr>
          <p:nvPr/>
        </p:nvCxnSpPr>
        <p:spPr>
          <a:xfrm flipV="1">
            <a:off x="739682" y="3498112"/>
            <a:ext cx="2843490" cy="132480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606" y="502920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0, 0)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5143" y="499628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0, -n)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44110" y="403132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t, -n)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43200" y="4185208"/>
            <a:ext cx="0" cy="69159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7"/>
          </p:cNvCxnSpPr>
          <p:nvPr/>
        </p:nvCxnSpPr>
        <p:spPr>
          <a:xfrm flipV="1">
            <a:off x="739682" y="3905750"/>
            <a:ext cx="2831445" cy="91716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81400" y="3498112"/>
            <a:ext cx="0" cy="13743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6642" y="492638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0, -f)</a:t>
            </a:r>
            <a:endParaRPr lang="en-US" sz="1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65313" y="4497572"/>
            <a:ext cx="0" cy="3827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82279" y="4056557"/>
            <a:ext cx="75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y, z)</a:t>
            </a:r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1728438" y="4451499"/>
            <a:ext cx="79096" cy="79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46688" y="440263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y’, -n)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47494" y="55969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y’?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70910" y="3043365"/>
                <a:ext cx="885627" cy="583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910" y="3043365"/>
                <a:ext cx="885627" cy="583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66882" y="3043365"/>
                <a:ext cx="105791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82" y="3043365"/>
                <a:ext cx="1057918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6234426" y="3200400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29200" y="4645171"/>
                <a:ext cx="880562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5171"/>
                <a:ext cx="880562" cy="536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25172" y="4645171"/>
                <a:ext cx="105791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172" y="4645171"/>
                <a:ext cx="1057918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>
            <a:off x="6192716" y="4802206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15060" y="387868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geometrical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applies to x dimension as well: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28696" y="5562600"/>
            <a:ext cx="305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ignore the z dimension</a:t>
            </a:r>
          </a:p>
          <a:p>
            <a:r>
              <a:rPr lang="en-US" dirty="0" smtClean="0"/>
              <a:t>for the moment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703445" y="4135757"/>
            <a:ext cx="79096" cy="79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0" grpId="0" animBg="1"/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now, we learned how to position the objects in the 3D world space by </a:t>
            </a:r>
            <a:r>
              <a:rPr lang="en-US" dirty="0" smtClean="0">
                <a:solidFill>
                  <a:srgbClr val="C00000"/>
                </a:solidFill>
              </a:rPr>
              <a:t>modeling transformations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viewing transformations</a:t>
            </a:r>
            <a:r>
              <a:rPr lang="en-US" dirty="0" smtClean="0"/>
              <a:t>, we position the objects on a 2D image as seen by a camera with arbitrary position and orientation</a:t>
            </a:r>
          </a:p>
          <a:p>
            <a:r>
              <a:rPr lang="en-US" dirty="0" smtClean="0"/>
              <a:t>Composed of three parts:</a:t>
            </a:r>
          </a:p>
          <a:p>
            <a:pPr lvl="1"/>
            <a:r>
              <a:rPr lang="en-US" dirty="0" smtClean="0"/>
              <a:t>Camera (or eye) transformation</a:t>
            </a:r>
          </a:p>
          <a:p>
            <a:pPr lvl="1"/>
            <a:r>
              <a:rPr lang="en-US" dirty="0" smtClean="0"/>
              <a:t>Projection transformation</a:t>
            </a:r>
          </a:p>
          <a:p>
            <a:pPr lvl="1"/>
            <a:r>
              <a:rPr lang="en-US" dirty="0" smtClean="0"/>
              <a:t>Viewport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also be represented as a matrix multiplication thanks to homogeneous coordinates: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does this work?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2895600"/>
                <a:ext cx="335245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95600"/>
                <a:ext cx="3352456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0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multiply a point [x, y, z, 1]</a:t>
            </a:r>
            <a:r>
              <a:rPr lang="en-US" baseline="30000" dirty="0" smtClean="0"/>
              <a:t>T </a:t>
            </a:r>
            <a:r>
              <a:rPr lang="en-US" dirty="0" smtClean="0"/>
              <a:t>with this matrix:</a:t>
            </a:r>
            <a:endParaRPr lang="en-US" baseline="30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2438400"/>
                <a:ext cx="3794052" cy="1390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38400"/>
                <a:ext cx="3794052" cy="1390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22852" y="2438400"/>
                <a:ext cx="2336858" cy="1390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52" y="2438400"/>
                <a:ext cx="2336858" cy="1390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739565" y="2955247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0386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that in homogenous coordinates, scaling all components by </a:t>
            </a:r>
          </a:p>
          <a:p>
            <a:r>
              <a:rPr lang="en-US" dirty="0" smtClean="0"/>
              <a:t>the same factor does not change the point. So divide by the last comp.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200" y="4800600"/>
                <a:ext cx="4305602" cy="141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800600"/>
                <a:ext cx="4305602" cy="1418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z-axis, we have the following constrains:</a:t>
            </a:r>
          </a:p>
          <a:p>
            <a:pPr lvl="1"/>
            <a:r>
              <a:rPr lang="en-US" dirty="0" smtClean="0"/>
              <a:t>(–n) maps to (–n)</a:t>
            </a:r>
          </a:p>
          <a:p>
            <a:pPr lvl="1"/>
            <a:r>
              <a:rPr lang="en-US" dirty="0" smtClean="0"/>
              <a:t>(–f) maps to (–f)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can solve for A and B using these constrains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74237" y="3306841"/>
            <a:ext cx="2553599" cy="1143000"/>
            <a:chOff x="5651365" y="3884443"/>
            <a:chExt cx="2553599" cy="11430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937758" y="4712010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be 7"/>
            <p:cNvSpPr/>
            <p:nvPr/>
          </p:nvSpPr>
          <p:spPr>
            <a:xfrm>
              <a:off x="5651366" y="3884443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93923" y="43863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76419" y="4634860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64360" y="4091378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40560" y="3982912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-f)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937758" y="3898241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51365" y="4699977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981200" y="3048000"/>
            <a:ext cx="2336074" cy="1936998"/>
            <a:chOff x="1330387" y="3625602"/>
            <a:chExt cx="2336074" cy="1936998"/>
          </a:xfrm>
        </p:grpSpPr>
        <p:sp>
          <p:nvSpPr>
            <p:cNvPr id="16" name="TextBox 15"/>
            <p:cNvSpPr txBox="1"/>
            <p:nvPr/>
          </p:nvSpPr>
          <p:spPr>
            <a:xfrm>
              <a:off x="1459846" y="452196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2277" y="3625602"/>
              <a:ext cx="2179123" cy="1936998"/>
              <a:chOff x="2469077" y="3866014"/>
              <a:chExt cx="2179123" cy="1936998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2469077" y="4669824"/>
                <a:ext cx="524604" cy="878634"/>
              </a:xfrm>
              <a:custGeom>
                <a:avLst/>
                <a:gdLst>
                  <a:gd name="connsiteX0" fmla="*/ 0 w 902043"/>
                  <a:gd name="connsiteY0" fmla="*/ 0 h 1828800"/>
                  <a:gd name="connsiteX1" fmla="*/ 902043 w 902043"/>
                  <a:gd name="connsiteY1" fmla="*/ 902043 h 1828800"/>
                  <a:gd name="connsiteX2" fmla="*/ 902043 w 902043"/>
                  <a:gd name="connsiteY2" fmla="*/ 1828800 h 1828800"/>
                  <a:gd name="connsiteX3" fmla="*/ 0 w 902043"/>
                  <a:gd name="connsiteY3" fmla="*/ 926757 h 1828800"/>
                  <a:gd name="connsiteX4" fmla="*/ 0 w 902043"/>
                  <a:gd name="connsiteY4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2043" h="1828800">
                    <a:moveTo>
                      <a:pt x="0" y="0"/>
                    </a:moveTo>
                    <a:lnTo>
                      <a:pt x="902043" y="902043"/>
                    </a:lnTo>
                    <a:lnTo>
                      <a:pt x="902043" y="1828800"/>
                    </a:lnTo>
                    <a:lnTo>
                      <a:pt x="0" y="926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679701" y="3866014"/>
                <a:ext cx="968499" cy="1936998"/>
              </a:xfrm>
              <a:custGeom>
                <a:avLst/>
                <a:gdLst>
                  <a:gd name="connsiteX0" fmla="*/ 0 w 1828800"/>
                  <a:gd name="connsiteY0" fmla="*/ 0 h 3657600"/>
                  <a:gd name="connsiteX1" fmla="*/ 1828800 w 1828800"/>
                  <a:gd name="connsiteY1" fmla="*/ 1828800 h 3657600"/>
                  <a:gd name="connsiteX2" fmla="*/ 1828800 w 1828800"/>
                  <a:gd name="connsiteY2" fmla="*/ 3657600 h 3657600"/>
                  <a:gd name="connsiteX3" fmla="*/ 12357 w 1828800"/>
                  <a:gd name="connsiteY3" fmla="*/ 1841157 h 3657600"/>
                  <a:gd name="connsiteX4" fmla="*/ 0 w 1828800"/>
                  <a:gd name="connsiteY4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3657600">
                    <a:moveTo>
                      <a:pt x="0" y="0"/>
                    </a:moveTo>
                    <a:lnTo>
                      <a:pt x="1828800" y="1828800"/>
                    </a:lnTo>
                    <a:lnTo>
                      <a:pt x="1828800" y="3657600"/>
                    </a:lnTo>
                    <a:lnTo>
                      <a:pt x="12357" y="1841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1" idx="0"/>
                <a:endCxn id="22" idx="0"/>
              </p:cNvCxnSpPr>
              <p:nvPr/>
            </p:nvCxnSpPr>
            <p:spPr>
              <a:xfrm flipV="1">
                <a:off x="2469077" y="3866014"/>
                <a:ext cx="1210624" cy="803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1" idx="1"/>
                <a:endCxn id="22" idx="1"/>
              </p:cNvCxnSpPr>
              <p:nvPr/>
            </p:nvCxnSpPr>
            <p:spPr>
              <a:xfrm flipV="1">
                <a:off x="2993681" y="4834513"/>
                <a:ext cx="1654519" cy="268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1" idx="2"/>
                <a:endCxn id="22" idx="2"/>
              </p:cNvCxnSpPr>
              <p:nvPr/>
            </p:nvCxnSpPr>
            <p:spPr>
              <a:xfrm>
                <a:off x="2993681" y="5548458"/>
                <a:ext cx="1654519" cy="25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1" idx="3"/>
                <a:endCxn id="22" idx="3"/>
              </p:cNvCxnSpPr>
              <p:nvPr/>
            </p:nvCxnSpPr>
            <p:spPr>
              <a:xfrm flipV="1">
                <a:off x="2469077" y="4841057"/>
                <a:ext cx="1217168" cy="27402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1330387" y="4808859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14061" y="4529469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6880" y="4799188"/>
              <a:ext cx="928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-n)</a:t>
              </a:r>
              <a:endParaRPr lang="en-US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2504708" y="421492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92939" y="3517434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we had: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plug (-n) and (-f) and solve for the unknowns: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6366" y="2362200"/>
                <a:ext cx="2051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66" y="2362200"/>
                <a:ext cx="2051267" cy="369332"/>
              </a:xfrm>
              <a:prstGeom prst="rect">
                <a:avLst/>
              </a:prstGeom>
              <a:blipFill>
                <a:blip r:embed="rId2"/>
                <a:stretch>
                  <a:fillRect l="-1190" r="-89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3745468"/>
                <a:ext cx="2232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45468"/>
                <a:ext cx="2232341" cy="369332"/>
              </a:xfrm>
              <a:prstGeom prst="rect">
                <a:avLst/>
              </a:prstGeom>
              <a:blipFill>
                <a:blip r:embed="rId3"/>
                <a:stretch>
                  <a:fillRect r="-109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6225" y="4507468"/>
                <a:ext cx="2227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25" y="4507468"/>
                <a:ext cx="2227085" cy="369332"/>
              </a:xfrm>
              <a:prstGeom prst="rect">
                <a:avLst/>
              </a:prstGeom>
              <a:blipFill>
                <a:blip r:embed="rId4"/>
                <a:stretch>
                  <a:fillRect r="-383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3373310" y="3745468"/>
            <a:ext cx="360490" cy="1131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200" y="3745468"/>
                <a:ext cx="1404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45468"/>
                <a:ext cx="1404102" cy="369332"/>
              </a:xfrm>
              <a:prstGeom prst="rect">
                <a:avLst/>
              </a:prstGeom>
              <a:blipFill>
                <a:blip r:embed="rId5"/>
                <a:stretch>
                  <a:fillRect l="-4348" r="-173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75567" y="4437199"/>
                <a:ext cx="10468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67" y="4437199"/>
                <a:ext cx="1046890" cy="369332"/>
              </a:xfrm>
              <a:prstGeom prst="rect">
                <a:avLst/>
              </a:prstGeom>
              <a:blipFill>
                <a:blip r:embed="rId6"/>
                <a:stretch>
                  <a:fillRect l="-5848" r="-233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perspective to orthographic matrix becomes: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this was Step 1</a:t>
            </a:r>
          </a:p>
          <a:p>
            <a:r>
              <a:rPr lang="en-US" dirty="0" smtClean="0"/>
              <a:t>In step 2, we multiply this matrix with the orthographic to canonical viewing volume transformation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2743200"/>
                <a:ext cx="384143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43200"/>
                <a:ext cx="3841436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3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perspective projection transformation matrix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2573934"/>
                <a:ext cx="254697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73934"/>
                <a:ext cx="2546979" cy="397866"/>
              </a:xfrm>
              <a:prstGeom prst="rect">
                <a:avLst/>
              </a:prstGeom>
              <a:blipFill>
                <a:blip r:embed="rId2"/>
                <a:stretch>
                  <a:fillRect l="-1914" r="-957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4223" y="3436400"/>
                <a:ext cx="5847177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23" y="3436400"/>
                <a:ext cx="5847177" cy="258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orthographic projection transformation matrix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perspective transformation, all objects inside the viewing volume are transformed into CVV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Viewport transformation</a:t>
            </a:r>
            <a:r>
              <a:rPr lang="en-US" dirty="0" smtClean="0"/>
              <a:t> maps them to the screen (window) coordinates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3847232"/>
            <a:ext cx="2851248" cy="1751613"/>
            <a:chOff x="5558458" y="3149666"/>
            <a:chExt cx="2851248" cy="1751613"/>
          </a:xfrm>
        </p:grpSpPr>
        <p:grpSp>
          <p:nvGrpSpPr>
            <p:cNvPr id="7" name="Group 6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12" name="Cube 11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(1, 1, 1)</a:t>
                </a:r>
                <a:endParaRPr lang="en-US" sz="1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(-1, -1, -1)</a:t>
                </a:r>
                <a:endParaRPr lang="en-US" sz="1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(0, 0, 0)</a:t>
              </a:r>
              <a:endParaRPr lang="en-US" sz="1400" dirty="0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4253226" y="4608209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410200" y="4014945"/>
            <a:ext cx="2743200" cy="1583900"/>
            <a:chOff x="5410200" y="4014945"/>
            <a:chExt cx="2743200" cy="1583900"/>
          </a:xfrm>
        </p:grpSpPr>
        <p:sp>
          <p:nvSpPr>
            <p:cNvPr id="25" name="Rectangle 24"/>
            <p:cNvSpPr/>
            <p:nvPr/>
          </p:nvSpPr>
          <p:spPr>
            <a:xfrm>
              <a:off x="5410200" y="4014945"/>
              <a:ext cx="2743200" cy="158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715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19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324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294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342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239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43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848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10200" y="43329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10200" y="46482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49425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10200" y="52578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Brace 40"/>
          <p:cNvSpPr/>
          <p:nvPr/>
        </p:nvSpPr>
        <p:spPr>
          <a:xfrm rot="5400000">
            <a:off x="6640031" y="4453268"/>
            <a:ext cx="312738" cy="2735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29400" y="593939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44" name="Right Brace 43"/>
          <p:cNvSpPr/>
          <p:nvPr/>
        </p:nvSpPr>
        <p:spPr>
          <a:xfrm>
            <a:off x="8229600" y="3993679"/>
            <a:ext cx="228600" cy="158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419208" y="45729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y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285235" y="3586037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56838" y="35146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(0, 0)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 flipH="1" flipV="1">
            <a:off x="5118476" y="3883932"/>
            <a:ext cx="444124" cy="26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14434" y="59321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</a:t>
            </a:r>
            <a:r>
              <a:rPr lang="en-US" baseline="-25000" dirty="0" smtClean="0"/>
              <a:t>x</a:t>
            </a:r>
            <a:r>
              <a:rPr lang="en-US" dirty="0" smtClean="0"/>
              <a:t>-1, n</a:t>
            </a:r>
            <a:r>
              <a:rPr lang="en-US" baseline="-25000" dirty="0" smtClean="0"/>
              <a:t>y</a:t>
            </a:r>
            <a:r>
              <a:rPr lang="en-US" dirty="0" smtClean="0"/>
              <a:t>-1)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8001000" y="5425756"/>
            <a:ext cx="457200" cy="5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values in range [-1,1] are transformed to [-0.5, n</a:t>
            </a:r>
            <a:r>
              <a:rPr lang="en-US" baseline="-25000" dirty="0" smtClean="0"/>
              <a:t>x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y </a:t>
            </a:r>
            <a:r>
              <a:rPr lang="en-US" dirty="0"/>
              <a:t>values in range [-1,1] are transformed to [-0.5, </a:t>
            </a:r>
            <a:r>
              <a:rPr lang="en-US" dirty="0" smtClean="0"/>
              <a:t>n</a:t>
            </a:r>
            <a:r>
              <a:rPr lang="en-US" baseline="-25000" dirty="0" smtClean="0"/>
              <a:t>y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z values in range [-1,1] are transformed to [0,1] for later usage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597" y="3429000"/>
                <a:ext cx="3926203" cy="21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97" y="3429000"/>
                <a:ext cx="3926203" cy="2190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47800" y="5884300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we don’t need to preserve the w component anymore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010400" y="3429000"/>
            <a:ext cx="2057400" cy="1026845"/>
            <a:chOff x="5410200" y="4014945"/>
            <a:chExt cx="2743200" cy="1583900"/>
          </a:xfrm>
        </p:grpSpPr>
        <p:sp>
          <p:nvSpPr>
            <p:cNvPr id="9" name="Rectangle 8"/>
            <p:cNvSpPr/>
            <p:nvPr/>
          </p:nvSpPr>
          <p:spPr>
            <a:xfrm>
              <a:off x="5410200" y="4014945"/>
              <a:ext cx="2743200" cy="158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715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19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324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294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543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48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43329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10200" y="46482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10200" y="49425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10200" y="52578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7003863" y="1964864"/>
            <a:ext cx="6537" cy="14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x values in range [-1,1] are transformed to [-0.5, n</a:t>
            </a:r>
            <a:r>
              <a:rPr lang="en-US" baseline="-25000" dirty="0" smtClean="0"/>
              <a:t>x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y </a:t>
            </a:r>
            <a:r>
              <a:rPr lang="en-US" dirty="0"/>
              <a:t>values in range [-1,1] are transformed to [-0.5, </a:t>
            </a:r>
            <a:r>
              <a:rPr lang="en-US" dirty="0" smtClean="0"/>
              <a:t>n</a:t>
            </a:r>
            <a:r>
              <a:rPr lang="en-US" baseline="-25000" dirty="0" smtClean="0"/>
              <a:t>y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z values in range [-1,1] are transformed to [0,1] for later usage:</a:t>
            </a:r>
          </a:p>
          <a:p>
            <a:pPr lvl="1"/>
            <a:r>
              <a:rPr lang="en-US" dirty="0" smtClean="0"/>
              <a:t>Z-buffer (aka depth buffer): quick and robust decision for who is in front of who //solves the visibility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26376"/>
            <a:ext cx="3952875" cy="2515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915071"/>
            <a:ext cx="3964781" cy="25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viewing transformations, we are now transitioning from the </a:t>
            </a:r>
            <a:r>
              <a:rPr lang="en-US" dirty="0" smtClean="0">
                <a:solidFill>
                  <a:srgbClr val="C00000"/>
                </a:solidFill>
              </a:rPr>
              <a:t>backward rendering pipeline </a:t>
            </a:r>
            <a:r>
              <a:rPr lang="en-US" dirty="0" smtClean="0"/>
              <a:t>(aka. ray tracing) to </a:t>
            </a:r>
            <a:r>
              <a:rPr lang="en-US" dirty="0" smtClean="0">
                <a:solidFill>
                  <a:srgbClr val="C00000"/>
                </a:solidFill>
              </a:rPr>
              <a:t>forward rendering pipeline </a:t>
            </a:r>
            <a:r>
              <a:rPr lang="en-US" dirty="0" smtClean="0"/>
              <a:t>(aka. object-order, rasterization, z-buffer)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14399" y="3492843"/>
            <a:ext cx="3200401" cy="2220190"/>
            <a:chOff x="914399" y="3492843"/>
            <a:chExt cx="3200401" cy="2220190"/>
          </a:xfrm>
        </p:grpSpPr>
        <p:sp>
          <p:nvSpPr>
            <p:cNvPr id="6" name="Cube 5"/>
            <p:cNvSpPr/>
            <p:nvPr/>
          </p:nvSpPr>
          <p:spPr>
            <a:xfrm>
              <a:off x="2895600" y="3610417"/>
              <a:ext cx="1219200" cy="1219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/>
            <p:cNvSpPr/>
            <p:nvPr/>
          </p:nvSpPr>
          <p:spPr>
            <a:xfrm rot="9000000">
              <a:off x="1256933" y="4036633"/>
              <a:ext cx="1143000" cy="1676400"/>
            </a:xfrm>
            <a:prstGeom prst="flowChartInputOutpu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914399" y="4648200"/>
              <a:ext cx="83820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914399" y="5029200"/>
              <a:ext cx="99060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14399" y="5334000"/>
              <a:ext cx="1143001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69757" y="3492843"/>
              <a:ext cx="838201" cy="8382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98356" y="4394886"/>
              <a:ext cx="990601" cy="4572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475471" y="5117757"/>
              <a:ext cx="1143001" cy="1524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303188" y="3622774"/>
            <a:ext cx="3002612" cy="2102616"/>
            <a:chOff x="5150788" y="3622774"/>
            <a:chExt cx="3002612" cy="2102616"/>
          </a:xfrm>
        </p:grpSpPr>
        <p:sp>
          <p:nvSpPr>
            <p:cNvPr id="29" name="Cube 28"/>
            <p:cNvSpPr/>
            <p:nvPr/>
          </p:nvSpPr>
          <p:spPr>
            <a:xfrm>
              <a:off x="6934200" y="3622774"/>
              <a:ext cx="1219200" cy="1219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ata 29"/>
            <p:cNvSpPr/>
            <p:nvPr/>
          </p:nvSpPr>
          <p:spPr>
            <a:xfrm rot="9000000">
              <a:off x="5295533" y="4048990"/>
              <a:ext cx="1143000" cy="1676400"/>
            </a:xfrm>
            <a:prstGeom prst="flowChartInputOutpu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6205232" y="3911943"/>
              <a:ext cx="728969" cy="58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437872" y="4843005"/>
              <a:ext cx="493901" cy="1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324290" y="3929449"/>
              <a:ext cx="1497537" cy="8191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50788" y="4812957"/>
              <a:ext cx="728969" cy="58385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182008" y="4953000"/>
              <a:ext cx="811329" cy="44381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216638" y="5105402"/>
              <a:ext cx="879362" cy="29141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0" y="5410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80997" y="5410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05403" y="60198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Backward rendering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12090" y="59436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x values in range [-1,1] are transformed to [-0.5, n</a:t>
            </a:r>
            <a:r>
              <a:rPr lang="en-US" baseline="-25000" dirty="0" smtClean="0"/>
              <a:t>x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y </a:t>
            </a:r>
            <a:r>
              <a:rPr lang="en-US" dirty="0"/>
              <a:t>values in range [-1,1] are transformed to [-0.5, </a:t>
            </a:r>
            <a:r>
              <a:rPr lang="en-US" dirty="0" smtClean="0"/>
              <a:t>n</a:t>
            </a:r>
            <a:r>
              <a:rPr lang="en-US" baseline="-25000" dirty="0" smtClean="0"/>
              <a:t>y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z values in range [-1,1] are transformed to [0,1] for later usage:</a:t>
            </a:r>
          </a:p>
          <a:p>
            <a:pPr lvl="1"/>
            <a:r>
              <a:rPr lang="en-US" dirty="0" smtClean="0"/>
              <a:t>Z-buffer (aka depth buffer): quick and robust decision for who is in front of who //solves the visibility problem</a:t>
            </a:r>
          </a:p>
          <a:p>
            <a:pPr lvl="1"/>
            <a:r>
              <a:rPr lang="en-US" dirty="0" smtClean="0"/>
              <a:t>Z-buffer is based on the z-coordinates in the viewport ([0,1]), not in the world coordinates</a:t>
            </a:r>
          </a:p>
          <a:p>
            <a:pPr lvl="2"/>
            <a:r>
              <a:rPr lang="en-US" dirty="0" smtClean="0"/>
              <a:t>World coordinates are defined for 3 corners of a triangle; it is inefficient to fill the inside of the triangle in the world space because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big 3D </a:t>
            </a:r>
            <a:r>
              <a:rPr lang="en-US" dirty="0" smtClean="0"/>
              <a:t>triangle, after all the 3D to 2D transformations, </a:t>
            </a:r>
            <a:r>
              <a:rPr lang="en-US" dirty="0"/>
              <a:t>may be behind an object in viewport so will not be visible in 2D </a:t>
            </a:r>
            <a:r>
              <a:rPr lang="en-US" dirty="0" smtClean="0"/>
              <a:t>at all; hence a fill in 3D is useless</a:t>
            </a:r>
            <a:endParaRPr lang="en-US" dirty="0"/>
          </a:p>
          <a:p>
            <a:pPr lvl="3"/>
            <a:r>
              <a:rPr lang="en-US" dirty="0" smtClean="0"/>
              <a:t>A long 3D triangle may be mapped to a small 2D triangle in the viewport</a:t>
            </a:r>
          </a:p>
          <a:p>
            <a:pPr lvl="2"/>
            <a:r>
              <a:rPr lang="en-US" dirty="0" smtClean="0"/>
              <a:t>Fast (hardware-level) rasterization algorithms to fill the inside of a 2D viewport triangle (compared to filling a triangle hanging in 3D)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z-values get compressed to [0, 1] range from the [-n:-</a:t>
            </a:r>
            <a:r>
              <a:rPr lang="en-US" dirty="0"/>
              <a:t>f</a:t>
            </a:r>
            <a:r>
              <a:rPr lang="en-US" dirty="0" smtClean="0"/>
              <a:t>] range</a:t>
            </a:r>
          </a:p>
          <a:p>
            <a:r>
              <a:rPr lang="en-US" dirty="0" smtClean="0"/>
              <a:t>Observe how it looks for n = 10 and f = 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98276"/>
            <a:ext cx="5181600" cy="3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z-values get compressed to [0, 1] range from the [-n:-</a:t>
            </a:r>
            <a:r>
              <a:rPr lang="en-US" dirty="0"/>
              <a:t>f</a:t>
            </a:r>
            <a:r>
              <a:rPr lang="en-US" dirty="0" smtClean="0"/>
              <a:t>] range</a:t>
            </a:r>
          </a:p>
          <a:p>
            <a:r>
              <a:rPr lang="en-US" dirty="0" smtClean="0"/>
              <a:t>Observe the same for n = 10 and f = 200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2898276"/>
            <a:ext cx="5181596" cy="3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compression is more severe for with larger depth range</a:t>
            </a:r>
          </a:p>
          <a:p>
            <a:r>
              <a:rPr lang="en-US" dirty="0" smtClean="0"/>
              <a:t>This may cause a problem known as </a:t>
            </a:r>
            <a:r>
              <a:rPr lang="en-US" dirty="0" smtClean="0">
                <a:solidFill>
                  <a:srgbClr val="C00000"/>
                </a:solidFill>
              </a:rPr>
              <a:t>z-fighting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Objects with originally different z-values get mapped to the same final z-value (due to limited precision) making it impossible to distinguish which one is in front and which one is behind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2" descr="Image result for z-figh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4081"/>
            <a:ext cx="4343400" cy="22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compression is more severe for with larger depth range</a:t>
            </a:r>
          </a:p>
          <a:p>
            <a:r>
              <a:rPr lang="en-US" dirty="0" smtClean="0"/>
              <a:t>This may cause a problem known as z-fighting:</a:t>
            </a:r>
          </a:p>
          <a:p>
            <a:pPr lvl="1"/>
            <a:r>
              <a:rPr lang="en-US" dirty="0" smtClean="0"/>
              <a:t>Problem is even worse if the input z-values are very close to begin with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2" descr="Image result for z-figh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4081"/>
            <a:ext cx="4343400" cy="22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00200" y="3840163"/>
            <a:ext cx="61722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avoid z-fighting, the depth range should be kept as small as </a:t>
            </a:r>
            <a:r>
              <a:rPr lang="en-US" sz="2400" dirty="0" smtClean="0"/>
              <a:t>possible for keeping the compressing less severe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8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 [</a:t>
            </a:r>
            <a:r>
              <a:rPr lang="en-US" dirty="0" err="1" smtClean="0"/>
              <a:t>x</a:t>
            </a:r>
            <a:r>
              <a:rPr lang="en-US" baseline="-25000" dirty="0" err="1" smtClean="0"/>
              <a:t>w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w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w</a:t>
            </a:r>
            <a:r>
              <a:rPr lang="en-US" dirty="0" smtClean="0"/>
              <a:t>]</a:t>
            </a:r>
            <a:r>
              <a:rPr lang="en-US" baseline="30000" dirty="0" smtClean="0"/>
              <a:t>T </a:t>
            </a:r>
            <a:r>
              <a:rPr lang="en-US" dirty="0" smtClean="0"/>
              <a:t>in the world coordinate system can be transformed to its viewport coordinates by: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r>
              <a:rPr lang="en-US" dirty="0" smtClean="0"/>
              <a:t>If the point is defined in its local coordinate system and we are given modeling transformations we use: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3083" y="2590800"/>
                <a:ext cx="38827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83" y="2590800"/>
                <a:ext cx="3882730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0" y="4997301"/>
                <a:ext cx="469577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97301"/>
                <a:ext cx="4695773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4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Given an arbitrary camera position </a:t>
            </a:r>
            <a:r>
              <a:rPr lang="en-US" b="1" dirty="0" smtClean="0"/>
              <a:t>e</a:t>
            </a:r>
            <a:r>
              <a:rPr lang="en-US" dirty="0" smtClean="0"/>
              <a:t> and camera vectors </a:t>
            </a:r>
            <a:r>
              <a:rPr lang="en-US" b="1" dirty="0" err="1" smtClean="0"/>
              <a:t>uvw</a:t>
            </a:r>
            <a:r>
              <a:rPr lang="en-US" dirty="0" smtClean="0"/>
              <a:t>, determine the camera coordinates of points given by their world coordinates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297268" y="3733800"/>
            <a:ext cx="1131732" cy="1229416"/>
            <a:chOff x="2144868" y="3663991"/>
            <a:chExt cx="1662926" cy="1806460"/>
          </a:xfrm>
        </p:grpSpPr>
        <p:sp>
          <p:nvSpPr>
            <p:cNvPr id="20" name="TextBox 19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1000" y="4038600"/>
            <a:ext cx="1942382" cy="1958019"/>
            <a:chOff x="1035586" y="3566087"/>
            <a:chExt cx="1942382" cy="1958019"/>
          </a:xfrm>
        </p:grpSpPr>
        <p:grpSp>
          <p:nvGrpSpPr>
            <p:cNvPr id="15" name="Group 14"/>
            <p:cNvGrpSpPr/>
            <p:nvPr/>
          </p:nvGrpSpPr>
          <p:grpSpPr>
            <a:xfrm>
              <a:off x="1262018" y="3566087"/>
              <a:ext cx="1715950" cy="1958019"/>
              <a:chOff x="1262018" y="3566087"/>
              <a:chExt cx="1715950" cy="195801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828800" y="4648200"/>
                <a:ext cx="990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3733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295400" y="4648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77886" y="462860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33154" y="3566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62018" y="51547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035586" y="439523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(0,0,0)</a:t>
              </a:r>
              <a:endParaRPr lang="en-US" dirty="0"/>
            </a:p>
          </p:txBody>
        </p:sp>
      </p:grpSp>
      <p:sp>
        <p:nvSpPr>
          <p:cNvPr id="25" name="Cube 24"/>
          <p:cNvSpPr/>
          <p:nvPr/>
        </p:nvSpPr>
        <p:spPr>
          <a:xfrm>
            <a:off x="1904557" y="3168342"/>
            <a:ext cx="520514" cy="526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21185" y="366148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coordinates of this</a:t>
            </a:r>
          </a:p>
          <a:p>
            <a:r>
              <a:rPr lang="en-US" dirty="0" smtClean="0"/>
              <a:t>cube with respect to the </a:t>
            </a:r>
            <a:r>
              <a:rPr lang="en-US" b="1" dirty="0" err="1" smtClean="0"/>
              <a:t>uvw</a:t>
            </a:r>
            <a:r>
              <a:rPr lang="en-US" dirty="0" smtClean="0"/>
              <a:t> 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everything such that </a:t>
            </a:r>
            <a:r>
              <a:rPr lang="en-US" b="1" dirty="0" err="1" smtClean="0"/>
              <a:t>uvw</a:t>
            </a:r>
            <a:r>
              <a:rPr lang="en-US" dirty="0" smtClean="0"/>
              <a:t> aligns with </a:t>
            </a:r>
            <a:r>
              <a:rPr lang="en-US" b="1" dirty="0" smtClean="0"/>
              <a:t>xyz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1000" y="4038600"/>
            <a:ext cx="1942382" cy="1958019"/>
            <a:chOff x="1035586" y="3566087"/>
            <a:chExt cx="1942382" cy="1958019"/>
          </a:xfrm>
        </p:grpSpPr>
        <p:grpSp>
          <p:nvGrpSpPr>
            <p:cNvPr id="15" name="Group 14"/>
            <p:cNvGrpSpPr/>
            <p:nvPr/>
          </p:nvGrpSpPr>
          <p:grpSpPr>
            <a:xfrm>
              <a:off x="1262018" y="3566087"/>
              <a:ext cx="1715950" cy="1958019"/>
              <a:chOff x="1262018" y="3566087"/>
              <a:chExt cx="1715950" cy="195801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828800" y="4648200"/>
                <a:ext cx="990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3733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295400" y="4648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77886" y="462860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33154" y="3566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62018" y="51547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035586" y="439523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(0,0,0)</a:t>
              </a:r>
              <a:endParaRPr lang="en-US" dirty="0"/>
            </a:p>
          </p:txBody>
        </p:sp>
      </p:grpSp>
      <p:sp>
        <p:nvSpPr>
          <p:cNvPr id="25" name="Cube 24"/>
          <p:cNvSpPr/>
          <p:nvPr/>
        </p:nvSpPr>
        <p:spPr>
          <a:xfrm>
            <a:off x="1904557" y="3168342"/>
            <a:ext cx="520514" cy="526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53818" y="3429000"/>
            <a:ext cx="1942382" cy="1990077"/>
            <a:chOff x="4650406" y="3962400"/>
            <a:chExt cx="1942382" cy="1990077"/>
          </a:xfrm>
        </p:grpSpPr>
        <p:grpSp>
          <p:nvGrpSpPr>
            <p:cNvPr id="6" name="Group 5"/>
            <p:cNvGrpSpPr/>
            <p:nvPr/>
          </p:nvGrpSpPr>
          <p:grpSpPr>
            <a:xfrm rot="3600000">
              <a:off x="4859344" y="4401112"/>
              <a:ext cx="1165928" cy="1266564"/>
              <a:chOff x="6414274" y="3619849"/>
              <a:chExt cx="1662926" cy="1806460"/>
            </a:xfrm>
          </p:grpSpPr>
          <p:sp>
            <p:nvSpPr>
              <p:cNvPr id="31" name="TextBox 30"/>
              <p:cNvSpPr txBox="1"/>
              <p:nvPr/>
            </p:nvSpPr>
            <p:spPr>
              <a:xfrm rot="18000000">
                <a:off x="7736081" y="363437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18000000">
                <a:off x="7051304" y="4115149"/>
                <a:ext cx="9906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18000000" flipV="1">
                <a:off x="6903008" y="3858292"/>
                <a:ext cx="0" cy="914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18000000" flipH="1">
                <a:off x="7129873" y="4641711"/>
                <a:ext cx="533400" cy="533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 rot="18000000">
                <a:off x="6448899" y="37769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8000000">
                <a:off x="7513527" y="5065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8000000">
                <a:off x="7244343" y="436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650406" y="3994458"/>
              <a:ext cx="1942382" cy="1958019"/>
              <a:chOff x="1035586" y="3566087"/>
              <a:chExt cx="1942382" cy="195801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262018" y="3566087"/>
                <a:ext cx="1715950" cy="1958019"/>
                <a:chOff x="1262018" y="3566087"/>
                <a:chExt cx="1715950" cy="1958019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828800" y="4648200"/>
                  <a:ext cx="990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1828800" y="3733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1295400" y="4648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2677886" y="462860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833154" y="3566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262018" y="515477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035586" y="4395230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(0,0,0)</a:t>
                </a:r>
                <a:endParaRPr lang="en-US" dirty="0"/>
              </a:p>
            </p:txBody>
          </p:sp>
        </p:grpSp>
        <p:sp>
          <p:nvSpPr>
            <p:cNvPr id="48" name="Cube 47"/>
            <p:cNvSpPr/>
            <p:nvPr/>
          </p:nvSpPr>
          <p:spPr>
            <a:xfrm>
              <a:off x="5727886" y="3962400"/>
              <a:ext cx="520514" cy="52616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7268" y="3733800"/>
            <a:ext cx="1131732" cy="1229416"/>
            <a:chOff x="2144868" y="3663991"/>
            <a:chExt cx="1662926" cy="1806460"/>
          </a:xfrm>
        </p:grpSpPr>
        <p:sp>
          <p:nvSpPr>
            <p:cNvPr id="50" name="TextBox 49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050519" y="4220117"/>
            <a:ext cx="1086910" cy="247944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Translate </a:t>
            </a:r>
            <a:r>
              <a:rPr lang="en-US" b="1" dirty="0" smtClean="0"/>
              <a:t>e</a:t>
            </a:r>
            <a:r>
              <a:rPr lang="en-US" dirty="0" smtClean="0"/>
              <a:t> to the world origin (0, 0, 0)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2590800"/>
                <a:ext cx="3080009" cy="1437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590800"/>
                <a:ext cx="3080009" cy="1437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075250" y="4267200"/>
            <a:ext cx="1715950" cy="1958019"/>
            <a:chOff x="1262018" y="3566087"/>
            <a:chExt cx="1715950" cy="195801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28800" y="4648200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828800" y="37338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95400" y="4648200"/>
              <a:ext cx="5334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77886" y="46286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154" y="35660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2018" y="51547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53244" y="4749209"/>
            <a:ext cx="1131732" cy="1229416"/>
            <a:chOff x="2144868" y="3663991"/>
            <a:chExt cx="1662926" cy="1806460"/>
          </a:xfrm>
        </p:grpSpPr>
        <p:sp>
          <p:nvSpPr>
            <p:cNvPr id="17" name="TextBox 16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01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2: </a:t>
            </a:r>
            <a:r>
              <a:rPr lang="en-US" dirty="0" smtClean="0"/>
              <a:t>Rotate </a:t>
            </a:r>
            <a:r>
              <a:rPr lang="en-US" b="1" dirty="0" err="1" smtClean="0"/>
              <a:t>uvw</a:t>
            </a:r>
            <a:r>
              <a:rPr lang="en-US" dirty="0" smtClean="0"/>
              <a:t> to align it with </a:t>
            </a:r>
            <a:r>
              <a:rPr lang="en-US" b="1" dirty="0" smtClean="0"/>
              <a:t>xyz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2590800"/>
                <a:ext cx="3131818" cy="149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90800"/>
                <a:ext cx="3131818" cy="1490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618050" y="4267200"/>
            <a:ext cx="1715950" cy="1958019"/>
            <a:chOff x="1262018" y="3566087"/>
            <a:chExt cx="1715950" cy="195801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28800" y="4648200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828800" y="37338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95400" y="4648200"/>
              <a:ext cx="5334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77886" y="46286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154" y="35660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2018" y="51547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rot="3600000">
            <a:off x="3617310" y="4696044"/>
            <a:ext cx="1131732" cy="1229416"/>
            <a:chOff x="2144868" y="3663991"/>
            <a:chExt cx="1662926" cy="1806460"/>
          </a:xfrm>
        </p:grpSpPr>
        <p:sp>
          <p:nvSpPr>
            <p:cNvPr id="17" name="TextBox 16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19800" y="4265293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already learned</a:t>
            </a:r>
          </a:p>
          <a:p>
            <a:r>
              <a:rPr lang="en-US" dirty="0" smtClean="0"/>
              <a:t>how to do this in</a:t>
            </a:r>
          </a:p>
          <a:p>
            <a:r>
              <a:rPr lang="en-US" dirty="0" smtClean="0"/>
              <a:t>modeling transformations!</a:t>
            </a:r>
          </a:p>
        </p:txBody>
      </p:sp>
    </p:spTree>
    <p:extLst>
      <p:ext uri="{BB962C8B-B14F-4D97-AF65-F5344CB8AC3E}">
        <p14:creationId xmlns:p14="http://schemas.microsoft.com/office/powerpoint/2010/main" val="21591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composite camera transformation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ka Viewing Transformation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2319848"/>
                <a:ext cx="5936305" cy="149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19848"/>
                <a:ext cx="5936305" cy="1490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945144"/>
                <a:ext cx="6669646" cy="1541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45144"/>
                <a:ext cx="6669646" cy="1541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points are multiplied with this matrix, their resulting coordinates will be with respect to the </a:t>
            </a:r>
            <a:r>
              <a:rPr lang="en-US" b="1" dirty="0" err="1" smtClean="0"/>
              <a:t>uvw</a:t>
            </a:r>
            <a:r>
              <a:rPr lang="en-US" dirty="0" smtClean="0"/>
              <a:t>-</a:t>
            </a:r>
            <a:r>
              <a:rPr lang="en-US" b="1" dirty="0" smtClean="0"/>
              <a:t>e </a:t>
            </a:r>
            <a:r>
              <a:rPr lang="en-US" dirty="0" smtClean="0"/>
              <a:t>coordinate system (i.e. the camera coordinate system)</a:t>
            </a:r>
          </a:p>
          <a:p>
            <a:r>
              <a:rPr lang="en-US" dirty="0" smtClean="0"/>
              <a:t>Next, we need to apply a projection transformation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4835</TotalTime>
  <Words>1873</Words>
  <Application>Microsoft Office PowerPoint</Application>
  <PresentationFormat>On-screen Show (4:3)</PresentationFormat>
  <Paragraphs>386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BentonSansTRUMed</vt:lpstr>
      <vt:lpstr>BentonSansTRUReg</vt:lpstr>
      <vt:lpstr>Calibri</vt:lpstr>
      <vt:lpstr>Cambria Math</vt:lpstr>
      <vt:lpstr>Nimbus Roman No9 L</vt:lpstr>
      <vt:lpstr>StarSymbol</vt:lpstr>
      <vt:lpstr>Times New Roman</vt:lpstr>
      <vt:lpstr>Verdana</vt:lpstr>
      <vt:lpstr>1_metu</vt:lpstr>
      <vt:lpstr>CENG 538 Advanced Graphics and UIs</vt:lpstr>
      <vt:lpstr>Introduction</vt:lpstr>
      <vt:lpstr>Introduction</vt:lpstr>
      <vt:lpstr>Camera Transformation</vt:lpstr>
      <vt:lpstr>Camera Transformation</vt:lpstr>
      <vt:lpstr>Camera Transformation</vt:lpstr>
      <vt:lpstr>Camera Transformation</vt:lpstr>
      <vt:lpstr>Camera Transformation</vt:lpstr>
      <vt:lpstr>Camera Transformation</vt:lpstr>
      <vt:lpstr>PowerPoint Presentation</vt:lpstr>
      <vt:lpstr>PowerPoint Presentation</vt:lpstr>
      <vt:lpstr>Orthographic Transformation</vt:lpstr>
      <vt:lpstr>Orthographic Transformation</vt:lpstr>
      <vt:lpstr>Orthographic Projection</vt:lpstr>
      <vt:lpstr>Orthographic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Orthographic Projection</vt:lpstr>
      <vt:lpstr>Viewport Transformation</vt:lpstr>
      <vt:lpstr>Viewport Transformation</vt:lpstr>
      <vt:lpstr>Viewport Transformation</vt:lpstr>
      <vt:lpstr>Viewport Transformation</vt:lpstr>
      <vt:lpstr>Z-Fighting</vt:lpstr>
      <vt:lpstr>Z-Fighting</vt:lpstr>
      <vt:lpstr>Z-Fighting</vt:lpstr>
      <vt:lpstr>Z-Fighting</vt:lpstr>
      <vt:lpstr>Summary</vt:lpstr>
    </vt:vector>
  </TitlesOfParts>
  <Company>AMD,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ys</cp:lastModifiedBy>
  <cp:revision>528</cp:revision>
  <dcterms:created xsi:type="dcterms:W3CDTF">2011-10-08T08:51:54Z</dcterms:created>
  <dcterms:modified xsi:type="dcterms:W3CDTF">2017-09-19T10:34:28Z</dcterms:modified>
</cp:coreProperties>
</file>