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9"/>
  </p:notesMasterIdLst>
  <p:sldIdLst>
    <p:sldId id="256" r:id="rId2"/>
    <p:sldId id="283" r:id="rId3"/>
    <p:sldId id="284" r:id="rId4"/>
    <p:sldId id="285" r:id="rId5"/>
    <p:sldId id="286" r:id="rId6"/>
    <p:sldId id="287" r:id="rId7"/>
    <p:sldId id="305" r:id="rId8"/>
    <p:sldId id="306" r:id="rId9"/>
    <p:sldId id="307" r:id="rId10"/>
    <p:sldId id="308" r:id="rId11"/>
    <p:sldId id="309" r:id="rId12"/>
    <p:sldId id="310" r:id="rId13"/>
    <p:sldId id="312" r:id="rId14"/>
    <p:sldId id="311" r:id="rId15"/>
    <p:sldId id="313" r:id="rId16"/>
    <p:sldId id="315" r:id="rId17"/>
    <p:sldId id="316" r:id="rId18"/>
    <p:sldId id="317" r:id="rId19"/>
    <p:sldId id="318" r:id="rId20"/>
    <p:sldId id="322" r:id="rId21"/>
    <p:sldId id="319" r:id="rId22"/>
    <p:sldId id="320" r:id="rId23"/>
    <p:sldId id="321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40" r:id="rId41"/>
    <p:sldId id="341" r:id="rId42"/>
    <p:sldId id="342" r:id="rId43"/>
    <p:sldId id="345" r:id="rId44"/>
    <p:sldId id="344" r:id="rId45"/>
    <p:sldId id="343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46" r:id="rId54"/>
    <p:sldId id="347" r:id="rId55"/>
    <p:sldId id="349" r:id="rId56"/>
    <p:sldId id="351" r:id="rId57"/>
    <p:sldId id="350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6" r:id="rId72"/>
    <p:sldId id="367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79" r:id="rId85"/>
    <p:sldId id="393" r:id="rId86"/>
    <p:sldId id="380" r:id="rId87"/>
    <p:sldId id="381" r:id="rId88"/>
    <p:sldId id="382" r:id="rId89"/>
    <p:sldId id="390" r:id="rId90"/>
    <p:sldId id="394" r:id="rId91"/>
    <p:sldId id="391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5" r:id="rId101"/>
    <p:sldId id="406" r:id="rId102"/>
    <p:sldId id="407" r:id="rId103"/>
    <p:sldId id="408" r:id="rId104"/>
    <p:sldId id="409" r:id="rId105"/>
    <p:sldId id="410" r:id="rId106"/>
    <p:sldId id="413" r:id="rId107"/>
    <p:sldId id="412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 autoAdjust="0"/>
    <p:restoredTop sz="95062" autoAdjust="0"/>
  </p:normalViewPr>
  <p:slideViewPr>
    <p:cSldViewPr>
      <p:cViewPr varScale="1">
        <p:scale>
          <a:sx n="69" d="100"/>
          <a:sy n="69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1963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42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2734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90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91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95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596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8732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317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648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752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774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752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927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895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7407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1456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2859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44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0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74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31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83820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9289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3663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85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77543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5166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392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7654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890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5811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739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3166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8967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8970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500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1695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2527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96309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84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64775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10019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28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43572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903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3503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3167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8617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709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6633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6468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7334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765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75123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24944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54500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06616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2836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03190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14083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52827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84587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167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11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98789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3262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648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14714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353996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7322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6357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0435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95451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83039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12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79471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6430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4640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90841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57600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8497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6179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381208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08362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01955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5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06579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7714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80221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9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8A040-50D4-4750-9FB9-B59A1EEBBFD8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2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08A93-69A5-49CB-99B3-B8B20537DF01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0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58F27-91DA-482E-8921-DE38A5431BA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D147E-3B55-435A-810F-100AD41B1D2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329DE-4FDD-42A0-BBA7-E160B4F6039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10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6FCBDA-624B-4DD0-8863-D6BABA98B5A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4500F-CD41-492E-81DC-D2308915781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60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F6A55-EA03-46DA-87B7-748F1BCB86A0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8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4E440C-6F1D-4F32-9E0A-356136ED581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97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E8DD83-3BD3-488E-8E3C-953B908A025B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28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C0D003-230B-442B-B422-607E2A6D7F55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t>9/19/2017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2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93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CENG </a:t>
            </a:r>
            <a:r>
              <a:rPr lang="en-US" dirty="0" smtClean="0"/>
              <a:t>538</a:t>
            </a:r>
            <a:r>
              <a:rPr lang="en-US"/>
              <a:t/>
            </a:r>
            <a:br>
              <a:rPr lang="en-US"/>
            </a:br>
            <a:r>
              <a:rPr lang="en-US"/>
              <a:t>Advanced Graphics and UIs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Curves and Surfaces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Representations</a:t>
            </a:r>
          </a:p>
          <a:p>
            <a:pPr lvl="1"/>
            <a:r>
              <a:rPr lang="en-GB" dirty="0" smtClean="0"/>
              <a:t>Explicit: y = f(x)</a:t>
            </a:r>
          </a:p>
          <a:p>
            <a:pPr lvl="2"/>
            <a:r>
              <a:rPr lang="en-GB" dirty="0" smtClean="0"/>
              <a:t>Essentially a function plot over some interval x \in [a, b]</a:t>
            </a:r>
          </a:p>
          <a:p>
            <a:pPr lvl="2"/>
            <a:r>
              <a:rPr lang="en-GB" dirty="0" smtClean="0"/>
              <a:t>Simple to compute, simple to check whether point lies on a curve</a:t>
            </a:r>
          </a:p>
          <a:p>
            <a:pPr lvl="2"/>
            <a:r>
              <a:rPr lang="en-GB" dirty="0" smtClean="0"/>
              <a:t>Cannot represent closed curves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Implicit: f(x, y) = 0</a:t>
            </a:r>
          </a:p>
          <a:p>
            <a:pPr lvl="2"/>
            <a:r>
              <a:rPr lang="en-GB" dirty="0" smtClean="0"/>
              <a:t>Solution of an equation system (</a:t>
            </a:r>
            <a:r>
              <a:rPr lang="en-GB" dirty="0" err="1" smtClean="0"/>
              <a:t>ax</a:t>
            </a:r>
            <a:r>
              <a:rPr lang="en-GB" dirty="0" smtClean="0"/>
              <a:t> + by + c = 0 for line in 2D)</a:t>
            </a:r>
          </a:p>
          <a:p>
            <a:pPr lvl="2"/>
            <a:r>
              <a:rPr lang="en-GB" dirty="0" smtClean="0"/>
              <a:t>Simple </a:t>
            </a:r>
            <a:r>
              <a:rPr lang="en-GB" dirty="0"/>
              <a:t>to check whether point lies on a curve</a:t>
            </a:r>
          </a:p>
          <a:p>
            <a:pPr lvl="2"/>
            <a:r>
              <a:rPr lang="en-GB" dirty="0" smtClean="0"/>
              <a:t>Can represent </a:t>
            </a:r>
            <a:r>
              <a:rPr lang="en-GB" dirty="0"/>
              <a:t>closed </a:t>
            </a:r>
            <a:r>
              <a:rPr lang="en-GB" dirty="0" smtClean="0"/>
              <a:t>curves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Parametric: x = x(t), y = y(t)</a:t>
            </a:r>
          </a:p>
          <a:p>
            <a:pPr lvl="2"/>
            <a:r>
              <a:rPr lang="en-GB" dirty="0" smtClean="0"/>
              <a:t>Describe position on the curve by a parameter (c(t) = (1-t)a + </a:t>
            </a:r>
            <a:r>
              <a:rPr lang="en-GB" dirty="0" err="1" smtClean="0"/>
              <a:t>tb</a:t>
            </a:r>
            <a:r>
              <a:rPr lang="en-GB" dirty="0" smtClean="0"/>
              <a:t> for line in 2D)</a:t>
            </a:r>
          </a:p>
          <a:p>
            <a:pPr lvl="2"/>
            <a:r>
              <a:rPr lang="en-GB" dirty="0" smtClean="0"/>
              <a:t>Hard </a:t>
            </a:r>
            <a:r>
              <a:rPr lang="en-GB" dirty="0"/>
              <a:t>to check whether point lies on a curve</a:t>
            </a:r>
          </a:p>
          <a:p>
            <a:pPr lvl="2"/>
            <a:r>
              <a:rPr lang="en-GB" dirty="0"/>
              <a:t>Can represent closed </a:t>
            </a:r>
            <a:r>
              <a:rPr lang="en-GB" dirty="0" smtClean="0"/>
              <a:t>curves</a:t>
            </a:r>
          </a:p>
          <a:p>
            <a:pPr lvl="2"/>
            <a:r>
              <a:rPr lang="en-GB" dirty="0" smtClean="0"/>
              <a:t>Simple to render; just change t and get new x, y to render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7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2895600"/>
            <a:ext cx="2828925" cy="26289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If we move along the </a:t>
            </a:r>
            <a:r>
              <a:rPr lang="en-US" sz="2000" dirty="0" smtClean="0"/>
              <a:t>v </a:t>
            </a:r>
            <a:r>
              <a:rPr lang="en-US" sz="2000" dirty="0"/>
              <a:t>direction, the curves </a:t>
            </a:r>
            <a:endParaRPr lang="en-US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defined </a:t>
            </a:r>
            <a:r>
              <a:rPr lang="en-US" sz="2000" dirty="0"/>
              <a:t>by the points </a:t>
            </a:r>
            <a:r>
              <a:rPr lang="en-US" sz="2000" dirty="0" smtClean="0"/>
              <a:t>1,5,9,13 &amp; 2,6,10,14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(and so on) need </a:t>
            </a:r>
            <a:r>
              <a:rPr lang="en-US" sz="2000" dirty="0"/>
              <a:t>to be </a:t>
            </a:r>
            <a:r>
              <a:rPr lang="en-US" sz="2000" dirty="0" smtClean="0"/>
              <a:t>interpolated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perform this interpolation, use the control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points traversed over other Bezier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 </a:t>
            </a:r>
            <a:r>
              <a:rPr lang="en-US" sz="2000" dirty="0" smtClean="0"/>
              <a:t>   defined by the points 1,2,3,4 &amp; 5,6,7,8 (and so on)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41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</a:t>
            </a:r>
            <a:r>
              <a:rPr lang="en-US" sz="2000" dirty="0"/>
              <a:t>perform this interpolation, use the control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    points traversed over other Bezier </a:t>
            </a:r>
            <a:r>
              <a:rPr lang="en-US" sz="2000" dirty="0" smtClean="0"/>
              <a:t>curves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Other curves visualized here as the yellow ones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One particular v gives the 4 green control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The next v gives the orange control points that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     define the next interpolation b/w </a:t>
            </a:r>
            <a:r>
              <a:rPr lang="en-US" sz="1600" dirty="0"/>
              <a:t>1,5,9,13 &amp; </a:t>
            </a:r>
            <a:r>
              <a:rPr lang="en-US" sz="1600" dirty="0" smtClean="0"/>
              <a:t>2,6,10,14</a:t>
            </a:r>
            <a:endParaRPr lang="en-US" sz="16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895600"/>
            <a:ext cx="2828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In the end I have these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surface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along the v direction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2828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17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Control points of </a:t>
            </a:r>
            <a:r>
              <a:rPr lang="en-US" sz="2000" dirty="0" smtClean="0"/>
              <a:t>u-Bezier </a:t>
            </a:r>
            <a:r>
              <a:rPr lang="en-US" sz="2000" dirty="0"/>
              <a:t>curve will traverse along </a:t>
            </a:r>
            <a:r>
              <a:rPr lang="en-US" sz="2000" dirty="0" smtClean="0"/>
              <a:t>v-Bezier </a:t>
            </a:r>
            <a:r>
              <a:rPr lang="en-US" sz="2000" dirty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</a:t>
            </a:r>
            <a:r>
              <a:rPr lang="en-US" sz="2000" dirty="0"/>
              <a:t>surface is made of </a:t>
            </a:r>
            <a:r>
              <a:rPr lang="en-US" sz="2000" dirty="0" smtClean="0"/>
              <a:t>many curves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going along </a:t>
            </a:r>
            <a:r>
              <a:rPr lang="en-US" sz="2000" dirty="0"/>
              <a:t>either the u or v </a:t>
            </a:r>
            <a:r>
              <a:rPr lang="en-US" sz="2000" dirty="0" smtClean="0"/>
              <a:t>direction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Do the same operation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along the u direction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to obtain quads on the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surface, which can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then be rendered (or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triangulated)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2828925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2714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9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Mathematically, we are performing a Cartesian product of Bezier pairs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Let the sweep curve along v direction be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i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//red curves </a:t>
            </a:r>
            <a:r>
              <a:rPr lang="en-US" sz="1200" dirty="0" smtClean="0"/>
              <a:t>(defined by u)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= 1</a:t>
            </a:r>
            <a:r>
              <a:rPr lang="en-US" sz="1000" dirty="0" smtClean="0"/>
              <a:t>(u=0,v=0)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1 </a:t>
            </a:r>
            <a:r>
              <a:rPr lang="en-US" sz="2000" dirty="0"/>
              <a:t>= </a:t>
            </a:r>
            <a:r>
              <a:rPr lang="en-US" sz="2000" dirty="0" smtClean="0"/>
              <a:t>5</a:t>
            </a:r>
            <a:r>
              <a:rPr lang="en-US" sz="800" dirty="0" smtClean="0"/>
              <a:t>(u=0.33, v=0)</a:t>
            </a:r>
            <a:r>
              <a:rPr lang="en-US" sz="2000" dirty="0" smtClean="0"/>
              <a:t>,</a:t>
            </a:r>
            <a:r>
              <a:rPr lang="en-US" sz="1000" dirty="0" smtClean="0"/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 </a:t>
            </a:r>
            <a:r>
              <a:rPr lang="en-US" sz="2000" dirty="0"/>
              <a:t>= </a:t>
            </a:r>
            <a:r>
              <a:rPr lang="en-US" sz="2000" dirty="0" smtClean="0"/>
              <a:t>9</a:t>
            </a:r>
            <a:r>
              <a:rPr lang="en-US" sz="1000" dirty="0" smtClean="0"/>
              <a:t>(u=0.66, v=0)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3 </a:t>
            </a:r>
            <a:r>
              <a:rPr lang="en-US" sz="2000" dirty="0"/>
              <a:t>= </a:t>
            </a:r>
            <a:r>
              <a:rPr lang="en-US" sz="2000" dirty="0" smtClean="0"/>
              <a:t>13</a:t>
            </a:r>
            <a:r>
              <a:rPr lang="en-US" sz="1000" dirty="0" smtClean="0"/>
              <a:t>(u=1,v=0)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  </a:t>
            </a:r>
            <a:r>
              <a:rPr lang="en-US" sz="1000" dirty="0" smtClean="0"/>
              <a:t>(</a:t>
            </a:r>
            <a:r>
              <a:rPr lang="en-US" sz="1000" dirty="0"/>
              <a:t>u=0,v</a:t>
            </a:r>
            <a:r>
              <a:rPr lang="en-US" sz="1000" dirty="0" smtClean="0"/>
              <a:t>=.33)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 </a:t>
            </a:r>
            <a:r>
              <a:rPr lang="en-US" sz="800" dirty="0" smtClean="0"/>
              <a:t>(</a:t>
            </a:r>
            <a:r>
              <a:rPr lang="en-US" sz="800" dirty="0"/>
              <a:t>u=0.33, </a:t>
            </a:r>
            <a:r>
              <a:rPr lang="en-US" sz="800" dirty="0" smtClean="0"/>
              <a:t>v=0.33)</a:t>
            </a:r>
            <a:r>
              <a:rPr lang="en-US" sz="2000" dirty="0" smtClean="0"/>
              <a:t>,</a:t>
            </a:r>
            <a:r>
              <a:rPr lang="en-US" sz="1000" dirty="0" smtClean="0"/>
              <a:t>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  </a:t>
            </a:r>
            <a:r>
              <a:rPr lang="en-US" sz="1000" dirty="0" smtClean="0"/>
              <a:t>(</a:t>
            </a:r>
            <a:r>
              <a:rPr lang="en-US" sz="1000" dirty="0"/>
              <a:t>u=0.66, </a:t>
            </a:r>
            <a:r>
              <a:rPr lang="en-US" sz="1000" dirty="0" smtClean="0"/>
              <a:t>v=0.33)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   </a:t>
            </a:r>
            <a:r>
              <a:rPr lang="en-US" sz="1000" dirty="0" smtClean="0"/>
              <a:t>(u=1,v=0.33)</a:t>
            </a:r>
            <a:endParaRPr lang="en-US" sz="1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000" dirty="0" smtClean="0"/>
              <a:t>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Each control point P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traverses a Bezier curve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along u direction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P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=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(v)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j=0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j</a:t>
            </a:r>
            <a:r>
              <a:rPr lang="en-US" sz="2000" baseline="30000" dirty="0" err="1"/>
              <a:t>m</a:t>
            </a:r>
            <a:r>
              <a:rPr lang="en-US" sz="2000" dirty="0" smtClean="0"/>
              <a:t>(v) </a:t>
            </a:r>
            <a:r>
              <a:rPr lang="en-US" sz="2000" dirty="0"/>
              <a:t>//yellow curves </a:t>
            </a:r>
            <a:r>
              <a:rPr lang="en-US" sz="1200" dirty="0"/>
              <a:t>(defined by </a:t>
            </a:r>
            <a:r>
              <a:rPr lang="en-US" sz="1200" dirty="0" smtClean="0"/>
              <a:t>v)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Here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= 1,2,3,4</a:t>
            </a:r>
            <a:r>
              <a:rPr lang="en-US" sz="1000" dirty="0" smtClean="0"/>
              <a:t>(</a:t>
            </a:r>
            <a:r>
              <a:rPr lang="en-US" sz="1000" dirty="0" err="1" smtClean="0"/>
              <a:t>i</a:t>
            </a:r>
            <a:r>
              <a:rPr lang="en-US" sz="1000" dirty="0" smtClean="0"/>
              <a:t>=0)</a:t>
            </a:r>
            <a:r>
              <a:rPr lang="en-US" sz="2000" dirty="0" smtClean="0"/>
              <a:t> &amp; 5,6,7,8</a:t>
            </a:r>
            <a:r>
              <a:rPr lang="en-US" sz="1000" dirty="0" smtClean="0"/>
              <a:t>(</a:t>
            </a:r>
            <a:r>
              <a:rPr lang="en-US" sz="1000" dirty="0" err="1" smtClean="0"/>
              <a:t>i</a:t>
            </a:r>
            <a:r>
              <a:rPr lang="en-US" sz="1000" dirty="0" smtClean="0"/>
              <a:t>=1)</a:t>
            </a:r>
            <a:r>
              <a:rPr lang="en-US" sz="2000" dirty="0" smtClean="0"/>
              <a:t> and so 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09800" y="2286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667000" y="47244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36195"/>
            <a:ext cx="25050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272987"/>
            <a:ext cx="2505075" cy="232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352800"/>
            <a:ext cx="152400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525" y="3317845"/>
            <a:ext cx="142875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175" y="3362325"/>
            <a:ext cx="1238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3362325"/>
            <a:ext cx="13335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3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Mathematically, we are performing a Cartesian product of Bezier pairs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Let the sweep curve along v direction be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         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i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//red curves</a:t>
            </a:r>
            <a:endParaRPr lang="en-US" sz="12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P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=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(v)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j=0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j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(v)</a:t>
            </a:r>
            <a:endParaRPr lang="en-US" sz="12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Substitute </a:t>
            </a:r>
            <a:r>
              <a:rPr lang="en-US" sz="2000" dirty="0"/>
              <a:t>P</a:t>
            </a:r>
            <a:r>
              <a:rPr lang="en-US" sz="2000" baseline="-25000" dirty="0"/>
              <a:t>i </a:t>
            </a:r>
            <a:r>
              <a:rPr lang="en-US" sz="2000" dirty="0" smtClean="0"/>
              <a:t>in swept curve to get: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       P(</a:t>
            </a:r>
            <a:r>
              <a:rPr lang="en-US" sz="2000" dirty="0" err="1" smtClean="0"/>
              <a:t>u,v</a:t>
            </a:r>
            <a:r>
              <a:rPr lang="en-US" sz="2000" dirty="0" smtClean="0"/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>
                <a:cs typeface="Times New Roman" panose="02020603050405020304" pitchFamily="18" charset="0"/>
              </a:rPr>
              <a:t>j=0 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/>
              <a:t>J</a:t>
            </a:r>
            <a:r>
              <a:rPr lang="en-US" sz="2000" baseline="-25000" dirty="0" err="1"/>
              <a:t>j</a:t>
            </a:r>
            <a:r>
              <a:rPr lang="en-US" sz="2000" baseline="30000" dirty="0" err="1"/>
              <a:t>m</a:t>
            </a:r>
            <a:r>
              <a:rPr lang="en-US" sz="2000" dirty="0"/>
              <a:t>(v)</a:t>
            </a:r>
            <a:r>
              <a:rPr lang="en-US" sz="2000" baseline="-25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</a:t>
            </a:r>
            <a:r>
              <a:rPr lang="en-US" sz="2000" dirty="0"/>
              <a:t>) 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09800" y="2286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667000" y="2743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036195"/>
            <a:ext cx="25050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272987"/>
            <a:ext cx="2505075" cy="2324100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362200" y="42968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895600" y="4267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3919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Mathematically, we are performing a Cartesian product of Bezier pairs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</a:t>
            </a:r>
            <a:r>
              <a:rPr lang="en-US" sz="2000" dirty="0" err="1" smtClean="0"/>
              <a:t>u,v</a:t>
            </a:r>
            <a:r>
              <a:rPr lang="en-US" sz="2000" dirty="0" smtClean="0"/>
              <a:t>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=0</a:t>
            </a:r>
            <a:r>
              <a:rPr lang="en-US" sz="2000" dirty="0" smtClean="0"/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baseline="-25000" dirty="0">
                <a:cs typeface="Times New Roman" panose="02020603050405020304" pitchFamily="18" charset="0"/>
              </a:rPr>
              <a:t>j=0 </a:t>
            </a:r>
            <a:r>
              <a:rPr lang="en-US" sz="1800" baseline="-25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j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(v)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</a:t>
            </a:r>
            <a:r>
              <a:rPr lang="en-US" sz="2000" dirty="0"/>
              <a:t>) </a:t>
            </a:r>
            <a:r>
              <a:rPr lang="en-US" sz="2000" dirty="0" smtClean="0"/>
              <a:t>in matrix form: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P(</a:t>
            </a:r>
            <a:r>
              <a:rPr lang="en-US" sz="2000" dirty="0" err="1"/>
              <a:t>u,v</a:t>
            </a:r>
            <a:r>
              <a:rPr lang="en-US" sz="2000" dirty="0"/>
              <a:t>) </a:t>
            </a:r>
            <a:r>
              <a:rPr lang="en-US" sz="2000" dirty="0" smtClean="0"/>
              <a:t>= [J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(u) 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(u) ..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n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dirty="0" smtClean="0"/>
              <a:t>]  P</a:t>
            </a:r>
            <a:r>
              <a:rPr lang="en-US" sz="2000" baseline="-25000" dirty="0" smtClean="0"/>
              <a:t>00   </a:t>
            </a:r>
            <a:r>
              <a:rPr lang="en-US" sz="2000" dirty="0" smtClean="0"/>
              <a:t>..  P</a:t>
            </a:r>
            <a:r>
              <a:rPr lang="en-US" sz="2000" baseline="-25000" dirty="0" smtClean="0"/>
              <a:t>0m</a:t>
            </a:r>
            <a:r>
              <a:rPr lang="en-US" sz="2000" dirty="0" smtClean="0"/>
              <a:t>   [J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m</a:t>
            </a:r>
            <a:r>
              <a:rPr lang="en-US" sz="2000" dirty="0" smtClean="0"/>
              <a:t>(v) 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m</a:t>
            </a:r>
            <a:r>
              <a:rPr lang="en-US" sz="2000" dirty="0" smtClean="0"/>
              <a:t>(v) ..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m</a:t>
            </a:r>
            <a:r>
              <a:rPr lang="en-US" sz="2000" baseline="30000" dirty="0" err="1" smtClean="0"/>
              <a:t>m</a:t>
            </a:r>
            <a:r>
              <a:rPr lang="en-US" sz="2000" dirty="0" smtClean="0"/>
              <a:t>(v)]</a:t>
            </a:r>
            <a:r>
              <a:rPr lang="en-US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/>
              <a:t>	</a:t>
            </a:r>
            <a:r>
              <a:rPr lang="en-US" sz="2000" baseline="-25000" dirty="0" smtClean="0"/>
              <a:t>				</a:t>
            </a:r>
            <a:r>
              <a:rPr lang="en-US" sz="2000" baseline="-25000" dirty="0"/>
              <a:t> </a:t>
            </a:r>
            <a:r>
              <a:rPr lang="en-US" sz="2000" dirty="0" smtClean="0"/>
              <a:t>       .	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/>
              <a:t>					 </a:t>
            </a:r>
            <a:r>
              <a:rPr lang="en-US" sz="2000" dirty="0"/>
              <a:t>       .	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			                 P</a:t>
            </a:r>
            <a:r>
              <a:rPr lang="en-US" sz="2000" baseline="-25000" dirty="0" smtClean="0"/>
              <a:t>n0   </a:t>
            </a:r>
            <a:r>
              <a:rPr lang="en-US" sz="2000" dirty="0"/>
              <a:t>.. 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nm</a:t>
            </a:r>
            <a:endParaRPr lang="en-US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formulation forms a tensor product </a:t>
            </a:r>
            <a:r>
              <a:rPr lang="en-US" sz="2000" dirty="0"/>
              <a:t>of Bezier </a:t>
            </a:r>
            <a:r>
              <a:rPr lang="en-US" sz="2000" dirty="0" smtClean="0"/>
              <a:t>curves as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are vectors; we have a matrix of matrix (in this case matrix is a vector)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133600" y="1934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667000" y="1934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m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95800" y="2743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67400" y="2743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495800" y="4343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4343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95800" y="2743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38800" y="2743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51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A surface compute this way is also known as a </a:t>
            </a:r>
            <a:r>
              <a:rPr lang="en-US" sz="2000" dirty="0" err="1" smtClean="0"/>
              <a:t>bicubic</a:t>
            </a:r>
            <a:r>
              <a:rPr lang="en-US" sz="2000" dirty="0" smtClean="0"/>
              <a:t> Bezier patch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32 such </a:t>
            </a:r>
            <a:r>
              <a:rPr lang="en-US" sz="2000" dirty="0" err="1"/>
              <a:t>bicubic</a:t>
            </a:r>
            <a:r>
              <a:rPr lang="en-US" sz="2000" dirty="0"/>
              <a:t> Bezier </a:t>
            </a:r>
            <a:r>
              <a:rPr lang="en-US" sz="2000" dirty="0" smtClean="0"/>
              <a:t>patches generate this teapot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            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58" y="2590800"/>
            <a:ext cx="35147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18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Polyline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809875"/>
            <a:ext cx="2762250" cy="12382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9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quadratic f(x)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809875"/>
            <a:ext cx="2790825" cy="12382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cubic f(x)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19400"/>
            <a:ext cx="2781300" cy="1219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Cubic Spline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Even better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What’s special about splines?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Function approximations that are continuous at merging points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Also have continuous first and second derivatives where they join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24162"/>
            <a:ext cx="2781300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66" y="6006867"/>
            <a:ext cx="5629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GB" dirty="0" smtClean="0"/>
              <a:t>Piecewise Cubic Spline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Even better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What’s special about splines?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Natural Cubic Spline is a Cubic Spline that has second derivative equal to 0 at the endpoints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824162"/>
            <a:ext cx="2781300" cy="1209675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1963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Splines are parametric curves: P(u)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Cubic Splines (cubic polynomial of the parameter 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P(u) = B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 + 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u + 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endParaRPr lang="en-GB" sz="1996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x(u) = B</a:t>
            </a:r>
            <a:r>
              <a:rPr lang="en-GB" sz="1996" baseline="-25000" dirty="0" smtClean="0"/>
              <a:t>1x</a:t>
            </a:r>
            <a:r>
              <a:rPr lang="en-GB" sz="1996" dirty="0" smtClean="0"/>
              <a:t> + B</a:t>
            </a:r>
            <a:r>
              <a:rPr lang="en-GB" sz="1996" baseline="-25000" dirty="0" smtClean="0"/>
              <a:t>2x</a:t>
            </a:r>
            <a:r>
              <a:rPr lang="en-GB" sz="1996" dirty="0" smtClean="0"/>
              <a:t>u + B</a:t>
            </a:r>
            <a:r>
              <a:rPr lang="en-GB" sz="1996" baseline="-25000" dirty="0" smtClean="0"/>
              <a:t>3x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+ B</a:t>
            </a:r>
            <a:r>
              <a:rPr lang="en-GB" sz="1996" baseline="-25000" dirty="0" smtClean="0"/>
              <a:t>4x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y(u</a:t>
            </a:r>
            <a:r>
              <a:rPr lang="en-GB" sz="1996" dirty="0"/>
              <a:t>) =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1y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2y</a:t>
            </a:r>
            <a:r>
              <a:rPr lang="en-GB" sz="1996" dirty="0" smtClean="0"/>
              <a:t>u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3y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4y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z(u</a:t>
            </a:r>
            <a:r>
              <a:rPr lang="en-GB" sz="1996" dirty="0"/>
              <a:t>) =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1z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2z</a:t>
            </a:r>
            <a:r>
              <a:rPr lang="en-GB" sz="1996" dirty="0" smtClean="0"/>
              <a:t>u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3z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4z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P’(u) = 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We will learn particular cubic splines from this family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Normalized Cubic 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Natural Cubic 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Clamped </a:t>
            </a:r>
            <a:r>
              <a:rPr lang="en-GB" sz="1596" dirty="0"/>
              <a:t>Cubic </a:t>
            </a:r>
            <a:r>
              <a:rPr lang="en-GB" sz="1596" dirty="0" smtClean="0"/>
              <a:t>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Cyclic/</a:t>
            </a:r>
            <a:r>
              <a:rPr lang="en-GB" sz="1596" dirty="0" err="1" smtClean="0"/>
              <a:t>Anticyclic</a:t>
            </a:r>
            <a:r>
              <a:rPr lang="en-GB" sz="1596" dirty="0" smtClean="0"/>
              <a:t> </a:t>
            </a:r>
            <a:r>
              <a:rPr lang="en-GB" sz="1596" dirty="0"/>
              <a:t>Cubic Spline</a:t>
            </a:r>
            <a:endParaRPr lang="en-GB" sz="1596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Cubic </a:t>
            </a:r>
            <a:r>
              <a:rPr lang="en-GB" sz="1596" dirty="0" err="1" smtClean="0"/>
              <a:t>Hermite</a:t>
            </a:r>
            <a:r>
              <a:rPr lang="en-GB" sz="1596" dirty="0" smtClean="0"/>
              <a:t> Spline //slightly different construction than four above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961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positions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derivatives/tangents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09800"/>
            <a:ext cx="4862512" cy="3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66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86" y="685800"/>
            <a:ext cx="2643314" cy="1900499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Spline Interpolation</a:t>
            </a:r>
            <a:endParaRPr lang="en-GB" dirty="0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0580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Let u</a:t>
            </a:r>
            <a:r>
              <a:rPr lang="en-GB" sz="1996" baseline="-25000" dirty="0" smtClean="0"/>
              <a:t>1 </a:t>
            </a:r>
            <a:r>
              <a:rPr lang="en-GB" sz="1996" dirty="0" smtClean="0"/>
              <a:t>= 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P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P’(0</a:t>
            </a:r>
            <a:r>
              <a:rPr lang="en-GB" sz="1996" dirty="0"/>
              <a:t>) 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</a:t>
            </a:r>
            <a:r>
              <a:rPr lang="en-GB" sz="1996" dirty="0"/>
              <a:t>B</a:t>
            </a:r>
            <a:r>
              <a:rPr lang="en-GB" sz="1996" baseline="-25000" dirty="0"/>
              <a:t>1</a:t>
            </a:r>
            <a:r>
              <a:rPr lang="en-GB" sz="1996" dirty="0"/>
              <a:t> </a:t>
            </a:r>
            <a:r>
              <a:rPr lang="en-GB" sz="1996" dirty="0" smtClean="0"/>
              <a:t>= P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</a:t>
            </a:r>
            <a:r>
              <a:rPr lang="en-GB" sz="1996" dirty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</a:t>
            </a:r>
            <a:r>
              <a:rPr lang="en-GB" sz="1996" dirty="0"/>
              <a:t>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P’(0</a:t>
            </a:r>
            <a:r>
              <a:rPr lang="en-GB" sz="1996" dirty="0" smtClean="0"/>
              <a:t>) = </a:t>
            </a:r>
            <a:r>
              <a:rPr lang="en-GB" sz="1996" dirty="0"/>
              <a:t>B</a:t>
            </a:r>
            <a:r>
              <a:rPr lang="en-GB" sz="1996" baseline="-25000" dirty="0"/>
              <a:t>2</a:t>
            </a:r>
            <a:r>
              <a:rPr lang="en-GB" sz="1996" dirty="0"/>
              <a:t> </a:t>
            </a:r>
            <a:r>
              <a:rPr lang="en-GB" sz="1996" dirty="0" smtClean="0"/>
              <a:t>= 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</a:t>
            </a:r>
            <a:r>
              <a:rPr lang="en-GB" sz="1996" dirty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-25000" dirty="0"/>
              <a:t>2</a:t>
            </a:r>
            <a:r>
              <a:rPr lang="en-GB" sz="1996" baseline="30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72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86" y="685800"/>
            <a:ext cx="2643314" cy="1900499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Spline Interpolation</a:t>
            </a:r>
            <a:endParaRPr lang="en-GB" dirty="0" smtClean="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Let u</a:t>
            </a:r>
            <a:r>
              <a:rPr lang="en-GB" sz="1996" baseline="-25000" dirty="0" smtClean="0"/>
              <a:t>1 </a:t>
            </a:r>
            <a:r>
              <a:rPr lang="en-GB" sz="1996" dirty="0" smtClean="0"/>
              <a:t>= 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P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P’(0</a:t>
            </a:r>
            <a:r>
              <a:rPr lang="en-GB" sz="1996" dirty="0"/>
              <a:t>) 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P(0) = </a:t>
            </a:r>
            <a:r>
              <a:rPr lang="en-GB" sz="1996" b="1" dirty="0"/>
              <a:t>B</a:t>
            </a:r>
            <a:r>
              <a:rPr lang="en-GB" sz="1996" b="1" baseline="-25000" dirty="0"/>
              <a:t>1</a:t>
            </a:r>
            <a:r>
              <a:rPr lang="en-GB" sz="1996" b="1" dirty="0"/>
              <a:t> </a:t>
            </a:r>
            <a:r>
              <a:rPr lang="en-GB" sz="1996" b="1" dirty="0" smtClean="0"/>
              <a:t>= P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P(</a:t>
            </a:r>
            <a:r>
              <a:rPr lang="en-GB" sz="1996" dirty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) </a:t>
            </a:r>
            <a:r>
              <a:rPr lang="en-GB" sz="1996" dirty="0">
                <a:solidFill>
                  <a:srgbClr val="C00000"/>
                </a:solidFill>
              </a:rPr>
              <a:t>= B</a:t>
            </a:r>
            <a:r>
              <a:rPr lang="en-GB" sz="1996" baseline="-25000" dirty="0">
                <a:solidFill>
                  <a:srgbClr val="C00000"/>
                </a:solidFill>
              </a:rPr>
              <a:t>1</a:t>
            </a:r>
            <a:r>
              <a:rPr lang="en-GB" sz="1996" dirty="0">
                <a:solidFill>
                  <a:srgbClr val="C00000"/>
                </a:solidFill>
              </a:rPr>
              <a:t> + </a:t>
            </a: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+ </a:t>
            </a: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+ </a:t>
            </a: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4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= </a:t>
            </a:r>
            <a:r>
              <a:rPr lang="en-GB" sz="1996" dirty="0" smtClean="0">
                <a:solidFill>
                  <a:srgbClr val="C00000"/>
                </a:solidFill>
              </a:rPr>
              <a:t>P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</a:t>
            </a:r>
            <a:r>
              <a:rPr lang="en-GB" sz="1996" dirty="0"/>
              <a:t>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P’(0) = B</a:t>
            </a:r>
            <a:r>
              <a:rPr lang="en-GB" sz="1996" b="1" baseline="-25000" dirty="0" smtClean="0"/>
              <a:t>2</a:t>
            </a:r>
            <a:r>
              <a:rPr lang="en-GB" sz="1996" b="1" dirty="0" smtClean="0"/>
              <a:t> = P’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P’(u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) = B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+ 2B</a:t>
            </a:r>
            <a:r>
              <a:rPr lang="en-GB" sz="1996" baseline="-25000" dirty="0" smtClean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+ 3B</a:t>
            </a:r>
            <a:r>
              <a:rPr lang="en-GB" sz="1996" baseline="-25000" dirty="0" smtClean="0">
                <a:solidFill>
                  <a:srgbClr val="C00000"/>
                </a:solidFill>
              </a:rPr>
              <a:t>4</a:t>
            </a:r>
            <a:r>
              <a:rPr lang="en-GB" sz="1996" dirty="0" smtClean="0">
                <a:solidFill>
                  <a:srgbClr val="C00000"/>
                </a:solidFill>
              </a:rPr>
              <a:t>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 = 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50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Object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Types of objects:</a:t>
            </a:r>
            <a:br>
              <a:rPr lang="en-GB" dirty="0"/>
            </a:br>
            <a:r>
              <a:rPr lang="en-GB" dirty="0"/>
              <a:t>geometrical shapes, trees, terrains, clouds, rocks, glass, hair, furniture, human body, etc.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Not possible to have a single representation for all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Polygon surfaces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Spline surfaces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Procedural methods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Physical models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Solid object models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Fractals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……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86" y="685800"/>
            <a:ext cx="2643314" cy="1900499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7807680" cy="54567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,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Let u</a:t>
            </a:r>
            <a:r>
              <a:rPr lang="en-GB" sz="1996" baseline="-25000" dirty="0" smtClean="0"/>
              <a:t>1 </a:t>
            </a:r>
            <a:r>
              <a:rPr lang="en-GB" sz="1996" dirty="0" smtClean="0"/>
              <a:t>= 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P(0) = P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P’(0</a:t>
            </a:r>
            <a:r>
              <a:rPr lang="en-GB" sz="1996" dirty="0"/>
              <a:t>) 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2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’(u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P(0) = </a:t>
            </a:r>
            <a:r>
              <a:rPr lang="en-GB" sz="1996" b="1" dirty="0"/>
              <a:t>B</a:t>
            </a:r>
            <a:r>
              <a:rPr lang="en-GB" sz="1996" b="1" baseline="-25000" dirty="0"/>
              <a:t>1</a:t>
            </a:r>
            <a:r>
              <a:rPr lang="en-GB" sz="1996" b="1" dirty="0"/>
              <a:t> </a:t>
            </a:r>
            <a:r>
              <a:rPr lang="en-GB" sz="1996" b="1" dirty="0" smtClean="0"/>
              <a:t>= P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>
                <a:solidFill>
                  <a:srgbClr val="C00000"/>
                </a:solidFill>
              </a:rPr>
              <a:t>3</a:t>
            </a:r>
            <a:r>
              <a:rPr lang="en-GB" sz="1996" dirty="0" smtClean="0">
                <a:solidFill>
                  <a:srgbClr val="C00000"/>
                </a:solidFill>
              </a:rPr>
              <a:t> = 3(P</a:t>
            </a:r>
            <a:r>
              <a:rPr lang="en-GB" sz="1996" baseline="-25000" dirty="0" smtClean="0">
                <a:solidFill>
                  <a:srgbClr val="C00000"/>
                </a:solidFill>
              </a:rPr>
              <a:t>2 </a:t>
            </a:r>
            <a:r>
              <a:rPr lang="en-GB" sz="1996" dirty="0" smtClean="0">
                <a:solidFill>
                  <a:srgbClr val="C00000"/>
                </a:solidFill>
              </a:rPr>
              <a:t>- P</a:t>
            </a:r>
            <a:r>
              <a:rPr lang="en-GB" sz="1996" baseline="-25000" dirty="0" smtClean="0">
                <a:solidFill>
                  <a:srgbClr val="C00000"/>
                </a:solidFill>
              </a:rPr>
              <a:t>1</a:t>
            </a:r>
            <a:r>
              <a:rPr lang="en-GB" sz="1996" dirty="0" smtClean="0">
                <a:solidFill>
                  <a:srgbClr val="C00000"/>
                </a:solidFill>
              </a:rPr>
              <a:t>)/u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  </a:t>
            </a:r>
            <a:r>
              <a:rPr lang="en-GB" sz="1996" dirty="0" smtClean="0">
                <a:solidFill>
                  <a:srgbClr val="C00000"/>
                </a:solidFill>
              </a:rPr>
              <a:t>- 2P’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1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- </a:t>
            </a:r>
            <a:r>
              <a:rPr lang="en-GB" sz="1996" dirty="0" smtClean="0">
                <a:solidFill>
                  <a:srgbClr val="C00000"/>
                </a:solidFill>
              </a:rPr>
              <a:t>P’</a:t>
            </a:r>
            <a:r>
              <a:rPr lang="en-GB" sz="1996" baseline="-25000" dirty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Use P</a:t>
            </a:r>
            <a:r>
              <a:rPr lang="en-GB" sz="1996" dirty="0"/>
              <a:t>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2 </a:t>
            </a:r>
            <a:r>
              <a:rPr lang="en-GB" sz="1996" dirty="0" smtClean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b="1" dirty="0" smtClean="0"/>
              <a:t>P’(0) = B</a:t>
            </a:r>
            <a:r>
              <a:rPr lang="en-GB" sz="1996" b="1" baseline="-25000" dirty="0" smtClean="0"/>
              <a:t>2</a:t>
            </a:r>
            <a:r>
              <a:rPr lang="en-GB" sz="1996" b="1" dirty="0" smtClean="0"/>
              <a:t> = P’</a:t>
            </a:r>
            <a:r>
              <a:rPr lang="en-GB" sz="1996" b="1" baseline="-25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>
                <a:solidFill>
                  <a:srgbClr val="C00000"/>
                </a:solidFill>
              </a:rPr>
              <a:t>B</a:t>
            </a:r>
            <a:r>
              <a:rPr lang="en-GB" sz="1996" baseline="-25000" dirty="0" smtClean="0">
                <a:solidFill>
                  <a:srgbClr val="C00000"/>
                </a:solidFill>
              </a:rPr>
              <a:t>4</a:t>
            </a:r>
            <a:r>
              <a:rPr lang="en-GB" sz="1996" dirty="0" smtClean="0">
                <a:solidFill>
                  <a:srgbClr val="C00000"/>
                </a:solidFill>
              </a:rPr>
              <a:t> </a:t>
            </a:r>
            <a:r>
              <a:rPr lang="en-GB" sz="1996" dirty="0">
                <a:solidFill>
                  <a:srgbClr val="C00000"/>
                </a:solidFill>
              </a:rPr>
              <a:t>= </a:t>
            </a:r>
            <a:r>
              <a:rPr lang="en-GB" sz="1996" dirty="0" smtClean="0">
                <a:solidFill>
                  <a:srgbClr val="C00000"/>
                </a:solidFill>
              </a:rPr>
              <a:t>2(P</a:t>
            </a:r>
            <a:r>
              <a:rPr lang="en-GB" sz="1996" baseline="-25000" dirty="0" smtClean="0">
                <a:solidFill>
                  <a:srgbClr val="C00000"/>
                </a:solidFill>
              </a:rPr>
              <a:t>1 </a:t>
            </a:r>
            <a:r>
              <a:rPr lang="en-GB" sz="1996" dirty="0">
                <a:solidFill>
                  <a:srgbClr val="C00000"/>
                </a:solidFill>
              </a:rPr>
              <a:t>-</a:t>
            </a:r>
            <a:r>
              <a:rPr lang="en-GB" sz="1996" dirty="0" smtClean="0">
                <a:solidFill>
                  <a:srgbClr val="C00000"/>
                </a:solidFill>
              </a:rPr>
              <a:t> P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)/u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3  </a:t>
            </a:r>
            <a:r>
              <a:rPr lang="en-GB" sz="1996" dirty="0" smtClean="0">
                <a:solidFill>
                  <a:srgbClr val="C00000"/>
                </a:solidFill>
              </a:rPr>
              <a:t>+ 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1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 </a:t>
            </a:r>
            <a:r>
              <a:rPr lang="en-GB" sz="1996" dirty="0">
                <a:solidFill>
                  <a:srgbClr val="C00000"/>
                </a:solidFill>
              </a:rPr>
              <a:t>+ </a:t>
            </a:r>
            <a:r>
              <a:rPr lang="en-GB" sz="1996" dirty="0" smtClean="0">
                <a:solidFill>
                  <a:srgbClr val="C00000"/>
                </a:solidFill>
              </a:rPr>
              <a:t>P’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dirty="0" smtClean="0">
                <a:solidFill>
                  <a:srgbClr val="C00000"/>
                </a:solidFill>
              </a:rPr>
              <a:t>/u</a:t>
            </a:r>
            <a:r>
              <a:rPr lang="en-GB" sz="1996" baseline="-25000" dirty="0" smtClean="0">
                <a:solidFill>
                  <a:srgbClr val="C00000"/>
                </a:solidFill>
              </a:rPr>
              <a:t>2</a:t>
            </a:r>
            <a:r>
              <a:rPr lang="en-GB" sz="1996" baseline="30000" dirty="0" smtClean="0">
                <a:solidFill>
                  <a:srgbClr val="C00000"/>
                </a:solidFill>
              </a:rPr>
              <a:t>2 </a:t>
            </a:r>
            <a:endParaRPr lang="en-GB" sz="1996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90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38400"/>
            <a:ext cx="5229225" cy="368806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2000" cy="42375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Extend the calculation for 3 points (2 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Given P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and P’</a:t>
            </a:r>
            <a:r>
              <a:rPr lang="en-GB" sz="1996" baseline="-25000" dirty="0" smtClean="0"/>
              <a:t>1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Impractical to expect the user to provide P’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; derive via continuity condition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859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429000"/>
            <a:ext cx="3933825" cy="2774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2000" cy="42375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Continuity condition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Piecewise spline of degree k has continuity of order k-1 at merging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Polyline (spline of degree 1) has 0-order continuity (</a:t>
            </a:r>
            <a:r>
              <a:rPr lang="en-GB" sz="1600" dirty="0"/>
              <a:t>C</a:t>
            </a:r>
            <a:r>
              <a:rPr lang="en-GB" sz="1600" baseline="33000" dirty="0"/>
              <a:t>0</a:t>
            </a:r>
            <a:r>
              <a:rPr lang="en-GB" sz="1596" dirty="0" smtClean="0"/>
              <a:t>) at merging points </a:t>
            </a:r>
            <a:r>
              <a:rPr lang="en-GB" sz="1500" dirty="0" smtClean="0"/>
              <a:t>(only 									positions match)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This Cubic Spline has 2-order continuity, which means P’’</a:t>
            </a:r>
            <a:r>
              <a:rPr lang="en-GB" sz="1600" baseline="-25000" dirty="0" smtClean="0"/>
              <a:t>2 </a:t>
            </a:r>
            <a:r>
              <a:rPr lang="en-GB" sz="1600" dirty="0" smtClean="0"/>
              <a:t>is continuous at joint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/>
              <a:t>P’’</a:t>
            </a:r>
            <a:r>
              <a:rPr lang="en-GB" sz="1600" baseline="-25000" dirty="0"/>
              <a:t>2 </a:t>
            </a:r>
            <a:r>
              <a:rPr lang="en-GB" sz="1600" dirty="0"/>
              <a:t>is continuous </a:t>
            </a:r>
            <a:r>
              <a:rPr lang="en-GB" sz="1600" dirty="0" smtClean="0"/>
              <a:t>at joint: left 2 points and right 2 points must give the same </a:t>
            </a:r>
            <a:r>
              <a:rPr lang="en-GB" sz="1600" dirty="0"/>
              <a:t>P’’</a:t>
            </a:r>
            <a:r>
              <a:rPr lang="en-GB" sz="1600" baseline="-25000" dirty="0"/>
              <a:t>2</a:t>
            </a:r>
            <a:endParaRPr lang="en-GB" sz="16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87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429000"/>
            <a:ext cx="3933825" cy="2774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2000" cy="4237560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P</a:t>
            </a:r>
            <a:r>
              <a:rPr lang="en-GB" sz="1600" dirty="0"/>
              <a:t>’’</a:t>
            </a:r>
            <a:r>
              <a:rPr lang="en-GB" sz="1600" baseline="-25000" dirty="0"/>
              <a:t>2 </a:t>
            </a:r>
            <a:r>
              <a:rPr lang="en-GB" sz="1600" dirty="0"/>
              <a:t>is continuous </a:t>
            </a:r>
            <a:r>
              <a:rPr lang="en-GB" sz="1600" dirty="0" smtClean="0"/>
              <a:t>at joint: first and second segment must give the same </a:t>
            </a:r>
            <a:r>
              <a:rPr lang="en-GB" sz="1600" dirty="0"/>
              <a:t>P’</a:t>
            </a:r>
            <a:r>
              <a:rPr lang="en-GB" sz="1600" dirty="0" smtClean="0"/>
              <a:t>’</a:t>
            </a:r>
            <a:r>
              <a:rPr lang="en-GB" sz="16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Use P’’(</a:t>
            </a:r>
            <a:r>
              <a:rPr lang="en-GB" sz="2000" dirty="0"/>
              <a:t>u) = </a:t>
            </a:r>
            <a:r>
              <a:rPr lang="en-GB" sz="2000" dirty="0" smtClean="0"/>
              <a:t>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 for substitutions</a:t>
            </a:r>
            <a:endParaRPr lang="en-GB" sz="2000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P</a:t>
            </a:r>
            <a:r>
              <a:rPr lang="en-GB" sz="2000" dirty="0"/>
              <a:t>’’(</a:t>
            </a:r>
            <a:r>
              <a:rPr lang="en-GB" sz="2000" dirty="0" smtClean="0">
                <a:solidFill>
                  <a:srgbClr val="FF0000"/>
                </a:solidFill>
              </a:rPr>
              <a:t>u</a:t>
            </a:r>
            <a:r>
              <a:rPr lang="en-GB" sz="2000" baseline="-25000" dirty="0" smtClean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) </a:t>
            </a:r>
            <a:r>
              <a:rPr lang="en-GB" sz="2000" dirty="0"/>
              <a:t>= 2B</a:t>
            </a:r>
            <a:r>
              <a:rPr lang="en-GB" sz="2000" baseline="-25000" dirty="0"/>
              <a:t>3</a:t>
            </a:r>
            <a:r>
              <a:rPr lang="en-GB" sz="2000" dirty="0"/>
              <a:t> 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/>
              <a:t> </a:t>
            </a:r>
            <a:r>
              <a:rPr lang="en-GB" sz="2000" dirty="0" smtClean="0"/>
              <a:t>//left 2 points (1</a:t>
            </a:r>
            <a:r>
              <a:rPr lang="en-GB" sz="2000" baseline="30000" dirty="0" smtClean="0"/>
              <a:t>st</a:t>
            </a:r>
            <a:r>
              <a:rPr lang="en-GB" sz="2000" dirty="0" smtClean="0"/>
              <a:t> segment from u=0 to </a:t>
            </a:r>
            <a:r>
              <a:rPr lang="en-GB" sz="2000" dirty="0">
                <a:solidFill>
                  <a:srgbClr val="FF0000"/>
                </a:solidFill>
              </a:rPr>
              <a:t>u</a:t>
            </a:r>
            <a:r>
              <a:rPr lang="en-GB" sz="2000" baseline="-25000" dirty="0">
                <a:solidFill>
                  <a:srgbClr val="FF0000"/>
                </a:solidFill>
              </a:rPr>
              <a:t>2</a:t>
            </a:r>
            <a:r>
              <a:rPr lang="en-GB" sz="2000" dirty="0" smtClean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P</a:t>
            </a:r>
            <a:r>
              <a:rPr lang="en-GB" sz="2000" dirty="0" smtClean="0"/>
              <a:t>’’(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 smtClean="0"/>
              <a:t>) </a:t>
            </a:r>
            <a:r>
              <a:rPr lang="en-GB" sz="2000" dirty="0"/>
              <a:t>= 2B</a:t>
            </a:r>
            <a:r>
              <a:rPr lang="en-GB" sz="2000" baseline="-25000" dirty="0"/>
              <a:t>3</a:t>
            </a:r>
            <a:r>
              <a:rPr lang="en-GB" sz="2000" dirty="0"/>
              <a:t> </a:t>
            </a:r>
            <a:r>
              <a:rPr lang="en-GB" sz="2000" dirty="0" smtClean="0"/>
              <a:t>//right 2 </a:t>
            </a:r>
            <a:r>
              <a:rPr lang="en-GB" sz="2000" dirty="0"/>
              <a:t>points </a:t>
            </a:r>
            <a:r>
              <a:rPr lang="en-GB" sz="2000" dirty="0" smtClean="0"/>
              <a:t>(2</a:t>
            </a:r>
            <a:r>
              <a:rPr lang="en-GB" sz="2000" baseline="30000" dirty="0" smtClean="0"/>
              <a:t>nd</a:t>
            </a:r>
            <a:r>
              <a:rPr lang="en-GB" sz="2000" dirty="0" smtClean="0"/>
              <a:t> segment from u=</a:t>
            </a:r>
            <a:r>
              <a:rPr lang="en-GB" sz="2000" dirty="0" smtClean="0">
                <a:solidFill>
                  <a:srgbClr val="FF0000"/>
                </a:solidFill>
              </a:rPr>
              <a:t>0</a:t>
            </a:r>
            <a:r>
              <a:rPr lang="en-GB" sz="2000" dirty="0" smtClean="0"/>
              <a:t> to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</a:t>
            </a:r>
            <a:endParaRPr lang="en-GB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54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63" y="4611962"/>
            <a:ext cx="2853401" cy="2012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0164" cy="519300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/>
              <a:t>P’’</a:t>
            </a:r>
            <a:r>
              <a:rPr lang="en-GB" sz="1600" baseline="-25000" dirty="0"/>
              <a:t>2 </a:t>
            </a:r>
            <a:r>
              <a:rPr lang="en-GB" sz="1600" dirty="0"/>
              <a:t>is continuous at joint: first and second segment must give the same P’’</a:t>
            </a:r>
            <a:r>
              <a:rPr lang="en-GB" sz="1600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Use P’’(</a:t>
            </a:r>
            <a:r>
              <a:rPr lang="en-GB" sz="2000" dirty="0"/>
              <a:t>u) = </a:t>
            </a:r>
            <a:r>
              <a:rPr lang="en-GB" sz="2000" dirty="0" smtClean="0"/>
              <a:t>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 for substitutions</a:t>
            </a:r>
            <a:endParaRPr lang="en-GB" sz="2000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C00000"/>
                </a:solidFill>
              </a:rPr>
              <a:t>seg1</a:t>
            </a:r>
            <a:r>
              <a:rPr lang="en-GB" sz="2000" dirty="0" smtClean="0"/>
              <a:t> = 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0070C0"/>
                </a:solidFill>
              </a:rPr>
              <a:t>seg2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baseline="-25000" dirty="0">
                <a:solidFill>
                  <a:srgbClr val="C00000"/>
                </a:solidFill>
              </a:rPr>
              <a:t>3</a:t>
            </a:r>
            <a:r>
              <a:rPr lang="en-GB" sz="2000" dirty="0">
                <a:solidFill>
                  <a:srgbClr val="C00000"/>
                </a:solidFill>
              </a:rPr>
              <a:t> = 3(P</a:t>
            </a:r>
            <a:r>
              <a:rPr lang="en-GB" sz="2000" baseline="-25000" dirty="0">
                <a:solidFill>
                  <a:srgbClr val="C00000"/>
                </a:solidFill>
              </a:rPr>
              <a:t>2 </a:t>
            </a:r>
            <a:r>
              <a:rPr lang="en-GB" sz="2000" dirty="0">
                <a:solidFill>
                  <a:srgbClr val="C00000"/>
                </a:solidFill>
              </a:rPr>
              <a:t>- P</a:t>
            </a:r>
            <a:r>
              <a:rPr lang="en-GB" sz="2000" baseline="-25000" dirty="0">
                <a:solidFill>
                  <a:srgbClr val="C00000"/>
                </a:solidFill>
              </a:rPr>
              <a:t>1</a:t>
            </a:r>
            <a:r>
              <a:rPr lang="en-GB" sz="2000" dirty="0">
                <a:solidFill>
                  <a:srgbClr val="C00000"/>
                </a:solidFill>
              </a:rPr>
              <a:t>)/u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2  </a:t>
            </a:r>
            <a:r>
              <a:rPr lang="en-GB" sz="2000" dirty="0">
                <a:solidFill>
                  <a:srgbClr val="C00000"/>
                </a:solidFill>
              </a:rPr>
              <a:t>- 2P’</a:t>
            </a:r>
            <a:r>
              <a:rPr lang="en-GB" sz="2000" baseline="-25000" dirty="0">
                <a:solidFill>
                  <a:srgbClr val="C00000"/>
                </a:solidFill>
              </a:rPr>
              <a:t>1</a:t>
            </a:r>
            <a:r>
              <a:rPr lang="en-GB" sz="2000" dirty="0">
                <a:solidFill>
                  <a:srgbClr val="C00000"/>
                </a:solidFill>
              </a:rPr>
              <a:t>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 </a:t>
            </a:r>
            <a:r>
              <a:rPr lang="en-GB" sz="2000" dirty="0">
                <a:solidFill>
                  <a:srgbClr val="C00000"/>
                </a:solidFill>
              </a:rPr>
              <a:t>- </a:t>
            </a:r>
            <a:r>
              <a:rPr lang="en-GB" sz="2000" dirty="0" smtClean="0">
                <a:solidFill>
                  <a:srgbClr val="C00000"/>
                </a:solidFill>
              </a:rPr>
              <a:t>P’</a:t>
            </a:r>
            <a:r>
              <a:rPr lang="en-GB" sz="2000" baseline="-25000" dirty="0" smtClean="0">
                <a:solidFill>
                  <a:srgbClr val="C00000"/>
                </a:solidFill>
              </a:rPr>
              <a:t>2</a:t>
            </a:r>
            <a:r>
              <a:rPr lang="en-GB" sz="2000" dirty="0" smtClean="0">
                <a:solidFill>
                  <a:srgbClr val="C00000"/>
                </a:solidFill>
              </a:rPr>
              <a:t>/u</a:t>
            </a:r>
            <a:r>
              <a:rPr lang="en-GB" sz="2000" baseline="-25000" dirty="0" smtClean="0">
                <a:solidFill>
                  <a:srgbClr val="C00000"/>
                </a:solidFill>
              </a:rPr>
              <a:t>2 </a:t>
            </a:r>
            <a:r>
              <a:rPr lang="en-GB" sz="1500" dirty="0" smtClean="0">
                <a:solidFill>
                  <a:srgbClr val="C00000"/>
                </a:solidFill>
              </a:rPr>
              <a:t>//copied from slide20 that has P1-P2 endpoints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baseline="-25000" dirty="0">
                <a:solidFill>
                  <a:srgbClr val="C00000"/>
                </a:solidFill>
              </a:rPr>
              <a:t>4</a:t>
            </a:r>
            <a:r>
              <a:rPr lang="en-GB" sz="2000" dirty="0">
                <a:solidFill>
                  <a:srgbClr val="C00000"/>
                </a:solidFill>
              </a:rPr>
              <a:t> = 2(P</a:t>
            </a:r>
            <a:r>
              <a:rPr lang="en-GB" sz="2000" baseline="-25000" dirty="0">
                <a:solidFill>
                  <a:srgbClr val="C00000"/>
                </a:solidFill>
              </a:rPr>
              <a:t>1 </a:t>
            </a:r>
            <a:r>
              <a:rPr lang="en-GB" sz="2000" dirty="0">
                <a:solidFill>
                  <a:srgbClr val="C00000"/>
                </a:solidFill>
              </a:rPr>
              <a:t>- P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dirty="0">
                <a:solidFill>
                  <a:srgbClr val="C00000"/>
                </a:solidFill>
              </a:rPr>
              <a:t>)/u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3  </a:t>
            </a:r>
            <a:r>
              <a:rPr lang="en-GB" sz="2000" dirty="0">
                <a:solidFill>
                  <a:srgbClr val="C00000"/>
                </a:solidFill>
              </a:rPr>
              <a:t>+ P’</a:t>
            </a:r>
            <a:r>
              <a:rPr lang="en-GB" sz="2000" baseline="-25000" dirty="0">
                <a:solidFill>
                  <a:srgbClr val="C00000"/>
                </a:solidFill>
              </a:rPr>
              <a:t>1</a:t>
            </a:r>
            <a:r>
              <a:rPr lang="en-GB" sz="2000" dirty="0">
                <a:solidFill>
                  <a:srgbClr val="C00000"/>
                </a:solidFill>
              </a:rPr>
              <a:t>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2 </a:t>
            </a:r>
            <a:r>
              <a:rPr lang="en-GB" sz="2000" dirty="0">
                <a:solidFill>
                  <a:srgbClr val="C00000"/>
                </a:solidFill>
              </a:rPr>
              <a:t>+ P’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dirty="0">
                <a:solidFill>
                  <a:srgbClr val="C00000"/>
                </a:solidFill>
              </a:rPr>
              <a:t>/u</a:t>
            </a:r>
            <a:r>
              <a:rPr lang="en-GB" sz="2000" baseline="-25000" dirty="0">
                <a:solidFill>
                  <a:srgbClr val="C00000"/>
                </a:solidFill>
              </a:rPr>
              <a:t>2</a:t>
            </a:r>
            <a:r>
              <a:rPr lang="en-GB" sz="2000" baseline="30000" dirty="0">
                <a:solidFill>
                  <a:srgbClr val="C00000"/>
                </a:solidFill>
              </a:rPr>
              <a:t>2 </a:t>
            </a:r>
            <a:r>
              <a:rPr lang="en-GB" sz="1500" dirty="0">
                <a:solidFill>
                  <a:srgbClr val="C00000"/>
                </a:solidFill>
              </a:rPr>
              <a:t>//copied from slide20 that has P1-P2 </a:t>
            </a:r>
            <a:r>
              <a:rPr lang="en-GB" sz="1500" dirty="0" err="1" smtClean="0">
                <a:solidFill>
                  <a:srgbClr val="C00000"/>
                </a:solidFill>
              </a:rPr>
              <a:t>endpns</a:t>
            </a:r>
            <a:endParaRPr lang="en-GB" sz="1500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olidFill>
                  <a:srgbClr val="0070C0"/>
                </a:solidFill>
              </a:rPr>
              <a:t>B</a:t>
            </a:r>
            <a:r>
              <a:rPr lang="en-GB" sz="2000" baseline="-25000" dirty="0">
                <a:solidFill>
                  <a:srgbClr val="0070C0"/>
                </a:solidFill>
              </a:rPr>
              <a:t>3</a:t>
            </a:r>
            <a:r>
              <a:rPr lang="en-GB" sz="2000" dirty="0">
                <a:solidFill>
                  <a:srgbClr val="0070C0"/>
                </a:solidFill>
              </a:rPr>
              <a:t> = </a:t>
            </a:r>
            <a:r>
              <a:rPr lang="en-GB" sz="2000" dirty="0" smtClean="0">
                <a:solidFill>
                  <a:srgbClr val="0070C0"/>
                </a:solidFill>
              </a:rPr>
              <a:t>3(P</a:t>
            </a:r>
            <a:r>
              <a:rPr lang="en-GB" sz="2000" baseline="-25000" dirty="0" smtClean="0">
                <a:solidFill>
                  <a:srgbClr val="0070C0"/>
                </a:solidFill>
              </a:rPr>
              <a:t>3 </a:t>
            </a:r>
            <a:r>
              <a:rPr lang="en-GB" sz="2000" dirty="0" smtClean="0">
                <a:solidFill>
                  <a:srgbClr val="0070C0"/>
                </a:solidFill>
              </a:rPr>
              <a:t>– P</a:t>
            </a:r>
            <a:r>
              <a:rPr lang="en-GB" sz="2000" baseline="-25000" dirty="0" smtClean="0">
                <a:solidFill>
                  <a:srgbClr val="0070C0"/>
                </a:solidFill>
              </a:rPr>
              <a:t>2</a:t>
            </a:r>
            <a:r>
              <a:rPr lang="en-GB" sz="2000" dirty="0" smtClean="0">
                <a:solidFill>
                  <a:srgbClr val="0070C0"/>
                </a:solidFill>
              </a:rPr>
              <a:t>)/u</a:t>
            </a:r>
            <a:r>
              <a:rPr lang="en-GB" sz="2000" baseline="-25000" dirty="0" smtClean="0">
                <a:solidFill>
                  <a:srgbClr val="0070C0"/>
                </a:solidFill>
              </a:rPr>
              <a:t>3</a:t>
            </a:r>
            <a:r>
              <a:rPr lang="en-GB" sz="2000" baseline="30000" dirty="0" smtClean="0">
                <a:solidFill>
                  <a:srgbClr val="0070C0"/>
                </a:solidFill>
              </a:rPr>
              <a:t>2  </a:t>
            </a:r>
            <a:r>
              <a:rPr lang="en-GB" sz="2000" dirty="0">
                <a:solidFill>
                  <a:srgbClr val="0070C0"/>
                </a:solidFill>
              </a:rPr>
              <a:t>- </a:t>
            </a:r>
            <a:r>
              <a:rPr lang="en-GB" sz="2000" dirty="0" smtClean="0">
                <a:solidFill>
                  <a:srgbClr val="0070C0"/>
                </a:solidFill>
              </a:rPr>
              <a:t>2P’</a:t>
            </a:r>
            <a:r>
              <a:rPr lang="en-GB" sz="2000" baseline="-25000" dirty="0">
                <a:solidFill>
                  <a:srgbClr val="0070C0"/>
                </a:solidFill>
              </a:rPr>
              <a:t>2</a:t>
            </a:r>
            <a:r>
              <a:rPr lang="en-GB" sz="2000" dirty="0" smtClean="0">
                <a:solidFill>
                  <a:srgbClr val="0070C0"/>
                </a:solidFill>
              </a:rPr>
              <a:t>/u</a:t>
            </a:r>
            <a:r>
              <a:rPr lang="en-GB" sz="2000" baseline="-25000" dirty="0" smtClean="0">
                <a:solidFill>
                  <a:srgbClr val="0070C0"/>
                </a:solidFill>
              </a:rPr>
              <a:t>3</a:t>
            </a:r>
            <a:r>
              <a:rPr lang="en-GB" sz="2000" baseline="30000" dirty="0" smtClean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0070C0"/>
                </a:solidFill>
              </a:rPr>
              <a:t>- </a:t>
            </a:r>
            <a:r>
              <a:rPr lang="en-GB" sz="2000" dirty="0" smtClean="0">
                <a:solidFill>
                  <a:srgbClr val="0070C0"/>
                </a:solidFill>
              </a:rPr>
              <a:t>P’</a:t>
            </a:r>
            <a:r>
              <a:rPr lang="en-GB" sz="2000" baseline="-25000" dirty="0" smtClean="0">
                <a:solidFill>
                  <a:srgbClr val="0070C0"/>
                </a:solidFill>
              </a:rPr>
              <a:t>3</a:t>
            </a:r>
            <a:r>
              <a:rPr lang="en-GB" sz="2000" dirty="0" smtClean="0">
                <a:solidFill>
                  <a:srgbClr val="0070C0"/>
                </a:solidFill>
              </a:rPr>
              <a:t>/u</a:t>
            </a:r>
            <a:r>
              <a:rPr lang="en-GB" sz="2000" baseline="-25000" dirty="0">
                <a:solidFill>
                  <a:srgbClr val="0070C0"/>
                </a:solidFill>
              </a:rPr>
              <a:t>3</a:t>
            </a:r>
            <a:r>
              <a:rPr lang="en-GB" sz="2000" baseline="-25000" dirty="0" smtClean="0">
                <a:solidFill>
                  <a:srgbClr val="0070C0"/>
                </a:solidFill>
              </a:rPr>
              <a:t> </a:t>
            </a:r>
            <a:r>
              <a:rPr lang="en-GB" sz="1500" dirty="0" smtClean="0">
                <a:solidFill>
                  <a:srgbClr val="0070C0"/>
                </a:solidFill>
              </a:rPr>
              <a:t>//slid20 has </a:t>
            </a:r>
            <a:r>
              <a:rPr lang="en-GB" sz="1500" dirty="0">
                <a:solidFill>
                  <a:srgbClr val="0070C0"/>
                </a:solidFill>
              </a:rPr>
              <a:t>P1-P2 </a:t>
            </a:r>
            <a:r>
              <a:rPr lang="en-GB" sz="1500" dirty="0" smtClean="0">
                <a:solidFill>
                  <a:srgbClr val="0070C0"/>
                </a:solidFill>
              </a:rPr>
              <a:t>endpoints, seg2 has P2-P3</a:t>
            </a:r>
            <a:endParaRPr lang="en-GB" sz="15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dirty="0" smtClean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0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63" y="4611962"/>
            <a:ext cx="2853401" cy="2012442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0164" cy="519300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3 points (2 segments)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/>
              <a:t>P’’</a:t>
            </a:r>
            <a:r>
              <a:rPr lang="en-GB" sz="1600" baseline="-25000" dirty="0"/>
              <a:t>2 </a:t>
            </a:r>
            <a:r>
              <a:rPr lang="en-GB" sz="1600" dirty="0"/>
              <a:t>is continuous at joint: first and second segment must give the same P’’</a:t>
            </a:r>
            <a:r>
              <a:rPr lang="en-GB" sz="1600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Use P’’(</a:t>
            </a:r>
            <a:r>
              <a:rPr lang="en-GB" sz="2000" dirty="0"/>
              <a:t>u) = </a:t>
            </a:r>
            <a:r>
              <a:rPr lang="en-GB" sz="2000" dirty="0" smtClean="0"/>
              <a:t>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 for substitutions</a:t>
            </a:r>
            <a:endParaRPr lang="en-GB" sz="2000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6B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C00000"/>
                </a:solidFill>
              </a:rPr>
              <a:t>seg1</a:t>
            </a:r>
            <a:r>
              <a:rPr lang="en-GB" sz="2000" dirty="0" smtClean="0"/>
              <a:t> = (2B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</a:t>
            </a:r>
            <a:r>
              <a:rPr lang="en-GB" sz="2000" baseline="-25000" dirty="0" smtClean="0">
                <a:solidFill>
                  <a:srgbClr val="0070C0"/>
                </a:solidFill>
              </a:rPr>
              <a:t>seg2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+ 2(u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+ 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</a:t>
            </a:r>
            <a:r>
              <a:rPr lang="en-GB" sz="2000" dirty="0"/>
              <a:t>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2 </a:t>
            </a:r>
            <a:r>
              <a:rPr lang="en-GB" sz="2000" dirty="0" smtClean="0"/>
              <a:t>+ u</a:t>
            </a:r>
            <a:r>
              <a:rPr lang="en-GB" sz="2000" baseline="-25000" dirty="0" smtClean="0"/>
              <a:t>2</a:t>
            </a:r>
            <a:r>
              <a:rPr lang="en-GB" sz="2000" dirty="0"/>
              <a:t>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= (3/(u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2</a:t>
            </a:r>
            <a:r>
              <a:rPr lang="en-GB" sz="2000" baseline="30000" dirty="0" smtClean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3 </a:t>
            </a:r>
            <a:r>
              <a:rPr lang="en-GB" sz="2000" dirty="0" smtClean="0"/>
              <a:t>- </a:t>
            </a:r>
            <a:r>
              <a:rPr lang="en-GB" sz="2000" dirty="0"/>
              <a:t>P</a:t>
            </a:r>
            <a:r>
              <a:rPr lang="en-GB" sz="2000" baseline="-25000" dirty="0"/>
              <a:t>2</a:t>
            </a:r>
            <a:r>
              <a:rPr lang="en-GB" sz="2000" dirty="0" smtClean="0"/>
              <a:t>) + u</a:t>
            </a:r>
            <a:r>
              <a:rPr lang="en-GB" sz="2000" baseline="-25000" dirty="0" smtClean="0"/>
              <a:t>3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2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- P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)) = 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</a:t>
            </a:r>
            <a:r>
              <a:rPr lang="en-GB" sz="2000" dirty="0"/>
              <a:t>+ u</a:t>
            </a:r>
            <a:r>
              <a:rPr lang="en-GB" sz="2000" baseline="-25000" dirty="0"/>
              <a:t>2</a:t>
            </a:r>
            <a:r>
              <a:rPr lang="en-GB" sz="2000" dirty="0"/>
              <a:t>) </a:t>
            </a:r>
            <a:r>
              <a:rPr lang="en-GB" sz="2000" dirty="0" smtClean="0"/>
              <a:t>   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] [P’</a:t>
            </a:r>
            <a:r>
              <a:rPr lang="en-GB" sz="2000" baseline="-25000" dirty="0" smtClean="0"/>
              <a:t>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2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Compute the only unknown: P’</a:t>
            </a:r>
            <a:r>
              <a:rPr lang="en-GB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Recall P(u) = B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 + B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u + 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+ 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 </a:t>
            </a:r>
            <a:r>
              <a:rPr lang="en-GB" sz="2000" dirty="0" smtClean="0"/>
              <a:t>from slide20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Given P’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I can find B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for seg1 (and paint it with varying 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Given P’</a:t>
            </a:r>
            <a:r>
              <a:rPr lang="en-GB" sz="2000" baseline="-25000" dirty="0"/>
              <a:t>2</a:t>
            </a:r>
            <a:r>
              <a:rPr lang="en-GB" sz="2000" dirty="0"/>
              <a:t>, I can find B</a:t>
            </a:r>
            <a:r>
              <a:rPr lang="en-GB" sz="2000" baseline="-25000" dirty="0"/>
              <a:t>1</a:t>
            </a:r>
            <a:r>
              <a:rPr lang="en-GB" sz="2000" dirty="0"/>
              <a:t>, B</a:t>
            </a:r>
            <a:r>
              <a:rPr lang="en-GB" sz="2000" baseline="-25000" dirty="0"/>
              <a:t>2</a:t>
            </a:r>
            <a:r>
              <a:rPr lang="en-GB" sz="2000" dirty="0"/>
              <a:t>, B</a:t>
            </a:r>
            <a:r>
              <a:rPr lang="en-GB" sz="2000" baseline="-25000" dirty="0"/>
              <a:t>3</a:t>
            </a:r>
            <a:r>
              <a:rPr lang="en-GB" sz="2000" dirty="0"/>
              <a:t>, B</a:t>
            </a:r>
            <a:r>
              <a:rPr lang="en-GB" sz="2000" baseline="-25000" dirty="0"/>
              <a:t>4</a:t>
            </a:r>
            <a:r>
              <a:rPr lang="en-GB" sz="2000" dirty="0"/>
              <a:t> for </a:t>
            </a:r>
            <a:r>
              <a:rPr lang="en-GB" sz="2000" dirty="0" smtClean="0"/>
              <a:t>seg2 </a:t>
            </a:r>
            <a:r>
              <a:rPr lang="en-GB" sz="2000" dirty="0"/>
              <a:t>(and print it with varying 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dirty="0" smtClean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baseline="-25000" dirty="0">
              <a:solidFill>
                <a:srgbClr val="C0000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344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40"/>
            <a:ext cx="8380164" cy="5193002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Compute the only unknowns: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/>
              <a:t> </a:t>
            </a:r>
            <a:endParaRPr lang="en-GB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Set of n-2 equations form a linear system for the tangent vectors </a:t>
            </a:r>
            <a:r>
              <a:rPr lang="en-GB" sz="2000" dirty="0" err="1"/>
              <a:t>P’</a:t>
            </a:r>
            <a:r>
              <a:rPr lang="en-GB" sz="2000" baseline="-25000" dirty="0" err="1"/>
              <a:t>k</a:t>
            </a:r>
            <a:r>
              <a:rPr lang="en-GB" sz="2000" baseline="-25000" dirty="0"/>
              <a:t> </a:t>
            </a:r>
            <a:endParaRPr lang="en-GB" sz="2000" dirty="0" smtClean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42" y="4038600"/>
            <a:ext cx="3072558" cy="22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6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[</a:t>
            </a:r>
            <a:r>
              <a:rPr lang="en-GB" sz="2000" dirty="0"/>
              <a:t>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 smtClean="0"/>
              <a:t>….. </a:t>
            </a:r>
            <a:r>
              <a:rPr lang="en-GB" sz="2000" dirty="0" err="1" smtClean="0"/>
              <a:t>P’</a:t>
            </a:r>
            <a:r>
              <a:rPr lang="en-GB" sz="2000" baseline="-25000" dirty="0" err="1"/>
              <a:t>n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 </a:t>
            </a:r>
            <a:r>
              <a:rPr lang="en-GB" sz="2000" dirty="0" smtClean="0"/>
              <a:t>= A</a:t>
            </a:r>
            <a:r>
              <a:rPr lang="en-GB" sz="2000" baseline="-25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where A</a:t>
            </a:r>
            <a:r>
              <a:rPr lang="en-GB" sz="2000" baseline="-25000" dirty="0" smtClean="0"/>
              <a:t>2 </a:t>
            </a:r>
            <a:r>
              <a:rPr lang="en-GB" sz="2000" dirty="0" smtClean="0"/>
              <a:t>= </a:t>
            </a:r>
            <a:r>
              <a:rPr lang="en-GB" sz="2000" dirty="0"/>
              <a:t>(3/(u</a:t>
            </a:r>
            <a:r>
              <a:rPr lang="en-GB" sz="2000" baseline="-25000" dirty="0"/>
              <a:t>2</a:t>
            </a:r>
            <a:r>
              <a:rPr lang="en-GB" sz="2000" dirty="0"/>
              <a:t>u</a:t>
            </a:r>
            <a:r>
              <a:rPr lang="en-GB" sz="2000" baseline="-25000" dirty="0"/>
              <a:t>3</a:t>
            </a:r>
            <a:r>
              <a:rPr lang="en-GB" sz="2000" dirty="0"/>
              <a:t>))(u</a:t>
            </a:r>
            <a:r>
              <a:rPr lang="en-GB" sz="2000" baseline="-25000" dirty="0"/>
              <a:t>2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3 </a:t>
            </a:r>
            <a:r>
              <a:rPr lang="en-GB" sz="2000" dirty="0"/>
              <a:t>- P</a:t>
            </a:r>
            <a:r>
              <a:rPr lang="en-GB" sz="2000" baseline="-25000" dirty="0"/>
              <a:t>2</a:t>
            </a:r>
            <a:r>
              <a:rPr lang="en-GB" sz="2000" dirty="0"/>
              <a:t>) + u</a:t>
            </a:r>
            <a:r>
              <a:rPr lang="en-GB" sz="2000" baseline="-25000" dirty="0"/>
              <a:t>3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2 </a:t>
            </a:r>
            <a:r>
              <a:rPr lang="en-GB" sz="2000" dirty="0"/>
              <a:t>- P</a:t>
            </a:r>
            <a:r>
              <a:rPr lang="en-GB" sz="2000" baseline="-25000" dirty="0"/>
              <a:t>1</a:t>
            </a:r>
            <a:r>
              <a:rPr lang="en-GB" sz="2000" dirty="0"/>
              <a:t>)) 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u</a:t>
            </a:r>
            <a:r>
              <a:rPr lang="en-GB" sz="2000" baseline="-25000" dirty="0"/>
              <a:t>4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3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4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           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 </a:t>
            </a:r>
            <a:r>
              <a:rPr lang="en-GB" sz="2000" dirty="0" smtClean="0"/>
              <a:t>                  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2881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728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57400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5232634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8066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06681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75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has n-2 rows vs. P’</a:t>
            </a:r>
            <a:r>
              <a:rPr lang="en-GB" sz="2000" baseline="-25000" dirty="0" smtClean="0"/>
              <a:t>1 </a:t>
            </a:r>
            <a:r>
              <a:rPr lang="en-GB" sz="2000" dirty="0" smtClean="0"/>
              <a:t>to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n</a:t>
            </a:r>
            <a:r>
              <a:rPr lang="en-GB" sz="2000" dirty="0" smtClean="0">
                <a:sym typeface="Wingdings" panose="05000000000000000000" pitchFamily="2" charset="2"/>
              </a:rPr>
              <a:t> 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where A</a:t>
            </a:r>
            <a:r>
              <a:rPr lang="en-GB" sz="2000" baseline="-25000" dirty="0" smtClean="0"/>
              <a:t>2 </a:t>
            </a:r>
            <a:r>
              <a:rPr lang="en-GB" sz="2000" dirty="0" smtClean="0"/>
              <a:t>= </a:t>
            </a:r>
            <a:r>
              <a:rPr lang="en-GB" sz="2000" dirty="0"/>
              <a:t>(3/(u</a:t>
            </a:r>
            <a:r>
              <a:rPr lang="en-GB" sz="2000" baseline="-25000" dirty="0"/>
              <a:t>2</a:t>
            </a:r>
            <a:r>
              <a:rPr lang="en-GB" sz="2000" dirty="0"/>
              <a:t>u</a:t>
            </a:r>
            <a:r>
              <a:rPr lang="en-GB" sz="2000" baseline="-25000" dirty="0"/>
              <a:t>3</a:t>
            </a:r>
            <a:r>
              <a:rPr lang="en-GB" sz="2000" dirty="0"/>
              <a:t>))(u</a:t>
            </a:r>
            <a:r>
              <a:rPr lang="en-GB" sz="2000" baseline="-25000" dirty="0"/>
              <a:t>2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3 </a:t>
            </a:r>
            <a:r>
              <a:rPr lang="en-GB" sz="2000" dirty="0"/>
              <a:t>- P</a:t>
            </a:r>
            <a:r>
              <a:rPr lang="en-GB" sz="2000" baseline="-25000" dirty="0"/>
              <a:t>2</a:t>
            </a:r>
            <a:r>
              <a:rPr lang="en-GB" sz="2000" dirty="0"/>
              <a:t>) + u</a:t>
            </a:r>
            <a:r>
              <a:rPr lang="en-GB" sz="2000" baseline="-25000" dirty="0"/>
              <a:t>3</a:t>
            </a:r>
            <a:r>
              <a:rPr lang="en-GB" sz="2000" baseline="30000" dirty="0"/>
              <a:t>2</a:t>
            </a:r>
            <a:r>
              <a:rPr lang="en-GB" sz="2000" dirty="0"/>
              <a:t>(P</a:t>
            </a:r>
            <a:r>
              <a:rPr lang="en-GB" sz="2000" baseline="-25000" dirty="0"/>
              <a:t>2 </a:t>
            </a:r>
            <a:r>
              <a:rPr lang="en-GB" sz="2000" dirty="0"/>
              <a:t>- P</a:t>
            </a:r>
            <a:r>
              <a:rPr lang="en-GB" sz="2000" baseline="-25000" dirty="0"/>
              <a:t>1</a:t>
            </a:r>
            <a:r>
              <a:rPr lang="en-GB" sz="2000" dirty="0"/>
              <a:t>)) 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u</a:t>
            </a:r>
            <a:r>
              <a:rPr lang="en-GB" sz="2000" baseline="-25000" dirty="0"/>
              <a:t>4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3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4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))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           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 </a:t>
            </a:r>
            <a:r>
              <a:rPr lang="en-GB" sz="2000" dirty="0" smtClean="0"/>
              <a:t>                  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31242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49530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31242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72881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728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057400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5232634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8066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06681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02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has n rows; </a:t>
            </a:r>
            <a:r>
              <a:rPr lang="en-GB" sz="2000" dirty="0" smtClean="0">
                <a:sym typeface="Wingdings" panose="05000000000000000000" pitchFamily="2" charset="2"/>
              </a:rPr>
              <a:t>compatible 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</a:t>
            </a:r>
            <a:r>
              <a:rPr lang="en-GB" sz="2000" dirty="0">
                <a:solidFill>
                  <a:srgbClr val="00B050"/>
                </a:solidFill>
              </a:rPr>
              <a:t>0                 0                  0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  <a:endParaRPr lang="en-GB" sz="2000" dirty="0">
              <a:solidFill>
                <a:srgbClr val="00B050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28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Spline curve: Curve consisting of </a:t>
            </a:r>
            <a:r>
              <a:rPr lang="en-GB" dirty="0" smtClean="0"/>
              <a:t>continuous </a:t>
            </a:r>
            <a:r>
              <a:rPr lang="en-GB" dirty="0"/>
              <a:t>curve segments approximated or interpolated on polygon control points.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Spline surface: a set of two spline curves matched on a smooth surface.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Interpolated: curve passes through control points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Approximated: guided by control points but not necessarily passes through them.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43000" y="4603633"/>
            <a:ext cx="2554287" cy="1106488"/>
            <a:chOff x="767" y="3584"/>
            <a:chExt cx="1609" cy="697"/>
          </a:xfrm>
        </p:grpSpPr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custGeom>
              <a:avLst/>
              <a:gdLst>
                <a:gd name="T0" fmla="*/ 0 w 7101"/>
                <a:gd name="T1" fmla="*/ 20 h 3076"/>
                <a:gd name="T2" fmla="*/ 33 w 7101"/>
                <a:gd name="T3" fmla="*/ 25 h 3076"/>
                <a:gd name="T4" fmla="*/ 51 w 7101"/>
                <a:gd name="T5" fmla="*/ 36 h 3076"/>
                <a:gd name="T6" fmla="*/ 73 w 7101"/>
                <a:gd name="T7" fmla="*/ 27 h 3076"/>
                <a:gd name="T8" fmla="*/ 83 w 7101"/>
                <a:gd name="T9" fmla="*/ 11 h 30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01"/>
                <a:gd name="T16" fmla="*/ 0 h 3076"/>
                <a:gd name="T17" fmla="*/ 7101 w 7101"/>
                <a:gd name="T18" fmla="*/ 3076 h 30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01" h="3076">
                  <a:moveTo>
                    <a:pt x="0" y="1674"/>
                  </a:moveTo>
                  <a:cubicBezTo>
                    <a:pt x="1708" y="0"/>
                    <a:pt x="2545" y="1386"/>
                    <a:pt x="2837" y="2115"/>
                  </a:cubicBezTo>
                  <a:cubicBezTo>
                    <a:pt x="3102" y="2777"/>
                    <a:pt x="3546" y="3010"/>
                    <a:pt x="4390" y="3042"/>
                  </a:cubicBezTo>
                  <a:cubicBezTo>
                    <a:pt x="5250" y="3075"/>
                    <a:pt x="5613" y="2759"/>
                    <a:pt x="6242" y="2315"/>
                  </a:cubicBezTo>
                  <a:cubicBezTo>
                    <a:pt x="6804" y="1918"/>
                    <a:pt x="7100" y="904"/>
                    <a:pt x="7100" y="904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45720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000" dirty="0">
                  <a:solidFill>
                    <a:srgbClr val="000000"/>
                  </a:solidFill>
                  <a:latin typeface="Verdana" pitchFamily="34" charset="0"/>
                </a:rPr>
                <a:t>Interpolated</a:t>
              </a:r>
            </a:p>
          </p:txBody>
        </p:sp>
      </p:grp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2200" y="51878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631950" y="486398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100262" y="5260858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676525" y="565614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324225" y="54037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684587" y="490049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210175" y="4903671"/>
            <a:ext cx="2554287" cy="784225"/>
            <a:chOff x="3329" y="3773"/>
            <a:chExt cx="1609" cy="494"/>
          </a:xfrm>
        </p:grpSpPr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custGeom>
              <a:avLst/>
              <a:gdLst>
                <a:gd name="T0" fmla="*/ 0 w 7101"/>
                <a:gd name="T1" fmla="*/ 10 h 2183"/>
                <a:gd name="T2" fmla="*/ 33 w 7101"/>
                <a:gd name="T3" fmla="*/ 13 h 2183"/>
                <a:gd name="T4" fmla="*/ 83 w 7101"/>
                <a:gd name="T5" fmla="*/ 1 h 2183"/>
                <a:gd name="T6" fmla="*/ 0 60000 65536"/>
                <a:gd name="T7" fmla="*/ 0 60000 65536"/>
                <a:gd name="T8" fmla="*/ 0 60000 65536"/>
                <a:gd name="T9" fmla="*/ 0 w 7101"/>
                <a:gd name="T10" fmla="*/ 0 h 2183"/>
                <a:gd name="T11" fmla="*/ 7101 w 7101"/>
                <a:gd name="T12" fmla="*/ 2183 h 2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01" h="2183">
                  <a:moveTo>
                    <a:pt x="0" y="847"/>
                  </a:moveTo>
                  <a:cubicBezTo>
                    <a:pt x="895" y="264"/>
                    <a:pt x="1358" y="0"/>
                    <a:pt x="2813" y="1091"/>
                  </a:cubicBezTo>
                  <a:cubicBezTo>
                    <a:pt x="4268" y="2182"/>
                    <a:pt x="6617" y="925"/>
                    <a:pt x="7100" y="77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64008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Verdana" pitchFamily="34" charset="0"/>
                </a:rPr>
                <a:t>Approximated</a:t>
              </a:r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59375" y="51878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700712" y="486398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167437" y="5260858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743700" y="565614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7391400" y="540373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751762" y="4900496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</a:t>
            </a:r>
            <a:r>
              <a:rPr lang="en-GB" sz="2000" dirty="0"/>
              <a:t>[P’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/>
              <a:t>….. </a:t>
            </a:r>
            <a:r>
              <a:rPr lang="en-GB" sz="2000" dirty="0" err="1"/>
              <a:t>P’</a:t>
            </a:r>
            <a:r>
              <a:rPr lang="en-GB" sz="2000" baseline="-25000" dirty="0" err="1"/>
              <a:t>n</a:t>
            </a:r>
            <a:r>
              <a:rPr lang="en-GB" sz="2000" dirty="0"/>
              <a:t>]</a:t>
            </a:r>
            <a:r>
              <a:rPr lang="en-GB" sz="2000" baseline="30000" dirty="0"/>
              <a:t>T </a:t>
            </a:r>
            <a:r>
              <a:rPr lang="en-GB" sz="2000" dirty="0"/>
              <a:t>= </a:t>
            </a:r>
            <a:r>
              <a:rPr lang="en-GB" sz="2000" dirty="0" smtClean="0"/>
              <a:t>A</a:t>
            </a:r>
            <a:r>
              <a:rPr lang="en-GB" sz="2000" baseline="-25000" dirty="0"/>
              <a:t>3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0     0                 </a:t>
            </a:r>
            <a:r>
              <a:rPr lang="en-GB" sz="2000" dirty="0">
                <a:solidFill>
                  <a:srgbClr val="00B050"/>
                </a:solidFill>
              </a:rPr>
              <a:t>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 smtClean="0"/>
              <a:t>where A</a:t>
            </a:r>
            <a:r>
              <a:rPr lang="en-GB" sz="1500" baseline="-25000" dirty="0" smtClean="0"/>
              <a:t>3 </a:t>
            </a:r>
            <a:r>
              <a:rPr lang="en-GB" sz="1500" dirty="0"/>
              <a:t>= </a:t>
            </a:r>
            <a:r>
              <a:rPr lang="en-GB" sz="1500" dirty="0" smtClean="0"/>
              <a:t>  </a:t>
            </a:r>
            <a:r>
              <a:rPr lang="en-GB" sz="1500" dirty="0" smtClean="0">
                <a:solidFill>
                  <a:srgbClr val="00B050"/>
                </a:solidFill>
              </a:rPr>
              <a:t>P’</a:t>
            </a:r>
            <a:r>
              <a:rPr lang="en-GB" sz="1500" baseline="-25000" dirty="0" smtClean="0">
                <a:solidFill>
                  <a:srgbClr val="00B050"/>
                </a:solidFill>
              </a:rPr>
              <a:t>1						</a:t>
            </a:r>
            <a:endParaRPr lang="en-GB" sz="1500" dirty="0" smtClean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 smtClean="0"/>
              <a:t>	        (3/(u</a:t>
            </a:r>
            <a:r>
              <a:rPr lang="en-GB" sz="1500" baseline="-25000" dirty="0" smtClean="0"/>
              <a:t>2</a:t>
            </a:r>
            <a:r>
              <a:rPr lang="en-GB" sz="1500" dirty="0" smtClean="0"/>
              <a:t>u</a:t>
            </a:r>
            <a:r>
              <a:rPr lang="en-GB" sz="1500" baseline="-25000" dirty="0" smtClean="0"/>
              <a:t>3</a:t>
            </a:r>
            <a:r>
              <a:rPr lang="en-GB" sz="1500" dirty="0" smtClean="0"/>
              <a:t>))(u</a:t>
            </a:r>
            <a:r>
              <a:rPr lang="en-GB" sz="1500" baseline="-25000" dirty="0" smtClean="0"/>
              <a:t>2</a:t>
            </a:r>
            <a:r>
              <a:rPr lang="en-GB" sz="1500" baseline="30000" dirty="0" smtClean="0"/>
              <a:t>2</a:t>
            </a:r>
            <a:r>
              <a:rPr lang="en-GB" sz="1500" dirty="0" smtClean="0"/>
              <a:t>(P</a:t>
            </a:r>
            <a:r>
              <a:rPr lang="en-GB" sz="1500" baseline="-25000" dirty="0" smtClean="0"/>
              <a:t>3 </a:t>
            </a:r>
            <a:r>
              <a:rPr lang="en-GB" sz="1500" dirty="0" smtClean="0"/>
              <a:t>- P</a:t>
            </a:r>
            <a:r>
              <a:rPr lang="en-GB" sz="1500" baseline="-25000" dirty="0" smtClean="0"/>
              <a:t>2</a:t>
            </a:r>
            <a:r>
              <a:rPr lang="en-GB" sz="1500" dirty="0" smtClean="0"/>
              <a:t>) + u</a:t>
            </a:r>
            <a:r>
              <a:rPr lang="en-GB" sz="1500" baseline="-25000" dirty="0" smtClean="0"/>
              <a:t>3</a:t>
            </a:r>
            <a:r>
              <a:rPr lang="en-GB" sz="1500" baseline="30000" dirty="0" smtClean="0"/>
              <a:t>2</a:t>
            </a:r>
            <a:r>
              <a:rPr lang="en-GB" sz="1500" dirty="0" smtClean="0"/>
              <a:t>(P</a:t>
            </a:r>
            <a:r>
              <a:rPr lang="en-GB" sz="1500" baseline="-25000" dirty="0" smtClean="0"/>
              <a:t>2 </a:t>
            </a:r>
            <a:r>
              <a:rPr lang="en-GB" sz="1500" dirty="0" smtClean="0"/>
              <a:t>- P</a:t>
            </a:r>
            <a:r>
              <a:rPr lang="en-GB" sz="1500" baseline="-25000" dirty="0" smtClean="0"/>
              <a:t>1</a:t>
            </a:r>
            <a:r>
              <a:rPr lang="en-GB" sz="1500" dirty="0" smtClean="0"/>
              <a:t>))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	</a:t>
            </a:r>
            <a:r>
              <a:rPr lang="en-GB" sz="1500" dirty="0" smtClean="0"/>
              <a:t>        (</a:t>
            </a:r>
            <a:r>
              <a:rPr lang="en-GB" sz="1500" dirty="0"/>
              <a:t>3/(u</a:t>
            </a:r>
            <a:r>
              <a:rPr lang="en-GB" sz="1500" baseline="-25000" dirty="0"/>
              <a:t>3</a:t>
            </a:r>
            <a:r>
              <a:rPr lang="en-GB" sz="1500" dirty="0"/>
              <a:t>u</a:t>
            </a:r>
            <a:r>
              <a:rPr lang="en-GB" sz="1500" baseline="-25000" dirty="0"/>
              <a:t>4</a:t>
            </a:r>
            <a:r>
              <a:rPr lang="en-GB" sz="1500" dirty="0"/>
              <a:t>))(u</a:t>
            </a:r>
            <a:r>
              <a:rPr lang="en-GB" sz="1500" baseline="-25000" dirty="0"/>
              <a:t>3</a:t>
            </a:r>
            <a:r>
              <a:rPr lang="en-GB" sz="1500" baseline="30000" dirty="0"/>
              <a:t>2</a:t>
            </a:r>
            <a:r>
              <a:rPr lang="en-GB" sz="1500" dirty="0"/>
              <a:t>(P</a:t>
            </a:r>
            <a:r>
              <a:rPr lang="en-GB" sz="1500" baseline="-25000" dirty="0"/>
              <a:t>4 </a:t>
            </a:r>
            <a:r>
              <a:rPr lang="en-GB" sz="1500" dirty="0"/>
              <a:t>- P</a:t>
            </a:r>
            <a:r>
              <a:rPr lang="en-GB" sz="1500" baseline="-25000" dirty="0"/>
              <a:t>3</a:t>
            </a:r>
            <a:r>
              <a:rPr lang="en-GB" sz="1500" dirty="0"/>
              <a:t>) + u</a:t>
            </a:r>
            <a:r>
              <a:rPr lang="en-GB" sz="1500" baseline="-25000" dirty="0"/>
              <a:t>4</a:t>
            </a:r>
            <a:r>
              <a:rPr lang="en-GB" sz="1500" baseline="30000" dirty="0"/>
              <a:t>2</a:t>
            </a:r>
            <a:r>
              <a:rPr lang="en-GB" sz="1500" dirty="0"/>
              <a:t>(P</a:t>
            </a:r>
            <a:r>
              <a:rPr lang="en-GB" sz="1500" baseline="-25000" dirty="0"/>
              <a:t>3 </a:t>
            </a:r>
            <a:r>
              <a:rPr lang="en-GB" sz="1500" dirty="0"/>
              <a:t>- P</a:t>
            </a:r>
            <a:r>
              <a:rPr lang="en-GB" sz="1500" baseline="-25000" dirty="0"/>
              <a:t>2</a:t>
            </a:r>
            <a:r>
              <a:rPr lang="en-GB" sz="1500" dirty="0" smtClean="0"/>
              <a:t>))     can </a:t>
            </a:r>
            <a:r>
              <a:rPr lang="en-GB" sz="1500" dirty="0"/>
              <a:t>be done since </a:t>
            </a:r>
            <a:r>
              <a:rPr lang="en-GB" sz="1600" dirty="0"/>
              <a:t>P’</a:t>
            </a:r>
            <a:r>
              <a:rPr lang="en-GB" sz="1600" baseline="-25000" dirty="0"/>
              <a:t>1 </a:t>
            </a:r>
            <a:r>
              <a:rPr lang="en-GB" sz="1600" dirty="0"/>
              <a:t>and </a:t>
            </a:r>
            <a:r>
              <a:rPr lang="en-GB" sz="1600" dirty="0" err="1"/>
              <a:t>P’</a:t>
            </a:r>
            <a:r>
              <a:rPr lang="en-GB" sz="1600" baseline="-25000" dirty="0" err="1"/>
              <a:t>n</a:t>
            </a:r>
            <a:r>
              <a:rPr lang="en-GB" sz="1600" baseline="-25000" dirty="0"/>
              <a:t> </a:t>
            </a:r>
            <a:r>
              <a:rPr lang="en-GB" sz="1600" dirty="0" smtClean="0"/>
              <a:t>are known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                   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olidFill>
                  <a:srgbClr val="00B050"/>
                </a:solidFill>
              </a:rPr>
              <a:t>                  </a:t>
            </a:r>
            <a:r>
              <a:rPr lang="en-GB" sz="1600" dirty="0" err="1" smtClean="0">
                <a:solidFill>
                  <a:srgbClr val="00B050"/>
                </a:solidFill>
              </a:rPr>
              <a:t>P’</a:t>
            </a:r>
            <a:r>
              <a:rPr lang="en-GB" sz="1600" baseline="-25000" dirty="0" err="1" smtClean="0">
                <a:solidFill>
                  <a:srgbClr val="00B050"/>
                </a:solidFill>
              </a:rPr>
              <a:t>n</a:t>
            </a:r>
            <a:endParaRPr lang="en-GB" sz="1600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752600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52600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76800" y="5257800"/>
            <a:ext cx="0" cy="1549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6636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63681" y="6781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79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For the kth and (k+1)</a:t>
            </a:r>
            <a:r>
              <a:rPr lang="en-GB" sz="2000" dirty="0" err="1" smtClean="0"/>
              <a:t>th</a:t>
            </a:r>
            <a:r>
              <a:rPr lang="en-GB" sz="2000" dirty="0" smtClean="0"/>
              <a:t> segment (1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n-2)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[u</a:t>
            </a:r>
            <a:r>
              <a:rPr lang="en-GB" sz="2000" baseline="-25000" dirty="0" smtClean="0"/>
              <a:t>k+2 </a:t>
            </a:r>
            <a:r>
              <a:rPr lang="en-GB" sz="2000" dirty="0" smtClean="0"/>
              <a:t>   2(u</a:t>
            </a:r>
            <a:r>
              <a:rPr lang="en-GB" sz="2000" baseline="-25000" dirty="0"/>
              <a:t>k+2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 [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      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  <a:r>
              <a:rPr lang="en-GB" sz="2000" dirty="0" smtClean="0"/>
              <a:t> 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(</a:t>
            </a:r>
            <a:r>
              <a:rPr lang="en-GB" sz="2000" dirty="0"/>
              <a:t>3/(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dirty="0" smtClean="0"/>
              <a:t>))(u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 smtClean="0"/>
              <a:t>k+2 </a:t>
            </a:r>
            <a:r>
              <a:rPr lang="en-GB" sz="2000" dirty="0"/>
              <a:t>- </a:t>
            </a:r>
            <a:r>
              <a:rPr lang="en-GB" sz="2000" dirty="0" smtClean="0"/>
              <a:t>P</a:t>
            </a:r>
            <a:r>
              <a:rPr lang="en-GB" sz="2000" baseline="-25000" dirty="0"/>
              <a:t>k+1</a:t>
            </a:r>
            <a:r>
              <a:rPr lang="en-GB" sz="2000" dirty="0" smtClean="0"/>
              <a:t>)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k+2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(P</a:t>
            </a:r>
            <a:r>
              <a:rPr lang="en-GB" sz="2000" baseline="-25000" dirty="0"/>
              <a:t>k+1</a:t>
            </a:r>
            <a:r>
              <a:rPr lang="en-GB" sz="2000" baseline="-25000" dirty="0" smtClean="0"/>
              <a:t>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))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   </a:t>
            </a:r>
            <a:r>
              <a:rPr lang="en-GB" sz="2000" dirty="0"/>
              <a:t>2(u</a:t>
            </a:r>
            <a:r>
              <a:rPr lang="en-GB" sz="2000" baseline="-25000" dirty="0"/>
              <a:t>3</a:t>
            </a:r>
            <a:r>
              <a:rPr lang="en-GB" sz="2000" dirty="0"/>
              <a:t> + u</a:t>
            </a:r>
            <a:r>
              <a:rPr lang="en-GB" sz="2000" baseline="-25000" dirty="0"/>
              <a:t>2</a:t>
            </a:r>
            <a:r>
              <a:rPr lang="en-GB" sz="2000" dirty="0"/>
              <a:t>)   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u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2(u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</a:t>
            </a:r>
            <a:r>
              <a:rPr lang="en-GB" sz="2000" dirty="0"/>
              <a:t>[P’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/>
              <a:t>….. </a:t>
            </a:r>
            <a:r>
              <a:rPr lang="en-GB" sz="2000" dirty="0" err="1"/>
              <a:t>P’</a:t>
            </a:r>
            <a:r>
              <a:rPr lang="en-GB" sz="2000" baseline="-25000" dirty="0" err="1"/>
              <a:t>n</a:t>
            </a:r>
            <a:r>
              <a:rPr lang="en-GB" sz="2000" dirty="0"/>
              <a:t>]</a:t>
            </a:r>
            <a:r>
              <a:rPr lang="en-GB" sz="2000" baseline="30000" dirty="0"/>
              <a:t>T </a:t>
            </a:r>
            <a:r>
              <a:rPr lang="en-GB" sz="2000" dirty="0"/>
              <a:t>= </a:t>
            </a:r>
            <a:r>
              <a:rPr lang="en-GB" sz="2000" dirty="0" smtClean="0"/>
              <a:t>A</a:t>
            </a:r>
            <a:r>
              <a:rPr lang="en-GB" sz="2000" baseline="-25000" dirty="0"/>
              <a:t>3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 </a:t>
            </a:r>
            <a:r>
              <a:rPr lang="en-GB" sz="2000" dirty="0" smtClean="0"/>
              <a:t>   2(u</a:t>
            </a:r>
            <a:r>
              <a:rPr lang="en-GB" sz="2000" baseline="-25000" dirty="0" smtClean="0"/>
              <a:t>n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)    u</a:t>
            </a:r>
            <a:r>
              <a:rPr lang="en-GB" sz="2000" baseline="-25000" dirty="0" smtClean="0"/>
              <a:t>n-1</a:t>
            </a:r>
            <a:r>
              <a:rPr lang="en-GB" sz="2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0     0                 </a:t>
            </a:r>
            <a:r>
              <a:rPr lang="en-GB" sz="2000" dirty="0">
                <a:solidFill>
                  <a:srgbClr val="00B050"/>
                </a:solidFill>
              </a:rPr>
              <a:t>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This is a strictly diagonally dominant matrix, hence non-singular</a:t>
            </a: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ym typeface="Wingdings" panose="05000000000000000000" pitchFamily="2" charset="2"/>
              </a:rPr>
              <a:t>This is a tridiagonal matrix, hence fast to invert (O(n) instead of O(n</a:t>
            </a:r>
            <a:r>
              <a:rPr lang="en-GB" sz="2000" baseline="30000" dirty="0" smtClean="0">
                <a:sym typeface="Wingdings" panose="05000000000000000000" pitchFamily="2" charset="2"/>
              </a:rPr>
              <a:t>3</a:t>
            </a:r>
            <a:r>
              <a:rPr lang="en-GB" sz="2000" dirty="0" smtClean="0">
                <a:sym typeface="Wingdings" panose="05000000000000000000" pitchFamily="2" charset="2"/>
              </a:rPr>
              <a:t>))</a:t>
            </a:r>
            <a:endParaRPr lang="en-GB" sz="20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Moving any point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baseline="-25000" dirty="0"/>
              <a:t> </a:t>
            </a:r>
            <a:r>
              <a:rPr lang="en-GB" sz="2000" baseline="-25000" dirty="0" smtClean="0"/>
              <a:t> </a:t>
            </a:r>
            <a:r>
              <a:rPr lang="en-US" sz="2000" dirty="0" smtClean="0"/>
              <a:t>will </a:t>
            </a:r>
            <a:r>
              <a:rPr lang="en-US" sz="2000" dirty="0"/>
              <a:t>change the entire curve </a:t>
            </a:r>
            <a:r>
              <a:rPr lang="en-US" sz="2000" dirty="0" smtClean="0"/>
              <a:t>(‘cos </a:t>
            </a:r>
            <a:r>
              <a:rPr lang="en-GB" sz="2000" dirty="0" smtClean="0"/>
              <a:t>A</a:t>
            </a:r>
            <a:r>
              <a:rPr lang="en-GB" sz="2000" baseline="-25000" dirty="0" smtClean="0"/>
              <a:t>3 </a:t>
            </a:r>
            <a:r>
              <a:rPr lang="en-GB" sz="2000" dirty="0" smtClean="0"/>
              <a:t>will change)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26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1k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2k</a:t>
            </a:r>
            <a:r>
              <a:rPr lang="en-GB" sz="2000" dirty="0" smtClean="0"/>
              <a:t>u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3k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 </a:t>
            </a:r>
            <a:r>
              <a:rPr lang="en-GB" sz="2000" dirty="0" smtClean="0"/>
              <a:t>for one (kth) 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Solving for B</a:t>
            </a:r>
            <a:r>
              <a:rPr lang="en-GB" sz="2000" baseline="-25000" dirty="0" smtClean="0"/>
              <a:t>1k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2k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3k</a:t>
            </a:r>
            <a:r>
              <a:rPr lang="en-GB" sz="2000" dirty="0" smtClean="0"/>
              <a:t>, 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 </a:t>
            </a:r>
            <a:r>
              <a:rPr lang="en-GB" sz="2000" dirty="0"/>
              <a:t>for </a:t>
            </a:r>
            <a:r>
              <a:rPr lang="en-GB" sz="2000" dirty="0" smtClean="0"/>
              <a:t>kth 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1k </a:t>
            </a:r>
            <a:r>
              <a:rPr lang="en-GB" sz="2000" dirty="0" smtClean="0"/>
              <a:t>=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2k </a:t>
            </a:r>
            <a:r>
              <a:rPr lang="en-GB" sz="2000" dirty="0"/>
              <a:t>=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3k </a:t>
            </a:r>
            <a:r>
              <a:rPr lang="en-GB" sz="2000" dirty="0"/>
              <a:t>= </a:t>
            </a:r>
            <a:r>
              <a:rPr lang="en-GB" sz="2000" dirty="0" smtClean="0"/>
              <a:t>3(P</a:t>
            </a:r>
            <a:r>
              <a:rPr lang="en-GB" sz="2000" baseline="-25000" dirty="0" smtClean="0"/>
              <a:t>k+1 </a:t>
            </a:r>
            <a:r>
              <a:rPr lang="en-GB" sz="2000" dirty="0"/>
              <a:t>-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)/u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</a:t>
            </a:r>
            <a:r>
              <a:rPr lang="en-GB" sz="2000" dirty="0"/>
              <a:t>- </a:t>
            </a:r>
            <a:r>
              <a:rPr lang="en-GB" sz="2000" dirty="0" smtClean="0"/>
              <a:t>2P’</a:t>
            </a:r>
            <a:r>
              <a:rPr lang="en-GB" sz="2000" baseline="-25000" dirty="0" smtClean="0"/>
              <a:t>k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 </a:t>
            </a:r>
            <a:r>
              <a:rPr lang="en-GB" sz="2000" dirty="0"/>
              <a:t>-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endParaRPr lang="en-GB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4k </a:t>
            </a:r>
            <a:r>
              <a:rPr lang="en-GB" sz="2000" dirty="0"/>
              <a:t>= </a:t>
            </a:r>
            <a:r>
              <a:rPr lang="en-GB" sz="2000" dirty="0" smtClean="0"/>
              <a:t>2(</a:t>
            </a:r>
            <a:r>
              <a:rPr lang="en-GB" sz="2000" dirty="0" err="1" smtClean="0"/>
              <a:t>P</a:t>
            </a:r>
            <a:r>
              <a:rPr lang="en-GB" sz="2000" baseline="-25000" dirty="0" err="1"/>
              <a:t>k</a:t>
            </a:r>
            <a:r>
              <a:rPr lang="en-GB" sz="2000" baseline="-25000" dirty="0" smtClean="0"/>
              <a:t> </a:t>
            </a:r>
            <a:r>
              <a:rPr lang="en-GB" sz="2000" dirty="0"/>
              <a:t>-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)/u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</a:t>
            </a:r>
            <a:r>
              <a:rPr lang="en-GB" sz="2000" dirty="0"/>
              <a:t>+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/>
              <a:t>+ </a:t>
            </a:r>
            <a:r>
              <a:rPr lang="en-GB" sz="2000" dirty="0" smtClean="0"/>
              <a:t>P’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Ingredients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All positions </a:t>
            </a:r>
            <a:r>
              <a:rPr lang="en-GB" sz="1600" dirty="0" err="1" smtClean="0"/>
              <a:t>P</a:t>
            </a:r>
            <a:r>
              <a:rPr lang="en-GB" sz="1600" baseline="-25000" dirty="0" err="1" smtClean="0"/>
              <a:t>k</a:t>
            </a:r>
            <a:r>
              <a:rPr lang="en-GB" sz="1600" baseline="-25000" dirty="0" smtClean="0"/>
              <a:t> </a:t>
            </a:r>
            <a:r>
              <a:rPr lang="en-GB" sz="1600" dirty="0" smtClean="0"/>
              <a:t>are provided by user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All tangent vectors </a:t>
            </a:r>
            <a:r>
              <a:rPr lang="en-GB" sz="1600" dirty="0" err="1" smtClean="0"/>
              <a:t>P’</a:t>
            </a:r>
            <a:r>
              <a:rPr lang="en-GB" sz="1600" baseline="-25000" dirty="0" err="1" smtClean="0"/>
              <a:t>k</a:t>
            </a:r>
            <a:r>
              <a:rPr lang="en-GB" sz="1600" baseline="-25000" dirty="0" smtClean="0"/>
              <a:t> </a:t>
            </a:r>
            <a:r>
              <a:rPr lang="en-GB" sz="1600" dirty="0" smtClean="0"/>
              <a:t>are computed (except P’</a:t>
            </a:r>
            <a:r>
              <a:rPr lang="en-GB" sz="1600" baseline="-25000" dirty="0" smtClean="0"/>
              <a:t>0 </a:t>
            </a:r>
            <a:r>
              <a:rPr lang="en-GB" sz="1600" dirty="0" smtClean="0"/>
              <a:t>and </a:t>
            </a:r>
            <a:r>
              <a:rPr lang="en-GB" sz="1600" dirty="0" err="1" smtClean="0"/>
              <a:t>P’</a:t>
            </a:r>
            <a:r>
              <a:rPr lang="en-GB" sz="1600" baseline="-25000" dirty="0" err="1" smtClean="0"/>
              <a:t>n</a:t>
            </a:r>
            <a:r>
              <a:rPr lang="en-GB" sz="1600" baseline="-25000" dirty="0" smtClean="0"/>
              <a:t> </a:t>
            </a:r>
            <a:r>
              <a:rPr lang="en-GB" sz="1600" dirty="0" smtClean="0"/>
              <a:t>given by user)</a:t>
            </a:r>
            <a:r>
              <a:rPr lang="en-GB" sz="1600" baseline="-25000" dirty="0" smtClean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Using this ingredients, we can now draw the kth segment </a:t>
            </a:r>
            <a:r>
              <a:rPr lang="en-GB" sz="1600" dirty="0" smtClean="0">
                <a:sym typeface="Wingdings" panose="05000000000000000000" pitchFamily="2" charset="2"/>
              </a:rPr>
              <a:t></a:t>
            </a:r>
            <a:endParaRPr lang="en-GB" sz="16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Let’s rearrange B</a:t>
            </a:r>
            <a:r>
              <a:rPr lang="en-GB" sz="2000" baseline="-25000" dirty="0" smtClean="0"/>
              <a:t>ik </a:t>
            </a:r>
            <a:r>
              <a:rPr lang="en-GB" sz="2000" dirty="0" smtClean="0"/>
              <a:t>above to eventually obtain the Blending Functions</a:t>
            </a:r>
            <a:endParaRPr lang="en-GB" sz="20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3554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Blending functions</a:t>
            </a:r>
            <a:endParaRPr lang="en-GB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segment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1k	</a:t>
            </a:r>
            <a:r>
              <a:rPr lang="en-GB" sz="2000" dirty="0" smtClean="0"/>
              <a:t>                     1              0          0            0 	   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2k     </a:t>
            </a:r>
            <a:r>
              <a:rPr lang="en-GB" sz="2000" dirty="0" smtClean="0"/>
              <a:t>=                    0              1          0            0	          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3k                                     </a:t>
            </a:r>
            <a:r>
              <a:rPr lang="en-GB" sz="2000" dirty="0" smtClean="0"/>
              <a:t>-3/u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</a:t>
            </a:r>
            <a:r>
              <a:rPr lang="en-GB" sz="2000" dirty="0" smtClean="0"/>
              <a:t>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</a:t>
            </a:r>
            <a:r>
              <a:rPr lang="en-GB" sz="2000" dirty="0" smtClean="0"/>
              <a:t>-1/u</a:t>
            </a:r>
            <a:r>
              <a:rPr lang="en-GB" sz="2000" baseline="-25000" dirty="0" smtClean="0"/>
              <a:t>k+1	</a:t>
            </a:r>
            <a:r>
              <a:rPr lang="en-GB" sz="2000" dirty="0" smtClean="0"/>
              <a:t>     P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</a:t>
            </a:r>
            <a:r>
              <a:rPr lang="en-GB" sz="2000" baseline="-25000" dirty="0" smtClean="0"/>
              <a:t>4k          </a:t>
            </a:r>
            <a:r>
              <a:rPr lang="en-GB" sz="2000" dirty="0" smtClean="0"/>
              <a:t>                   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    P’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1k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2k</a:t>
            </a:r>
            <a:r>
              <a:rPr lang="en-GB" sz="2000" dirty="0" smtClean="0"/>
              <a:t>u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3k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</a:t>
            </a:r>
            <a:r>
              <a:rPr lang="en-GB" sz="2000" dirty="0"/>
              <a:t>+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    </a:t>
            </a:r>
            <a:r>
              <a:rPr lang="en-GB" sz="2000" dirty="0" smtClean="0"/>
              <a:t>for </a:t>
            </a:r>
            <a:r>
              <a:rPr lang="en-GB" sz="2000" dirty="0"/>
              <a:t>1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GB" sz="2000" dirty="0" smtClean="0"/>
              <a:t>n-1 and 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u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/>
              <a:t>u</a:t>
            </a:r>
            <a:r>
              <a:rPr lang="en-GB" sz="2000" baseline="-25000" dirty="0" smtClean="0"/>
              <a:t>k+1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</a:t>
            </a:r>
            <a:r>
              <a:rPr lang="en-GB" sz="1600" dirty="0"/>
              <a:t>segment </a:t>
            </a:r>
            <a:r>
              <a:rPr lang="en-GB" sz="1600" dirty="0" smtClean="0"/>
              <a:t>(k=1) from </a:t>
            </a:r>
            <a:r>
              <a:rPr lang="en-GB" sz="1600" dirty="0"/>
              <a:t>u=0 to </a:t>
            </a:r>
            <a:r>
              <a:rPr lang="en-GB" sz="1600" dirty="0" smtClean="0"/>
              <a:t>u</a:t>
            </a:r>
            <a:r>
              <a:rPr lang="en-GB" sz="1600" baseline="-25000" dirty="0" smtClean="0"/>
              <a:t>2</a:t>
            </a:r>
            <a:r>
              <a:rPr lang="en-GB" sz="1600" dirty="0" smtClean="0"/>
              <a:t>,</a:t>
            </a:r>
            <a:r>
              <a:rPr lang="en-GB" dirty="0" smtClean="0"/>
              <a:t> </a:t>
            </a:r>
            <a:r>
              <a:rPr lang="en-GB" sz="1600" dirty="0" smtClean="0"/>
              <a:t>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</a:t>
            </a:r>
            <a:r>
              <a:rPr lang="en-GB" sz="1600" dirty="0"/>
              <a:t>segment from u=0 to </a:t>
            </a:r>
            <a:r>
              <a:rPr lang="en-GB" sz="1600" dirty="0" smtClean="0"/>
              <a:t>u</a:t>
            </a:r>
            <a:r>
              <a:rPr lang="en-GB" sz="1600" baseline="-25000" dirty="0" smtClean="0"/>
              <a:t>3</a:t>
            </a:r>
            <a:r>
              <a:rPr lang="en-GB" sz="1600" dirty="0" smtClean="0"/>
              <a:t>, and so 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Typically </a:t>
            </a:r>
            <a:r>
              <a:rPr lang="en-GB" sz="1600" dirty="0" err="1" smtClean="0"/>
              <a:t>u</a:t>
            </a:r>
            <a:r>
              <a:rPr lang="en-GB" sz="1600" baseline="-25000" dirty="0" err="1" smtClean="0"/>
              <a:t>k</a:t>
            </a:r>
            <a:r>
              <a:rPr lang="en-GB" sz="1600" dirty="0" smtClean="0"/>
              <a:t>=1 (called Normalized Spline), but better methods possible (</a:t>
            </a:r>
            <a:r>
              <a:rPr lang="en-GB" sz="1500" dirty="0" smtClean="0"/>
              <a:t>see</a:t>
            </a:r>
            <a:r>
              <a:rPr lang="en-GB" sz="1600" dirty="0" smtClean="0"/>
              <a:t> </a:t>
            </a:r>
            <a:r>
              <a:rPr lang="en-GB" sz="1500" dirty="0" smtClean="0"/>
              <a:t>slide41</a:t>
            </a:r>
            <a:r>
              <a:rPr lang="en-GB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</a:t>
            </a:r>
            <a:r>
              <a:rPr lang="en-GB" sz="2000" dirty="0" smtClean="0"/>
              <a:t>[1 u u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] [B</a:t>
            </a:r>
            <a:r>
              <a:rPr lang="en-GB" sz="2000" baseline="-25000" dirty="0"/>
              <a:t>1</a:t>
            </a:r>
            <a:r>
              <a:rPr lang="en-GB" sz="2000" baseline="-25000" dirty="0" smtClean="0"/>
              <a:t>k 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2k 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3k  </a:t>
            </a:r>
            <a:r>
              <a:rPr lang="en-GB" sz="2000" dirty="0" smtClean="0"/>
              <a:t>B</a:t>
            </a:r>
            <a:r>
              <a:rPr lang="en-GB" sz="2000" baseline="-25000" dirty="0" smtClean="0"/>
              <a:t>4k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Replace [B</a:t>
            </a:r>
            <a:r>
              <a:rPr lang="en-GB" sz="1600" baseline="-25000" dirty="0" smtClean="0"/>
              <a:t>1k  </a:t>
            </a:r>
            <a:r>
              <a:rPr lang="en-GB" sz="1600" dirty="0"/>
              <a:t>B</a:t>
            </a:r>
            <a:r>
              <a:rPr lang="en-GB" sz="1600" baseline="-25000" dirty="0"/>
              <a:t>2k  </a:t>
            </a:r>
            <a:r>
              <a:rPr lang="en-GB" sz="1600" dirty="0"/>
              <a:t>B</a:t>
            </a:r>
            <a:r>
              <a:rPr lang="en-GB" sz="1600" baseline="-25000" dirty="0"/>
              <a:t>3k  </a:t>
            </a:r>
            <a:r>
              <a:rPr lang="en-GB" sz="1600" dirty="0" smtClean="0"/>
              <a:t>B</a:t>
            </a:r>
            <a:r>
              <a:rPr lang="en-GB" sz="1600" baseline="-25000" dirty="0" smtClean="0"/>
              <a:t>4k</a:t>
            </a:r>
            <a:r>
              <a:rPr lang="en-GB" sz="1600" dirty="0" smtClean="0"/>
              <a:t>]</a:t>
            </a:r>
            <a:r>
              <a:rPr lang="en-GB" sz="1600" baseline="30000" dirty="0" smtClean="0"/>
              <a:t>T </a:t>
            </a:r>
            <a:r>
              <a:rPr lang="en-GB" sz="1600" dirty="0" smtClean="0"/>
              <a:t>using the identity above</a:t>
            </a:r>
            <a:endParaRPr lang="en-GB" sz="1600" baseline="300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1281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10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segment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-25000" dirty="0" smtClean="0"/>
              <a:t>	</a:t>
            </a:r>
            <a:r>
              <a:rPr lang="en-GB" sz="2000" dirty="0" smtClean="0"/>
              <a:t>                     1              0          0            0 	   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</a:t>
            </a:r>
            <a:r>
              <a:rPr lang="en-GB" sz="2000" dirty="0" smtClean="0"/>
              <a:t>= [1 u u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]   0              1          0            0	          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-25000" dirty="0" smtClean="0"/>
              <a:t>                                            </a:t>
            </a:r>
            <a:r>
              <a:rPr lang="en-GB" sz="2000" dirty="0" smtClean="0"/>
              <a:t>-3/u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</a:t>
            </a:r>
            <a:r>
              <a:rPr lang="en-GB" sz="2000" dirty="0" smtClean="0"/>
              <a:t>3/u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</a:t>
            </a:r>
            <a:r>
              <a:rPr lang="en-GB" sz="2000" dirty="0" smtClean="0"/>
              <a:t>-1/u</a:t>
            </a:r>
            <a:r>
              <a:rPr lang="en-GB" sz="2000" baseline="-25000" dirty="0" smtClean="0"/>
              <a:t>k+1	</a:t>
            </a:r>
            <a:r>
              <a:rPr lang="en-GB" sz="2000" dirty="0" smtClean="0"/>
              <a:t>     P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-25000" dirty="0" smtClean="0"/>
              <a:t>       </a:t>
            </a:r>
            <a:r>
              <a:rPr lang="en-GB" sz="2000" dirty="0" smtClean="0"/>
              <a:t>                          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    </a:t>
            </a:r>
            <a:r>
              <a:rPr lang="en-GB" sz="2000" dirty="0" smtClean="0"/>
              <a:t>-2/u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</a:t>
            </a:r>
            <a:r>
              <a:rPr lang="en-GB" sz="2000" dirty="0" smtClean="0"/>
              <a:t>1/u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     P’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[</a:t>
            </a:r>
            <a:r>
              <a:rPr lang="en-GB" sz="2000" dirty="0" smtClean="0"/>
              <a:t>1 - 3u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+ 2u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   </a:t>
            </a:r>
            <a:r>
              <a:rPr lang="en-GB" sz="2000" dirty="0" smtClean="0"/>
              <a:t>u </a:t>
            </a:r>
            <a:r>
              <a:rPr lang="en-GB" sz="2000" dirty="0"/>
              <a:t>- </a:t>
            </a:r>
            <a:r>
              <a:rPr lang="en-GB" sz="2000" dirty="0" smtClean="0"/>
              <a:t>2u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+ 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 smtClean="0"/>
              <a:t>/</a:t>
            </a:r>
            <a:r>
              <a:rPr lang="en-GB" sz="2000" dirty="0"/>
              <a:t>u</a:t>
            </a:r>
            <a:r>
              <a:rPr lang="en-GB" sz="2000" baseline="-25000" dirty="0"/>
              <a:t>k+1</a:t>
            </a:r>
            <a:r>
              <a:rPr lang="en-GB" sz="2000" baseline="30000" dirty="0"/>
              <a:t>2 </a:t>
            </a:r>
            <a:r>
              <a:rPr lang="en-GB" sz="2000" baseline="30000" dirty="0" smtClean="0"/>
              <a:t>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baseline="30000" dirty="0" smtClean="0"/>
              <a:t>		                    </a:t>
            </a:r>
            <a:r>
              <a:rPr lang="en-GB" sz="2000" dirty="0" smtClean="0"/>
              <a:t>3u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</a:t>
            </a:r>
            <a:r>
              <a:rPr lang="en-GB" sz="2000" dirty="0"/>
              <a:t> </a:t>
            </a:r>
            <a:r>
              <a:rPr lang="en-GB" sz="2000" dirty="0" smtClean="0"/>
              <a:t>- 2u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3               </a:t>
            </a:r>
            <a:r>
              <a:rPr lang="en-GB" sz="2000" dirty="0" smtClean="0"/>
              <a:t>-</a:t>
            </a:r>
            <a:r>
              <a:rPr lang="en-GB" sz="2000" dirty="0"/>
              <a:t>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 </a:t>
            </a:r>
            <a:r>
              <a:rPr lang="en-GB" sz="2000" dirty="0" smtClean="0"/>
              <a:t>+ u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/u</a:t>
            </a:r>
            <a:r>
              <a:rPr lang="en-GB" sz="2000" baseline="-25000" dirty="0" smtClean="0"/>
              <a:t>k+1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] 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					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					   P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						 P’</a:t>
            </a:r>
            <a:r>
              <a:rPr lang="en-GB" sz="2000" baseline="-25000" dirty="0" smtClean="0"/>
              <a:t>k+1</a:t>
            </a:r>
            <a:endParaRPr lang="en-GB" sz="20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438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19812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77200" y="44958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449580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</a:t>
            </a:r>
            <a:r>
              <a:rPr lang="en-GB" sz="2000" dirty="0" smtClean="0"/>
              <a:t>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Substitute t = u/u</a:t>
            </a:r>
            <a:r>
              <a:rPr lang="en-GB" sz="2000" baseline="-25000" dirty="0" smtClean="0"/>
              <a:t>k+1 </a:t>
            </a:r>
            <a:r>
              <a:rPr lang="en-GB" sz="2000" dirty="0" smtClean="0"/>
              <a:t>and rearrange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</a:t>
            </a:r>
            <a:r>
              <a:rPr lang="en-GB" sz="2000" dirty="0" smtClean="0"/>
              <a:t>[F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(t)</a:t>
            </a:r>
            <a:r>
              <a:rPr lang="en-GB" sz="2000" baseline="30000" dirty="0" smtClean="0"/>
              <a:t>   </a:t>
            </a:r>
            <a:r>
              <a:rPr lang="en-GB" sz="2000" dirty="0" smtClean="0"/>
              <a:t>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(t)   F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(t)   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(t)] [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baseline="-25000" dirty="0" smtClean="0"/>
              <a:t>    </a:t>
            </a:r>
            <a:r>
              <a:rPr lang="en-GB" sz="2000" dirty="0" smtClean="0"/>
              <a:t>P</a:t>
            </a:r>
            <a:r>
              <a:rPr lang="en-GB" sz="2000" baseline="-25000" dirty="0" smtClean="0"/>
              <a:t>k+1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   P’</a:t>
            </a:r>
            <a:r>
              <a:rPr lang="en-GB" sz="2000" baseline="-25000" dirty="0" smtClean="0"/>
              <a:t>k+1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		</a:t>
            </a:r>
            <a:r>
              <a:rPr lang="en-GB" sz="2000" dirty="0"/>
              <a:t>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1  and 1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k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n-1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F</a:t>
            </a:r>
            <a:r>
              <a:rPr lang="en-GB" sz="2000" baseline="-25000" dirty="0"/>
              <a:t>1</a:t>
            </a:r>
            <a:r>
              <a:rPr lang="en-GB" sz="2000" dirty="0"/>
              <a:t>(t</a:t>
            </a:r>
            <a:r>
              <a:rPr lang="en-GB" sz="2000" dirty="0" smtClean="0"/>
              <a:t>) = 2t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 - 3t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+ 1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(t</a:t>
            </a:r>
            <a:r>
              <a:rPr lang="en-GB" sz="2000" dirty="0"/>
              <a:t>) = </a:t>
            </a:r>
            <a:r>
              <a:rPr lang="en-GB" sz="2000" dirty="0" smtClean="0"/>
              <a:t>-2t</a:t>
            </a:r>
            <a:r>
              <a:rPr lang="en-GB" sz="2000" baseline="30000" dirty="0" smtClean="0"/>
              <a:t>3</a:t>
            </a:r>
            <a:r>
              <a:rPr lang="en-GB" sz="2000" dirty="0" smtClean="0"/>
              <a:t> + 3t</a:t>
            </a:r>
            <a:r>
              <a:rPr lang="en-GB" sz="2000" baseline="30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(t</a:t>
            </a:r>
            <a:r>
              <a:rPr lang="en-GB" sz="2000" dirty="0"/>
              <a:t>) = </a:t>
            </a:r>
            <a:r>
              <a:rPr lang="en-GB" sz="2000" dirty="0" smtClean="0"/>
              <a:t>t(t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-2t + 1)u</a:t>
            </a:r>
            <a:r>
              <a:rPr lang="en-GB" sz="2000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(t</a:t>
            </a:r>
            <a:r>
              <a:rPr lang="en-GB" sz="2000" dirty="0"/>
              <a:t>) = t(t</a:t>
            </a:r>
            <a:r>
              <a:rPr lang="en-GB" sz="2000" baseline="30000" dirty="0"/>
              <a:t>2</a:t>
            </a:r>
            <a:r>
              <a:rPr lang="en-GB" sz="2000" dirty="0"/>
              <a:t> </a:t>
            </a:r>
            <a:r>
              <a:rPr lang="en-GB" sz="2000" dirty="0" smtClean="0"/>
              <a:t>- 1)u</a:t>
            </a:r>
            <a:r>
              <a:rPr lang="en-GB" sz="2000" baseline="-25000" dirty="0" smtClean="0"/>
              <a:t>k+1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F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, 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 F</a:t>
            </a:r>
            <a:r>
              <a:rPr lang="en-GB" sz="2000" baseline="-25000" dirty="0"/>
              <a:t>3</a:t>
            </a:r>
            <a:r>
              <a:rPr lang="en-GB" sz="2000" dirty="0" smtClean="0"/>
              <a:t>, 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 are called 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Blending functions blend geometry (position and tangent) </a:t>
            </a:r>
            <a:r>
              <a:rPr lang="en-GB" sz="1100" dirty="0"/>
              <a:t>[</a:t>
            </a:r>
            <a:r>
              <a:rPr lang="en-GB" sz="1100" dirty="0" err="1"/>
              <a:t>P</a:t>
            </a:r>
            <a:r>
              <a:rPr lang="en-GB" sz="1100" baseline="-25000" dirty="0" err="1"/>
              <a:t>k</a:t>
            </a:r>
            <a:r>
              <a:rPr lang="en-GB" sz="1100" baseline="-25000" dirty="0"/>
              <a:t>    </a:t>
            </a:r>
            <a:r>
              <a:rPr lang="en-GB" sz="1100" dirty="0" err="1"/>
              <a:t>P’</a:t>
            </a:r>
            <a:r>
              <a:rPr lang="en-GB" sz="1100" baseline="-25000" dirty="0" err="1"/>
              <a:t>k</a:t>
            </a:r>
            <a:r>
              <a:rPr lang="en-GB" sz="1100" baseline="-25000" dirty="0"/>
              <a:t>    </a:t>
            </a:r>
            <a:r>
              <a:rPr lang="en-GB" sz="1100" dirty="0"/>
              <a:t>P</a:t>
            </a:r>
            <a:r>
              <a:rPr lang="en-GB" sz="1100" baseline="-25000" dirty="0"/>
              <a:t>k+1</a:t>
            </a:r>
            <a:r>
              <a:rPr lang="en-GB" sz="1100" dirty="0"/>
              <a:t>   P’</a:t>
            </a:r>
            <a:r>
              <a:rPr lang="en-GB" sz="1100" baseline="-25000" dirty="0"/>
              <a:t>k+1</a:t>
            </a:r>
            <a:r>
              <a:rPr lang="en-GB" sz="1100" dirty="0"/>
              <a:t>]</a:t>
            </a:r>
            <a:r>
              <a:rPr lang="en-GB" sz="1100" baseline="30000" dirty="0"/>
              <a:t>T</a:t>
            </a:r>
            <a:endParaRPr lang="en-GB" sz="11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469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Interpolation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Blending functions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Recall 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(u) = B</a:t>
            </a:r>
            <a:r>
              <a:rPr lang="en-GB" sz="2000" baseline="-25000" dirty="0"/>
              <a:t>1k</a:t>
            </a:r>
            <a:r>
              <a:rPr lang="en-GB" sz="2000" dirty="0"/>
              <a:t> + B</a:t>
            </a:r>
            <a:r>
              <a:rPr lang="en-GB" sz="2000" baseline="-25000" dirty="0"/>
              <a:t>2k</a:t>
            </a:r>
            <a:r>
              <a:rPr lang="en-GB" sz="2000" dirty="0"/>
              <a:t>u + B</a:t>
            </a:r>
            <a:r>
              <a:rPr lang="en-GB" sz="2000" baseline="-25000" dirty="0"/>
              <a:t>3k</a:t>
            </a:r>
            <a:r>
              <a:rPr lang="en-GB" sz="2000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+ B</a:t>
            </a:r>
            <a:r>
              <a:rPr lang="en-GB" sz="2000" baseline="-25000" dirty="0"/>
              <a:t>4k</a:t>
            </a:r>
            <a:r>
              <a:rPr lang="en-GB" sz="2000" dirty="0"/>
              <a:t>u</a:t>
            </a:r>
            <a:r>
              <a:rPr lang="en-GB" sz="2000" baseline="30000" dirty="0"/>
              <a:t>3 </a:t>
            </a:r>
            <a:r>
              <a:rPr lang="en-GB" sz="2000" dirty="0"/>
              <a:t>for one (kth) </a:t>
            </a:r>
            <a:r>
              <a:rPr lang="en-GB" sz="2000" dirty="0" smtClean="0"/>
              <a:t>segment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dirty="0"/>
              <a:t>(u</a:t>
            </a:r>
            <a:r>
              <a:rPr lang="en-GB" sz="2000" dirty="0" smtClean="0"/>
              <a:t>) = [F][G] where G is the geometric information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(u</a:t>
            </a:r>
            <a:r>
              <a:rPr lang="en-GB" sz="2000" dirty="0"/>
              <a:t>) = [F</a:t>
            </a:r>
            <a:r>
              <a:rPr lang="en-GB" sz="2000" baseline="-25000" dirty="0"/>
              <a:t>1</a:t>
            </a:r>
            <a:r>
              <a:rPr lang="en-GB" sz="2000" dirty="0"/>
              <a:t>(t)</a:t>
            </a:r>
            <a:r>
              <a:rPr lang="en-GB" sz="2000" baseline="30000" dirty="0"/>
              <a:t>   </a:t>
            </a:r>
            <a:r>
              <a:rPr lang="en-GB" sz="2000" dirty="0"/>
              <a:t>F</a:t>
            </a:r>
            <a:r>
              <a:rPr lang="en-GB" sz="2000" baseline="-25000" dirty="0"/>
              <a:t>2</a:t>
            </a:r>
            <a:r>
              <a:rPr lang="en-GB" sz="2000" dirty="0"/>
              <a:t>(t)   F</a:t>
            </a:r>
            <a:r>
              <a:rPr lang="en-GB" sz="2000" baseline="-25000" dirty="0"/>
              <a:t>3</a:t>
            </a:r>
            <a:r>
              <a:rPr lang="en-GB" sz="2000" dirty="0"/>
              <a:t>(t)   F</a:t>
            </a:r>
            <a:r>
              <a:rPr lang="en-GB" sz="2000" baseline="-25000" dirty="0"/>
              <a:t>4</a:t>
            </a:r>
            <a:r>
              <a:rPr lang="en-GB" sz="2000" dirty="0"/>
              <a:t>(t)] [</a:t>
            </a:r>
            <a:r>
              <a:rPr lang="en-GB" sz="2000" dirty="0" err="1"/>
              <a:t>P</a:t>
            </a:r>
            <a:r>
              <a:rPr lang="en-GB" sz="2000" baseline="-25000" dirty="0" err="1"/>
              <a:t>k</a:t>
            </a:r>
            <a:r>
              <a:rPr lang="en-GB" sz="2000" baseline="-25000" dirty="0"/>
              <a:t>    </a:t>
            </a:r>
            <a:r>
              <a:rPr lang="en-GB" sz="2000" dirty="0" smtClean="0"/>
              <a:t>P</a:t>
            </a:r>
            <a:r>
              <a:rPr lang="en-GB" sz="2000" baseline="-25000" dirty="0" smtClean="0"/>
              <a:t>k+1    </a:t>
            </a:r>
            <a:r>
              <a:rPr lang="en-GB" sz="2000" dirty="0" err="1" smtClean="0"/>
              <a:t>P’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   </a:t>
            </a:r>
            <a:r>
              <a:rPr lang="en-GB" sz="2000" dirty="0"/>
              <a:t>P’</a:t>
            </a:r>
            <a:r>
              <a:rPr lang="en-GB" sz="2000" baseline="-25000" dirty="0"/>
              <a:t>k+1</a:t>
            </a:r>
            <a:r>
              <a:rPr lang="en-GB" sz="2000" dirty="0"/>
              <a:t>]</a:t>
            </a:r>
            <a:r>
              <a:rPr lang="en-GB" sz="2000" baseline="30000" dirty="0"/>
              <a:t>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F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(0</a:t>
            </a:r>
            <a:r>
              <a:rPr lang="tr-TR" sz="2000" dirty="0"/>
              <a:t>)=</a:t>
            </a:r>
            <a:r>
              <a:rPr lang="tr-TR" sz="2000" dirty="0" smtClean="0"/>
              <a:t>1,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(0</a:t>
            </a:r>
            <a:r>
              <a:rPr lang="tr-TR" sz="2000" dirty="0"/>
              <a:t>)=</a:t>
            </a:r>
            <a:r>
              <a:rPr lang="tr-TR" sz="2000" dirty="0" smtClean="0"/>
              <a:t>0,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3</a:t>
            </a:r>
            <a:r>
              <a:rPr lang="tr-TR" sz="2000" dirty="0" smtClean="0"/>
              <a:t>(0</a:t>
            </a:r>
            <a:r>
              <a:rPr lang="tr-TR" sz="2000" dirty="0"/>
              <a:t>)=</a:t>
            </a:r>
            <a:r>
              <a:rPr lang="tr-TR" sz="2000" dirty="0" smtClean="0"/>
              <a:t>0,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4</a:t>
            </a:r>
            <a:r>
              <a:rPr lang="tr-TR" sz="2000" dirty="0" smtClean="0"/>
              <a:t>(0</a:t>
            </a:r>
            <a:r>
              <a:rPr lang="tr-TR" sz="2000" dirty="0"/>
              <a:t>)=0 curve passes </a:t>
            </a:r>
            <a:r>
              <a:rPr lang="tr-TR" sz="2000" dirty="0" smtClean="0"/>
              <a:t>P1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F</a:t>
            </a:r>
            <a:r>
              <a:rPr lang="tr-TR" sz="2000" baseline="-25000" dirty="0" smtClean="0"/>
              <a:t>1</a:t>
            </a:r>
            <a:r>
              <a:rPr lang="tr-TR" sz="2000" dirty="0" smtClean="0"/>
              <a:t>(1</a:t>
            </a:r>
            <a:r>
              <a:rPr lang="tr-TR" sz="2000" dirty="0"/>
              <a:t>)=0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/>
              <a:t>2</a:t>
            </a:r>
            <a:r>
              <a:rPr lang="tr-TR" sz="2000" dirty="0" smtClean="0"/>
              <a:t>(1</a:t>
            </a:r>
            <a:r>
              <a:rPr lang="tr-TR" sz="2000" dirty="0"/>
              <a:t>)=1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3</a:t>
            </a:r>
            <a:r>
              <a:rPr lang="tr-TR" sz="2000" dirty="0" smtClean="0"/>
              <a:t>(1</a:t>
            </a:r>
            <a:r>
              <a:rPr lang="tr-TR" sz="2000" dirty="0"/>
              <a:t>)=0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4</a:t>
            </a:r>
            <a:r>
              <a:rPr lang="tr-TR" sz="2000" dirty="0" smtClean="0"/>
              <a:t>(1</a:t>
            </a:r>
            <a:r>
              <a:rPr lang="tr-TR" sz="2000" dirty="0"/>
              <a:t>)=0 curve passes P2 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F</a:t>
            </a:r>
            <a:r>
              <a:rPr lang="en-US" sz="2000" baseline="-25000" dirty="0" smtClean="0"/>
              <a:t>2</a:t>
            </a:r>
            <a:r>
              <a:rPr lang="tr-TR" sz="2000" dirty="0" smtClean="0"/>
              <a:t>=1-F</a:t>
            </a:r>
            <a:r>
              <a:rPr lang="tr-TR" sz="2000" baseline="-25000" dirty="0"/>
              <a:t>1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/>
              <a:t>F</a:t>
            </a:r>
            <a:r>
              <a:rPr lang="en-US" sz="2000" baseline="-25000" dirty="0" smtClean="0"/>
              <a:t>4</a:t>
            </a:r>
            <a:r>
              <a:rPr lang="tr-TR" sz="2000" dirty="0" smtClean="0"/>
              <a:t>=1-F</a:t>
            </a:r>
            <a:r>
              <a:rPr lang="en-US" sz="2000" baseline="-25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tr-TR" sz="2000" dirty="0" smtClean="0"/>
              <a:t>Relative </a:t>
            </a:r>
            <a:r>
              <a:rPr lang="tr-TR" sz="2000" dirty="0"/>
              <a:t>magnitudes of </a:t>
            </a:r>
            <a:r>
              <a:rPr lang="tr-TR" sz="2000" dirty="0" smtClean="0">
                <a:solidFill>
                  <a:srgbClr val="0070C0"/>
                </a:solidFill>
              </a:rPr>
              <a:t>F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tr-TR" sz="2000" dirty="0" smtClean="0">
                <a:solidFill>
                  <a:srgbClr val="0070C0"/>
                </a:solidFill>
              </a:rPr>
              <a:t>,F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baseline="-25000" dirty="0" smtClean="0"/>
              <a:t> </a:t>
            </a:r>
            <a:r>
              <a:rPr lang="tr-TR" sz="2000" dirty="0" smtClean="0"/>
              <a:t>&gt; F</a:t>
            </a:r>
            <a:r>
              <a:rPr lang="en-US" sz="2000" baseline="-25000" dirty="0" smtClean="0"/>
              <a:t>3</a:t>
            </a:r>
            <a:r>
              <a:rPr lang="tr-TR" sz="2000" dirty="0" smtClean="0"/>
              <a:t>,F</a:t>
            </a:r>
            <a:r>
              <a:rPr lang="en-US" sz="2000" baseline="-25000" dirty="0" smtClean="0"/>
              <a:t>4 </a:t>
            </a:r>
            <a:r>
              <a:rPr lang="en-US" sz="2000" dirty="0" smtClean="0"/>
              <a:t>//more influential on </a:t>
            </a:r>
            <a:r>
              <a:rPr lang="en-US" sz="2000" dirty="0" smtClean="0">
                <a:solidFill>
                  <a:srgbClr val="0070C0"/>
                </a:solidFill>
              </a:rPr>
              <a:t>positions</a:t>
            </a:r>
            <a:endParaRPr lang="en-GB" sz="2000" dirty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05075"/>
            <a:ext cx="2743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37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Normalized Cubic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Normalized cubic splines are obtained when </a:t>
            </a:r>
            <a:r>
              <a:rPr lang="en-GB" sz="2000" dirty="0" err="1" smtClean="0"/>
              <a:t>u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=1 for all k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We then have the following constant matrix to invert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1     0                 0                  0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1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4		       1                  0     …………..               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0     1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       4  	        1    …………..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							     </a:t>
            </a:r>
            <a:r>
              <a:rPr lang="en-GB" sz="2000" dirty="0"/>
              <a:t>[P’</a:t>
            </a:r>
            <a:r>
              <a:rPr lang="en-GB" sz="2000" baseline="-25000" dirty="0"/>
              <a:t>1       </a:t>
            </a:r>
            <a:r>
              <a:rPr lang="en-GB" sz="2000" dirty="0"/>
              <a:t>P’</a:t>
            </a:r>
            <a:r>
              <a:rPr lang="en-GB" sz="2000" baseline="-25000" dirty="0"/>
              <a:t>2  </a:t>
            </a:r>
            <a:r>
              <a:rPr lang="en-GB" sz="2000" dirty="0"/>
              <a:t>….. </a:t>
            </a:r>
            <a:r>
              <a:rPr lang="en-GB" sz="2000" dirty="0" err="1"/>
              <a:t>P’</a:t>
            </a:r>
            <a:r>
              <a:rPr lang="en-GB" sz="2000" baseline="-25000" dirty="0" err="1"/>
              <a:t>n</a:t>
            </a:r>
            <a:r>
              <a:rPr lang="en-GB" sz="2000" dirty="0"/>
              <a:t>]</a:t>
            </a:r>
            <a:r>
              <a:rPr lang="en-GB" sz="2000" baseline="30000" dirty="0"/>
              <a:t>T </a:t>
            </a:r>
            <a:r>
              <a:rPr lang="en-GB" sz="2000" dirty="0"/>
              <a:t>= </a:t>
            </a:r>
            <a:r>
              <a:rPr lang="en-GB" sz="2000" dirty="0" smtClean="0"/>
              <a:t>A</a:t>
            </a:r>
            <a:r>
              <a:rPr lang="en-GB" sz="2000" baseline="-25000" dirty="0" smtClean="0"/>
              <a:t>4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……………………….</a:t>
            </a:r>
            <a:r>
              <a:rPr lang="en-GB" sz="2000" dirty="0"/>
              <a:t> </a:t>
            </a:r>
            <a:r>
              <a:rPr lang="en-GB" sz="2000" dirty="0" smtClean="0"/>
              <a:t>        1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        4          1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olidFill>
                  <a:srgbClr val="00B050"/>
                </a:solidFill>
              </a:rPr>
              <a:t>0     0                 </a:t>
            </a:r>
            <a:r>
              <a:rPr lang="en-GB" sz="2000" dirty="0">
                <a:solidFill>
                  <a:srgbClr val="00B050"/>
                </a:solidFill>
              </a:rPr>
              <a:t>0                  0    </a:t>
            </a:r>
            <a:r>
              <a:rPr lang="en-GB" sz="2000" dirty="0" smtClean="0">
                <a:solidFill>
                  <a:srgbClr val="00B050"/>
                </a:solidFill>
              </a:rPr>
              <a:t>…………1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where </a:t>
            </a:r>
            <a:r>
              <a:rPr lang="en-GB" sz="1500" dirty="0" smtClean="0"/>
              <a:t>A</a:t>
            </a:r>
            <a:r>
              <a:rPr lang="en-GB" sz="1500" baseline="-25000" dirty="0" smtClean="0"/>
              <a:t>4 </a:t>
            </a:r>
            <a:r>
              <a:rPr lang="en-GB" sz="1500" dirty="0"/>
              <a:t>=   </a:t>
            </a:r>
            <a:r>
              <a:rPr lang="en-GB" sz="1500" dirty="0">
                <a:solidFill>
                  <a:srgbClr val="00B050"/>
                </a:solidFill>
              </a:rPr>
              <a:t>P’</a:t>
            </a:r>
            <a:r>
              <a:rPr lang="en-GB" sz="1500" baseline="-25000" dirty="0">
                <a:solidFill>
                  <a:srgbClr val="00B050"/>
                </a:solidFill>
              </a:rPr>
              <a:t>1						</a:t>
            </a:r>
            <a:endParaRPr lang="en-GB" sz="1500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	        </a:t>
            </a:r>
            <a:r>
              <a:rPr lang="en-GB" sz="1500" dirty="0" smtClean="0"/>
              <a:t>3(P</a:t>
            </a:r>
            <a:r>
              <a:rPr lang="en-GB" sz="1500" baseline="-25000" dirty="0" smtClean="0"/>
              <a:t>3 </a:t>
            </a:r>
            <a:r>
              <a:rPr lang="en-GB" sz="1500" dirty="0"/>
              <a:t>- P</a:t>
            </a:r>
            <a:r>
              <a:rPr lang="en-GB" sz="1500" baseline="-25000" dirty="0"/>
              <a:t>2</a:t>
            </a:r>
            <a:r>
              <a:rPr lang="en-GB" sz="1500" dirty="0"/>
              <a:t>) + </a:t>
            </a:r>
            <a:r>
              <a:rPr lang="en-GB" sz="1500" dirty="0" smtClean="0"/>
              <a:t>(</a:t>
            </a:r>
            <a:r>
              <a:rPr lang="en-GB" sz="1500" dirty="0"/>
              <a:t>P</a:t>
            </a:r>
            <a:r>
              <a:rPr lang="en-GB" sz="1500" baseline="-25000" dirty="0"/>
              <a:t>2 </a:t>
            </a:r>
            <a:r>
              <a:rPr lang="en-GB" sz="1500" dirty="0"/>
              <a:t>- P</a:t>
            </a:r>
            <a:r>
              <a:rPr lang="en-GB" sz="1500" baseline="-25000" dirty="0"/>
              <a:t>1</a:t>
            </a:r>
            <a:r>
              <a:rPr lang="en-GB" sz="1500" dirty="0" smtClean="0"/>
              <a:t>)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	        </a:t>
            </a:r>
            <a:r>
              <a:rPr lang="en-GB" sz="1500" dirty="0" smtClean="0"/>
              <a:t>3(P</a:t>
            </a:r>
            <a:r>
              <a:rPr lang="en-GB" sz="1500" baseline="-25000" dirty="0" smtClean="0"/>
              <a:t>4 </a:t>
            </a:r>
            <a:r>
              <a:rPr lang="en-GB" sz="1500" dirty="0"/>
              <a:t>- P</a:t>
            </a:r>
            <a:r>
              <a:rPr lang="en-GB" sz="1500" baseline="-25000" dirty="0"/>
              <a:t>3</a:t>
            </a:r>
            <a:r>
              <a:rPr lang="en-GB" sz="1500" dirty="0"/>
              <a:t>) + </a:t>
            </a:r>
            <a:r>
              <a:rPr lang="en-GB" sz="1500" dirty="0" smtClean="0"/>
              <a:t>(P</a:t>
            </a:r>
            <a:r>
              <a:rPr lang="en-GB" sz="1500" baseline="-25000" dirty="0" smtClean="0"/>
              <a:t>3 </a:t>
            </a:r>
            <a:r>
              <a:rPr lang="en-GB" sz="1500" dirty="0"/>
              <a:t>- P</a:t>
            </a:r>
            <a:r>
              <a:rPr lang="en-GB" sz="1500" baseline="-25000" dirty="0"/>
              <a:t>2</a:t>
            </a:r>
            <a:r>
              <a:rPr lang="en-GB" sz="1500" dirty="0" smtClean="0"/>
              <a:t>)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/>
              <a:t>                   </a:t>
            </a:r>
            <a:r>
              <a:rPr lang="en-GB" sz="1500" dirty="0" smtClean="0"/>
              <a:t>  .</a:t>
            </a:r>
            <a:endParaRPr lang="en-GB" sz="15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B050"/>
                </a:solidFill>
              </a:rPr>
              <a:t>                  </a:t>
            </a:r>
            <a:r>
              <a:rPr lang="en-GB" sz="1500" dirty="0" smtClean="0">
                <a:solidFill>
                  <a:srgbClr val="00B050"/>
                </a:solidFill>
              </a:rPr>
              <a:t>   </a:t>
            </a:r>
            <a:r>
              <a:rPr lang="en-GB" sz="1500" dirty="0" err="1" smtClean="0">
                <a:solidFill>
                  <a:srgbClr val="00B050"/>
                </a:solidFill>
              </a:rPr>
              <a:t>P’</a:t>
            </a:r>
            <a:r>
              <a:rPr lang="en-GB" sz="1500" baseline="-25000" dirty="0" err="1" smtClean="0">
                <a:solidFill>
                  <a:srgbClr val="00B050"/>
                </a:solidFill>
              </a:rPr>
              <a:t>n</a:t>
            </a:r>
            <a:endParaRPr lang="en-GB" sz="1500" dirty="0">
              <a:solidFill>
                <a:srgbClr val="00B050"/>
              </a:solidFill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1281" y="2819400"/>
            <a:ext cx="0" cy="243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281" y="52578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12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25681" y="51816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425681" y="2819400"/>
            <a:ext cx="213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38800" y="28194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52578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52578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88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Normalized Cubic </a:t>
            </a:r>
            <a:r>
              <a:rPr lang="en-GB" dirty="0" smtClean="0"/>
              <a:t>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Normalized </a:t>
            </a:r>
            <a:r>
              <a:rPr lang="en-GB" sz="2000" dirty="0"/>
              <a:t>cubic splines </a:t>
            </a:r>
            <a:r>
              <a:rPr lang="en-GB" sz="2000" dirty="0" smtClean="0"/>
              <a:t>are obtained when </a:t>
            </a:r>
            <a:r>
              <a:rPr lang="en-GB" sz="2000" dirty="0" err="1" smtClean="0"/>
              <a:t>u</a:t>
            </a:r>
            <a:r>
              <a:rPr lang="en-GB" sz="2000" baseline="-25000" dirty="0" err="1" smtClean="0"/>
              <a:t>k</a:t>
            </a:r>
            <a:r>
              <a:rPr lang="en-GB" sz="2000" dirty="0" smtClean="0"/>
              <a:t>=1 for all k</a:t>
            </a:r>
            <a:endParaRPr lang="en-GB" sz="2000" baseline="-25000" dirty="0" smtClean="0">
              <a:solidFill>
                <a:srgbClr val="0070C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Blending functions reduce to something called </a:t>
            </a:r>
            <a:r>
              <a:rPr lang="en-GB" sz="2000" dirty="0" err="1" smtClean="0"/>
              <a:t>Hermite</a:t>
            </a:r>
            <a:r>
              <a:rPr lang="en-GB" sz="2000" dirty="0" smtClean="0"/>
              <a:t> Polynomial Blending Functions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(t</a:t>
            </a:r>
            <a:r>
              <a:rPr lang="en-GB" sz="2000" dirty="0"/>
              <a:t>) = 2t</a:t>
            </a:r>
            <a:r>
              <a:rPr lang="en-GB" sz="2000" baseline="30000" dirty="0"/>
              <a:t>3</a:t>
            </a:r>
            <a:r>
              <a:rPr lang="en-GB" sz="2000" dirty="0"/>
              <a:t> - 3t</a:t>
            </a:r>
            <a:r>
              <a:rPr lang="en-GB" sz="2000" baseline="30000" dirty="0"/>
              <a:t>2</a:t>
            </a:r>
            <a:r>
              <a:rPr lang="en-GB" sz="2000" dirty="0"/>
              <a:t> + 1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(t</a:t>
            </a:r>
            <a:r>
              <a:rPr lang="en-GB" sz="2000" dirty="0"/>
              <a:t>) = -2t</a:t>
            </a:r>
            <a:r>
              <a:rPr lang="en-GB" sz="2000" baseline="30000" dirty="0"/>
              <a:t>3</a:t>
            </a:r>
            <a:r>
              <a:rPr lang="en-GB" sz="2000" dirty="0"/>
              <a:t> + 3t</a:t>
            </a:r>
            <a:r>
              <a:rPr lang="en-GB" sz="2000" baseline="30000" dirty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(t</a:t>
            </a:r>
            <a:r>
              <a:rPr lang="en-GB" sz="2000" dirty="0"/>
              <a:t>) = t(t</a:t>
            </a:r>
            <a:r>
              <a:rPr lang="en-GB" sz="2000" baseline="30000" dirty="0"/>
              <a:t>2</a:t>
            </a:r>
            <a:r>
              <a:rPr lang="en-GB" sz="2000" dirty="0"/>
              <a:t> -2t + 1</a:t>
            </a:r>
            <a:r>
              <a:rPr lang="en-GB" sz="2000" dirty="0" smtClean="0"/>
              <a:t>)</a:t>
            </a: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	F</a:t>
            </a:r>
            <a:r>
              <a:rPr lang="en-GB" sz="2000" baseline="-25000" dirty="0" smtClean="0"/>
              <a:t>4</a:t>
            </a:r>
            <a:r>
              <a:rPr lang="en-GB" sz="2000" dirty="0" smtClean="0"/>
              <a:t>(t</a:t>
            </a:r>
            <a:r>
              <a:rPr lang="en-GB" sz="2000" dirty="0"/>
              <a:t>) = t(t</a:t>
            </a:r>
            <a:r>
              <a:rPr lang="en-GB" sz="2000" baseline="30000" dirty="0"/>
              <a:t>2</a:t>
            </a:r>
            <a:r>
              <a:rPr lang="en-GB" sz="2000" dirty="0"/>
              <a:t> - 1</a:t>
            </a:r>
            <a:r>
              <a:rPr lang="en-GB" sz="2000" dirty="0" smtClean="0"/>
              <a:t>)</a:t>
            </a: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444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Natural Cubic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Extend the calculation for </a:t>
            </a:r>
            <a:r>
              <a:rPr lang="en-GB" sz="1996" dirty="0" smtClean="0"/>
              <a:t>n </a:t>
            </a:r>
            <a:r>
              <a:rPr lang="en-GB" sz="1996" dirty="0"/>
              <a:t>points </a:t>
            </a:r>
            <a:r>
              <a:rPr lang="en-GB" sz="1996" dirty="0" smtClean="0"/>
              <a:t>(n-1 </a:t>
            </a:r>
            <a:r>
              <a:rPr lang="en-GB" sz="1996" dirty="0"/>
              <a:t>segments)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Aka Relaxed Cubic Splines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>
                <a:sym typeface="Wingdings" panose="05000000000000000000" pitchFamily="2" charset="2"/>
              </a:rPr>
              <a:t>Natural Cubic Spline is a Cubic Spline that has second derivative equal to 0 at the </a:t>
            </a:r>
            <a:r>
              <a:rPr lang="en-GB" sz="2000" dirty="0" smtClean="0">
                <a:sym typeface="Wingdings" panose="05000000000000000000" pitchFamily="2" charset="2"/>
              </a:rPr>
              <a:t>endpoints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ym typeface="Wingdings" panose="05000000000000000000" pitchFamily="2" charset="2"/>
              </a:rPr>
              <a:t>		P’’</a:t>
            </a:r>
            <a:r>
              <a:rPr lang="en-GB" sz="2000" baseline="-25000" dirty="0" smtClean="0">
                <a:sym typeface="Wingdings" panose="05000000000000000000" pitchFamily="2" charset="2"/>
              </a:rPr>
              <a:t>1</a:t>
            </a:r>
            <a:r>
              <a:rPr lang="en-GB" sz="2000" dirty="0" smtClean="0">
                <a:sym typeface="Wingdings" panose="05000000000000000000" pitchFamily="2" charset="2"/>
              </a:rPr>
              <a:t>(0) = P’’</a:t>
            </a:r>
            <a:r>
              <a:rPr lang="en-GB" sz="2000" baseline="-25000" dirty="0" smtClean="0">
                <a:sym typeface="Wingdings" panose="05000000000000000000" pitchFamily="2" charset="2"/>
              </a:rPr>
              <a:t>n-1</a:t>
            </a:r>
            <a:r>
              <a:rPr lang="en-GB" sz="2000" dirty="0" smtClean="0">
                <a:sym typeface="Wingdings" panose="05000000000000000000" pitchFamily="2" charset="2"/>
              </a:rPr>
              <a:t>(u</a:t>
            </a:r>
            <a:r>
              <a:rPr lang="en-GB" sz="2000" baseline="-25000" dirty="0" smtClean="0">
                <a:sym typeface="Wingdings" panose="05000000000000000000" pitchFamily="2" charset="2"/>
              </a:rPr>
              <a:t>n-1</a:t>
            </a:r>
            <a:r>
              <a:rPr lang="en-GB" sz="2000" dirty="0" smtClean="0">
                <a:sym typeface="Wingdings" panose="05000000000000000000" pitchFamily="2" charset="2"/>
              </a:rPr>
              <a:t>) = 0</a:t>
            </a:r>
            <a:endParaRPr lang="en-GB" sz="2000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>
                <a:sym typeface="Wingdings" panose="05000000000000000000" pitchFamily="2" charset="2"/>
              </a:rPr>
              <a:t>Other special Cubic Splines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Clamped: 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1</a:t>
            </a:r>
            <a:r>
              <a:rPr lang="en-GB" sz="1600" dirty="0" smtClean="0">
                <a:sym typeface="Wingdings" panose="05000000000000000000" pitchFamily="2" charset="2"/>
              </a:rPr>
              <a:t> and </a:t>
            </a:r>
            <a:r>
              <a:rPr lang="en-GB" sz="1600" dirty="0" err="1" smtClean="0">
                <a:sym typeface="Wingdings" panose="05000000000000000000" pitchFamily="2" charset="2"/>
              </a:rPr>
              <a:t>P’</a:t>
            </a:r>
            <a:r>
              <a:rPr lang="en-GB" sz="1600" baseline="-25000" dirty="0" err="1" smtClean="0">
                <a:sym typeface="Wingdings" panose="05000000000000000000" pitchFamily="2" charset="2"/>
              </a:rPr>
              <a:t>n</a:t>
            </a:r>
            <a:r>
              <a:rPr lang="en-GB" sz="1600" baseline="-25000" dirty="0" smtClean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are given (we considered this case)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Cyclic: 2 ends match in 1</a:t>
            </a:r>
            <a:r>
              <a:rPr lang="en-GB" sz="1600" baseline="30000" dirty="0" smtClean="0">
                <a:sym typeface="Wingdings" panose="05000000000000000000" pitchFamily="2" charset="2"/>
              </a:rPr>
              <a:t>st</a:t>
            </a:r>
            <a:r>
              <a:rPr lang="en-GB" sz="1600" dirty="0" smtClean="0">
                <a:sym typeface="Wingdings" panose="05000000000000000000" pitchFamily="2" charset="2"/>
              </a:rPr>
              <a:t> and 2</a:t>
            </a:r>
            <a:r>
              <a:rPr lang="en-GB" sz="1600" baseline="30000" dirty="0" smtClean="0">
                <a:sym typeface="Wingdings" panose="05000000000000000000" pitchFamily="2" charset="2"/>
              </a:rPr>
              <a:t>nd</a:t>
            </a:r>
            <a:r>
              <a:rPr lang="en-GB" sz="1600" dirty="0" smtClean="0">
                <a:sym typeface="Wingdings" panose="05000000000000000000" pitchFamily="2" charset="2"/>
              </a:rPr>
              <a:t> derivatives; </a:t>
            </a:r>
            <a:r>
              <a:rPr lang="en-GB" sz="1600" dirty="0">
                <a:sym typeface="Wingdings" panose="05000000000000000000" pitchFamily="2" charset="2"/>
              </a:rPr>
              <a:t>P’’</a:t>
            </a:r>
            <a:r>
              <a:rPr lang="en-GB" sz="1600" baseline="-25000" dirty="0">
                <a:sym typeface="Wingdings" panose="05000000000000000000" pitchFamily="2" charset="2"/>
              </a:rPr>
              <a:t>1</a:t>
            </a:r>
            <a:r>
              <a:rPr lang="en-GB" sz="1600" dirty="0">
                <a:sym typeface="Wingdings" panose="05000000000000000000" pitchFamily="2" charset="2"/>
              </a:rPr>
              <a:t>(0</a:t>
            </a:r>
            <a:r>
              <a:rPr lang="en-GB" sz="1600" dirty="0" smtClean="0">
                <a:sym typeface="Wingdings" panose="05000000000000000000" pitchFamily="2" charset="2"/>
              </a:rPr>
              <a:t>)=P</a:t>
            </a:r>
            <a:r>
              <a:rPr lang="en-GB" sz="1600" dirty="0">
                <a:sym typeface="Wingdings" panose="05000000000000000000" pitchFamily="2" charset="2"/>
              </a:rPr>
              <a:t>’’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>
                <a:sym typeface="Wingdings" panose="05000000000000000000" pitchFamily="2" charset="2"/>
              </a:rPr>
              <a:t>(u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) &amp; 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1</a:t>
            </a:r>
            <a:r>
              <a:rPr lang="en-GB" sz="1600" dirty="0" smtClean="0">
                <a:sym typeface="Wingdings" panose="05000000000000000000" pitchFamily="2" charset="2"/>
              </a:rPr>
              <a:t>(0)=P’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(u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>
                <a:sym typeface="Wingdings" panose="05000000000000000000" pitchFamily="2" charset="2"/>
              </a:rPr>
              <a:t>Closed curve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err="1" smtClean="0">
                <a:sym typeface="Wingdings" panose="05000000000000000000" pitchFamily="2" charset="2"/>
              </a:rPr>
              <a:t>Anticyclic</a:t>
            </a:r>
            <a:r>
              <a:rPr lang="en-GB" sz="1600" dirty="0">
                <a:sym typeface="Wingdings" panose="05000000000000000000" pitchFamily="2" charset="2"/>
              </a:rPr>
              <a:t>: 2 ends </a:t>
            </a:r>
            <a:r>
              <a:rPr lang="en-GB" sz="1600" dirty="0" smtClean="0">
                <a:sym typeface="Wingdings" panose="05000000000000000000" pitchFamily="2" charset="2"/>
              </a:rPr>
              <a:t>negate in </a:t>
            </a:r>
            <a:r>
              <a:rPr lang="en-GB" sz="1600" dirty="0">
                <a:sym typeface="Wingdings" panose="05000000000000000000" pitchFamily="2" charset="2"/>
              </a:rPr>
              <a:t>1</a:t>
            </a:r>
            <a:r>
              <a:rPr lang="en-GB" sz="1600" baseline="30000" dirty="0">
                <a:sym typeface="Wingdings" panose="05000000000000000000" pitchFamily="2" charset="2"/>
              </a:rPr>
              <a:t>st</a:t>
            </a:r>
            <a:r>
              <a:rPr lang="en-GB" sz="1600" dirty="0">
                <a:sym typeface="Wingdings" panose="05000000000000000000" pitchFamily="2" charset="2"/>
              </a:rPr>
              <a:t> and 2</a:t>
            </a:r>
            <a:r>
              <a:rPr lang="en-GB" sz="1600" baseline="30000" dirty="0">
                <a:sym typeface="Wingdings" panose="05000000000000000000" pitchFamily="2" charset="2"/>
              </a:rPr>
              <a:t>nd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derv; </a:t>
            </a:r>
            <a:r>
              <a:rPr lang="en-GB" sz="1600" dirty="0">
                <a:sym typeface="Wingdings" panose="05000000000000000000" pitchFamily="2" charset="2"/>
              </a:rPr>
              <a:t>P’’</a:t>
            </a:r>
            <a:r>
              <a:rPr lang="en-GB" sz="1600" baseline="-25000" dirty="0">
                <a:sym typeface="Wingdings" panose="05000000000000000000" pitchFamily="2" charset="2"/>
              </a:rPr>
              <a:t>1</a:t>
            </a:r>
            <a:r>
              <a:rPr lang="en-GB" sz="1600" dirty="0">
                <a:sym typeface="Wingdings" panose="05000000000000000000" pitchFamily="2" charset="2"/>
              </a:rPr>
              <a:t>(0</a:t>
            </a:r>
            <a:r>
              <a:rPr lang="en-GB" sz="1600" dirty="0" smtClean="0">
                <a:sym typeface="Wingdings" panose="05000000000000000000" pitchFamily="2" charset="2"/>
              </a:rPr>
              <a:t>)=-P</a:t>
            </a:r>
            <a:r>
              <a:rPr lang="en-GB" sz="1600" dirty="0">
                <a:sym typeface="Wingdings" panose="05000000000000000000" pitchFamily="2" charset="2"/>
              </a:rPr>
              <a:t>’’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>
                <a:sym typeface="Wingdings" panose="05000000000000000000" pitchFamily="2" charset="2"/>
              </a:rPr>
              <a:t>(u</a:t>
            </a:r>
            <a:r>
              <a:rPr lang="en-GB" sz="1600" baseline="-25000" dirty="0">
                <a:sym typeface="Wingdings" panose="05000000000000000000" pitchFamily="2" charset="2"/>
              </a:rPr>
              <a:t>n-1</a:t>
            </a:r>
            <a:r>
              <a:rPr lang="en-GB" sz="1600" dirty="0">
                <a:sym typeface="Wingdings" panose="05000000000000000000" pitchFamily="2" charset="2"/>
              </a:rPr>
              <a:t>) &amp; P’</a:t>
            </a:r>
            <a:r>
              <a:rPr lang="en-GB" sz="1600" baseline="-25000" dirty="0">
                <a:sym typeface="Wingdings" panose="05000000000000000000" pitchFamily="2" charset="2"/>
              </a:rPr>
              <a:t>1</a:t>
            </a:r>
            <a:r>
              <a:rPr lang="en-GB" sz="1600" dirty="0">
                <a:sym typeface="Wingdings" panose="05000000000000000000" pitchFamily="2" charset="2"/>
              </a:rPr>
              <a:t>(0</a:t>
            </a:r>
            <a:r>
              <a:rPr lang="en-GB" sz="1600" dirty="0" smtClean="0">
                <a:sym typeface="Wingdings" panose="05000000000000000000" pitchFamily="2" charset="2"/>
              </a:rPr>
              <a:t>)=-P’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(u</a:t>
            </a:r>
            <a:r>
              <a:rPr lang="en-GB" sz="1600" baseline="-25000" dirty="0" smtClean="0">
                <a:sym typeface="Wingdings" panose="05000000000000000000" pitchFamily="2" charset="2"/>
              </a:rPr>
              <a:t>n-1</a:t>
            </a:r>
            <a:r>
              <a:rPr lang="en-GB" sz="1600" dirty="0" smtClean="0">
                <a:sym typeface="Wingdings" panose="05000000000000000000" pitchFamily="2" charset="2"/>
              </a:rPr>
              <a:t>)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>
                <a:sym typeface="Wingdings" panose="05000000000000000000" pitchFamily="2" charset="2"/>
              </a:rPr>
              <a:t>Squash racket design</a:t>
            </a:r>
            <a:endParaRPr lang="en-GB" sz="1200" dirty="0">
              <a:sym typeface="Wingdings" panose="05000000000000000000" pitchFamily="2" charset="2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>
              <a:sym typeface="Wingdings" panose="05000000000000000000" pitchFamily="2" charset="2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76800"/>
            <a:ext cx="89200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33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GB" dirty="0" smtClean="0"/>
              <a:t>Computation: You evaluate an expensive energy function at some few points; fit a spline to it to get its (interpolated or approximated) value at all other points instantly</a:t>
            </a:r>
          </a:p>
          <a:p>
            <a:r>
              <a:rPr lang="en-GB" dirty="0" err="1" smtClean="0"/>
              <a:t>Modeling</a:t>
            </a:r>
            <a:r>
              <a:rPr lang="en-GB" dirty="0" smtClean="0"/>
              <a:t>: Ship/Boeing design, racket design, hair design, ..</a:t>
            </a:r>
          </a:p>
          <a:p>
            <a:r>
              <a:rPr lang="en-GB" dirty="0" smtClean="0"/>
              <a:t>Animation/robotics: Smooth out the path to trace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669925" y="3925887"/>
            <a:ext cx="2370137" cy="2119313"/>
          </a:xfrm>
          <a:custGeom>
            <a:avLst/>
            <a:gdLst>
              <a:gd name="T0" fmla="*/ 0 w 6583"/>
              <a:gd name="T1" fmla="*/ 2147483647 h 5888"/>
              <a:gd name="T2" fmla="*/ 2147483647 w 6583"/>
              <a:gd name="T3" fmla="*/ 2147483647 h 5888"/>
              <a:gd name="T4" fmla="*/ 2147483647 w 6583"/>
              <a:gd name="T5" fmla="*/ 2147483647 h 5888"/>
              <a:gd name="T6" fmla="*/ 2147483647 w 6583"/>
              <a:gd name="T7" fmla="*/ 2147483647 h 5888"/>
              <a:gd name="T8" fmla="*/ 2147483647 w 6583"/>
              <a:gd name="T9" fmla="*/ 2147483647 h 5888"/>
              <a:gd name="T10" fmla="*/ 2147483647 w 6583"/>
              <a:gd name="T11" fmla="*/ 2147483647 h 5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83"/>
              <a:gd name="T19" fmla="*/ 0 h 5888"/>
              <a:gd name="T20" fmla="*/ 6583 w 6583"/>
              <a:gd name="T21" fmla="*/ 5888 h 58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83" h="5888">
                <a:moveTo>
                  <a:pt x="0" y="3381"/>
                </a:moveTo>
                <a:cubicBezTo>
                  <a:pt x="1191" y="405"/>
                  <a:pt x="2881" y="0"/>
                  <a:pt x="4402" y="199"/>
                </a:cubicBezTo>
                <a:cubicBezTo>
                  <a:pt x="6210" y="435"/>
                  <a:pt x="6093" y="1699"/>
                  <a:pt x="5428" y="2216"/>
                </a:cubicBezTo>
                <a:cubicBezTo>
                  <a:pt x="4832" y="2679"/>
                  <a:pt x="1819" y="2191"/>
                  <a:pt x="1687" y="3249"/>
                </a:cubicBezTo>
                <a:cubicBezTo>
                  <a:pt x="1555" y="4307"/>
                  <a:pt x="5196" y="5887"/>
                  <a:pt x="5858" y="4630"/>
                </a:cubicBezTo>
                <a:cubicBezTo>
                  <a:pt x="6582" y="3256"/>
                  <a:pt x="6482" y="1926"/>
                  <a:pt x="6482" y="1926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611187" y="3844925"/>
            <a:ext cx="2513013" cy="2298700"/>
          </a:xfrm>
          <a:custGeom>
            <a:avLst/>
            <a:gdLst>
              <a:gd name="T0" fmla="*/ 0 w 6980"/>
              <a:gd name="T1" fmla="*/ 2147483647 h 6384"/>
              <a:gd name="T2" fmla="*/ 2147483647 w 6980"/>
              <a:gd name="T3" fmla="*/ 2147483647 h 6384"/>
              <a:gd name="T4" fmla="*/ 2147483647 w 6980"/>
              <a:gd name="T5" fmla="*/ 0 h 6384"/>
              <a:gd name="T6" fmla="*/ 2147483647 w 6980"/>
              <a:gd name="T7" fmla="*/ 2147483647 h 6384"/>
              <a:gd name="T8" fmla="*/ 2147483647 w 6980"/>
              <a:gd name="T9" fmla="*/ 2147483647 h 6384"/>
              <a:gd name="T10" fmla="*/ 2147483647 w 6980"/>
              <a:gd name="T11" fmla="*/ 2147483647 h 6384"/>
              <a:gd name="T12" fmla="*/ 0 w 6980"/>
              <a:gd name="T13" fmla="*/ 2147483647 h 6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80"/>
              <a:gd name="T22" fmla="*/ 0 h 6384"/>
              <a:gd name="T23" fmla="*/ 6980 w 6980"/>
              <a:gd name="T24" fmla="*/ 6384 h 63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80" h="6384">
                <a:moveTo>
                  <a:pt x="0" y="3638"/>
                </a:moveTo>
                <a:lnTo>
                  <a:pt x="1059" y="363"/>
                </a:lnTo>
                <a:lnTo>
                  <a:pt x="3076" y="0"/>
                </a:lnTo>
                <a:lnTo>
                  <a:pt x="6549" y="363"/>
                </a:lnTo>
                <a:lnTo>
                  <a:pt x="6979" y="3406"/>
                </a:lnTo>
                <a:lnTo>
                  <a:pt x="5457" y="6383"/>
                </a:lnTo>
                <a:lnTo>
                  <a:pt x="0" y="3638"/>
                </a:lnTo>
              </a:path>
            </a:pathLst>
          </a:custGeom>
          <a:noFill/>
          <a:ln w="1836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658812" y="3914775"/>
            <a:ext cx="2405063" cy="2143125"/>
          </a:xfrm>
          <a:custGeom>
            <a:avLst/>
            <a:gdLst>
              <a:gd name="T0" fmla="*/ 0 w 6681"/>
              <a:gd name="T1" fmla="*/ 2147483647 h 5954"/>
              <a:gd name="T2" fmla="*/ 2147483647 w 6681"/>
              <a:gd name="T3" fmla="*/ 2147483647 h 5954"/>
              <a:gd name="T4" fmla="*/ 2147483647 w 6681"/>
              <a:gd name="T5" fmla="*/ 0 h 5954"/>
              <a:gd name="T6" fmla="*/ 2147483647 w 6681"/>
              <a:gd name="T7" fmla="*/ 2147483647 h 5954"/>
              <a:gd name="T8" fmla="*/ 2147483647 w 6681"/>
              <a:gd name="T9" fmla="*/ 2147483647 h 5954"/>
              <a:gd name="T10" fmla="*/ 2147483647 w 6681"/>
              <a:gd name="T11" fmla="*/ 2147483647 h 5954"/>
              <a:gd name="T12" fmla="*/ 2147483647 w 6681"/>
              <a:gd name="T13" fmla="*/ 2147483647 h 5954"/>
              <a:gd name="T14" fmla="*/ 2147483647 w 6681"/>
              <a:gd name="T15" fmla="*/ 2147483647 h 5954"/>
              <a:gd name="T16" fmla="*/ 2147483647 w 6681"/>
              <a:gd name="T17" fmla="*/ 2147483647 h 5954"/>
              <a:gd name="T18" fmla="*/ 2147483647 w 6681"/>
              <a:gd name="T19" fmla="*/ 2147483647 h 5954"/>
              <a:gd name="T20" fmla="*/ 2147483647 w 6681"/>
              <a:gd name="T21" fmla="*/ 2147483647 h 5954"/>
              <a:gd name="T22" fmla="*/ 2147483647 w 6681"/>
              <a:gd name="T23" fmla="*/ 2147483647 h 5954"/>
              <a:gd name="T24" fmla="*/ 2147483647 w 6681"/>
              <a:gd name="T25" fmla="*/ 2147483647 h 5954"/>
              <a:gd name="T26" fmla="*/ 2147483647 w 6681"/>
              <a:gd name="T27" fmla="*/ 2147483647 h 5954"/>
              <a:gd name="T28" fmla="*/ 2147483647 w 6681"/>
              <a:gd name="T29" fmla="*/ 2147483647 h 595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681"/>
              <a:gd name="T46" fmla="*/ 0 h 5954"/>
              <a:gd name="T47" fmla="*/ 6681 w 6681"/>
              <a:gd name="T48" fmla="*/ 5954 h 595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681" h="5954">
                <a:moveTo>
                  <a:pt x="0" y="3407"/>
                </a:moveTo>
                <a:lnTo>
                  <a:pt x="1157" y="331"/>
                </a:lnTo>
                <a:lnTo>
                  <a:pt x="2910" y="0"/>
                </a:lnTo>
                <a:lnTo>
                  <a:pt x="4498" y="198"/>
                </a:lnTo>
                <a:lnTo>
                  <a:pt x="6250" y="298"/>
                </a:lnTo>
                <a:lnTo>
                  <a:pt x="6052" y="1720"/>
                </a:lnTo>
                <a:lnTo>
                  <a:pt x="5457" y="2216"/>
                </a:lnTo>
                <a:lnTo>
                  <a:pt x="4828" y="2778"/>
                </a:lnTo>
                <a:lnTo>
                  <a:pt x="1819" y="2315"/>
                </a:lnTo>
                <a:lnTo>
                  <a:pt x="1719" y="3340"/>
                </a:lnTo>
                <a:lnTo>
                  <a:pt x="1620" y="4333"/>
                </a:lnTo>
                <a:lnTo>
                  <a:pt x="5258" y="5953"/>
                </a:lnTo>
                <a:lnTo>
                  <a:pt x="5887" y="4597"/>
                </a:lnTo>
                <a:lnTo>
                  <a:pt x="6680" y="3175"/>
                </a:lnTo>
                <a:lnTo>
                  <a:pt x="6548" y="1951"/>
                </a:lnTo>
              </a:path>
            </a:pathLst>
          </a:custGeom>
          <a:noFill/>
          <a:ln w="1836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3892550" y="3925887"/>
            <a:ext cx="1536700" cy="2046288"/>
          </a:xfrm>
          <a:custGeom>
            <a:avLst/>
            <a:gdLst>
              <a:gd name="T0" fmla="*/ 2147483647 w 4267"/>
              <a:gd name="T1" fmla="*/ 2147483647 h 5682"/>
              <a:gd name="T2" fmla="*/ 2147483647 w 4267"/>
              <a:gd name="T3" fmla="*/ 2147483647 h 5682"/>
              <a:gd name="T4" fmla="*/ 1541328482 w 4267"/>
              <a:gd name="T5" fmla="*/ 2147483647 h 5682"/>
              <a:gd name="T6" fmla="*/ 2147483647 w 4267"/>
              <a:gd name="T7" fmla="*/ 2147483647 h 5682"/>
              <a:gd name="T8" fmla="*/ 0 60000 65536"/>
              <a:gd name="T9" fmla="*/ 0 60000 65536"/>
              <a:gd name="T10" fmla="*/ 0 60000 65536"/>
              <a:gd name="T11" fmla="*/ 0 60000 65536"/>
              <a:gd name="T12" fmla="*/ 0 w 4267"/>
              <a:gd name="T13" fmla="*/ 0 h 5682"/>
              <a:gd name="T14" fmla="*/ 4267 w 4267"/>
              <a:gd name="T15" fmla="*/ 5682 h 56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7" h="5682">
                <a:moveTo>
                  <a:pt x="231" y="1423"/>
                </a:moveTo>
                <a:cubicBezTo>
                  <a:pt x="2282" y="0"/>
                  <a:pt x="4266" y="2580"/>
                  <a:pt x="3473" y="3904"/>
                </a:cubicBezTo>
                <a:cubicBezTo>
                  <a:pt x="2409" y="5681"/>
                  <a:pt x="67" y="4301"/>
                  <a:pt x="33" y="3341"/>
                </a:cubicBezTo>
                <a:cubicBezTo>
                  <a:pt x="0" y="2415"/>
                  <a:pt x="1620" y="1720"/>
                  <a:pt x="2712" y="2812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/>
          <p:cNvSpPr>
            <a:spLocks noChangeArrowheads="1"/>
          </p:cNvSpPr>
          <p:nvPr/>
        </p:nvSpPr>
        <p:spPr bwMode="auto">
          <a:xfrm>
            <a:off x="3810000" y="3810000"/>
            <a:ext cx="1785937" cy="2179637"/>
          </a:xfrm>
          <a:custGeom>
            <a:avLst/>
            <a:gdLst>
              <a:gd name="T0" fmla="*/ 2147483647 w 4962"/>
              <a:gd name="T1" fmla="*/ 2147483647 h 6053"/>
              <a:gd name="T2" fmla="*/ 2147483647 w 4962"/>
              <a:gd name="T3" fmla="*/ 0 h 6053"/>
              <a:gd name="T4" fmla="*/ 2147483647 w 4962"/>
              <a:gd name="T5" fmla="*/ 2147483647 h 6053"/>
              <a:gd name="T6" fmla="*/ 2147483647 w 4962"/>
              <a:gd name="T7" fmla="*/ 2147483647 h 6053"/>
              <a:gd name="T8" fmla="*/ 0 w 4962"/>
              <a:gd name="T9" fmla="*/ 2147483647 h 6053"/>
              <a:gd name="T10" fmla="*/ 0 w 4962"/>
              <a:gd name="T11" fmla="*/ 2147483647 h 6053"/>
              <a:gd name="T12" fmla="*/ 2147483647 w 4962"/>
              <a:gd name="T13" fmla="*/ 2147483647 h 6053"/>
              <a:gd name="T14" fmla="*/ 2147483647 w 4962"/>
              <a:gd name="T15" fmla="*/ 2147483647 h 60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962"/>
              <a:gd name="T25" fmla="*/ 0 h 6053"/>
              <a:gd name="T26" fmla="*/ 4962 w 4962"/>
              <a:gd name="T27" fmla="*/ 6053 h 60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962" h="6053">
                <a:moveTo>
                  <a:pt x="298" y="1422"/>
                </a:moveTo>
                <a:lnTo>
                  <a:pt x="2448" y="0"/>
                </a:lnTo>
                <a:lnTo>
                  <a:pt x="4961" y="2943"/>
                </a:lnTo>
                <a:lnTo>
                  <a:pt x="2646" y="6052"/>
                </a:lnTo>
                <a:lnTo>
                  <a:pt x="0" y="4828"/>
                </a:lnTo>
                <a:lnTo>
                  <a:pt x="0" y="2811"/>
                </a:lnTo>
                <a:lnTo>
                  <a:pt x="364" y="1323"/>
                </a:lnTo>
                <a:lnTo>
                  <a:pt x="298" y="1422"/>
                </a:lnTo>
              </a:path>
            </a:pathLst>
          </a:custGeom>
          <a:noFill/>
          <a:ln w="1836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6"/>
          <p:cNvSpPr>
            <a:spLocks noChangeArrowheads="1"/>
          </p:cNvSpPr>
          <p:nvPr/>
        </p:nvSpPr>
        <p:spPr bwMode="auto">
          <a:xfrm>
            <a:off x="3894137" y="3952875"/>
            <a:ext cx="1536700" cy="1952625"/>
          </a:xfrm>
          <a:custGeom>
            <a:avLst/>
            <a:gdLst>
              <a:gd name="T0" fmla="*/ 2147483647 w 4267"/>
              <a:gd name="T1" fmla="*/ 2147483647 h 5425"/>
              <a:gd name="T2" fmla="*/ 2147483647 w 4267"/>
              <a:gd name="T3" fmla="*/ 0 h 5425"/>
              <a:gd name="T4" fmla="*/ 2147483647 w 4267"/>
              <a:gd name="T5" fmla="*/ 2147483647 h 5425"/>
              <a:gd name="T6" fmla="*/ 2147483647 w 4267"/>
              <a:gd name="T7" fmla="*/ 2147483647 h 5425"/>
              <a:gd name="T8" fmla="*/ 2147483647 w 4267"/>
              <a:gd name="T9" fmla="*/ 2147483647 h 5425"/>
              <a:gd name="T10" fmla="*/ 1541328482 w 4267"/>
              <a:gd name="T11" fmla="*/ 2147483647 h 5425"/>
              <a:gd name="T12" fmla="*/ 0 w 4267"/>
              <a:gd name="T13" fmla="*/ 2147483647 h 5425"/>
              <a:gd name="T14" fmla="*/ 2147483647 w 4267"/>
              <a:gd name="T15" fmla="*/ 2147483647 h 5425"/>
              <a:gd name="T16" fmla="*/ 2147483647 w 4267"/>
              <a:gd name="T17" fmla="*/ 2147483647 h 5425"/>
              <a:gd name="T18" fmla="*/ 2147483647 w 4267"/>
              <a:gd name="T19" fmla="*/ 2147483647 h 54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267"/>
              <a:gd name="T31" fmla="*/ 0 h 5425"/>
              <a:gd name="T32" fmla="*/ 4267 w 4267"/>
              <a:gd name="T33" fmla="*/ 5425 h 54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267" h="5425">
                <a:moveTo>
                  <a:pt x="364" y="1323"/>
                </a:moveTo>
                <a:lnTo>
                  <a:pt x="2249" y="0"/>
                </a:lnTo>
                <a:lnTo>
                  <a:pt x="4266" y="2612"/>
                </a:lnTo>
                <a:lnTo>
                  <a:pt x="3440" y="3968"/>
                </a:lnTo>
                <a:lnTo>
                  <a:pt x="2447" y="5424"/>
                </a:lnTo>
                <a:lnTo>
                  <a:pt x="33" y="4167"/>
                </a:lnTo>
                <a:lnTo>
                  <a:pt x="0" y="3274"/>
                </a:lnTo>
                <a:lnTo>
                  <a:pt x="66" y="2447"/>
                </a:lnTo>
                <a:lnTo>
                  <a:pt x="1654" y="1653"/>
                </a:lnTo>
                <a:lnTo>
                  <a:pt x="2811" y="2844"/>
                </a:lnTo>
              </a:path>
            </a:pathLst>
          </a:custGeom>
          <a:noFill/>
          <a:ln w="18360">
            <a:solidFill>
              <a:srgbClr val="0099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620712" y="51006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1008062" y="40084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1665287" y="38750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2852737" y="39846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2205037" y="39481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2565400" y="46672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2794000" y="44767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2349500" y="48482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1233487" y="50641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1268412" y="470376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1196975" y="54244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0"/>
          <p:cNvSpPr>
            <a:spLocks noChangeArrowheads="1"/>
          </p:cNvSpPr>
          <p:nvPr/>
        </p:nvSpPr>
        <p:spPr bwMode="auto">
          <a:xfrm>
            <a:off x="2709862" y="55324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2492375" y="599916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2997200" y="50276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23"/>
          <p:cNvSpPr>
            <a:spLocks noChangeArrowheads="1"/>
          </p:cNvSpPr>
          <p:nvPr/>
        </p:nvSpPr>
        <p:spPr bwMode="auto">
          <a:xfrm>
            <a:off x="2960687" y="45958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24"/>
          <p:cNvSpPr>
            <a:spLocks noChangeArrowheads="1"/>
          </p:cNvSpPr>
          <p:nvPr/>
        </p:nvSpPr>
        <p:spPr bwMode="auto">
          <a:xfrm>
            <a:off x="3970337" y="43688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3862387" y="50879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4833937" y="49085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5086350" y="530383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373687" y="4837112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4725987" y="58435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3862387" y="48006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31"/>
          <p:cNvSpPr>
            <a:spLocks noChangeArrowheads="1"/>
          </p:cNvSpPr>
          <p:nvPr/>
        </p:nvSpPr>
        <p:spPr bwMode="auto">
          <a:xfrm>
            <a:off x="3862387" y="54117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32"/>
          <p:cNvSpPr>
            <a:spLocks noChangeArrowheads="1"/>
          </p:cNvSpPr>
          <p:nvPr/>
        </p:nvSpPr>
        <p:spPr bwMode="auto">
          <a:xfrm>
            <a:off x="4654550" y="3900487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4438650" y="451167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07" y="3759200"/>
            <a:ext cx="231049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Splines we discussed so far are also known as </a:t>
            </a:r>
            <a:r>
              <a:rPr lang="en-GB" sz="1996" dirty="0" err="1" smtClean="0"/>
              <a:t>Catmull</a:t>
            </a:r>
            <a:r>
              <a:rPr lang="en-GB" sz="1996" dirty="0" smtClean="0"/>
              <a:t>-Rom splines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Their behaviour depends on the choice of parameters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/>
              <a:t>at the control points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Uniform parametrization: </a:t>
            </a:r>
            <a:r>
              <a:rPr lang="en-GB" sz="2000" dirty="0" err="1">
                <a:sym typeface="Wingdings" panose="05000000000000000000" pitchFamily="2" charset="2"/>
              </a:rPr>
              <a:t>u</a:t>
            </a:r>
            <a:r>
              <a:rPr lang="en-GB" sz="2000" baseline="-25000" dirty="0" err="1">
                <a:sym typeface="Wingdings" panose="05000000000000000000" pitchFamily="2" charset="2"/>
              </a:rPr>
              <a:t>k</a:t>
            </a:r>
            <a:r>
              <a:rPr lang="en-GB" sz="1400" baseline="-25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= 1 (Normalized Cubic Splines, aka standard or </a:t>
            </a:r>
            <a:r>
              <a:rPr lang="tr-TR" sz="2000" dirty="0" smtClean="0"/>
              <a:t>uniform </a:t>
            </a:r>
            <a:r>
              <a:rPr lang="tr-TR" sz="2000" dirty="0"/>
              <a:t>Catmull-Rom spline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Chordal parametrization: </a:t>
            </a:r>
            <a:r>
              <a:rPr lang="en-GB" sz="2000" dirty="0" err="1">
                <a:sym typeface="Wingdings" panose="05000000000000000000" pitchFamily="2" charset="2"/>
              </a:rPr>
              <a:t>u</a:t>
            </a:r>
            <a:r>
              <a:rPr lang="en-GB" sz="2000" baseline="-25000" dirty="0" err="1">
                <a:sym typeface="Wingdings" panose="05000000000000000000" pitchFamily="2" charset="2"/>
              </a:rPr>
              <a:t>k</a:t>
            </a:r>
            <a:r>
              <a:rPr lang="en-GB" sz="1400" baseline="-25000" dirty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~ 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–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 (chordal </a:t>
            </a:r>
            <a:r>
              <a:rPr lang="tr-TR" sz="2000" dirty="0" smtClean="0"/>
              <a:t>CatmullRom </a:t>
            </a:r>
            <a:r>
              <a:rPr lang="tr-TR" sz="2000" dirty="0"/>
              <a:t>spline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</a:t>
            </a:r>
            <a:r>
              <a:rPr lang="tr-TR" sz="2000" dirty="0" smtClean="0"/>
              <a:t>entripetal</a:t>
            </a:r>
            <a:r>
              <a:rPr lang="tr-TR" sz="2000" dirty="0"/>
              <a:t> </a:t>
            </a:r>
            <a:r>
              <a:rPr lang="en-US" sz="2000" dirty="0" smtClean="0"/>
              <a:t>parametrization</a:t>
            </a:r>
            <a:r>
              <a:rPr lang="en-US" sz="2000" dirty="0"/>
              <a:t>: </a:t>
            </a:r>
            <a:r>
              <a:rPr lang="en-GB" sz="2000" dirty="0" err="1">
                <a:sym typeface="Wingdings" panose="05000000000000000000" pitchFamily="2" charset="2"/>
              </a:rPr>
              <a:t>u</a:t>
            </a:r>
            <a:r>
              <a:rPr lang="en-GB" sz="2000" baseline="-25000" dirty="0" err="1">
                <a:sym typeface="Wingdings" panose="05000000000000000000" pitchFamily="2" charset="2"/>
              </a:rPr>
              <a:t>k</a:t>
            </a:r>
            <a:r>
              <a:rPr lang="en-GB" sz="1400" baseline="-25000" dirty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~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0.5</a:t>
            </a:r>
            <a:r>
              <a:rPr lang="en-GB" sz="2000" dirty="0" smtClean="0">
                <a:sym typeface="Wingdings" panose="05000000000000000000" pitchFamily="2" charset="2"/>
              </a:rPr>
              <a:t> (c</a:t>
            </a:r>
            <a:r>
              <a:rPr lang="tr-TR" sz="2000" dirty="0" smtClean="0"/>
              <a:t>entripetal Catmull-Rom </a:t>
            </a:r>
            <a:r>
              <a:rPr lang="tr-TR" sz="2000" dirty="0"/>
              <a:t>spline</a:t>
            </a:r>
            <a:r>
              <a:rPr lang="en-GB" sz="2000" dirty="0">
                <a:sym typeface="Wingdings" panose="05000000000000000000" pitchFamily="2" charset="2"/>
              </a:rPr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733800"/>
            <a:ext cx="2632744" cy="30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2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</a:t>
            </a:r>
            <a:r>
              <a:rPr lang="en-GB" sz="2000" dirty="0"/>
              <a:t>|</a:t>
            </a:r>
            <a:r>
              <a:rPr lang="en-GB" sz="2000" dirty="0" smtClean="0">
                <a:sym typeface="Wingdings" panose="05000000000000000000" pitchFamily="2" charset="2"/>
              </a:rPr>
              <a:t>|</a:t>
            </a:r>
            <a:r>
              <a:rPr lang="en-GB" sz="2000" dirty="0">
                <a:sym typeface="Wingdings" panose="05000000000000000000" pitchFamily="2" charset="2"/>
              </a:rPr>
              <a:t>P</a:t>
            </a:r>
            <a:r>
              <a:rPr lang="en-GB" sz="2000" baseline="-25000" dirty="0">
                <a:sym typeface="Wingdings" panose="05000000000000000000" pitchFamily="2" charset="2"/>
              </a:rPr>
              <a:t>k-1</a:t>
            </a:r>
            <a:r>
              <a:rPr lang="en-GB" sz="2000" dirty="0">
                <a:sym typeface="Wingdings" panose="05000000000000000000" pitchFamily="2" charset="2"/>
              </a:rPr>
              <a:t> 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Uniform:     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= 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0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Chordal:     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 smtClean="0">
                <a:sym typeface="Wingdings" panose="05000000000000000000" pitchFamily="2" charset="2"/>
              </a:rPr>
              <a:t>~ 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1</a:t>
            </a: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Centripetal: </a:t>
            </a:r>
            <a:r>
              <a:rPr lang="en-GB" sz="2000" dirty="0" err="1" smtClean="0">
                <a:sym typeface="Wingdings" panose="05000000000000000000" pitchFamily="2" charset="2"/>
              </a:rPr>
              <a:t>u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1400" baseline="-25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~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n-GB" sz="2000" baseline="30000" dirty="0" smtClean="0">
                <a:sym typeface="Wingdings" panose="05000000000000000000" pitchFamily="2" charset="2"/>
              </a:rPr>
              <a:t>0.5</a:t>
            </a:r>
            <a:r>
              <a:rPr lang="en-GB" sz="2000" dirty="0" smtClean="0">
                <a:sym typeface="Wingdings" panose="05000000000000000000" pitchFamily="2" charset="2"/>
              </a:rPr>
              <a:t> (</a:t>
            </a:r>
            <a:r>
              <a:rPr lang="en-US" sz="2000" dirty="0" smtClean="0">
                <a:sym typeface="Wingdings" panose="05000000000000000000" pitchFamily="2" charset="2"/>
              </a:rPr>
              <a:t>best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Will not form loop or self-intersection within a curve segment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Cusp will never occur </a:t>
            </a:r>
            <a:r>
              <a:rPr lang="en-GB" sz="1600" dirty="0">
                <a:sym typeface="Wingdings" panose="05000000000000000000" pitchFamily="2" charset="2"/>
              </a:rPr>
              <a:t>within a curve </a:t>
            </a:r>
            <a:r>
              <a:rPr lang="en-GB" sz="1600" dirty="0" smtClean="0">
                <a:sym typeface="Wingdings" panose="05000000000000000000" pitchFamily="2" charset="2"/>
              </a:rPr>
              <a:t>segment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>
                <a:sym typeface="Wingdings" panose="05000000000000000000" pitchFamily="2" charset="2"/>
              </a:rPr>
              <a:t>Spline follows the control points more tightly</a:t>
            </a:r>
            <a:endParaRPr lang="en-GB" sz="1600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-25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56" y="3657600"/>
            <a:ext cx="2632744" cy="3089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657600"/>
            <a:ext cx="3629025" cy="2698897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533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96486"/>
            <a:ext cx="6777037" cy="50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7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Loop arises if the tangent vectors are too powerful (right)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Loop does not violate continuity condition, hence possible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9" y="1905000"/>
            <a:ext cx="7515225" cy="21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</a:t>
            </a:r>
            <a:r>
              <a:rPr lang="en-GB" sz="2000" dirty="0" smtClean="0">
                <a:sym typeface="Wingdings" panose="05000000000000000000" pitchFamily="2" charset="2"/>
              </a:rPr>
              <a:t>||P</a:t>
            </a:r>
            <a:r>
              <a:rPr lang="en-GB" sz="2000" baseline="-25000" dirty="0" smtClean="0">
                <a:sym typeface="Wingdings" panose="05000000000000000000" pitchFamily="2" charset="2"/>
              </a:rPr>
              <a:t>k-1</a:t>
            </a:r>
            <a:r>
              <a:rPr lang="en-GB" sz="2000" dirty="0" smtClean="0">
                <a:sym typeface="Wingdings" panose="05000000000000000000" pitchFamily="2" charset="2"/>
              </a:rPr>
              <a:t> </a:t>
            </a:r>
            <a:r>
              <a:rPr lang="en-GB" sz="2000" dirty="0">
                <a:sym typeface="Wingdings" panose="05000000000000000000" pitchFamily="2" charset="2"/>
              </a:rPr>
              <a:t>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Uniform parameterization </a:t>
            </a:r>
            <a:r>
              <a:rPr lang="en-US" sz="2000" dirty="0" smtClean="0"/>
              <a:t>overshoots </a:t>
            </a:r>
            <a:r>
              <a:rPr lang="en-US" sz="2000" dirty="0"/>
              <a:t>and often generates cusps and intersections within short curve </a:t>
            </a:r>
            <a:r>
              <a:rPr lang="en-US" sz="2000" dirty="0" smtClean="0"/>
              <a:t>segments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Chordal has the same problems for longer segments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Centripetal is guaranteed to be loop/intersection-free and cusp-free and does not suffer from overshooting (tight)</a:t>
            </a:r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828800"/>
            <a:ext cx="8391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22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Spline Parametrization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All from the same family: |</a:t>
            </a:r>
            <a:r>
              <a:rPr lang="en-GB" sz="2000" dirty="0" smtClean="0">
                <a:sym typeface="Wingdings" panose="05000000000000000000" pitchFamily="2" charset="2"/>
              </a:rPr>
              <a:t>|</a:t>
            </a:r>
            <a:r>
              <a:rPr lang="en-GB" sz="2000" dirty="0">
                <a:sym typeface="Wingdings" panose="05000000000000000000" pitchFamily="2" charset="2"/>
              </a:rPr>
              <a:t>P</a:t>
            </a:r>
            <a:r>
              <a:rPr lang="en-GB" sz="2000" baseline="-25000" dirty="0">
                <a:sym typeface="Wingdings" panose="05000000000000000000" pitchFamily="2" charset="2"/>
              </a:rPr>
              <a:t>k-1</a:t>
            </a:r>
            <a:r>
              <a:rPr lang="en-GB" sz="2000" dirty="0">
                <a:sym typeface="Wingdings" panose="05000000000000000000" pitchFamily="2" charset="2"/>
              </a:rPr>
              <a:t> - </a:t>
            </a:r>
            <a:r>
              <a:rPr lang="en-GB" sz="2000" dirty="0" err="1" smtClean="0">
                <a:sym typeface="Wingdings" panose="05000000000000000000" pitchFamily="2" charset="2"/>
              </a:rPr>
              <a:t>P</a:t>
            </a:r>
            <a:r>
              <a:rPr lang="en-GB" sz="2000" baseline="-25000" dirty="0" err="1" smtClean="0">
                <a:sym typeface="Wingdings" panose="05000000000000000000" pitchFamily="2" charset="2"/>
              </a:rPr>
              <a:t>k</a:t>
            </a:r>
            <a:r>
              <a:rPr lang="en-GB" sz="2000" dirty="0" smtClean="0">
                <a:sym typeface="Wingdings" panose="05000000000000000000" pitchFamily="2" charset="2"/>
              </a:rPr>
              <a:t>||</a:t>
            </a:r>
            <a:r>
              <a:rPr lang="el-GR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A hair design application of splines (from Hair Meshes paper, 2009)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81200"/>
            <a:ext cx="9067800" cy="3876675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230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Same as the Normalized Cubic Splines, except the tangent vectors are also provided for each position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Recall that tangent vectors are computed (not provided) based on the second derivation equality condition in Normalized Cubic Splines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 smtClean="0"/>
              <a:t>Tangents of 2 endpoints of the spline can be provided in the Clamped version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Availability of tangent vectors save us from building </a:t>
            </a:r>
            <a:r>
              <a:rPr lang="en-GB" sz="1996" dirty="0" err="1" smtClean="0"/>
              <a:t>nxn</a:t>
            </a:r>
            <a:r>
              <a:rPr lang="en-GB" sz="1996" dirty="0" smtClean="0"/>
              <a:t> matrices of the Normalized Cubic Spline case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We will instead have local 4x4 matrices per segment which avoids local-change global-update limitation of </a:t>
            </a:r>
            <a:r>
              <a:rPr lang="en-GB" sz="1996" dirty="0"/>
              <a:t>the Normalized Cubic </a:t>
            </a:r>
            <a:r>
              <a:rPr lang="en-GB" sz="1996" dirty="0" smtClean="0"/>
              <a:t>Spline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400" dirty="0"/>
              <a:t>Moving any point </a:t>
            </a:r>
            <a:r>
              <a:rPr lang="en-GB" sz="1400" dirty="0" err="1"/>
              <a:t>P</a:t>
            </a:r>
            <a:r>
              <a:rPr lang="en-GB" sz="1400" baseline="-25000" dirty="0" err="1"/>
              <a:t>k</a:t>
            </a:r>
            <a:r>
              <a:rPr lang="en-GB" sz="1400" baseline="-25000" dirty="0"/>
              <a:t> </a:t>
            </a:r>
            <a:r>
              <a:rPr lang="en-US" sz="1400" dirty="0" smtClean="0"/>
              <a:t>in</a:t>
            </a:r>
            <a:endParaRPr lang="en-GB" sz="1400" baseline="-250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400" baseline="-25000" dirty="0" smtClean="0"/>
              <a:t> </a:t>
            </a:r>
            <a:r>
              <a:rPr lang="en-GB" sz="1400" dirty="0" smtClean="0"/>
              <a:t>    </a:t>
            </a:r>
            <a:r>
              <a:rPr lang="en-GB" sz="1400" baseline="-25000" dirty="0" smtClean="0"/>
              <a:t> </a:t>
            </a:r>
            <a:r>
              <a:rPr lang="en-US" sz="1400" dirty="0" smtClean="0"/>
              <a:t>a Natural Cubic Spline will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400" dirty="0" smtClean="0"/>
              <a:t>	 change the entire curve 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400" dirty="0" smtClean="0"/>
              <a:t>	 (‘</a:t>
            </a:r>
            <a:r>
              <a:rPr lang="en-US" sz="1400" dirty="0"/>
              <a:t>cos </a:t>
            </a:r>
            <a:r>
              <a:rPr lang="en-GB" sz="1400" dirty="0" smtClean="0"/>
              <a:t>A</a:t>
            </a:r>
            <a:r>
              <a:rPr lang="en-GB" sz="1400" baseline="-25000" dirty="0" smtClean="0"/>
              <a:t>4 </a:t>
            </a:r>
            <a:r>
              <a:rPr lang="en-GB" sz="1400" dirty="0"/>
              <a:t>will change)</a:t>
            </a:r>
            <a:endParaRPr lang="en-US" sz="1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4267200"/>
            <a:ext cx="3762375" cy="1947926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505200" y="48768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220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Given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r>
              <a:rPr lang="en-GB" sz="1996" dirty="0" smtClean="0"/>
              <a:t>, P</a:t>
            </a:r>
            <a:r>
              <a:rPr lang="en-GB" sz="1996" baseline="-25000" dirty="0" smtClean="0"/>
              <a:t>k+1</a:t>
            </a:r>
            <a:r>
              <a:rPr lang="en-GB" sz="1996" dirty="0" smtClean="0"/>
              <a:t>, </a:t>
            </a:r>
            <a:r>
              <a:rPr lang="en-GB" sz="1996" dirty="0"/>
              <a:t>and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r>
              <a:rPr lang="en-GB" sz="1996" dirty="0" smtClean="0"/>
              <a:t>, P’</a:t>
            </a:r>
            <a:r>
              <a:rPr lang="en-GB" sz="1996" baseline="-25000" dirty="0" smtClean="0"/>
              <a:t>k+1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’(0) </a:t>
            </a:r>
            <a:r>
              <a:rPr lang="en-GB" sz="1996" dirty="0"/>
              <a:t>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</a:t>
            </a:r>
            <a:r>
              <a:rPr lang="en-GB" sz="1996" dirty="0" smtClean="0"/>
              <a:t>P</a:t>
            </a:r>
            <a:r>
              <a:rPr lang="en-GB" sz="1996" baseline="-25000" dirty="0" smtClean="0"/>
              <a:t>k+1</a:t>
            </a:r>
            <a:r>
              <a:rPr lang="en-GB" sz="1996" baseline="-25000" dirty="0"/>
              <a:t>	</a:t>
            </a: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</a:t>
            </a:r>
            <a:r>
              <a:rPr lang="en-GB" sz="1996" dirty="0" smtClean="0"/>
              <a:t>P’</a:t>
            </a:r>
            <a:r>
              <a:rPr lang="en-GB" sz="1996" baseline="-25000" dirty="0" smtClean="0"/>
              <a:t>k+1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Use P(u)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B</a:t>
            </a:r>
            <a:r>
              <a:rPr lang="en-GB" sz="1996" baseline="-25000" dirty="0"/>
              <a:t>4</a:t>
            </a:r>
            <a:r>
              <a:rPr lang="en-GB" sz="1996" dirty="0"/>
              <a:t>u</a:t>
            </a:r>
            <a:r>
              <a:rPr lang="en-GB" sz="1996" baseline="30000" dirty="0"/>
              <a:t>3 </a:t>
            </a:r>
            <a:r>
              <a:rPr lang="en-GB" sz="1996" dirty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P(0)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Use P’(u) = B</a:t>
            </a:r>
            <a:r>
              <a:rPr lang="en-GB" sz="1996" baseline="-25000" dirty="0"/>
              <a:t>2</a:t>
            </a:r>
            <a:r>
              <a:rPr lang="en-GB" sz="1996" dirty="0"/>
              <a:t> + 2B</a:t>
            </a:r>
            <a:r>
              <a:rPr lang="en-GB" sz="1996" baseline="-25000" dirty="0"/>
              <a:t>3</a:t>
            </a:r>
            <a:r>
              <a:rPr lang="en-GB" sz="1996" dirty="0"/>
              <a:t>u + 3B</a:t>
            </a:r>
            <a:r>
              <a:rPr lang="en-GB" sz="1996" baseline="-25000" dirty="0"/>
              <a:t>4</a:t>
            </a:r>
            <a:r>
              <a:rPr lang="en-GB" sz="1996" dirty="0"/>
              <a:t>u</a:t>
            </a:r>
            <a:r>
              <a:rPr lang="en-GB" sz="1996" baseline="30000" dirty="0"/>
              <a:t>2 </a:t>
            </a:r>
            <a:r>
              <a:rPr lang="en-GB" sz="1996" dirty="0"/>
              <a:t>for substitutions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7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Need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(from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     to draw the curve segment</a:t>
            </a:r>
            <a:endParaRPr lang="en-GB" sz="1996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dirty="0"/>
              <a:t>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r>
              <a:rPr lang="en-GB" sz="1996" baseline="-25000" dirty="0" smtClean="0"/>
              <a:t>	</a:t>
            </a:r>
            <a:r>
              <a:rPr lang="en-GB" sz="1996" baseline="-25000" dirty="0"/>
              <a:t> </a:t>
            </a:r>
            <a:r>
              <a:rPr lang="en-GB" sz="1996" dirty="0" smtClean="0"/>
              <a:t>      0 0 0 1      B</a:t>
            </a:r>
            <a:r>
              <a:rPr lang="en-GB" sz="1996" baseline="-25000" dirty="0"/>
              <a:t>4</a:t>
            </a: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baseline="-25000" dirty="0" smtClean="0"/>
              <a:t>k+1     </a:t>
            </a:r>
            <a:r>
              <a:rPr lang="en-GB" sz="1996" dirty="0" smtClean="0"/>
              <a:t>=    1 1 1 1	     B</a:t>
            </a:r>
            <a:r>
              <a:rPr lang="en-GB" sz="1996" baseline="-25000" dirty="0" smtClean="0"/>
              <a:t>3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r>
              <a:rPr lang="en-GB" sz="1996" baseline="-25000" dirty="0" smtClean="0"/>
              <a:t>	</a:t>
            </a:r>
            <a:r>
              <a:rPr lang="en-GB" sz="1996" dirty="0"/>
              <a:t>  </a:t>
            </a:r>
            <a:r>
              <a:rPr lang="en-GB" sz="1996" dirty="0" smtClean="0"/>
              <a:t>     0 0 1 0	</a:t>
            </a:r>
            <a:r>
              <a:rPr lang="en-GB" sz="1996" dirty="0"/>
              <a:t> </a:t>
            </a:r>
            <a:r>
              <a:rPr lang="en-GB" sz="1996" dirty="0" smtClean="0"/>
              <a:t>    B</a:t>
            </a:r>
            <a:r>
              <a:rPr lang="en-GB" sz="1996" baseline="-25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P’</a:t>
            </a:r>
            <a:r>
              <a:rPr lang="en-GB" sz="1996" baseline="-25000" dirty="0" smtClean="0"/>
              <a:t>k+1	</a:t>
            </a:r>
            <a:r>
              <a:rPr lang="en-GB" sz="1996" dirty="0" smtClean="0"/>
              <a:t>       3 2 1 0	     B</a:t>
            </a:r>
            <a:r>
              <a:rPr lang="en-GB" sz="1996" baseline="-25000" dirty="0"/>
              <a:t>1</a:t>
            </a: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78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Need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(from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     to draw the curve segment</a:t>
            </a:r>
            <a:endParaRPr lang="en-GB" sz="1996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dirty="0"/>
              <a:t>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4 	</a:t>
            </a:r>
            <a:r>
              <a:rPr lang="en-GB" sz="1996" baseline="-25000" dirty="0"/>
              <a:t> </a:t>
            </a:r>
            <a:r>
              <a:rPr lang="en-GB" sz="1996" dirty="0" smtClean="0"/>
              <a:t>      0 0 0 1     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3         </a:t>
            </a:r>
            <a:r>
              <a:rPr lang="en-GB" sz="1996" dirty="0" smtClean="0"/>
              <a:t>=    1 1 1 1	     P</a:t>
            </a:r>
            <a:r>
              <a:rPr lang="en-GB" sz="1996" baseline="-25000" dirty="0" smtClean="0"/>
              <a:t>k+1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2	</a:t>
            </a:r>
            <a:r>
              <a:rPr lang="en-GB" sz="1996" dirty="0"/>
              <a:t>  </a:t>
            </a:r>
            <a:r>
              <a:rPr lang="en-GB" sz="1996" dirty="0" smtClean="0"/>
              <a:t>     0 0 1 0	</a:t>
            </a:r>
            <a:r>
              <a:rPr lang="en-GB" sz="1996" dirty="0"/>
              <a:t> </a:t>
            </a:r>
            <a:r>
              <a:rPr lang="en-GB" sz="1996" dirty="0" smtClean="0"/>
              <a:t>   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       3 2 1 0	     P’</a:t>
            </a:r>
            <a:r>
              <a:rPr lang="en-GB" sz="1996" baseline="-25000" dirty="0" smtClean="0"/>
              <a:t>k+1</a:t>
            </a: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743200" y="4242034"/>
            <a:ext cx="2512764" cy="208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528809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1642"/>
          </a:xfrm>
        </p:spPr>
        <p:txBody>
          <a:bodyPr/>
          <a:lstStyle/>
          <a:p>
            <a:r>
              <a:rPr lang="en-GB" dirty="0"/>
              <a:t>Parametric equations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	x = x(u), y = y(u), z = z(u)</a:t>
            </a:r>
          </a:p>
          <a:p>
            <a:r>
              <a:rPr lang="en-GB" sz="2200" dirty="0"/>
              <a:t>Parametric continuity: Continuity properties of curve segments.</a:t>
            </a:r>
          </a:p>
          <a:p>
            <a:pPr lvl="1"/>
            <a:r>
              <a:rPr lang="en-GB" sz="2200" dirty="0"/>
              <a:t>Zero order: Curves intersects at </a:t>
            </a:r>
            <a:br>
              <a:rPr lang="en-GB" sz="2200" dirty="0"/>
            </a:br>
            <a:r>
              <a:rPr lang="en-GB" sz="2200" dirty="0"/>
              <a:t>one end-point: C</a:t>
            </a:r>
            <a:r>
              <a:rPr lang="en-GB" sz="2200" baseline="33000" dirty="0"/>
              <a:t>0</a:t>
            </a:r>
            <a:r>
              <a:rPr lang="en-GB" sz="2200" i="1" baseline="33000" dirty="0"/>
              <a:t> </a:t>
            </a:r>
          </a:p>
          <a:p>
            <a:pPr lvl="1"/>
            <a:r>
              <a:rPr lang="en-GB" sz="2200" dirty="0"/>
              <a:t>First order: C</a:t>
            </a:r>
            <a:r>
              <a:rPr lang="en-GB" sz="2200" baseline="33000" dirty="0"/>
              <a:t>0</a:t>
            </a:r>
            <a:r>
              <a:rPr lang="en-GB" sz="2200" i="1" baseline="33000" dirty="0"/>
              <a:t> </a:t>
            </a:r>
            <a:r>
              <a:rPr lang="en-GB" sz="2200" i="1" dirty="0"/>
              <a:t>and c</a:t>
            </a:r>
            <a:r>
              <a:rPr lang="en-GB" sz="2200" dirty="0"/>
              <a:t>urves has same</a:t>
            </a:r>
            <a:br>
              <a:rPr lang="en-GB" sz="2200" dirty="0"/>
            </a:br>
            <a:r>
              <a:rPr lang="en-GB" sz="2200" dirty="0"/>
              <a:t>tangent at intersection: C</a:t>
            </a:r>
            <a:r>
              <a:rPr lang="en-GB" sz="2200" baseline="33000" dirty="0"/>
              <a:t>1</a:t>
            </a:r>
            <a:r>
              <a:rPr lang="en-GB" sz="2200" dirty="0"/>
              <a:t> </a:t>
            </a:r>
          </a:p>
          <a:p>
            <a:pPr lvl="1"/>
            <a:r>
              <a:rPr lang="en-GB" sz="2200" dirty="0"/>
              <a:t>Second order: C</a:t>
            </a:r>
            <a:r>
              <a:rPr lang="en-GB" sz="2200" baseline="33000" dirty="0"/>
              <a:t>0</a:t>
            </a:r>
            <a:r>
              <a:rPr lang="en-GB" sz="2200" i="1" baseline="33000" dirty="0"/>
              <a:t> </a:t>
            </a:r>
            <a:r>
              <a:rPr lang="en-GB" sz="2200" i="1" dirty="0"/>
              <a:t>,</a:t>
            </a:r>
            <a:r>
              <a:rPr lang="en-GB" sz="2200" dirty="0"/>
              <a:t> C</a:t>
            </a:r>
            <a:r>
              <a:rPr lang="en-GB" sz="2200" baseline="33000" dirty="0"/>
              <a:t>1</a:t>
            </a:r>
            <a:r>
              <a:rPr lang="en-GB" sz="2200" i="1" baseline="33000" dirty="0"/>
              <a:t> </a:t>
            </a:r>
            <a:r>
              <a:rPr lang="en-GB" sz="2200" i="1" dirty="0"/>
              <a:t>and c</a:t>
            </a:r>
            <a:r>
              <a:rPr lang="en-GB" sz="2200" dirty="0"/>
              <a:t>urves has </a:t>
            </a:r>
            <a:br>
              <a:rPr lang="en-GB" sz="2200" dirty="0"/>
            </a:br>
            <a:r>
              <a:rPr lang="en-GB" sz="2200" dirty="0"/>
              <a:t>same second order derivative: </a:t>
            </a:r>
            <a:r>
              <a:rPr lang="en-GB" sz="2200" dirty="0" smtClean="0"/>
              <a:t>C</a:t>
            </a:r>
            <a:r>
              <a:rPr lang="en-GB" sz="2200" baseline="33000" dirty="0" smtClean="0"/>
              <a:t>2</a:t>
            </a:r>
          </a:p>
          <a:p>
            <a:pPr lvl="2"/>
            <a:r>
              <a:rPr lang="en-GB" sz="1800" dirty="0" smtClean="0"/>
              <a:t>Change in rate of change</a:t>
            </a:r>
          </a:p>
          <a:p>
            <a:pPr lvl="2"/>
            <a:r>
              <a:rPr lang="en-GB" sz="1800" dirty="0" smtClean="0"/>
              <a:t>E.g., position’’ w.r.t. time is acceleration</a:t>
            </a:r>
          </a:p>
          <a:p>
            <a:pPr lvl="2"/>
            <a:endParaRPr lang="en-GB" sz="1800" baseline="33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 flipV="1">
            <a:off x="6934200" y="2989464"/>
            <a:ext cx="285750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 flipV="1">
            <a:off x="6553200" y="3073601"/>
            <a:ext cx="384175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/>
        </p:nvSpPr>
        <p:spPr bwMode="auto">
          <a:xfrm>
            <a:off x="6019800" y="2956126"/>
            <a:ext cx="1639888" cy="636588"/>
          </a:xfrm>
          <a:custGeom>
            <a:avLst/>
            <a:gdLst>
              <a:gd name="T0" fmla="*/ 0 w 4556"/>
              <a:gd name="T1" fmla="*/ 2147483647 h 1768"/>
              <a:gd name="T2" fmla="*/ 2147483647 w 4556"/>
              <a:gd name="T3" fmla="*/ 2147483647 h 1768"/>
              <a:gd name="T4" fmla="*/ 2147483647 w 4556"/>
              <a:gd name="T5" fmla="*/ 2147483647 h 1768"/>
              <a:gd name="T6" fmla="*/ 0 60000 65536"/>
              <a:gd name="T7" fmla="*/ 0 60000 65536"/>
              <a:gd name="T8" fmla="*/ 0 60000 65536"/>
              <a:gd name="T9" fmla="*/ 0 w 4556"/>
              <a:gd name="T10" fmla="*/ 0 h 1768"/>
              <a:gd name="T11" fmla="*/ 4556 w 4556"/>
              <a:gd name="T12" fmla="*/ 1768 h 1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6" h="1768">
                <a:moveTo>
                  <a:pt x="0" y="1767"/>
                </a:moveTo>
                <a:cubicBezTo>
                  <a:pt x="227" y="926"/>
                  <a:pt x="1087" y="264"/>
                  <a:pt x="2542" y="1124"/>
                </a:cubicBezTo>
                <a:cubicBezTo>
                  <a:pt x="3236" y="330"/>
                  <a:pt x="4262" y="0"/>
                  <a:pt x="4555" y="762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864350" y="3313314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126288" y="4276926"/>
            <a:ext cx="320675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6743700" y="3978476"/>
            <a:ext cx="384175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0"/>
          <p:cNvSpPr>
            <a:spLocks noChangeArrowheads="1"/>
          </p:cNvSpPr>
          <p:nvPr/>
        </p:nvSpPr>
        <p:spPr bwMode="auto">
          <a:xfrm>
            <a:off x="6210300" y="3537151"/>
            <a:ext cx="1639888" cy="1108075"/>
          </a:xfrm>
          <a:custGeom>
            <a:avLst/>
            <a:gdLst>
              <a:gd name="T0" fmla="*/ 0 w 4556"/>
              <a:gd name="T1" fmla="*/ 2147483647 h 3077"/>
              <a:gd name="T2" fmla="*/ 2147483647 w 4556"/>
              <a:gd name="T3" fmla="*/ 2147483647 h 3077"/>
              <a:gd name="T4" fmla="*/ 2147483647 w 4556"/>
              <a:gd name="T5" fmla="*/ 2147483647 h 3077"/>
              <a:gd name="T6" fmla="*/ 0 60000 65536"/>
              <a:gd name="T7" fmla="*/ 0 60000 65536"/>
              <a:gd name="T8" fmla="*/ 0 60000 65536"/>
              <a:gd name="T9" fmla="*/ 0 w 4556"/>
              <a:gd name="T10" fmla="*/ 0 h 3077"/>
              <a:gd name="T11" fmla="*/ 4556 w 4556"/>
              <a:gd name="T12" fmla="*/ 3077 h 30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56" h="3077">
                <a:moveTo>
                  <a:pt x="0" y="2660"/>
                </a:moveTo>
                <a:cubicBezTo>
                  <a:pt x="227" y="1819"/>
                  <a:pt x="1121" y="958"/>
                  <a:pt x="2542" y="2017"/>
                </a:cubicBezTo>
                <a:cubicBezTo>
                  <a:pt x="3963" y="3076"/>
                  <a:pt x="3136" y="0"/>
                  <a:pt x="4555" y="1655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7054850" y="4218189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6970713" y="4848426"/>
            <a:ext cx="344487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6611938" y="4945264"/>
            <a:ext cx="349250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4"/>
          <p:cNvSpPr>
            <a:spLocks noChangeArrowheads="1"/>
          </p:cNvSpPr>
          <p:nvPr/>
        </p:nvSpPr>
        <p:spPr bwMode="auto">
          <a:xfrm>
            <a:off x="6365875" y="4889701"/>
            <a:ext cx="1665288" cy="581025"/>
          </a:xfrm>
          <a:custGeom>
            <a:avLst/>
            <a:gdLst>
              <a:gd name="T0" fmla="*/ 0 w 4625"/>
              <a:gd name="T1" fmla="*/ 2147483647 h 1614"/>
              <a:gd name="T2" fmla="*/ 2147483647 w 4625"/>
              <a:gd name="T3" fmla="*/ 2147483647 h 1614"/>
              <a:gd name="T4" fmla="*/ 2147483647 w 4625"/>
              <a:gd name="T5" fmla="*/ 2147483647 h 1614"/>
              <a:gd name="T6" fmla="*/ 0 60000 65536"/>
              <a:gd name="T7" fmla="*/ 0 60000 65536"/>
              <a:gd name="T8" fmla="*/ 0 60000 65536"/>
              <a:gd name="T9" fmla="*/ 0 w 4625"/>
              <a:gd name="T10" fmla="*/ 0 h 1614"/>
              <a:gd name="T11" fmla="*/ 4625 w 4625"/>
              <a:gd name="T12" fmla="*/ 1614 h 16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25" h="1614">
                <a:moveTo>
                  <a:pt x="0" y="1613"/>
                </a:moveTo>
                <a:cubicBezTo>
                  <a:pt x="227" y="772"/>
                  <a:pt x="655" y="343"/>
                  <a:pt x="1780" y="177"/>
                </a:cubicBezTo>
                <a:cubicBezTo>
                  <a:pt x="2985" y="0"/>
                  <a:pt x="3635" y="309"/>
                  <a:pt x="4624" y="1037"/>
                </a:cubicBezTo>
              </a:path>
            </a:pathLst>
          </a:custGeom>
          <a:noFill/>
          <a:ln w="1836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923088" y="4907164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Need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(from P(u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+ B</a:t>
            </a:r>
            <a:r>
              <a:rPr lang="en-GB" sz="1996" baseline="-25000" dirty="0"/>
              <a:t>2</a:t>
            </a:r>
            <a:r>
              <a:rPr lang="en-GB" sz="1996" dirty="0"/>
              <a:t>u + B</a:t>
            </a:r>
            <a:r>
              <a:rPr lang="en-GB" sz="1996" baseline="-25000" dirty="0"/>
              <a:t>3</a:t>
            </a:r>
            <a:r>
              <a:rPr lang="en-GB" sz="1996" dirty="0"/>
              <a:t>u</a:t>
            </a:r>
            <a:r>
              <a:rPr lang="en-GB" sz="1996" baseline="30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u</a:t>
            </a:r>
            <a:r>
              <a:rPr lang="en-GB" sz="1996" baseline="30000" dirty="0" smtClean="0"/>
              <a:t>3</a:t>
            </a:r>
            <a:r>
              <a:rPr lang="en-GB" sz="1996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     to draw the curve segment</a:t>
            </a:r>
            <a:endParaRPr lang="en-GB" sz="1996" baseline="30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P(0</a:t>
            </a:r>
            <a:r>
              <a:rPr lang="en-GB" sz="1996" dirty="0"/>
              <a:t>) = B</a:t>
            </a:r>
            <a:r>
              <a:rPr lang="en-GB" sz="1996" baseline="-25000" dirty="0"/>
              <a:t>1</a:t>
            </a:r>
            <a:r>
              <a:rPr lang="en-GB" sz="1996" dirty="0"/>
              <a:t> =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P(1) </a:t>
            </a:r>
            <a:r>
              <a:rPr lang="en-GB" sz="1996" dirty="0"/>
              <a:t>= B</a:t>
            </a:r>
            <a:r>
              <a:rPr lang="en-GB" sz="1996" baseline="-25000" dirty="0"/>
              <a:t>1</a:t>
            </a:r>
            <a:r>
              <a:rPr lang="en-GB" sz="1996" dirty="0"/>
              <a:t> 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2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P</a:t>
            </a:r>
            <a:r>
              <a:rPr lang="en-GB" sz="1996" dirty="0"/>
              <a:t>’(0) = B</a:t>
            </a:r>
            <a:r>
              <a:rPr lang="en-GB" sz="1996" baseline="-25000" dirty="0"/>
              <a:t>2</a:t>
            </a:r>
            <a:r>
              <a:rPr lang="en-GB" sz="1996" dirty="0"/>
              <a:t> =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/>
              <a:t>P</a:t>
            </a:r>
            <a:r>
              <a:rPr lang="en-GB" sz="1996" dirty="0" smtClean="0"/>
              <a:t>’(1) </a:t>
            </a:r>
            <a:r>
              <a:rPr lang="en-GB" sz="1996" dirty="0"/>
              <a:t>= B</a:t>
            </a:r>
            <a:r>
              <a:rPr lang="en-GB" sz="1996" baseline="-25000" dirty="0"/>
              <a:t>2</a:t>
            </a:r>
            <a:r>
              <a:rPr lang="en-GB" sz="1996" dirty="0"/>
              <a:t> + </a:t>
            </a:r>
            <a:r>
              <a:rPr lang="en-GB" sz="1996" dirty="0" smtClean="0"/>
              <a:t>2B</a:t>
            </a:r>
            <a:r>
              <a:rPr lang="en-GB" sz="1996" baseline="-25000" dirty="0" smtClean="0"/>
              <a:t>3</a:t>
            </a:r>
            <a:r>
              <a:rPr lang="en-GB" sz="1996" dirty="0" smtClean="0"/>
              <a:t> </a:t>
            </a:r>
            <a:r>
              <a:rPr lang="en-GB" sz="1996" dirty="0"/>
              <a:t>+ </a:t>
            </a:r>
            <a:r>
              <a:rPr lang="en-GB" sz="1996" dirty="0" smtClean="0"/>
              <a:t>3B</a:t>
            </a:r>
            <a:r>
              <a:rPr lang="en-GB" sz="1996" baseline="-25000" dirty="0" smtClean="0"/>
              <a:t>4</a:t>
            </a:r>
            <a:r>
              <a:rPr lang="en-GB" sz="1996" dirty="0" smtClean="0"/>
              <a:t> </a:t>
            </a:r>
            <a:r>
              <a:rPr lang="en-GB" sz="1996" dirty="0"/>
              <a:t>= P</a:t>
            </a:r>
            <a:r>
              <a:rPr lang="en-GB" sz="1996" baseline="-25000" dirty="0"/>
              <a:t>k+1</a:t>
            </a:r>
            <a:endParaRPr lang="en-US" sz="14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4 	</a:t>
            </a:r>
            <a:r>
              <a:rPr lang="en-GB" sz="1996" baseline="-25000" dirty="0"/>
              <a:t> </a:t>
            </a:r>
            <a:r>
              <a:rPr lang="en-GB" sz="1996" dirty="0" smtClean="0"/>
              <a:t>      2 -2 1 1     </a:t>
            </a:r>
            <a:r>
              <a:rPr lang="en-GB" sz="1996" dirty="0" err="1" smtClean="0"/>
              <a:t>P</a:t>
            </a:r>
            <a:r>
              <a:rPr lang="en-GB" sz="1996" baseline="-25000" dirty="0" err="1" smtClean="0"/>
              <a:t>k</a:t>
            </a:r>
            <a:endParaRPr lang="en-GB" sz="1996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3         </a:t>
            </a:r>
            <a:r>
              <a:rPr lang="en-GB" sz="1996" dirty="0" smtClean="0"/>
              <a:t>=   -3 3 -2 -1    P</a:t>
            </a:r>
            <a:r>
              <a:rPr lang="en-GB" sz="1996" baseline="-25000" dirty="0" smtClean="0"/>
              <a:t>k+1 </a:t>
            </a:r>
            <a:r>
              <a:rPr lang="en-GB" sz="1996" dirty="0" smtClean="0"/>
              <a:t>    All B</a:t>
            </a:r>
            <a:r>
              <a:rPr lang="en-GB" sz="1996" baseline="-25000" dirty="0" smtClean="0"/>
              <a:t>i</a:t>
            </a:r>
            <a:r>
              <a:rPr lang="en-GB" sz="1996" dirty="0" smtClean="0"/>
              <a:t> found using the known P &amp; P’ values </a:t>
            </a:r>
            <a:r>
              <a:rPr lang="en-GB" sz="1996" dirty="0" smtClean="0">
                <a:sym typeface="Wingdings" panose="05000000000000000000" pitchFamily="2" charset="2"/>
              </a:rPr>
              <a:t></a:t>
            </a:r>
            <a:endParaRPr lang="en-GB" sz="1996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2	</a:t>
            </a:r>
            <a:r>
              <a:rPr lang="en-GB" sz="1996" dirty="0"/>
              <a:t>  </a:t>
            </a:r>
            <a:r>
              <a:rPr lang="en-GB" sz="1996" dirty="0" smtClean="0"/>
              <a:t>     0 0 1 0	</a:t>
            </a:r>
            <a:r>
              <a:rPr lang="en-GB" sz="1996" dirty="0"/>
              <a:t> </a:t>
            </a:r>
            <a:r>
              <a:rPr lang="en-GB" sz="1996" dirty="0" smtClean="0"/>
              <a:t>    </a:t>
            </a:r>
            <a:r>
              <a:rPr lang="en-GB" sz="1996" dirty="0" err="1" smtClean="0"/>
              <a:t>P’</a:t>
            </a:r>
            <a:r>
              <a:rPr lang="en-GB" sz="1996" baseline="-25000" dirty="0" err="1" smtClean="0"/>
              <a:t>k</a:t>
            </a:r>
            <a:endParaRPr lang="en-GB" sz="1996" baseline="-250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96" dirty="0" smtClean="0"/>
              <a:t>B</a:t>
            </a:r>
            <a:r>
              <a:rPr lang="en-GB" sz="1996" baseline="-25000" dirty="0" smtClean="0"/>
              <a:t>1	</a:t>
            </a:r>
            <a:r>
              <a:rPr lang="en-GB" sz="1996" dirty="0" smtClean="0"/>
              <a:t>       1 0 0 0	     P’</a:t>
            </a:r>
            <a:r>
              <a:rPr lang="en-GB" sz="1996" baseline="-25000" dirty="0" smtClean="0"/>
              <a:t>k+1</a:t>
            </a: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96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0" y="441960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676400" y="5952221"/>
            <a:ext cx="2512764" cy="52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smtClean="0"/>
              <a:t>Known as </a:t>
            </a:r>
          </a:p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200" dirty="0" err="1" smtClean="0"/>
              <a:t>Hermite</a:t>
            </a:r>
            <a:r>
              <a:rPr lang="en-GB" sz="1200" dirty="0" smtClean="0"/>
              <a:t> Basis Matrix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86000" y="5841520"/>
            <a:ext cx="0" cy="178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05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13" y="987841"/>
            <a:ext cx="2647950" cy="19050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Calculation of a cubic spline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Rewrite P(u) to derive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Blending Functions</a:t>
            </a:r>
            <a:endParaRPr lang="en-GB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P(u</a:t>
            </a:r>
            <a:r>
              <a:rPr lang="en-GB" sz="2000" dirty="0"/>
              <a:t>) = </a:t>
            </a:r>
            <a:r>
              <a:rPr lang="en-GB" sz="2000" dirty="0" smtClean="0"/>
              <a:t>[</a:t>
            </a:r>
            <a:r>
              <a:rPr lang="en-GB" sz="2000" dirty="0"/>
              <a:t>u</a:t>
            </a:r>
            <a:r>
              <a:rPr lang="en-GB" sz="2000" baseline="30000" dirty="0"/>
              <a:t>3</a:t>
            </a:r>
            <a:r>
              <a:rPr lang="en-GB" sz="2000" dirty="0" smtClean="0"/>
              <a:t> u</a:t>
            </a:r>
            <a:r>
              <a:rPr lang="en-GB" sz="2000" baseline="30000" dirty="0" smtClean="0"/>
              <a:t>2 </a:t>
            </a:r>
            <a:r>
              <a:rPr lang="en-GB" sz="2000" dirty="0" smtClean="0"/>
              <a:t>u</a:t>
            </a:r>
            <a:r>
              <a:rPr lang="en-GB" sz="2000" baseline="30000" dirty="0" smtClean="0"/>
              <a:t> </a:t>
            </a:r>
            <a:r>
              <a:rPr lang="en-GB" sz="2000" dirty="0" smtClean="0"/>
              <a:t>1] </a:t>
            </a:r>
            <a:r>
              <a:rPr lang="en-GB" sz="2000" dirty="0"/>
              <a:t>[</a:t>
            </a:r>
            <a:r>
              <a:rPr lang="en-GB" sz="2000" dirty="0" smtClean="0"/>
              <a:t>B</a:t>
            </a:r>
            <a:r>
              <a:rPr lang="en-GB" sz="2000" baseline="-25000" dirty="0"/>
              <a:t>4</a:t>
            </a:r>
            <a:r>
              <a:rPr lang="en-GB" sz="2000" baseline="-25000" dirty="0" smtClean="0"/>
              <a:t>  </a:t>
            </a:r>
            <a:r>
              <a:rPr lang="en-GB" sz="2000" dirty="0" smtClean="0"/>
              <a:t>B</a:t>
            </a:r>
            <a:r>
              <a:rPr lang="en-GB" sz="2000" baseline="-25000" dirty="0"/>
              <a:t>3</a:t>
            </a:r>
            <a:r>
              <a:rPr lang="en-GB" sz="2000" baseline="-25000" dirty="0" smtClean="0"/>
              <a:t>  </a:t>
            </a:r>
            <a:r>
              <a:rPr lang="en-GB" sz="2000" dirty="0" smtClean="0"/>
              <a:t>B</a:t>
            </a:r>
            <a:r>
              <a:rPr lang="en-GB" sz="2000" baseline="-25000" dirty="0"/>
              <a:t>2</a:t>
            </a:r>
            <a:r>
              <a:rPr lang="en-GB" sz="2000" baseline="-25000" dirty="0" smtClean="0"/>
              <a:t>  </a:t>
            </a:r>
            <a:r>
              <a:rPr lang="en-GB" sz="2000" dirty="0" smtClean="0"/>
              <a:t>B</a:t>
            </a:r>
            <a:r>
              <a:rPr lang="en-GB" sz="2000" baseline="-25000" dirty="0"/>
              <a:t>1</a:t>
            </a:r>
            <a:r>
              <a:rPr lang="en-GB" sz="2000" dirty="0" smtClean="0"/>
              <a:t>]</a:t>
            </a:r>
            <a:r>
              <a:rPr lang="en-GB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   = [</a:t>
            </a:r>
            <a:r>
              <a:rPr lang="en-GB" sz="2000" dirty="0"/>
              <a:t>u</a:t>
            </a:r>
            <a:r>
              <a:rPr lang="en-GB" sz="2000" baseline="30000" dirty="0"/>
              <a:t>3</a:t>
            </a:r>
            <a:r>
              <a:rPr lang="en-GB" sz="2000" dirty="0"/>
              <a:t> u</a:t>
            </a:r>
            <a:r>
              <a:rPr lang="en-GB" sz="2000" baseline="30000" dirty="0"/>
              <a:t>2 </a:t>
            </a:r>
            <a:r>
              <a:rPr lang="en-GB" sz="2000" dirty="0"/>
              <a:t>u</a:t>
            </a:r>
            <a:r>
              <a:rPr lang="en-GB" sz="2000" baseline="30000" dirty="0"/>
              <a:t> </a:t>
            </a:r>
            <a:r>
              <a:rPr lang="en-GB" sz="2000" dirty="0"/>
              <a:t>1</a:t>
            </a:r>
            <a:r>
              <a:rPr lang="en-GB" sz="2000" dirty="0" smtClean="0"/>
              <a:t>]  2 </a:t>
            </a:r>
            <a:r>
              <a:rPr lang="en-GB" sz="2000" dirty="0"/>
              <a:t>-2 1 1     </a:t>
            </a:r>
            <a:r>
              <a:rPr lang="en-GB" sz="2000" dirty="0" smtClean="0"/>
              <a:t>  </a:t>
            </a:r>
            <a:r>
              <a:rPr lang="en-GB" sz="2000" dirty="0" err="1" smtClean="0"/>
              <a:t>P</a:t>
            </a:r>
            <a:r>
              <a:rPr lang="en-GB" sz="2000" baseline="-25000" dirty="0" err="1" smtClean="0"/>
              <a:t>k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</a:t>
            </a:r>
            <a:r>
              <a:rPr lang="en-GB" sz="2000" dirty="0"/>
              <a:t>	</a:t>
            </a:r>
            <a:r>
              <a:rPr lang="en-GB" sz="2000" dirty="0" smtClean="0"/>
              <a:t>     	    -3 </a:t>
            </a:r>
            <a:r>
              <a:rPr lang="en-GB" sz="2000" dirty="0"/>
              <a:t>3 -2 -1    </a:t>
            </a:r>
            <a:r>
              <a:rPr lang="en-GB" sz="2000" dirty="0" smtClean="0"/>
              <a:t> P</a:t>
            </a:r>
            <a:r>
              <a:rPr lang="en-GB" sz="2000" baseline="-25000" dirty="0" smtClean="0"/>
              <a:t>k+1</a:t>
            </a: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     0 </a:t>
            </a:r>
            <a:r>
              <a:rPr lang="en-GB" sz="2000" dirty="0"/>
              <a:t>0 1 0	     </a:t>
            </a:r>
            <a:r>
              <a:rPr lang="en-GB" sz="2000" dirty="0" err="1"/>
              <a:t>P’</a:t>
            </a:r>
            <a:r>
              <a:rPr lang="en-GB" sz="2000" baseline="-25000" dirty="0" err="1"/>
              <a:t>k</a:t>
            </a:r>
            <a:endParaRPr lang="en-GB" sz="2000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 smtClean="0"/>
              <a:t>			     1 </a:t>
            </a:r>
            <a:r>
              <a:rPr lang="en-GB" sz="2000" dirty="0"/>
              <a:t>0 0 0	     P’</a:t>
            </a:r>
            <a:r>
              <a:rPr lang="en-GB" sz="2000" baseline="-25000" dirty="0"/>
              <a:t>k+1</a:t>
            </a:r>
            <a:endParaRPr lang="en-GB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P(u) </a:t>
            </a:r>
            <a:r>
              <a:rPr lang="en-GB" sz="2000" dirty="0" smtClean="0"/>
              <a:t>=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000" dirty="0"/>
              <a:t>	</a:t>
            </a:r>
            <a:r>
              <a:rPr lang="en-GB" sz="1900" dirty="0" err="1" smtClean="0"/>
              <a:t>P</a:t>
            </a:r>
            <a:r>
              <a:rPr lang="en-GB" sz="1900" baseline="-25000" dirty="0" err="1" smtClean="0"/>
              <a:t>k</a:t>
            </a:r>
            <a:r>
              <a:rPr lang="en-GB" sz="1900" baseline="-25000" dirty="0" smtClean="0"/>
              <a:t> </a:t>
            </a:r>
            <a:r>
              <a:rPr lang="en-GB" sz="1900" dirty="0" smtClean="0"/>
              <a:t>(2u</a:t>
            </a:r>
            <a:r>
              <a:rPr lang="en-GB" sz="1900" baseline="30000" dirty="0" smtClean="0"/>
              <a:t>3 </a:t>
            </a:r>
            <a:r>
              <a:rPr lang="en-GB" sz="1900" dirty="0" smtClean="0"/>
              <a:t>- 3u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 + 1) + P</a:t>
            </a:r>
            <a:r>
              <a:rPr lang="en-GB" sz="1900" baseline="-25000" dirty="0" smtClean="0"/>
              <a:t>k+1 </a:t>
            </a:r>
            <a:r>
              <a:rPr lang="en-GB" sz="1900" dirty="0" smtClean="0"/>
              <a:t>(-2u</a:t>
            </a:r>
            <a:r>
              <a:rPr lang="en-GB" sz="1900" baseline="30000" dirty="0" smtClean="0"/>
              <a:t>3 </a:t>
            </a:r>
            <a:r>
              <a:rPr lang="en-GB" sz="1900" dirty="0" smtClean="0"/>
              <a:t>+ 3u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) </a:t>
            </a:r>
            <a:r>
              <a:rPr lang="en-GB" sz="1900" dirty="0"/>
              <a:t>+ </a:t>
            </a:r>
            <a:r>
              <a:rPr lang="en-GB" sz="1900" dirty="0" err="1" smtClean="0"/>
              <a:t>P’</a:t>
            </a:r>
            <a:r>
              <a:rPr lang="en-GB" sz="1900" baseline="-25000" dirty="0" err="1" smtClean="0"/>
              <a:t>k</a:t>
            </a:r>
            <a:r>
              <a:rPr lang="en-GB" sz="1900" baseline="-25000" dirty="0" smtClean="0"/>
              <a:t> </a:t>
            </a:r>
            <a:r>
              <a:rPr lang="en-GB" sz="1900" dirty="0" smtClean="0"/>
              <a:t>(u</a:t>
            </a:r>
            <a:r>
              <a:rPr lang="en-GB" sz="1900" baseline="30000" dirty="0" smtClean="0"/>
              <a:t>3 </a:t>
            </a:r>
            <a:r>
              <a:rPr lang="en-GB" sz="1900" dirty="0"/>
              <a:t>- </a:t>
            </a:r>
            <a:r>
              <a:rPr lang="en-GB" sz="1900" dirty="0" smtClean="0"/>
              <a:t>2u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 </a:t>
            </a:r>
            <a:r>
              <a:rPr lang="en-GB" sz="1900" dirty="0"/>
              <a:t>+ </a:t>
            </a:r>
            <a:r>
              <a:rPr lang="en-GB" sz="1900" dirty="0" smtClean="0"/>
              <a:t>u) </a:t>
            </a:r>
            <a:r>
              <a:rPr lang="en-GB" sz="1900" dirty="0"/>
              <a:t>+ </a:t>
            </a:r>
            <a:r>
              <a:rPr lang="en-GB" sz="1900" dirty="0" smtClean="0"/>
              <a:t>P’</a:t>
            </a:r>
            <a:r>
              <a:rPr lang="en-GB" sz="1900" baseline="-25000" dirty="0" smtClean="0"/>
              <a:t>k+1 </a:t>
            </a:r>
            <a:r>
              <a:rPr lang="en-GB" sz="1900" dirty="0"/>
              <a:t>(u</a:t>
            </a:r>
            <a:r>
              <a:rPr lang="en-GB" sz="1900" baseline="30000" dirty="0"/>
              <a:t>3 </a:t>
            </a:r>
            <a:r>
              <a:rPr lang="en-GB" sz="1900" dirty="0"/>
              <a:t>- </a:t>
            </a:r>
            <a:r>
              <a:rPr lang="en-GB" sz="1900" dirty="0" smtClean="0"/>
              <a:t>u</a:t>
            </a:r>
            <a:r>
              <a:rPr lang="en-GB" sz="1900" baseline="30000" dirty="0" smtClean="0"/>
              <a:t>2</a:t>
            </a:r>
            <a:r>
              <a:rPr lang="en-GB" sz="1900" dirty="0" smtClean="0"/>
              <a:t>) 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00" dirty="0" smtClean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900" dirty="0" smtClean="0"/>
              <a:t>These polynomials are called </a:t>
            </a:r>
            <a:r>
              <a:rPr lang="en-GB" sz="1900" dirty="0" err="1" smtClean="0"/>
              <a:t>Hermite</a:t>
            </a:r>
            <a:r>
              <a:rPr lang="en-GB" sz="1900" dirty="0" smtClean="0"/>
              <a:t> Blending Functions (tells us how to blend the geometric (position and tangent) boundary conditions to generate the position of a point P(u) on the curve).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900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9718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672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375140"/>
            <a:ext cx="0" cy="151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8400" y="4800600"/>
            <a:ext cx="1295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19600" y="4800600"/>
            <a:ext cx="152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181600" y="4800600"/>
            <a:ext cx="1219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39514" y="4724400"/>
            <a:ext cx="20900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31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Cubic </a:t>
            </a:r>
            <a:r>
              <a:rPr lang="en-GB" dirty="0" err="1" smtClean="0"/>
              <a:t>Hermite</a:t>
            </a:r>
            <a:r>
              <a:rPr lang="en-GB" dirty="0" smtClean="0"/>
              <a:t> Splines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20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Note that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Blending Functions are exactly the Normalized Cubic Spline blending functions (slide 38)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996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996" dirty="0" smtClean="0"/>
              <a:t>Thanks to the 4x4 local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Basis Matrix per segment, we observe only local changes in a </a:t>
            </a:r>
            <a:r>
              <a:rPr lang="en-US" sz="1996" dirty="0" err="1" smtClean="0"/>
              <a:t>Hermite</a:t>
            </a:r>
            <a:r>
              <a:rPr lang="en-US" sz="1996" dirty="0" smtClean="0"/>
              <a:t> Spline, i.e., only the neighborhood of the updated point is affected, not the all global spline</a:t>
            </a:r>
            <a:endParaRPr lang="en-GB" sz="2000" dirty="0" smtClean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21" y="1981200"/>
            <a:ext cx="2743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2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So far our splines pass through the control points: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Now they will pass close to the control points: approximation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curves is the most famous approximation 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Not a spline as there is no curve segments here; in fact locally changing one point affects the whole curve globally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Introduced by Pierre Bezier from Renault Automobiles</a:t>
            </a:r>
            <a:endParaRPr lang="en-GB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143000" y="2209800"/>
            <a:ext cx="2554287" cy="1106488"/>
            <a:chOff x="767" y="3584"/>
            <a:chExt cx="1609" cy="697"/>
          </a:xfrm>
        </p:grpSpPr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custGeom>
              <a:avLst/>
              <a:gdLst>
                <a:gd name="T0" fmla="*/ 0 w 7101"/>
                <a:gd name="T1" fmla="*/ 20 h 3076"/>
                <a:gd name="T2" fmla="*/ 33 w 7101"/>
                <a:gd name="T3" fmla="*/ 25 h 3076"/>
                <a:gd name="T4" fmla="*/ 51 w 7101"/>
                <a:gd name="T5" fmla="*/ 36 h 3076"/>
                <a:gd name="T6" fmla="*/ 73 w 7101"/>
                <a:gd name="T7" fmla="*/ 27 h 3076"/>
                <a:gd name="T8" fmla="*/ 83 w 7101"/>
                <a:gd name="T9" fmla="*/ 11 h 30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01"/>
                <a:gd name="T16" fmla="*/ 0 h 3076"/>
                <a:gd name="T17" fmla="*/ 7101 w 7101"/>
                <a:gd name="T18" fmla="*/ 3076 h 30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01" h="3076">
                  <a:moveTo>
                    <a:pt x="0" y="1674"/>
                  </a:moveTo>
                  <a:cubicBezTo>
                    <a:pt x="1708" y="0"/>
                    <a:pt x="2545" y="1386"/>
                    <a:pt x="2837" y="2115"/>
                  </a:cubicBezTo>
                  <a:cubicBezTo>
                    <a:pt x="3102" y="2777"/>
                    <a:pt x="3546" y="3010"/>
                    <a:pt x="4390" y="3042"/>
                  </a:cubicBezTo>
                  <a:cubicBezTo>
                    <a:pt x="5250" y="3075"/>
                    <a:pt x="5613" y="2759"/>
                    <a:pt x="6242" y="2315"/>
                  </a:cubicBezTo>
                  <a:cubicBezTo>
                    <a:pt x="6804" y="1918"/>
                    <a:pt x="7100" y="904"/>
                    <a:pt x="7100" y="904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67" y="3584"/>
              <a:ext cx="1610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45720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2000" dirty="0">
                  <a:solidFill>
                    <a:srgbClr val="000000"/>
                  </a:solidFill>
                  <a:latin typeface="Verdana" pitchFamily="34" charset="0"/>
                </a:rPr>
                <a:t>Interpolated</a:t>
              </a:r>
            </a:p>
          </p:txBody>
        </p:sp>
      </p:grp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092200" y="27940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631950" y="24701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100262" y="28670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676525" y="326231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324225" y="30099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684587" y="250666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210175" y="2509838"/>
            <a:ext cx="2554287" cy="784225"/>
            <a:chOff x="3329" y="3773"/>
            <a:chExt cx="1609" cy="494"/>
          </a:xfrm>
        </p:grpSpPr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custGeom>
              <a:avLst/>
              <a:gdLst>
                <a:gd name="T0" fmla="*/ 0 w 7101"/>
                <a:gd name="T1" fmla="*/ 10 h 2183"/>
                <a:gd name="T2" fmla="*/ 33 w 7101"/>
                <a:gd name="T3" fmla="*/ 13 h 2183"/>
                <a:gd name="T4" fmla="*/ 83 w 7101"/>
                <a:gd name="T5" fmla="*/ 1 h 2183"/>
                <a:gd name="T6" fmla="*/ 0 60000 65536"/>
                <a:gd name="T7" fmla="*/ 0 60000 65536"/>
                <a:gd name="T8" fmla="*/ 0 60000 65536"/>
                <a:gd name="T9" fmla="*/ 0 w 7101"/>
                <a:gd name="T10" fmla="*/ 0 h 2183"/>
                <a:gd name="T11" fmla="*/ 7101 w 7101"/>
                <a:gd name="T12" fmla="*/ 2183 h 2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01" h="2183">
                  <a:moveTo>
                    <a:pt x="0" y="847"/>
                  </a:moveTo>
                  <a:cubicBezTo>
                    <a:pt x="895" y="264"/>
                    <a:pt x="1358" y="0"/>
                    <a:pt x="2813" y="1091"/>
                  </a:cubicBezTo>
                  <a:cubicBezTo>
                    <a:pt x="4268" y="2182"/>
                    <a:pt x="6617" y="925"/>
                    <a:pt x="7100" y="77"/>
                  </a:cubicBezTo>
                </a:path>
              </a:pathLst>
            </a:custGeom>
            <a:noFill/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329" y="3773"/>
              <a:ext cx="161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-640080" anchor="b" anchorCtr="1">
              <a:spAutoFit/>
            </a:bodyPr>
            <a:lstStyle/>
            <a:p>
              <a:pPr algn="ctr" eaLnBrk="1"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Verdana" pitchFamily="34" charset="0"/>
                </a:rPr>
                <a:t>Approximated</a:t>
              </a:r>
            </a:p>
          </p:txBody>
        </p:sp>
      </p:grp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59375" y="27940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700712" y="247015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167437" y="2867025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6743700" y="326231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7391400" y="3009900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7751762" y="2506663"/>
            <a:ext cx="95250" cy="952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7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Essentially it replaces the tangent vectors of cubic splines, that exist virtually but not quite visually, with supporting points from which curve does not pass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 quadratic Bezier curve	      A cubic Bezier curve</a:t>
            </a:r>
            <a:r>
              <a:rPr lang="en-GB" sz="1600" dirty="0"/>
              <a:t> </a:t>
            </a:r>
            <a:r>
              <a:rPr lang="en-GB" sz="1600" dirty="0" smtClean="0"/>
              <a:t>                A quartic Bezier </a:t>
            </a:r>
            <a:r>
              <a:rPr lang="en-GB" sz="1600" dirty="0"/>
              <a:t>curve</a:t>
            </a:r>
            <a:endParaRPr lang="en-US" sz="16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00400"/>
            <a:ext cx="22860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00400"/>
            <a:ext cx="22860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" y="3200400"/>
            <a:ext cx="2286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106" y="4840023"/>
            <a:ext cx="23717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039" y="4840023"/>
            <a:ext cx="184785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870215"/>
            <a:ext cx="2371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2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Hence the motivation is to design curves that are easy to specify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Input is just the point locations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endParaRPr lang="en-US" sz="16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A quadratic Bezier curve	      A cubic Bezier curve</a:t>
            </a:r>
            <a:r>
              <a:rPr lang="en-GB" sz="1600" dirty="0"/>
              <a:t> </a:t>
            </a:r>
            <a:r>
              <a:rPr lang="en-GB" sz="1600" dirty="0" smtClean="0"/>
              <a:t>                A quartic Bezier </a:t>
            </a:r>
            <a:r>
              <a:rPr lang="en-GB" sz="1600" dirty="0"/>
              <a:t>curve</a:t>
            </a:r>
            <a:endParaRPr lang="en-US" sz="16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00400"/>
            <a:ext cx="22860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00400"/>
            <a:ext cx="2286000" cy="952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" y="3200400"/>
            <a:ext cx="2286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106" y="4840023"/>
            <a:ext cx="23717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039" y="4840023"/>
            <a:ext cx="184785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870215"/>
            <a:ext cx="23717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Hence the motivation is to design curves that are easy to specify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Bezier curve captures the shape specified by control </a:t>
            </a:r>
            <a:r>
              <a:rPr lang="en-US" sz="2000" dirty="0" smtClean="0"/>
              <a:t>points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Quadratic and cubic Bezier curves are the most common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Higher </a:t>
            </a:r>
            <a:r>
              <a:rPr lang="en-US" sz="2000" dirty="0"/>
              <a:t>degree </a:t>
            </a:r>
            <a:r>
              <a:rPr lang="en-US" sz="2000" dirty="0" err="1" smtClean="0"/>
              <a:t>curvs</a:t>
            </a:r>
            <a:r>
              <a:rPr lang="en-US" sz="2000" dirty="0" smtClean="0"/>
              <a:t> </a:t>
            </a:r>
            <a:r>
              <a:rPr lang="en-US" sz="2000" dirty="0"/>
              <a:t>are more computationally expensive to </a:t>
            </a:r>
            <a:r>
              <a:rPr lang="en-US" sz="2000" dirty="0" smtClean="0"/>
              <a:t>evaluate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When </a:t>
            </a:r>
            <a:r>
              <a:rPr lang="en-US" sz="2000" dirty="0"/>
              <a:t>more complex shapes are needed, low order </a:t>
            </a:r>
            <a:r>
              <a:rPr lang="en-US" sz="2000" dirty="0" smtClean="0"/>
              <a:t>Bezier </a:t>
            </a:r>
            <a:r>
              <a:rPr lang="en-US" sz="2000" dirty="0"/>
              <a:t>curves are </a:t>
            </a:r>
            <a:r>
              <a:rPr lang="en-US" sz="2000" dirty="0" smtClean="0"/>
              <a:t>merged together</a:t>
            </a:r>
            <a:r>
              <a:rPr lang="en-US" sz="2000" dirty="0"/>
              <a:t>, producing a composite </a:t>
            </a:r>
            <a:r>
              <a:rPr lang="en-US" sz="2000" dirty="0" smtClean="0"/>
              <a:t>Bezier curve or Bezier spline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1841"/>
            <a:ext cx="8362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Hence the motivation is to design curves that are easy to specify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Bezier curve captures the shape specified by control points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P(u)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 smtClean="0">
                <a:cs typeface="Times New Roman" panose="02020603050405020304" pitchFamily="18" charset="0"/>
              </a:rPr>
              <a:t>0</a:t>
            </a:r>
            <a:r>
              <a:rPr lang="en-US" sz="2000" dirty="0" smtClean="0"/>
              <a:t>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where </a:t>
            </a:r>
            <a:r>
              <a:rPr lang="en-GB" sz="2000" dirty="0"/>
              <a:t>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u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1 and </a:t>
            </a: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</a:t>
            </a:r>
            <a:r>
              <a:rPr lang="en-US" sz="2000" dirty="0" smtClean="0"/>
              <a:t>) are called Bernstein 							          basis/blending functions</a:t>
            </a:r>
            <a:endParaRPr lang="en-US" sz="2000" baseline="-25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38" y="2743200"/>
            <a:ext cx="5500687" cy="3524435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81200" y="1934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096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Bernstein Polynomials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are the Bernstein </a:t>
            </a:r>
            <a:r>
              <a:rPr lang="en-US" sz="2000" dirty="0"/>
              <a:t>basis/blending </a:t>
            </a:r>
            <a:r>
              <a:rPr lang="en-US" sz="2000" dirty="0" smtClean="0"/>
              <a:t>functions or polynomials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</a:t>
            </a:r>
            <a:r>
              <a:rPr lang="en-US" sz="2000" dirty="0" smtClean="0"/>
              <a:t>) = C(n, 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en-US" sz="2000" dirty="0" err="1" smtClean="0"/>
              <a:t>u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(1-u)</a:t>
            </a:r>
            <a:r>
              <a:rPr lang="en-US" sz="2000" baseline="30000" dirty="0" smtClean="0"/>
              <a:t>n-</a:t>
            </a:r>
            <a:r>
              <a:rPr lang="en-US" sz="2000" baseline="30000" dirty="0" err="1" smtClean="0"/>
              <a:t>i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where</a:t>
            </a:r>
            <a:r>
              <a:rPr lang="en-US" sz="2000" dirty="0"/>
              <a:t> C(n, </a:t>
            </a:r>
            <a:r>
              <a:rPr lang="en-US" sz="2000" dirty="0" err="1"/>
              <a:t>i</a:t>
            </a:r>
            <a:r>
              <a:rPr lang="en-US" sz="2000" dirty="0" smtClean="0"/>
              <a:t>) = n! / (</a:t>
            </a:r>
            <a:r>
              <a:rPr lang="en-US" sz="2000" dirty="0" err="1" smtClean="0"/>
              <a:t>i</a:t>
            </a:r>
            <a:r>
              <a:rPr lang="en-US" sz="2000" dirty="0" smtClean="0"/>
              <a:t>!(n-</a:t>
            </a:r>
            <a:r>
              <a:rPr lang="en-US" sz="2000" dirty="0" err="1" smtClean="0"/>
              <a:t>i</a:t>
            </a:r>
            <a:r>
              <a:rPr lang="en-US" sz="2000" dirty="0" smtClean="0"/>
              <a:t>)!)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(u</a:t>
            </a:r>
            <a:r>
              <a:rPr lang="en-US" sz="2000" dirty="0"/>
              <a:t>) </a:t>
            </a:r>
            <a:r>
              <a:rPr lang="en-US" sz="2000" dirty="0" smtClean="0"/>
              <a:t>= 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(u) </a:t>
            </a:r>
            <a:r>
              <a:rPr lang="en-US" sz="2000" dirty="0" smtClean="0"/>
              <a:t>= 0 for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0 or </a:t>
            </a:r>
            <a:r>
              <a:rPr lang="en-US" sz="2000" dirty="0" err="1" smtClean="0"/>
              <a:t>i</a:t>
            </a:r>
            <a:r>
              <a:rPr lang="en-US" sz="2000" dirty="0" smtClean="0"/>
              <a:t> &gt; n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baseline="-25000" dirty="0">
                <a:cs typeface="Times New Roman" panose="02020603050405020304" pitchFamily="18" charset="0"/>
              </a:rPr>
              <a:t>0</a:t>
            </a:r>
            <a:r>
              <a:rPr lang="en-US" sz="2000" dirty="0"/>
              <a:t> </a:t>
            </a: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= 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(u)</a:t>
            </a:r>
            <a:r>
              <a:rPr lang="en-US" sz="2000" dirty="0" smtClean="0"/>
              <a:t> ≥ 0 for </a:t>
            </a:r>
            <a:r>
              <a:rPr lang="en-GB" sz="2000" dirty="0"/>
              <a:t>0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/>
              <a:t>u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2000" dirty="0" smtClean="0"/>
              <a:t>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For cubic Bezier n = 3 and we have:</a:t>
            </a:r>
            <a:endParaRPr lang="en-US" sz="20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0" y="26204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-25000" dirty="0" smtClean="0"/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581400"/>
            <a:ext cx="3476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22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Bernstein Polynomials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 smtClean="0"/>
              <a:t>J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(u) are the Bernstein </a:t>
            </a:r>
            <a:r>
              <a:rPr lang="en-US" sz="2000" dirty="0"/>
              <a:t>basis/blending </a:t>
            </a:r>
            <a:r>
              <a:rPr lang="en-US" sz="2000" dirty="0" smtClean="0"/>
              <a:t>functions or polynomials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err="1"/>
              <a:t>J</a:t>
            </a:r>
            <a:r>
              <a:rPr lang="en-US" sz="2000" baseline="-25000" dirty="0" err="1"/>
              <a:t>i</a:t>
            </a:r>
            <a:r>
              <a:rPr lang="en-US" sz="2000" baseline="30000" dirty="0" err="1"/>
              <a:t>n</a:t>
            </a:r>
            <a:r>
              <a:rPr lang="en-US" sz="2000" dirty="0"/>
              <a:t>(u</a:t>
            </a:r>
            <a:r>
              <a:rPr lang="en-US" sz="2000" dirty="0" smtClean="0"/>
              <a:t>) = C(n, 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en-US" sz="2000" dirty="0" err="1" smtClean="0"/>
              <a:t>u</a:t>
            </a:r>
            <a:r>
              <a:rPr lang="en-US" sz="2000" baseline="30000" dirty="0" err="1" smtClean="0"/>
              <a:t>i</a:t>
            </a:r>
            <a:r>
              <a:rPr lang="en-US" sz="2000" dirty="0" smtClean="0"/>
              <a:t>(1-u)</a:t>
            </a:r>
            <a:r>
              <a:rPr lang="en-US" sz="2000" baseline="30000" dirty="0" smtClean="0"/>
              <a:t>n-</a:t>
            </a:r>
            <a:r>
              <a:rPr lang="en-US" sz="2000" baseline="30000" dirty="0" err="1" smtClean="0"/>
              <a:t>i</a:t>
            </a:r>
            <a:r>
              <a:rPr lang="en-US" sz="2000" baseline="30000" dirty="0" smtClean="0"/>
              <a:t>  </a:t>
            </a:r>
            <a:r>
              <a:rPr lang="en-US" sz="2000" dirty="0" smtClean="0"/>
              <a:t>where</a:t>
            </a:r>
            <a:r>
              <a:rPr lang="en-US" sz="2000" dirty="0"/>
              <a:t> C(n, </a:t>
            </a:r>
            <a:r>
              <a:rPr lang="en-US" sz="2000" dirty="0" err="1"/>
              <a:t>i</a:t>
            </a:r>
            <a:r>
              <a:rPr lang="en-US" sz="2000" dirty="0" smtClean="0"/>
              <a:t>) = n! / (</a:t>
            </a:r>
            <a:r>
              <a:rPr lang="en-US" sz="2000" dirty="0" err="1" smtClean="0"/>
              <a:t>i</a:t>
            </a:r>
            <a:r>
              <a:rPr lang="en-US" sz="2000" dirty="0" smtClean="0"/>
              <a:t>!(n-</a:t>
            </a:r>
            <a:r>
              <a:rPr lang="en-US" sz="2000" dirty="0" err="1" smtClean="0"/>
              <a:t>i</a:t>
            </a:r>
            <a:r>
              <a:rPr lang="en-US" sz="2000" dirty="0" smtClean="0"/>
              <a:t>)!)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For cubic Bezier n = 3 and we have: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(u) = u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(1-u)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= </a:t>
            </a:r>
            <a:r>
              <a:rPr lang="en-US" sz="2000" dirty="0"/>
              <a:t>(</a:t>
            </a:r>
            <a:r>
              <a:rPr lang="en-US" sz="2000" dirty="0" smtClean="0"/>
              <a:t>1-u)</a:t>
            </a:r>
            <a:r>
              <a:rPr lang="en-US" sz="2000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</a:t>
            </a:r>
            <a:r>
              <a:rPr lang="en-US" sz="2000" dirty="0"/>
              <a:t>) = </a:t>
            </a:r>
            <a:r>
              <a:rPr lang="en-US" sz="2000" dirty="0" smtClean="0"/>
              <a:t>3u(1-u)</a:t>
            </a:r>
            <a:r>
              <a:rPr lang="en-US" sz="2000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</a:t>
            </a:r>
            <a:r>
              <a:rPr lang="en-US" sz="2000" dirty="0"/>
              <a:t>) = </a:t>
            </a:r>
            <a:r>
              <a:rPr lang="en-US" sz="2000" dirty="0" smtClean="0"/>
              <a:t>3u</a:t>
            </a:r>
            <a:r>
              <a:rPr lang="en-US" sz="2000" baseline="30000" dirty="0"/>
              <a:t>2</a:t>
            </a:r>
            <a:r>
              <a:rPr lang="en-US" sz="2000" dirty="0" smtClean="0"/>
              <a:t>(1-u)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</a:t>
            </a:r>
            <a:r>
              <a:rPr lang="en-US" sz="2000" baseline="-25000" dirty="0" smtClean="0"/>
              <a:t>3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(u</a:t>
            </a:r>
            <a:r>
              <a:rPr lang="en-US" sz="2000" dirty="0"/>
              <a:t>) = </a:t>
            </a:r>
            <a:r>
              <a:rPr lang="en-US" sz="2000" dirty="0" smtClean="0"/>
              <a:t>u</a:t>
            </a:r>
            <a:r>
              <a:rPr lang="en-US" sz="2000" baseline="30000" dirty="0" smtClean="0"/>
              <a:t>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</a:t>
            </a:r>
            <a:r>
              <a:rPr lang="en-US" sz="2000" dirty="0"/>
              <a:t>) =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J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+ 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J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+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J</a:t>
            </a:r>
            <a:r>
              <a:rPr lang="en-US" sz="2000" baseline="-25000" dirty="0" smtClean="0"/>
              <a:t>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+ P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J</a:t>
            </a:r>
            <a:r>
              <a:rPr lang="en-US" sz="2000" baseline="-25000" dirty="0"/>
              <a:t>3</a:t>
            </a:r>
            <a:r>
              <a:rPr lang="en-US" sz="2000" baseline="30000" dirty="0" smtClean="0"/>
              <a:t>3</a:t>
            </a: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581400"/>
            <a:ext cx="3476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6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Continuity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parametric continuity but only the direction of derivatives are significant. For example derivative (1,2) and (3,6) are considered equal.</a:t>
            </a:r>
          </a:p>
          <a:p>
            <a:r>
              <a:rPr lang="en-GB" dirty="0"/>
              <a:t>G</a:t>
            </a:r>
            <a:r>
              <a:rPr lang="en-GB" baseline="33000" dirty="0"/>
              <a:t>0</a:t>
            </a:r>
            <a:r>
              <a:rPr lang="en-GB" dirty="0"/>
              <a:t>, G</a:t>
            </a:r>
            <a:r>
              <a:rPr lang="en-GB" baseline="33000" dirty="0"/>
              <a:t>1</a:t>
            </a:r>
            <a:r>
              <a:rPr lang="en-GB" dirty="0"/>
              <a:t>, G</a:t>
            </a:r>
            <a:r>
              <a:rPr lang="en-GB" baseline="33000" dirty="0"/>
              <a:t>2</a:t>
            </a:r>
            <a:r>
              <a:rPr lang="en-GB" dirty="0"/>
              <a:t> : zero order, first order, and second order geometric continuity.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3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Degree/order of the Bezier curve is # of control points minus 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Degree 3 (cubic)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Degree 4</a:t>
            </a:r>
            <a:r>
              <a:rPr lang="en-US" sz="2000" dirty="0" smtClean="0"/>
              <a:t> (quartic)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Degree 10 (11 control points)</a:t>
            </a:r>
            <a:endParaRPr lang="en-US" sz="20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45066"/>
            <a:ext cx="3838575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392618"/>
            <a:ext cx="25050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722201"/>
            <a:ext cx="2286000" cy="16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48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End point interpolation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(of any degree) interpolates the 2 endpoints (passes through)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Recall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 = C(n,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  <a:r>
              <a:rPr lang="en-US" sz="1600" dirty="0" err="1" smtClean="0"/>
              <a:t>u</a:t>
            </a:r>
            <a:r>
              <a:rPr lang="en-US" sz="1600" baseline="30000" dirty="0" err="1" smtClean="0"/>
              <a:t>i</a:t>
            </a:r>
            <a:r>
              <a:rPr lang="en-US" sz="1600" dirty="0" smtClean="0"/>
              <a:t>(1-u)</a:t>
            </a:r>
            <a:r>
              <a:rPr lang="en-US" sz="1600" baseline="30000" dirty="0" smtClean="0"/>
              <a:t>n-</a:t>
            </a:r>
            <a:r>
              <a:rPr lang="en-US" sz="1600" baseline="30000" dirty="0" err="1" smtClean="0"/>
              <a:t>i</a:t>
            </a:r>
            <a:r>
              <a:rPr lang="en-US" sz="1600" baseline="30000" dirty="0" smtClean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At u=0 (first endpoint)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i</a:t>
            </a:r>
            <a:r>
              <a:rPr lang="en-US" sz="1600" dirty="0" smtClean="0"/>
              <a:t> = 0, J</a:t>
            </a:r>
            <a:r>
              <a:rPr lang="en-US" sz="1600" baseline="-25000" dirty="0" smtClean="0"/>
              <a:t>0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(0) </a:t>
            </a:r>
            <a:r>
              <a:rPr lang="en-US" sz="1600" dirty="0"/>
              <a:t>= C(n, </a:t>
            </a:r>
            <a:r>
              <a:rPr lang="en-US" sz="1600" dirty="0" smtClean="0"/>
              <a:t>0)u</a:t>
            </a:r>
            <a:r>
              <a:rPr lang="en-US" sz="1600" baseline="30000" dirty="0" smtClean="0"/>
              <a:t>0</a:t>
            </a:r>
            <a:r>
              <a:rPr lang="en-US" sz="1600" dirty="0" smtClean="0"/>
              <a:t>(1-u)</a:t>
            </a:r>
            <a:r>
              <a:rPr lang="en-US" sz="1600" baseline="30000" dirty="0" smtClean="0"/>
              <a:t>n-0 </a:t>
            </a:r>
            <a:r>
              <a:rPr lang="en-US" sz="1600" dirty="0" smtClean="0"/>
              <a:t>= 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 smtClean="0"/>
              <a:t>i</a:t>
            </a:r>
            <a:r>
              <a:rPr lang="en-US" sz="1600" dirty="0" smtClean="0"/>
              <a:t> ≠ 0</a:t>
            </a:r>
            <a:r>
              <a:rPr lang="en-US" sz="1600" dirty="0"/>
              <a:t>,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(0</a:t>
            </a:r>
            <a:r>
              <a:rPr lang="en-US" sz="1600" dirty="0"/>
              <a:t>) = C(n, </a:t>
            </a:r>
            <a:r>
              <a:rPr lang="en-US" sz="1600" dirty="0" err="1" smtClean="0"/>
              <a:t>i</a:t>
            </a:r>
            <a:r>
              <a:rPr lang="en-US" sz="1600" dirty="0" smtClean="0"/>
              <a:t>)0</a:t>
            </a:r>
            <a:r>
              <a:rPr lang="en-US" sz="1600" baseline="30000" dirty="0" smtClean="0"/>
              <a:t>i</a:t>
            </a:r>
            <a:r>
              <a:rPr lang="en-US" sz="1600" dirty="0" smtClean="0"/>
              <a:t>(1-0)</a:t>
            </a:r>
            <a:r>
              <a:rPr lang="en-US" sz="1600" baseline="30000" dirty="0" smtClean="0"/>
              <a:t>n-</a:t>
            </a:r>
            <a:r>
              <a:rPr lang="en-US" sz="1600" baseline="30000" dirty="0" err="1" smtClean="0"/>
              <a:t>i</a:t>
            </a:r>
            <a:r>
              <a:rPr lang="en-US" sz="1600" baseline="300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P(0) =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J</a:t>
            </a:r>
            <a:r>
              <a:rPr lang="en-US" sz="1600" baseline="-25000" dirty="0" smtClean="0"/>
              <a:t>0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(0) = P</a:t>
            </a:r>
            <a:r>
              <a:rPr lang="en-US" sz="1600" baseline="-25000" dirty="0" smtClean="0"/>
              <a:t>0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91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End point interpolation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(of any degree) interpolates the 2 endpoints (passes through)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Recall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 = C(n,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  <a:r>
              <a:rPr lang="en-US" sz="1600" dirty="0" err="1"/>
              <a:t>u</a:t>
            </a:r>
            <a:r>
              <a:rPr lang="en-US" sz="1600" baseline="30000" dirty="0" err="1"/>
              <a:t>i</a:t>
            </a:r>
            <a:r>
              <a:rPr lang="en-US" sz="1600" dirty="0"/>
              <a:t>(1-u)</a:t>
            </a:r>
            <a:r>
              <a:rPr lang="en-US" sz="1600" baseline="30000" dirty="0"/>
              <a:t>n-</a:t>
            </a:r>
            <a:r>
              <a:rPr lang="en-US" sz="1600" baseline="30000" dirty="0" err="1"/>
              <a:t>i</a:t>
            </a:r>
            <a:r>
              <a:rPr lang="en-US" sz="1600" baseline="30000" dirty="0"/>
              <a:t> </a:t>
            </a:r>
            <a:endParaRPr lang="en-US" sz="1600" baseline="30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At u=1 (second endpoint)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i</a:t>
            </a:r>
            <a:r>
              <a:rPr lang="en-US" sz="1600" dirty="0" smtClean="0"/>
              <a:t> = n,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n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(1) </a:t>
            </a:r>
            <a:r>
              <a:rPr lang="en-US" sz="1600" dirty="0"/>
              <a:t>= C(n, </a:t>
            </a:r>
            <a:r>
              <a:rPr lang="en-US" sz="1600" dirty="0" smtClean="0"/>
              <a:t>n)1</a:t>
            </a:r>
            <a:r>
              <a:rPr lang="en-US" sz="1600" baseline="30000" dirty="0" smtClean="0"/>
              <a:t>n</a:t>
            </a:r>
            <a:r>
              <a:rPr lang="en-US" sz="1600" dirty="0" smtClean="0"/>
              <a:t>(1-u)</a:t>
            </a:r>
            <a:r>
              <a:rPr lang="en-US" sz="1600" baseline="30000" dirty="0" smtClean="0"/>
              <a:t>0 </a:t>
            </a:r>
            <a:r>
              <a:rPr lang="en-US" sz="1600" dirty="0" smtClean="0"/>
              <a:t>= 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 smtClean="0"/>
              <a:t>i</a:t>
            </a:r>
            <a:r>
              <a:rPr lang="en-US" sz="1600" dirty="0" smtClean="0"/>
              <a:t> ≠ n,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(1) </a:t>
            </a:r>
            <a:r>
              <a:rPr lang="en-US" sz="1600" dirty="0"/>
              <a:t>= C(n, </a:t>
            </a:r>
            <a:r>
              <a:rPr lang="en-US" sz="1600" dirty="0" err="1" smtClean="0"/>
              <a:t>i</a:t>
            </a:r>
            <a:r>
              <a:rPr lang="en-US" sz="1600" dirty="0" smtClean="0"/>
              <a:t>)1</a:t>
            </a:r>
            <a:r>
              <a:rPr lang="en-US" sz="1600" baseline="30000" dirty="0" smtClean="0"/>
              <a:t>i</a:t>
            </a:r>
            <a:r>
              <a:rPr lang="en-US" sz="1600" dirty="0" smtClean="0"/>
              <a:t>(1-1)</a:t>
            </a:r>
            <a:r>
              <a:rPr lang="en-US" sz="1600" baseline="30000" dirty="0" smtClean="0"/>
              <a:t>n-</a:t>
            </a:r>
            <a:r>
              <a:rPr lang="en-US" sz="1600" baseline="30000" dirty="0" err="1" smtClean="0"/>
              <a:t>i</a:t>
            </a:r>
            <a:r>
              <a:rPr lang="en-US" sz="1600" baseline="300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P(1) =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n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(1) =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endParaRPr lang="en-US" sz="1600" baseline="-25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756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Affine invariance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Applying an affine transformation </a:t>
            </a:r>
            <a:r>
              <a:rPr lang="en-US" sz="1600" dirty="0" smtClean="0"/>
              <a:t>M to </a:t>
            </a:r>
            <a:r>
              <a:rPr lang="en-US" sz="1600" dirty="0"/>
              <a:t>the curve is equivalent to applying the transformation to the control </a:t>
            </a:r>
            <a:r>
              <a:rPr lang="en-US" sz="1600" dirty="0" smtClean="0"/>
              <a:t>points, and vice versa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Useful property because it says it is enough to transform the control points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21" y="2971800"/>
            <a:ext cx="6705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9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Affine invariance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Applying an affine transformation </a:t>
            </a:r>
            <a:r>
              <a:rPr lang="en-US" sz="1600" dirty="0" smtClean="0"/>
              <a:t>M to </a:t>
            </a:r>
            <a:r>
              <a:rPr lang="en-US" sz="1600" dirty="0"/>
              <a:t>the curve is equivalent to applying the transformation to the control </a:t>
            </a:r>
            <a:r>
              <a:rPr lang="en-US" sz="1600" dirty="0" smtClean="0"/>
              <a:t>points, and vice versa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Useful property because it says it is enough to transform the control points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Recall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P</a:t>
            </a:r>
            <a:r>
              <a:rPr lang="en-US" sz="1600" baseline="-25000" dirty="0"/>
              <a:t>i</a:t>
            </a:r>
            <a:r>
              <a:rPr lang="en-US" sz="1600" dirty="0"/>
              <a:t>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</a:t>
            </a:r>
            <a:r>
              <a:rPr lang="en-US" sz="1600" dirty="0" smtClean="0"/>
              <a:t>) where </a:t>
            </a:r>
            <a:r>
              <a:rPr lang="el-G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J</a:t>
            </a:r>
            <a:r>
              <a:rPr lang="en-US" sz="1600" baseline="-25000" dirty="0" err="1">
                <a:solidFill>
                  <a:srgbClr val="FF0000"/>
                </a:solidFill>
              </a:rPr>
              <a:t>i</a:t>
            </a:r>
            <a:r>
              <a:rPr lang="en-US" sz="1600" baseline="30000" dirty="0" err="1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(u) = 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 smtClean="0">
                <a:solidFill>
                  <a:srgbClr val="0070C0"/>
                </a:solidFill>
              </a:rPr>
              <a:t>M</a:t>
            </a:r>
            <a:r>
              <a:rPr lang="en-US" sz="1600" dirty="0" err="1" smtClean="0"/>
              <a:t>x</a:t>
            </a:r>
            <a:r>
              <a:rPr lang="en-US" sz="1600" dirty="0" smtClean="0"/>
              <a:t> = Rx + t //rotation R and translation t applied to curve points x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M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cs typeface="Times New Roman" panose="02020603050405020304" pitchFamily="18" charset="0"/>
              </a:rPr>
              <a:t>(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) = R</a:t>
            </a:r>
            <a:r>
              <a:rPr lang="en-US" sz="1600" dirty="0">
                <a:cs typeface="Times New Roman" panose="02020603050405020304" pitchFamily="18" charset="0"/>
              </a:rPr>
              <a:t> (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cs typeface="Times New Roman" panose="02020603050405020304" pitchFamily="18" charset="0"/>
              </a:rPr>
              <a:t>a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cs typeface="Times New Roman" panose="02020603050405020304" pitchFamily="18" charset="0"/>
              </a:rPr>
              <a:t>b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) + t //rewrite the curve in </a:t>
            </a:r>
            <a:r>
              <a:rPr lang="en-US" sz="1600" dirty="0" err="1" smtClean="0">
                <a:cs typeface="Times New Roman" panose="02020603050405020304" pitchFamily="18" charset="0"/>
              </a:rPr>
              <a:t>Bernstein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* </a:t>
            </a:r>
            <a:r>
              <a:rPr lang="en-US" sz="1600" dirty="0" err="1" smtClean="0">
                <a:cs typeface="Times New Roman" panose="02020603050405020304" pitchFamily="18" charset="0"/>
              </a:rPr>
              <a:t>Point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form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               </a:t>
            </a:r>
            <a:r>
              <a:rPr lang="en-US" sz="1600" dirty="0" smtClean="0">
                <a:cs typeface="Times New Roman" panose="02020603050405020304" pitchFamily="18" charset="0"/>
              </a:rPr>
              <a:t>=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Rb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+ </a:t>
            </a:r>
            <a:r>
              <a:rPr lang="el-G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sz="160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cs typeface="Times New Roman" panose="02020603050405020304" pitchFamily="18" charset="0"/>
              </a:rPr>
              <a:t> //due to red identity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               </a:t>
            </a:r>
            <a:r>
              <a:rPr lang="en-US" sz="1600" dirty="0">
                <a:cs typeface="Times New Roman" panose="02020603050405020304" pitchFamily="18" charset="0"/>
              </a:rPr>
              <a:t>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cs typeface="Times New Roman" panose="02020603050405020304" pitchFamily="18" charset="0"/>
              </a:rPr>
              <a:t>a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baseline="-250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cs typeface="Times New Roman" panose="02020603050405020304" pitchFamily="18" charset="0"/>
              </a:rPr>
              <a:t>Rb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+ </a:t>
            </a:r>
            <a:r>
              <a:rPr lang="en-US" sz="1600" dirty="0" smtClean="0">
                <a:cs typeface="Times New Roman" panose="02020603050405020304" pitchFamily="18" charset="0"/>
              </a:rPr>
              <a:t>t)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dirty="0" smtClean="0">
                <a:cs typeface="Times New Roman" panose="02020603050405020304" pitchFamily="18" charset="0"/>
              </a:rPr>
              <a:t>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dirty="0" err="1">
                <a:cs typeface="Times New Roman" panose="02020603050405020304" pitchFamily="18" charset="0"/>
              </a:rPr>
              <a:t>a</a:t>
            </a:r>
            <a:r>
              <a:rPr lang="en-US" sz="1600" baseline="-25000" dirty="0" err="1"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M</a:t>
            </a:r>
            <a:r>
              <a:rPr lang="en-US" sz="1600" dirty="0" err="1" smtClean="0">
                <a:cs typeface="Times New Roman" panose="02020603050405020304" pitchFamily="18" charset="0"/>
              </a:rPr>
              <a:t>b</a:t>
            </a:r>
            <a:r>
              <a:rPr lang="en-US" sz="1600" baseline="-25000" dirty="0" err="1" smtClean="0">
                <a:cs typeface="Times New Roman" panose="02020603050405020304" pitchFamily="18" charset="0"/>
              </a:rPr>
              <a:t>i</a:t>
            </a: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baseline="30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43200" y="2315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43400" y="23156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2376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Convex hull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lies in the convex hull of the control points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k</a:t>
            </a:r>
            <a:endParaRPr lang="en-US" sz="1600" baseline="-25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Useful property because intersection/collision computation of one curve with another (or anything designed with this curve) is accelerated by pruning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76600"/>
            <a:ext cx="1914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8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Convex hull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curve lies in the convex hull of the control points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k</a:t>
            </a:r>
            <a:endParaRPr lang="en-US" sz="1600" baseline="-250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Useful property because intersection/collision computation of one curve with another (or anything designed with this curve) is accelerated by pruning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Follows from the properties of Bernstein polynomials: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 = 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 ≥ 0 for </a:t>
            </a:r>
            <a:r>
              <a:rPr lang="en-GB" sz="1600" dirty="0"/>
              <a:t>0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1600" dirty="0"/>
              <a:t>u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GB" sz="1600" dirty="0" smtClean="0"/>
              <a:t>1 //</a:t>
            </a:r>
            <a:r>
              <a:rPr lang="en-GB" sz="1600" dirty="0" err="1" smtClean="0"/>
              <a:t>barycentric</a:t>
            </a:r>
            <a:r>
              <a:rPr lang="en-GB" sz="1600" dirty="0" smtClean="0"/>
              <a:t> coordinates idea once you triangulate the hull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600" dirty="0" smtClean="0"/>
              <a:t>Bezier curve is a convex combination of its control points: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(u)P</a:t>
            </a:r>
            <a:r>
              <a:rPr lang="en-US" sz="1600" baseline="-25000" dirty="0" smtClean="0"/>
              <a:t>i</a:t>
            </a: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667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276600"/>
            <a:ext cx="1914525" cy="230505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391400" y="58674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358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Symmetry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P(u) defined by 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..,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 is equal to P(1-u</a:t>
            </a:r>
            <a:r>
              <a:rPr lang="en-US" sz="1600" dirty="0"/>
              <a:t>) defined by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</a:t>
            </a:r>
            <a:r>
              <a:rPr lang="en-US" sz="1600" dirty="0" smtClean="0"/>
              <a:t>, P</a:t>
            </a:r>
            <a:r>
              <a:rPr lang="en-US" sz="1600" baseline="-25000" dirty="0" smtClean="0"/>
              <a:t>n-1</a:t>
            </a:r>
            <a:r>
              <a:rPr lang="en-US" sz="1600" dirty="0" smtClean="0"/>
              <a:t>, </a:t>
            </a:r>
            <a:r>
              <a:rPr lang="en-US" sz="1600" dirty="0"/>
              <a:t>.., </a:t>
            </a:r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i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r>
              <a:rPr lang="en-US" sz="1600" dirty="0"/>
              <a:t>(u)</a:t>
            </a:r>
            <a:r>
              <a:rPr lang="en-US" sz="1600" baseline="-25000" dirty="0" smtClean="0"/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n-i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(1-u</a:t>
            </a:r>
            <a:r>
              <a:rPr lang="en-US" sz="1600" dirty="0"/>
              <a:t>)</a:t>
            </a:r>
            <a:endParaRPr lang="en-GB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17822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90800" y="1782239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2589628"/>
            <a:ext cx="1400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2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Domain parameter transformation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So far u is in [0, 1]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>
                <a:cs typeface="Times New Roman" panose="02020603050405020304" pitchFamily="18" charset="0"/>
              </a:rPr>
              <a:t>We can use a different domain captured by t in [a, b]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>
                <a:cs typeface="Times New Roman" panose="02020603050405020304" pitchFamily="18" charset="0"/>
              </a:rPr>
              <a:t>u = </a:t>
            </a:r>
            <a:r>
              <a:rPr lang="en-US" sz="1600" dirty="0" smtClean="0"/>
              <a:t>(t-a</a:t>
            </a:r>
            <a:r>
              <a:rPr lang="en-US" sz="1600" dirty="0"/>
              <a:t>) / (b-a)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 smtClean="0">
                <a:cs typeface="Times New Roman" panose="02020603050405020304" pitchFamily="18" charset="0"/>
              </a:rPr>
              <a:t>0</a:t>
            </a:r>
            <a:r>
              <a:rPr lang="en-US" sz="1600" dirty="0" smtClean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i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</a:t>
            </a:r>
            <a:r>
              <a:rPr lang="en-US" sz="1600" baseline="-25000" dirty="0" smtClean="0"/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sz="1600" baseline="-25000" dirty="0" smtClean="0">
                <a:cs typeface="Times New Roman" panose="02020603050405020304" pitchFamily="18" charset="0"/>
              </a:rPr>
              <a:t>0</a:t>
            </a:r>
            <a:r>
              <a:rPr lang="en-US" sz="1600" dirty="0" smtClean="0"/>
              <a:t>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i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((t-a) / (b-a))</a:t>
            </a:r>
            <a:endParaRPr lang="en-GB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362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4191000"/>
            <a:ext cx="1400175" cy="1438275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90800" y="23622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082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Pseudo-local control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Moving any point will change the entire curve (by definition</a:t>
            </a:r>
            <a:r>
              <a:rPr lang="en-GB" sz="1600" dirty="0" smtClean="0"/>
              <a:t>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But there is a local influence of P</a:t>
            </a:r>
            <a:r>
              <a:rPr lang="en-US" sz="1600" baseline="-25000" dirty="0" smtClean="0"/>
              <a:t>i </a:t>
            </a:r>
            <a:r>
              <a:rPr lang="en-US" sz="1600" dirty="0" smtClean="0"/>
              <a:t>captured by the Bernstein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If you move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the max influence is going to be observed at u =2/3 = 0.66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Local control with respect to each of the control points we have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					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J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n</a:t>
            </a:r>
            <a:r>
              <a:rPr lang="en-US" dirty="0" smtClean="0"/>
              <a:t>(u) has only one max at u = </a:t>
            </a:r>
            <a:r>
              <a:rPr lang="en-US" dirty="0" err="1" smtClean="0"/>
              <a:t>i</a:t>
            </a:r>
            <a:r>
              <a:rPr lang="en-US" dirty="0" smtClean="0"/>
              <a:t>/n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1400"/>
            <a:ext cx="3476625" cy="2638425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467600" y="1524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81021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Polylines: piecewise linear approximation to curves</a:t>
            </a:r>
          </a:p>
          <a:p>
            <a:r>
              <a:rPr lang="en-GB" dirty="0" smtClean="0"/>
              <a:t>Not smooth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green one is a polyline</a:t>
            </a:r>
          </a:p>
          <a:p>
            <a:r>
              <a:rPr lang="en-GB" dirty="0" smtClean="0"/>
              <a:t>The red one is a curve</a:t>
            </a:r>
          </a:p>
          <a:p>
            <a:pPr lvl="1"/>
            <a:r>
              <a:rPr lang="en-GB" dirty="0" smtClean="0"/>
              <a:t>Closed curve: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9400"/>
            <a:ext cx="462915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517906"/>
            <a:ext cx="1028700" cy="6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Pseudo-local control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Moving any point will change the entire curve (by definition</a:t>
            </a:r>
            <a:r>
              <a:rPr lang="en-GB" sz="1600" dirty="0" smtClean="0"/>
              <a:t> </a:t>
            </a:r>
            <a:r>
              <a:rPr lang="en-US" sz="1600" dirty="0"/>
              <a:t>P(u) =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baseline="-25000" dirty="0">
                <a:cs typeface="Times New Roman" panose="02020603050405020304" pitchFamily="18" charset="0"/>
              </a:rPr>
              <a:t>0</a:t>
            </a:r>
            <a:r>
              <a:rPr lang="en-US" sz="1600" dirty="0"/>
              <a:t> </a:t>
            </a:r>
            <a:r>
              <a:rPr lang="en-US" sz="1600" dirty="0" err="1" smtClean="0"/>
              <a:t>J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n</a:t>
            </a:r>
            <a:r>
              <a:rPr lang="en-US" sz="1600" dirty="0" smtClean="0"/>
              <a:t>(u)P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But there is a local influence of P</a:t>
            </a:r>
            <a:r>
              <a:rPr lang="en-US" sz="1600" baseline="-25000" dirty="0" smtClean="0"/>
              <a:t>i </a:t>
            </a:r>
            <a:r>
              <a:rPr lang="en-US" sz="1600" dirty="0" smtClean="0"/>
              <a:t>captured by the Bernstein </a:t>
            </a:r>
            <a:r>
              <a:rPr lang="en-US" sz="1600" dirty="0" err="1"/>
              <a:t>J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n</a:t>
            </a: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If you move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the max influence is going to be observed at u =2/3 = 0.66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Local control with respect to each of the control points we have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Changing one point (P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 affects the whole curve (more effect around P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Global change is a limitation </a:t>
            </a:r>
            <a:r>
              <a:rPr lang="en-US" sz="1600" dirty="0" smtClean="0">
                <a:sym typeface="Wingdings" panose="05000000000000000000" pitchFamily="2" charset="2"/>
              </a:rPr>
              <a:t></a:t>
            </a: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					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	</a:t>
            </a:r>
            <a:r>
              <a:rPr lang="en-US" dirty="0" smtClean="0"/>
              <a:t>					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1400"/>
            <a:ext cx="3476625" cy="2638425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467600" y="1524000"/>
            <a:ext cx="381000" cy="27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baseline="-25000" dirty="0" smtClean="0"/>
              <a:t>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977" y="3132004"/>
            <a:ext cx="3181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3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Variation diminishing 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The kind of twists and turns offered by the control polyline is a maximum; the curve may follow it will be less than or equal to that</a:t>
            </a: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So the variations are diminishing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No straight line intersects a </a:t>
            </a:r>
            <a:r>
              <a:rPr lang="en-US" sz="1600" dirty="0" smtClean="0"/>
              <a:t>Bezier </a:t>
            </a:r>
            <a:r>
              <a:rPr lang="en-US" sz="1600" dirty="0"/>
              <a:t>curve more times than it intersects the curve's control </a:t>
            </a:r>
            <a:r>
              <a:rPr lang="en-US" sz="1600" dirty="0" smtClean="0"/>
              <a:t>polyline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What if the control polygon is convex?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Max intersection is 2 times; that is what I have with the generated curve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Asserts the convexity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768099"/>
            <a:ext cx="3198793" cy="2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5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2057400"/>
            <a:ext cx="4438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4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baseline="-25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</a:t>
            </a:r>
            <a:r>
              <a:rPr lang="en-US" sz="2000" dirty="0"/>
              <a:t>(</a:t>
            </a:r>
            <a:r>
              <a:rPr lang="en-US" sz="2000" dirty="0" smtClean="0"/>
              <a:t>1-u)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/>
              <a:t> </a:t>
            </a:r>
            <a:r>
              <a:rPr lang="en-US" sz="2000" dirty="0" smtClean="0"/>
              <a:t>+ 2u(1-u)P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u</a:t>
            </a:r>
            <a:r>
              <a:rPr lang="en-US" sz="2000" baseline="30000" dirty="0" smtClean="0"/>
              <a:t>2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6925"/>
            <a:ext cx="4419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72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baseline="-25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1-u)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2u(1-u)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0070C0"/>
                </a:solidFill>
              </a:rPr>
              <a:t>u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olidFill>
                  <a:srgbClr val="0070C0"/>
                </a:solidFill>
              </a:rPr>
              <a:t>Bernstein polynomials of degree 2</a:t>
            </a:r>
            <a:r>
              <a:rPr lang="en-US" sz="2000" dirty="0" smtClean="0"/>
              <a:t>; so what I get is a Bezier curve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6925"/>
            <a:ext cx="4419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03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Useful in modeling, rendering, simulation, ..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(x(</a:t>
            </a:r>
            <a:r>
              <a:rPr lang="en-US" sz="2000" dirty="0" err="1" smtClean="0"/>
              <a:t>u,v</a:t>
            </a:r>
            <a:r>
              <a:rPr lang="en-US" sz="2000" dirty="0" smtClean="0"/>
              <a:t>), y(</a:t>
            </a:r>
            <a:r>
              <a:rPr lang="en-US" sz="2000" dirty="0" err="1" smtClean="0"/>
              <a:t>u,v</a:t>
            </a:r>
            <a:r>
              <a:rPr lang="en-US" sz="2000" dirty="0" smtClean="0"/>
              <a:t>), z(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An obvious extension of parametric curves (P(u) with 1 parameter </a:t>
            </a:r>
            <a:r>
              <a:rPr lang="en-US" sz="1600" dirty="0" smtClean="0">
                <a:sym typeface="Wingdings" panose="05000000000000000000" pitchFamily="2" charset="2"/>
              </a:rPr>
              <a:t> (</a:t>
            </a:r>
            <a:r>
              <a:rPr lang="en-US" sz="1600" dirty="0" err="1" smtClean="0">
                <a:sym typeface="Wingdings" panose="05000000000000000000" pitchFamily="2" charset="2"/>
              </a:rPr>
              <a:t>u,v</a:t>
            </a:r>
            <a:r>
              <a:rPr lang="en-US" sz="1600" dirty="0" smtClean="0">
                <a:sym typeface="Wingdings" panose="05000000000000000000" pitchFamily="2" charset="2"/>
              </a:rPr>
              <a:t>) </a:t>
            </a:r>
            <a:r>
              <a:rPr lang="en-US" sz="1600" dirty="0" err="1" smtClean="0">
                <a:sym typeface="Wingdings" panose="05000000000000000000" pitchFamily="2" charset="2"/>
              </a:rPr>
              <a:t>params</a:t>
            </a:r>
            <a:r>
              <a:rPr lang="en-US" sz="1600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P(u) = B</a:t>
            </a:r>
            <a:r>
              <a:rPr lang="en-GB" sz="1596" baseline="-25000" dirty="0"/>
              <a:t>1</a:t>
            </a:r>
            <a:r>
              <a:rPr lang="en-GB" sz="1596" dirty="0"/>
              <a:t> + B</a:t>
            </a:r>
            <a:r>
              <a:rPr lang="en-GB" sz="1596" baseline="-25000" dirty="0"/>
              <a:t>2</a:t>
            </a:r>
            <a:r>
              <a:rPr lang="en-GB" sz="1596" dirty="0"/>
              <a:t>u + B</a:t>
            </a:r>
            <a:r>
              <a:rPr lang="en-GB" sz="1596" baseline="-25000" dirty="0"/>
              <a:t>3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</a:t>
            </a:r>
            <a:r>
              <a:rPr lang="en-GB" sz="1596" dirty="0" smtClean="0"/>
              <a:t>B</a:t>
            </a:r>
            <a:r>
              <a:rPr lang="en-GB" sz="1596" baseline="-25000" dirty="0" smtClean="0"/>
              <a:t>4</a:t>
            </a:r>
            <a:r>
              <a:rPr lang="en-GB" sz="1596" dirty="0" smtClean="0"/>
              <a:t>u</a:t>
            </a:r>
            <a:r>
              <a:rPr lang="en-GB" sz="1596" baseline="30000" dirty="0" smtClean="0"/>
              <a:t>3 </a:t>
            </a:r>
            <a:r>
              <a:rPr lang="en-GB" sz="1596" dirty="0" smtClean="0"/>
              <a:t>for a cubic spline, for instance</a:t>
            </a:r>
            <a:endParaRPr lang="en-GB" sz="1596" baseline="-250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x(u) = B</a:t>
            </a:r>
            <a:r>
              <a:rPr lang="en-GB" sz="1596" baseline="-25000" dirty="0"/>
              <a:t>1x</a:t>
            </a:r>
            <a:r>
              <a:rPr lang="en-GB" sz="1596" dirty="0"/>
              <a:t> + B</a:t>
            </a:r>
            <a:r>
              <a:rPr lang="en-GB" sz="1596" baseline="-25000" dirty="0"/>
              <a:t>2x</a:t>
            </a:r>
            <a:r>
              <a:rPr lang="en-GB" sz="1596" dirty="0"/>
              <a:t>u + B</a:t>
            </a:r>
            <a:r>
              <a:rPr lang="en-GB" sz="1596" baseline="-25000" dirty="0"/>
              <a:t>3x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B</a:t>
            </a:r>
            <a:r>
              <a:rPr lang="en-GB" sz="1596" baseline="-25000" dirty="0"/>
              <a:t>4x</a:t>
            </a:r>
            <a:r>
              <a:rPr lang="en-GB" sz="1596" dirty="0"/>
              <a:t>u</a:t>
            </a:r>
            <a:r>
              <a:rPr lang="en-GB" sz="1596" baseline="30000" dirty="0"/>
              <a:t>3</a:t>
            </a:r>
            <a:r>
              <a:rPr lang="en-GB" sz="1596" dirty="0"/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y(u) = B</a:t>
            </a:r>
            <a:r>
              <a:rPr lang="en-GB" sz="1596" baseline="-25000" dirty="0"/>
              <a:t>1y</a:t>
            </a:r>
            <a:r>
              <a:rPr lang="en-GB" sz="1596" dirty="0"/>
              <a:t> + B</a:t>
            </a:r>
            <a:r>
              <a:rPr lang="en-GB" sz="1596" baseline="-25000" dirty="0"/>
              <a:t>2y</a:t>
            </a:r>
            <a:r>
              <a:rPr lang="en-GB" sz="1596" dirty="0"/>
              <a:t>u + B</a:t>
            </a:r>
            <a:r>
              <a:rPr lang="en-GB" sz="1596" baseline="-25000" dirty="0"/>
              <a:t>3y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B</a:t>
            </a:r>
            <a:r>
              <a:rPr lang="en-GB" sz="1596" baseline="-25000" dirty="0"/>
              <a:t>4y</a:t>
            </a:r>
            <a:r>
              <a:rPr lang="en-GB" sz="1596" dirty="0"/>
              <a:t>u</a:t>
            </a:r>
            <a:r>
              <a:rPr lang="en-GB" sz="1596" baseline="30000" dirty="0"/>
              <a:t>3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96" dirty="0"/>
              <a:t>z(u) = B</a:t>
            </a:r>
            <a:r>
              <a:rPr lang="en-GB" sz="1596" baseline="-25000" dirty="0"/>
              <a:t>1z</a:t>
            </a:r>
            <a:r>
              <a:rPr lang="en-GB" sz="1596" dirty="0"/>
              <a:t> + B</a:t>
            </a:r>
            <a:r>
              <a:rPr lang="en-GB" sz="1596" baseline="-25000" dirty="0"/>
              <a:t>2z</a:t>
            </a:r>
            <a:r>
              <a:rPr lang="en-GB" sz="1596" dirty="0"/>
              <a:t>u + B</a:t>
            </a:r>
            <a:r>
              <a:rPr lang="en-GB" sz="1596" baseline="-25000" dirty="0"/>
              <a:t>3z</a:t>
            </a:r>
            <a:r>
              <a:rPr lang="en-GB" sz="1596" dirty="0"/>
              <a:t>u</a:t>
            </a:r>
            <a:r>
              <a:rPr lang="en-GB" sz="1596" baseline="30000" dirty="0"/>
              <a:t>2</a:t>
            </a:r>
            <a:r>
              <a:rPr lang="en-GB" sz="1596" dirty="0"/>
              <a:t> + B</a:t>
            </a:r>
            <a:r>
              <a:rPr lang="en-GB" sz="1596" baseline="-25000" dirty="0"/>
              <a:t>4z</a:t>
            </a:r>
            <a:r>
              <a:rPr lang="en-GB" sz="1596" dirty="0"/>
              <a:t>u</a:t>
            </a:r>
            <a:r>
              <a:rPr lang="en-GB" sz="1596" baseline="30000" dirty="0"/>
              <a:t>3</a:t>
            </a: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3810000"/>
            <a:ext cx="366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95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mathematical boundaries is easy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Transforming a 2D entity (profile) about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Sphere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Semicircle</a:t>
            </a:r>
            <a:endParaRPr lang="en-US" sz="1600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Cylinder	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Translate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78554"/>
            <a:ext cx="2571750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5" y="4888897"/>
            <a:ext cx="2324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2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mathematical boundaries is easy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Transforming a 2D entity (profile) about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Sphere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Semicircle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Torus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78554"/>
            <a:ext cx="257175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4038600"/>
            <a:ext cx="2486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8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mathematical boundaries is easy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Transforming a 2D entity (profile) about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Sphere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/>
              <a:t>Semicircle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Rotate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Translate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Scale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96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6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78554"/>
            <a:ext cx="2571750" cy="2038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944798"/>
            <a:ext cx="3038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1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arbitrary boundaries is similar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What we have done with mathematical shapes is we performed a sweep of a 2D entity parametrized by 1 parameter: P(u)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Circle, semicircle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We obtain an arbitrary boundary by sweeping P(u) as some spline or any other parametric curve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7" y="3657600"/>
            <a:ext cx="6762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7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r>
              <a:rPr lang="en-GB" dirty="0" smtClean="0"/>
              <a:t>Spline is a smooth aggregation of multiple different curves</a:t>
            </a:r>
          </a:p>
          <a:p>
            <a:r>
              <a:rPr lang="en-GB" dirty="0" smtClean="0"/>
              <a:t>Spline can be defined piecewise by multiple polynomials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Curve is defined by a single polynomial</a:t>
            </a:r>
          </a:p>
          <a:p>
            <a:r>
              <a:rPr lang="en-GB" dirty="0" smtClean="0"/>
              <a:t>Curve is a special spline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43175"/>
            <a:ext cx="6362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Parametrizing arbitrary boundaries with sweeping is valid as long as you have a fixed profile/contour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Not so arbitrary </a:t>
            </a:r>
            <a:r>
              <a:rPr lang="en-US" sz="1600" dirty="0" smtClean="0">
                <a:sym typeface="Wingdings" panose="05000000000000000000" pitchFamily="2" charset="2"/>
              </a:rPr>
              <a:t>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ym typeface="Wingdings" panose="05000000000000000000" pitchFamily="2" charset="2"/>
              </a:rPr>
              <a:t>A more flexible way is to extend linear interpolation (P(u)) into bilinear interpolation (P(u, v))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3505200"/>
            <a:ext cx="366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72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Linear </a:t>
            </a:r>
            <a:r>
              <a:rPr lang="en-US" sz="2000" dirty="0" smtClean="0"/>
              <a:t>interpolation </a:t>
            </a:r>
            <a:r>
              <a:rPr lang="en-US" sz="2000" dirty="0"/>
              <a:t>fits the simplest curve between two end points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2700337"/>
            <a:ext cx="40481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9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fits the simplest surface for the four corner points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83" y="2819400"/>
            <a:ext cx="38004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6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</a:t>
            </a:r>
            <a:r>
              <a:rPr lang="en-US" sz="2000" dirty="0" smtClean="0"/>
              <a:t>is 2-pass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			From </a:t>
            </a:r>
            <a:r>
              <a:rPr lang="en-US" sz="2000" dirty="0" err="1" smtClean="0"/>
              <a:t>wikipedia</a:t>
            </a: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90800"/>
            <a:ext cx="46767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2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476500"/>
            <a:ext cx="2952750" cy="28956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70866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</a:t>
            </a:r>
            <a:r>
              <a:rPr lang="en-US" sz="2000" dirty="0" smtClean="0"/>
              <a:t>is 2-pass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Given 4 corner points in space (not necessarily coplanar)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v brings us here (b</a:t>
            </a:r>
            <a:r>
              <a:rPr lang="en-US" sz="1000" dirty="0" smtClean="0"/>
              <a:t>0001</a:t>
            </a:r>
            <a:r>
              <a:rPr lang="en-US" sz="2000" dirty="0" smtClean="0"/>
              <a:t>) and </a:t>
            </a:r>
            <a:r>
              <a:rPr lang="en-US" sz="2000" dirty="0"/>
              <a:t>there (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u brings us here (P(u, v))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0001</a:t>
            </a:r>
            <a:r>
              <a:rPr lang="en-US" sz="2000" dirty="0" smtClean="0"/>
              <a:t> = (1-v)b</a:t>
            </a:r>
            <a:r>
              <a:rPr lang="en-US" sz="2000" baseline="-25000" dirty="0" smtClean="0"/>
              <a:t>00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vb</a:t>
            </a:r>
            <a:r>
              <a:rPr lang="en-US" sz="2000" baseline="-25000" dirty="0" smtClean="0"/>
              <a:t>01</a:t>
            </a:r>
            <a:r>
              <a:rPr lang="en-US" sz="2000" dirty="0"/>
              <a:t>	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 </a:t>
            </a:r>
            <a:r>
              <a:rPr lang="en-US" sz="2000" dirty="0"/>
              <a:t>= (</a:t>
            </a:r>
            <a:r>
              <a:rPr lang="en-US" sz="2000" dirty="0" smtClean="0"/>
              <a:t>1-v)b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vb</a:t>
            </a:r>
            <a:r>
              <a:rPr lang="en-US" sz="2000" baseline="-25000" dirty="0" smtClean="0"/>
              <a:t>11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(1-u)b</a:t>
            </a:r>
            <a:r>
              <a:rPr lang="en-US" sz="1000" dirty="0" smtClean="0"/>
              <a:t>0001</a:t>
            </a:r>
            <a:r>
              <a:rPr lang="en-US" sz="2000" dirty="0" smtClean="0"/>
              <a:t> + ub</a:t>
            </a:r>
            <a:r>
              <a:rPr lang="en-US" sz="1000" dirty="0" smtClean="0"/>
              <a:t>1011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52700"/>
            <a:ext cx="3800475" cy="27813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8600" y="3657600"/>
            <a:ext cx="2209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4038600"/>
            <a:ext cx="190500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3810000"/>
            <a:ext cx="2917288" cy="1981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4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476500"/>
            <a:ext cx="2952750" cy="2895600"/>
          </a:xfrm>
          <a:prstGeom prst="rect">
            <a:avLst/>
          </a:prstGeom>
        </p:spPr>
      </p:pic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7086600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Bilinear interpolation </a:t>
            </a:r>
            <a:r>
              <a:rPr lang="en-US" sz="2000" dirty="0" smtClean="0"/>
              <a:t>is 2-pass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Given 4 corner points in space (not necessarily coplanar)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v brings us here (b</a:t>
            </a:r>
            <a:r>
              <a:rPr lang="en-US" sz="1000" dirty="0" smtClean="0"/>
              <a:t>0001</a:t>
            </a:r>
            <a:r>
              <a:rPr lang="en-US" sz="2000" dirty="0" smtClean="0"/>
              <a:t>) and </a:t>
            </a:r>
            <a:r>
              <a:rPr lang="en-US" sz="2000" dirty="0"/>
              <a:t>there (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Parameter u brings us here (P(u, v))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</a:t>
            </a:r>
            <a:r>
              <a:rPr lang="en-US" sz="2000" dirty="0"/>
              <a:t>[1-u   u]  b</a:t>
            </a:r>
            <a:r>
              <a:rPr lang="en-US" sz="2000" baseline="-25000" dirty="0"/>
              <a:t>00</a:t>
            </a:r>
            <a:r>
              <a:rPr lang="en-US" sz="2000" dirty="0"/>
              <a:t> 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01</a:t>
            </a:r>
            <a:r>
              <a:rPr lang="en-US" sz="2000" dirty="0" smtClean="0"/>
              <a:t>  </a:t>
            </a:r>
            <a:r>
              <a:rPr lang="en-US" sz="2000" dirty="0"/>
              <a:t>[1-v   </a:t>
            </a:r>
            <a:r>
              <a:rPr lang="en-US" sz="2000" dirty="0" smtClean="0"/>
              <a:t>v]</a:t>
            </a:r>
            <a:r>
              <a:rPr lang="en-US" sz="2000" baseline="30000" dirty="0" smtClean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 smtClean="0"/>
              <a:t>			</a:t>
            </a:r>
            <a:r>
              <a:rPr lang="en-US" sz="2000" dirty="0" smtClean="0"/>
              <a:t>      b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 b</a:t>
            </a:r>
            <a:r>
              <a:rPr lang="en-US" sz="2000" baseline="-25000" dirty="0" smtClean="0"/>
              <a:t>11</a:t>
            </a:r>
            <a:endParaRPr lang="en-US" sz="2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1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52700"/>
            <a:ext cx="3800475" cy="27813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8600" y="3657600"/>
            <a:ext cx="2209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4038601"/>
            <a:ext cx="1905000" cy="133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1000" y="3810000"/>
            <a:ext cx="2917288" cy="1981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6019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6019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85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be even more flexible, connect corner points with curves, not 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0) =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</a:t>
            </a:r>
            <a:r>
              <a:rPr lang="en-US" sz="2000" dirty="0"/>
              <a:t>u)	P(u, </a:t>
            </a:r>
            <a:r>
              <a:rPr lang="en-US" sz="2000" dirty="0" smtClean="0"/>
              <a:t>1) </a:t>
            </a:r>
            <a:r>
              <a:rPr lang="en-US" sz="2000" dirty="0"/>
              <a:t>=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v) = (1-v)</a:t>
            </a:r>
            <a:r>
              <a:rPr lang="en-US" sz="2000" dirty="0"/>
              <a:t> C</a:t>
            </a:r>
            <a:r>
              <a:rPr lang="en-US" sz="2000" baseline="-25000" dirty="0"/>
              <a:t>1</a:t>
            </a:r>
            <a:r>
              <a:rPr lang="en-US" sz="2000" dirty="0"/>
              <a:t>(u</a:t>
            </a:r>
            <a:r>
              <a:rPr lang="en-US" sz="2000" dirty="0" smtClean="0"/>
              <a:t>) + v</a:t>
            </a:r>
            <a:r>
              <a:rPr lang="en-US" sz="2000" dirty="0"/>
              <a:t> C</a:t>
            </a:r>
            <a:r>
              <a:rPr lang="en-US" sz="2000" baseline="-25000" dirty="0"/>
              <a:t>2</a:t>
            </a:r>
            <a:r>
              <a:rPr lang="en-US" sz="2000" dirty="0"/>
              <a:t>(u</a:t>
            </a:r>
            <a:r>
              <a:rPr lang="en-US" sz="2000" dirty="0" smtClean="0"/>
              <a:t>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 </a:t>
            </a:r>
            <a:r>
              <a:rPr lang="en-US" sz="2000" dirty="0" smtClean="0"/>
              <a:t>	       = (1-v) P(u,0) + v P(u, 1)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For constant u </a:t>
            </a:r>
            <a:r>
              <a:rPr lang="en-US" sz="2000" dirty="0" err="1" smtClean="0"/>
              <a:t>iso</a:t>
            </a:r>
            <a:r>
              <a:rPr lang="en-US" sz="2000" dirty="0"/>
              <a:t>-</a:t>
            </a:r>
            <a:r>
              <a:rPr lang="en-US" sz="2000" dirty="0" smtClean="0"/>
              <a:t>parametric curve is a line</a:t>
            </a: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347912"/>
            <a:ext cx="7858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8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Parametric Surfaces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Boundary representation of objects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To be even more flexible, connect corner points with curves, not lines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P(u, 0) =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</a:t>
            </a:r>
            <a:r>
              <a:rPr lang="en-US" sz="2000" dirty="0"/>
              <a:t>u)	P(u, </a:t>
            </a:r>
            <a:r>
              <a:rPr lang="en-US" sz="2000" dirty="0" smtClean="0"/>
              <a:t>1) </a:t>
            </a:r>
            <a:r>
              <a:rPr lang="en-US" sz="2000" dirty="0"/>
              <a:t>=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(u)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P(0, v) = 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(v)		P(1, </a:t>
            </a:r>
            <a:r>
              <a:rPr lang="en-US" sz="2000" dirty="0"/>
              <a:t>v) = 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(v</a:t>
            </a:r>
            <a:r>
              <a:rPr lang="en-US" sz="2000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2295525"/>
            <a:ext cx="3705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97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Yet another Parametric Surface to represent the boundary of objects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Bezier surface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Given the parameter u and v, where is the corresponding point in the surface?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58" y="2895600"/>
            <a:ext cx="36671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Curve (Revisit)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(1-u)P</a:t>
            </a:r>
            <a:r>
              <a:rPr lang="en-US" sz="2000" baseline="-25000" dirty="0" smtClean="0"/>
              <a:t>0 </a:t>
            </a:r>
            <a:r>
              <a:rPr lang="en-US" sz="2000" dirty="0" smtClean="0"/>
              <a:t>+ uP</a:t>
            </a:r>
            <a:r>
              <a:rPr lang="en-US" sz="2000" baseline="-25000" dirty="0" smtClean="0"/>
              <a:t>1	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1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(u</a:t>
            </a:r>
            <a:r>
              <a:rPr lang="en-US" sz="2000" dirty="0"/>
              <a:t>) = (</a:t>
            </a:r>
            <a:r>
              <a:rPr lang="en-US" sz="2000" dirty="0" smtClean="0"/>
              <a:t>1-u)P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</a:t>
            </a:r>
            <a:r>
              <a:rPr lang="en-US" sz="2000" dirty="0"/>
              <a:t>)</a:t>
            </a:r>
            <a:r>
              <a:rPr lang="en-US" sz="2000" baseline="-25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uP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(u) =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1-u)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dirty="0"/>
              <a:t> </a:t>
            </a:r>
            <a:r>
              <a:rPr lang="en-US" sz="2000" dirty="0" smtClean="0"/>
              <a:t>+ </a:t>
            </a:r>
            <a:r>
              <a:rPr lang="en-US" sz="2000" dirty="0" smtClean="0">
                <a:solidFill>
                  <a:srgbClr val="0070C0"/>
                </a:solidFill>
              </a:rPr>
              <a:t>2u(1-u)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rgbClr val="0070C0"/>
                </a:solidFill>
              </a:rPr>
              <a:t>u</a:t>
            </a:r>
            <a:r>
              <a:rPr lang="en-US" sz="2000" baseline="30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2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31779"/>
            <a:ext cx="2286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13" y="3871402"/>
            <a:ext cx="1847850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66925"/>
            <a:ext cx="4419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0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GB" dirty="0" smtClean="0"/>
              <a:t>Representations</a:t>
            </a:r>
          </a:p>
          <a:p>
            <a:pPr lvl="1"/>
            <a:r>
              <a:rPr lang="en-GB" dirty="0" smtClean="0"/>
              <a:t>Explicit: y = f(x)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Implicit: f(x, y) = 0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Parametric: x = x(t), y = y(t)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D85F22-8D96-4CC0-8AEC-D5DD450583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entonSansTRUReg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0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Just the way we have control points for the curves (red, green), we can run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 on control points for surface (whites)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124075"/>
            <a:ext cx="5524500" cy="2609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86200" y="41148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797506" y="4593818"/>
            <a:ext cx="2971800" cy="57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Cubic in u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3168979" y="2917496"/>
            <a:ext cx="2359354" cy="772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3200400" y="2620439"/>
            <a:ext cx="2971800" cy="57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Cubic in v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4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Parameter v brings us here (b</a:t>
            </a:r>
            <a:r>
              <a:rPr lang="en-US" sz="1000" dirty="0"/>
              <a:t>0001</a:t>
            </a:r>
            <a:r>
              <a:rPr lang="en-US" sz="2000" dirty="0"/>
              <a:t>) and there (b</a:t>
            </a:r>
            <a:r>
              <a:rPr lang="en-US" sz="1000" dirty="0"/>
              <a:t>1011</a:t>
            </a:r>
            <a:r>
              <a:rPr lang="en-US" sz="2000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Parameter u brings us here (P(u, v))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/>
              <a:t>P(u, v) = [1-u   u]  b</a:t>
            </a:r>
            <a:r>
              <a:rPr lang="en-US" sz="2000" baseline="-25000" dirty="0"/>
              <a:t>00</a:t>
            </a:r>
            <a:r>
              <a:rPr lang="en-US" sz="2000" dirty="0"/>
              <a:t>  b</a:t>
            </a:r>
            <a:r>
              <a:rPr lang="en-US" sz="2000" baseline="-25000" dirty="0"/>
              <a:t>01</a:t>
            </a:r>
            <a:r>
              <a:rPr lang="en-US" sz="2000" dirty="0"/>
              <a:t>  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     b</a:t>
            </a:r>
            <a:r>
              <a:rPr lang="en-US" sz="2000" baseline="-25000" dirty="0"/>
              <a:t>10</a:t>
            </a:r>
            <a:r>
              <a:rPr lang="en-US" sz="2000" dirty="0"/>
              <a:t>  b</a:t>
            </a:r>
            <a:r>
              <a:rPr lang="en-US" sz="2000" baseline="-25000" dirty="0"/>
              <a:t>11</a:t>
            </a:r>
            <a:endParaRPr lang="en-US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624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81200"/>
            <a:ext cx="2952750" cy="289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057400"/>
            <a:ext cx="3800475" cy="27813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038600" y="3162300"/>
            <a:ext cx="2209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867400" y="3543300"/>
            <a:ext cx="1905000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91000" y="3314700"/>
            <a:ext cx="2917288" cy="1981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55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     b</a:t>
            </a:r>
            <a:r>
              <a:rPr lang="en-US" sz="1000" dirty="0" smtClean="0"/>
              <a:t>0011</a:t>
            </a:r>
            <a:r>
              <a:rPr lang="en-US" sz="2000" dirty="0" smtClean="0"/>
              <a:t> = </a:t>
            </a:r>
            <a:r>
              <a:rPr lang="en-US" sz="2000" dirty="0"/>
              <a:t>[1-u   u]  b</a:t>
            </a:r>
            <a:r>
              <a:rPr lang="en-US" sz="2000" baseline="-25000" dirty="0"/>
              <a:t>00</a:t>
            </a:r>
            <a:r>
              <a:rPr lang="en-US" sz="2000" dirty="0"/>
              <a:t>  b</a:t>
            </a:r>
            <a:r>
              <a:rPr lang="en-US" sz="2000" baseline="-25000" dirty="0"/>
              <a:t>01</a:t>
            </a:r>
            <a:r>
              <a:rPr lang="en-US" sz="2000" dirty="0"/>
              <a:t>  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     b</a:t>
            </a:r>
            <a:r>
              <a:rPr lang="en-US" sz="2000" baseline="-25000" dirty="0"/>
              <a:t>10</a:t>
            </a:r>
            <a:r>
              <a:rPr lang="en-US" sz="2000" dirty="0"/>
              <a:t>  b</a:t>
            </a:r>
            <a:r>
              <a:rPr lang="en-US" sz="2000" baseline="-25000" dirty="0"/>
              <a:t>11</a:t>
            </a:r>
            <a:endParaRPr lang="en-US" sz="2000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62400" y="5613634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124075"/>
            <a:ext cx="5524500" cy="26098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0000" y="3733800"/>
            <a:ext cx="6858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76600" y="4191000"/>
            <a:ext cx="18288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0000" y="3581400"/>
            <a:ext cx="1524000" cy="266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76600" y="4267200"/>
            <a:ext cx="838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48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622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one level of bilinear interpolation</a:t>
            </a: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043112"/>
            <a:ext cx="5372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5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two levels of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0022</a:t>
            </a:r>
            <a:r>
              <a:rPr lang="en-US" sz="2000" dirty="0" smtClean="0"/>
              <a:t> </a:t>
            </a:r>
            <a:r>
              <a:rPr lang="en-US" sz="2000" dirty="0"/>
              <a:t>= [1-u   u] </a:t>
            </a:r>
            <a:r>
              <a:rPr lang="en-US" sz="2000" dirty="0" smtClean="0"/>
              <a:t> b</a:t>
            </a:r>
            <a:r>
              <a:rPr lang="en-US" sz="1000" dirty="0" smtClean="0"/>
              <a:t>0011</a:t>
            </a:r>
            <a:r>
              <a:rPr lang="en-US" sz="2000" dirty="0" smtClean="0"/>
              <a:t>  b</a:t>
            </a:r>
            <a:r>
              <a:rPr lang="en-US" sz="1000" dirty="0" smtClean="0"/>
              <a:t>0111</a:t>
            </a:r>
            <a:r>
              <a:rPr lang="en-US" sz="2000" dirty="0" smtClean="0"/>
              <a:t>  </a:t>
            </a:r>
            <a:r>
              <a:rPr lang="en-US" sz="2000" dirty="0"/>
              <a:t>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</a:t>
            </a:r>
            <a:r>
              <a:rPr lang="en-US" sz="2000" dirty="0" smtClean="0"/>
              <a:t>b</a:t>
            </a:r>
            <a:r>
              <a:rPr lang="en-US" sz="1000" dirty="0" smtClean="0"/>
              <a:t>1011</a:t>
            </a:r>
            <a:r>
              <a:rPr lang="en-US" sz="2000" dirty="0" smtClean="0"/>
              <a:t>  b</a:t>
            </a:r>
            <a:r>
              <a:rPr lang="en-US" sz="1000" dirty="0" smtClean="0"/>
              <a:t>1111</a:t>
            </a:r>
            <a:endParaRPr lang="en-US" sz="1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8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2100262"/>
            <a:ext cx="5448300" cy="26574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43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971800" y="4038600"/>
            <a:ext cx="17526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3505200"/>
            <a:ext cx="12954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1800" y="4267200"/>
            <a:ext cx="21336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81400" y="3429000"/>
            <a:ext cx="2057400" cy="243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05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07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three levels of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0033</a:t>
            </a:r>
            <a:r>
              <a:rPr lang="en-US" sz="2000" dirty="0" smtClean="0"/>
              <a:t> </a:t>
            </a:r>
            <a:r>
              <a:rPr lang="en-US" sz="2000" dirty="0"/>
              <a:t>= [1-u   u] </a:t>
            </a:r>
            <a:r>
              <a:rPr lang="en-US" sz="2000" dirty="0" smtClean="0"/>
              <a:t> b</a:t>
            </a:r>
            <a:r>
              <a:rPr lang="en-US" sz="1000" dirty="0" smtClean="0"/>
              <a:t>0022</a:t>
            </a:r>
            <a:r>
              <a:rPr lang="en-US" sz="2000" dirty="0" smtClean="0"/>
              <a:t>  b</a:t>
            </a:r>
            <a:r>
              <a:rPr lang="en-US" sz="1000" dirty="0" smtClean="0"/>
              <a:t>0122</a:t>
            </a:r>
            <a:r>
              <a:rPr lang="en-US" sz="2000" dirty="0" smtClean="0"/>
              <a:t>  </a:t>
            </a:r>
            <a:r>
              <a:rPr lang="en-US" sz="2000" dirty="0"/>
              <a:t>[1-v   v]</a:t>
            </a:r>
            <a:r>
              <a:rPr lang="en-US" sz="2000" baseline="30000" dirty="0"/>
              <a:t>T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baseline="30000" dirty="0"/>
              <a:t>			</a:t>
            </a:r>
            <a:r>
              <a:rPr lang="en-US" sz="2000" dirty="0"/>
              <a:t> </a:t>
            </a:r>
            <a:r>
              <a:rPr lang="en-US" sz="2000" dirty="0" smtClean="0"/>
              <a:t>b</a:t>
            </a:r>
            <a:r>
              <a:rPr lang="en-US" sz="1000" dirty="0" smtClean="0"/>
              <a:t>1022</a:t>
            </a:r>
            <a:r>
              <a:rPr lang="en-US" sz="2000" dirty="0" smtClean="0"/>
              <a:t>  b</a:t>
            </a:r>
            <a:r>
              <a:rPr lang="en-US" sz="1000" dirty="0" smtClean="0"/>
              <a:t>1122</a:t>
            </a:r>
            <a:endParaRPr lang="en-US" sz="10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5257800"/>
            <a:ext cx="0" cy="78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090737"/>
            <a:ext cx="5305425" cy="26765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048000" y="3810000"/>
            <a:ext cx="205740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57600" y="3276600"/>
            <a:ext cx="144780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1800" y="3810000"/>
            <a:ext cx="28194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81400" y="3276600"/>
            <a:ext cx="22860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22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This is three levels of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b</a:t>
            </a:r>
            <a:r>
              <a:rPr lang="en-US" sz="1000" dirty="0" smtClean="0"/>
              <a:t>0033</a:t>
            </a:r>
            <a:r>
              <a:rPr lang="en-US" sz="2000" dirty="0" smtClean="0"/>
              <a:t> is located as point on the surface</a:t>
            </a:r>
            <a:endParaRPr lang="en-US" sz="2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095500"/>
            <a:ext cx="6353175" cy="2667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395412" y="3581400"/>
            <a:ext cx="3557588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08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Algorithm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repetitive bilinear interpolation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       Problem: green part is just a line, not a patch </a:t>
            </a:r>
            <a:r>
              <a:rPr lang="en-US" sz="2000" dirty="0" smtClean="0">
                <a:sym typeface="Wingdings" panose="05000000000000000000" pitchFamily="2" charset="2"/>
              </a:rPr>
              <a:t>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de </a:t>
            </a:r>
            <a:r>
              <a:rPr lang="en-US" sz="2000" dirty="0" err="1" smtClean="0"/>
              <a:t>Casteljau</a:t>
            </a:r>
            <a:r>
              <a:rPr lang="en-US" sz="2000" dirty="0" smtClean="0"/>
              <a:t> has a problem if degree of u is different from degree of v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Need to implement special cases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600" dirty="0" smtClean="0"/>
              <a:t>A better way around this is to use Bernstein polynomials’ Cartesian product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1200" dirty="0" smtClean="0"/>
              <a:t>With this way u and v with same and different degrees will be handled in a natural way</a:t>
            </a: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2233612"/>
            <a:ext cx="5086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4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curve 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483266"/>
            <a:ext cx="3457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97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102601"/>
            <a:ext cx="7807680" cy="114624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Bezier Surface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48839"/>
            <a:ext cx="8380164" cy="5558127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Construction by Bernstein polynomials</a:t>
            </a:r>
            <a:r>
              <a:rPr lang="en-US" sz="2000" dirty="0"/>
              <a:t>’ Cartesian product</a:t>
            </a: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Idea: </a:t>
            </a:r>
            <a:r>
              <a:rPr lang="en-US" sz="2000" dirty="0"/>
              <a:t>A surface can be thought of as being swept out by a moving and deforming </a:t>
            </a:r>
            <a:r>
              <a:rPr lang="en-US" sz="2000" dirty="0" smtClean="0"/>
              <a:t>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Control points of one Bezier curve will traverse along another Bezier curve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sz="2000" dirty="0" smtClean="0"/>
              <a:t>									  n ≠ m in general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sz="2000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entonSansTRUReg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21" y="2911210"/>
            <a:ext cx="2971800" cy="2957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2895600"/>
            <a:ext cx="2828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0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5145</Words>
  <Application>Microsoft Office PowerPoint</Application>
  <PresentationFormat>On-screen Show (4:3)</PresentationFormat>
  <Paragraphs>1248</Paragraphs>
  <Slides>107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Arial</vt:lpstr>
      <vt:lpstr>BentonSansTRUMed</vt:lpstr>
      <vt:lpstr>BentonSansTRUReg</vt:lpstr>
      <vt:lpstr>Calibri</vt:lpstr>
      <vt:lpstr>StarSymbol</vt:lpstr>
      <vt:lpstr>Times New Roman</vt:lpstr>
      <vt:lpstr>Verdana</vt:lpstr>
      <vt:lpstr>Wingdings</vt:lpstr>
      <vt:lpstr>metu</vt:lpstr>
      <vt:lpstr>CENG 538 Advanced Graphics and UIs</vt:lpstr>
      <vt:lpstr>Various Object Representations</vt:lpstr>
      <vt:lpstr>Spline Representations</vt:lpstr>
      <vt:lpstr>Spline Applications</vt:lpstr>
      <vt:lpstr>Parametric Continuity</vt:lpstr>
      <vt:lpstr>Geometric Continuity</vt:lpstr>
      <vt:lpstr>Curves</vt:lpstr>
      <vt:lpstr>Curves</vt:lpstr>
      <vt:lpstr>Curves</vt:lpstr>
      <vt:lpstr>Curves</vt:lpstr>
      <vt:lpstr>Curves</vt:lpstr>
      <vt:lpstr>Curves</vt:lpstr>
      <vt:lpstr>Curves</vt:lpstr>
      <vt:lpstr>Curves</vt:lpstr>
      <vt:lpstr>Curves</vt:lpstr>
      <vt:lpstr>Cubic Splines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Normalized Cubic Splines</vt:lpstr>
      <vt:lpstr>Normalized Cubic Splines</vt:lpstr>
      <vt:lpstr>Natural Cubic Splines</vt:lpstr>
      <vt:lpstr>Spline Parametrization</vt:lpstr>
      <vt:lpstr>Spline Parametrization</vt:lpstr>
      <vt:lpstr>Spline Parametrization</vt:lpstr>
      <vt:lpstr>Spline Parametrization</vt:lpstr>
      <vt:lpstr>Spline Parametrization</vt:lpstr>
      <vt:lpstr>Spline Parametrization</vt:lpstr>
      <vt:lpstr>Cubic Hermite Splines</vt:lpstr>
      <vt:lpstr>Cubic Hermite Splines</vt:lpstr>
      <vt:lpstr>Cubic Hermite Splines</vt:lpstr>
      <vt:lpstr>Cubic Hermite Splines</vt:lpstr>
      <vt:lpstr>Cubic Hermite Splines</vt:lpstr>
      <vt:lpstr>Cubic Hermite Splines</vt:lpstr>
      <vt:lpstr>Cubic Hermite Splines</vt:lpstr>
      <vt:lpstr>Bezier Curves</vt:lpstr>
      <vt:lpstr>Bezier Curves</vt:lpstr>
      <vt:lpstr>Bezier Curves</vt:lpstr>
      <vt:lpstr>Bezier Curves</vt:lpstr>
      <vt:lpstr>Bezier Curves</vt:lpstr>
      <vt:lpstr>Bernstein Polynomials</vt:lpstr>
      <vt:lpstr>Bernstein Polynomials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Bezier Curve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Parametric Surfaces</vt:lpstr>
      <vt:lpstr>Bezier Surface</vt:lpstr>
      <vt:lpstr>Bezier Curve (Revisit)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  <vt:lpstr>Bezier Surface</vt:lpstr>
    </vt:vector>
  </TitlesOfParts>
  <Company>AMD,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ys</cp:lastModifiedBy>
  <cp:revision>483</cp:revision>
  <dcterms:created xsi:type="dcterms:W3CDTF">2011-10-08T08:51:54Z</dcterms:created>
  <dcterms:modified xsi:type="dcterms:W3CDTF">2017-09-19T10:35:02Z</dcterms:modified>
</cp:coreProperties>
</file>