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318" r:id="rId4"/>
    <p:sldId id="319" r:id="rId5"/>
    <p:sldId id="355" r:id="rId6"/>
    <p:sldId id="320" r:id="rId7"/>
    <p:sldId id="362" r:id="rId8"/>
    <p:sldId id="357" r:id="rId9"/>
    <p:sldId id="329" r:id="rId10"/>
    <p:sldId id="338" r:id="rId11"/>
    <p:sldId id="330" r:id="rId12"/>
    <p:sldId id="339" r:id="rId13"/>
    <p:sldId id="340" r:id="rId14"/>
    <p:sldId id="341" r:id="rId15"/>
    <p:sldId id="328" r:id="rId16"/>
    <p:sldId id="372" r:id="rId17"/>
    <p:sldId id="373" r:id="rId18"/>
    <p:sldId id="374" r:id="rId19"/>
    <p:sldId id="371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22" r:id="rId28"/>
    <p:sldId id="326" r:id="rId29"/>
    <p:sldId id="358" r:id="rId30"/>
    <p:sldId id="359" r:id="rId31"/>
    <p:sldId id="360" r:id="rId32"/>
    <p:sldId id="342" r:id="rId33"/>
    <p:sldId id="343" r:id="rId34"/>
    <p:sldId id="344" r:id="rId35"/>
    <p:sldId id="345" r:id="rId36"/>
    <p:sldId id="346" r:id="rId37"/>
    <p:sldId id="365" r:id="rId38"/>
    <p:sldId id="366" r:id="rId39"/>
    <p:sldId id="367" r:id="rId40"/>
    <p:sldId id="368" r:id="rId41"/>
    <p:sldId id="369" r:id="rId42"/>
    <p:sldId id="370" r:id="rId43"/>
    <p:sldId id="347" r:id="rId44"/>
    <p:sldId id="348" r:id="rId45"/>
    <p:sldId id="349" r:id="rId46"/>
    <p:sldId id="361" r:id="rId47"/>
    <p:sldId id="363" r:id="rId48"/>
    <p:sldId id="364" r:id="rId49"/>
    <p:sldId id="350" r:id="rId50"/>
    <p:sldId id="352" r:id="rId51"/>
    <p:sldId id="353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4047" autoAdjust="0"/>
  </p:normalViewPr>
  <p:slideViewPr>
    <p:cSldViewPr>
      <p:cViewPr varScale="1">
        <p:scale>
          <a:sx n="86" d="100"/>
          <a:sy n="86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27 regions</a:t>
            </a:r>
            <a:r>
              <a:rPr lang="en-US" baseline="0" dirty="0" smtClean="0"/>
              <a:t> in three 3D</a:t>
            </a:r>
          </a:p>
          <a:p>
            <a:r>
              <a:rPr lang="en-US" baseline="0" dirty="0" smtClean="0"/>
              <a:t>So at minimum we need 5 bits. But to apply the exact same algorithm we need 6 bits because each bit indicates whether we are inside or outside with respect to a given face. And we have 6 faces of our viewing volume.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if v is on the plane? d1 would be zero which makes t=0. Similarly, w on the plane makes t=1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Forward Rendering Pipeline</a:t>
            </a:r>
            <a:br>
              <a:rPr lang="en-US" dirty="0"/>
            </a:br>
            <a:r>
              <a:rPr lang="en-US" dirty="0"/>
              <a:t>Clipping and Culling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region codes to the end points of lines:</a:t>
            </a:r>
          </a:p>
          <a:p>
            <a:pPr lvl="1"/>
            <a:r>
              <a:rPr lang="en-US" dirty="0" smtClean="0"/>
              <a:t>Bit0 = 1 if region is to the left of left edge, 0 otherwise</a:t>
            </a:r>
          </a:p>
          <a:p>
            <a:pPr lvl="1"/>
            <a:r>
              <a:rPr lang="en-US" dirty="0" smtClean="0"/>
              <a:t>Bit1 = 1 if region is to the right of right edge, 0 otherwise</a:t>
            </a:r>
          </a:p>
          <a:p>
            <a:pPr lvl="1"/>
            <a:r>
              <a:rPr lang="en-US" dirty="0" smtClean="0"/>
              <a:t>Bit2 = 1 if region is below the bottom edge, 0 otherwise</a:t>
            </a:r>
          </a:p>
          <a:p>
            <a:pPr lvl="1"/>
            <a:r>
              <a:rPr lang="en-US" dirty="0" smtClean="0"/>
              <a:t>Bit3 = 1 if region is above the top edge, 0 otherwise</a:t>
            </a:r>
            <a:endParaRPr 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3184073" y="3733800"/>
            <a:ext cx="2819401" cy="2367232"/>
            <a:chOff x="2362200" y="3238500"/>
            <a:chExt cx="4038600" cy="3390900"/>
          </a:xfrm>
        </p:grpSpPr>
        <p:sp>
          <p:nvSpPr>
            <p:cNvPr id="5" name="Rectangle 4"/>
            <p:cNvSpPr/>
            <p:nvPr/>
          </p:nvSpPr>
          <p:spPr>
            <a:xfrm>
              <a:off x="3505200" y="3924300"/>
              <a:ext cx="1752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3505200" y="3352800"/>
              <a:ext cx="0" cy="3276600"/>
              <a:chOff x="3505200" y="3009900"/>
              <a:chExt cx="0" cy="3276600"/>
            </a:xfrm>
          </p:grpSpPr>
          <p:cxnSp>
            <p:nvCxnSpPr>
              <p:cNvPr id="7" name="Straight Connector 6"/>
              <p:cNvCxnSpPr>
                <a:stCxn id="5" idx="1"/>
              </p:cNvCxnSpPr>
              <p:nvPr/>
            </p:nvCxnSpPr>
            <p:spPr>
              <a:xfrm flipV="1">
                <a:off x="3505200" y="30099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9"/>
            <p:cNvGrpSpPr/>
            <p:nvPr/>
          </p:nvGrpSpPr>
          <p:grpSpPr>
            <a:xfrm>
              <a:off x="5257800" y="3352800"/>
              <a:ext cx="76200" cy="3276600"/>
              <a:chOff x="3505200" y="2667000"/>
              <a:chExt cx="0" cy="36195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505200" y="26670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8"/>
            <p:cNvGrpSpPr/>
            <p:nvPr/>
          </p:nvGrpSpPr>
          <p:grpSpPr>
            <a:xfrm>
              <a:off x="2362200" y="3924300"/>
              <a:ext cx="4038600" cy="0"/>
              <a:chOff x="2362200" y="3581400"/>
              <a:chExt cx="4038600" cy="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9"/>
            <p:cNvGrpSpPr/>
            <p:nvPr/>
          </p:nvGrpSpPr>
          <p:grpSpPr>
            <a:xfrm>
              <a:off x="2362200" y="5676900"/>
              <a:ext cx="4038600" cy="0"/>
              <a:chOff x="2362200" y="3581400"/>
              <a:chExt cx="4038600" cy="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6302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1001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18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36165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1010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1869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0000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0270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6165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0010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30270" y="5993368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0101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1869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0100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36165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0110</a:t>
              </a:r>
              <a:endParaRPr lang="en-US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9155" y="443864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regions</a:t>
            </a:r>
          </a:p>
          <a:p>
            <a:r>
              <a:rPr lang="en-US" dirty="0" smtClean="0"/>
              <a:t>would we have </a:t>
            </a:r>
            <a:r>
              <a:rPr lang="en-US" dirty="0" smtClean="0"/>
              <a:t>in 3D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165" y="436265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many bits </a:t>
            </a:r>
          </a:p>
          <a:p>
            <a:r>
              <a:rPr lang="en-US" dirty="0" smtClean="0"/>
              <a:t>would we need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Assign the codes to the end points of the line: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v0</a:t>
            </a:r>
            <a:r>
              <a:rPr lang="en-US" dirty="0" smtClean="0"/>
              <a:t> = 0001 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v1</a:t>
            </a:r>
            <a:r>
              <a:rPr lang="en-US" dirty="0" smtClean="0"/>
              <a:t> = 1010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both codes are zero, the line can be trivially accepted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C00000"/>
                </a:solidFill>
              </a:rPr>
              <a:t>bitwise and </a:t>
            </a:r>
            <a:r>
              <a:rPr lang="en-US" dirty="0" smtClean="0"/>
              <a:t>of region codes is not zero, then the line can be trivially rejected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505200" y="2245011"/>
            <a:ext cx="3505200" cy="2479389"/>
            <a:chOff x="3124200" y="3364468"/>
            <a:chExt cx="3505200" cy="2479389"/>
          </a:xfrm>
        </p:grpSpPr>
        <p:grpSp>
          <p:nvGrpSpPr>
            <p:cNvPr id="41" name="Group 40"/>
            <p:cNvGrpSpPr/>
            <p:nvPr/>
          </p:nvGrpSpPr>
          <p:grpSpPr>
            <a:xfrm>
              <a:off x="3184073" y="3476625"/>
              <a:ext cx="2819401" cy="2367232"/>
              <a:chOff x="2362200" y="3238500"/>
              <a:chExt cx="4038600" cy="3390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" name="Group 8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7" name="Straight Connector 6"/>
                <p:cNvCxnSpPr>
                  <a:stCxn id="5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9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3505200" y="3629025"/>
              <a:ext cx="28194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24200" y="461962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328" y="33644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Non-trivial cases:</a:t>
            </a:r>
          </a:p>
          <a:p>
            <a:pPr lvl="1"/>
            <a:r>
              <a:rPr lang="en-US" dirty="0" smtClean="0"/>
              <a:t>Iteratively subdivide into two segments such that one or both segments can be discarded, until we can trivially reject or accept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Intersection </a:t>
            </a:r>
            <a:r>
              <a:rPr lang="en-US" dirty="0"/>
              <a:t>of the outpoint and extended viewport border is </a:t>
            </a:r>
            <a:r>
              <a:rPr lang="en-US" dirty="0" smtClean="0"/>
              <a:t>computed </a:t>
            </a:r>
            <a:r>
              <a:rPr lang="en-US" dirty="0"/>
              <a:t>(i.e. with the parametric equation for the line) and this new point replaces the outpoint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46"/>
          <p:cNvGrpSpPr/>
          <p:nvPr/>
        </p:nvGrpSpPr>
        <p:grpSpPr>
          <a:xfrm>
            <a:off x="685800" y="4041489"/>
            <a:ext cx="3505200" cy="2479389"/>
            <a:chOff x="3124200" y="3364468"/>
            <a:chExt cx="3505200" cy="2479389"/>
          </a:xfrm>
        </p:grpSpPr>
        <p:grpSp>
          <p:nvGrpSpPr>
            <p:cNvPr id="6" name="Group 40"/>
            <p:cNvGrpSpPr/>
            <p:nvPr/>
          </p:nvGrpSpPr>
          <p:grpSpPr>
            <a:xfrm>
              <a:off x="3184073" y="3476625"/>
              <a:ext cx="2819401" cy="2367232"/>
              <a:chOff x="2362200" y="3238500"/>
              <a:chExt cx="4038600" cy="3390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7" name="Straight Connector 6"/>
                <p:cNvCxnSpPr>
                  <a:stCxn id="5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3505200" y="3629025"/>
              <a:ext cx="28194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24200" y="461962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328" y="33644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  <p:grpSp>
        <p:nvGrpSpPr>
          <p:cNvPr id="34" name="Group 40"/>
          <p:cNvGrpSpPr/>
          <p:nvPr/>
        </p:nvGrpSpPr>
        <p:grpSpPr>
          <a:xfrm>
            <a:off x="5089073" y="4150757"/>
            <a:ext cx="2819401" cy="2367232"/>
            <a:chOff x="2362200" y="3238500"/>
            <a:chExt cx="4038600" cy="3390900"/>
          </a:xfrm>
        </p:grpSpPr>
        <p:sp>
          <p:nvSpPr>
            <p:cNvPr id="42" name="Rectangle 41"/>
            <p:cNvSpPr/>
            <p:nvPr/>
          </p:nvSpPr>
          <p:spPr>
            <a:xfrm>
              <a:off x="3505200" y="3924300"/>
              <a:ext cx="1752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6" name="Group 8"/>
            <p:cNvGrpSpPr/>
            <p:nvPr/>
          </p:nvGrpSpPr>
          <p:grpSpPr>
            <a:xfrm>
              <a:off x="3505200" y="3352800"/>
              <a:ext cx="0" cy="3276600"/>
              <a:chOff x="3505200" y="3009900"/>
              <a:chExt cx="0" cy="3276600"/>
            </a:xfrm>
          </p:grpSpPr>
          <p:cxnSp>
            <p:nvCxnSpPr>
              <p:cNvPr id="65" name="Straight Connector 64"/>
              <p:cNvCxnSpPr>
                <a:stCxn id="42" idx="1"/>
              </p:cNvCxnSpPr>
              <p:nvPr/>
            </p:nvCxnSpPr>
            <p:spPr>
              <a:xfrm flipV="1">
                <a:off x="3505200" y="30099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7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9"/>
            <p:cNvGrpSpPr/>
            <p:nvPr/>
          </p:nvGrpSpPr>
          <p:grpSpPr>
            <a:xfrm>
              <a:off x="5257800" y="3352800"/>
              <a:ext cx="76200" cy="3276600"/>
              <a:chOff x="3505200" y="2667000"/>
              <a:chExt cx="0" cy="3619500"/>
            </a:xfrm>
          </p:grpSpPr>
          <p:cxnSp>
            <p:nvCxnSpPr>
              <p:cNvPr id="63" name="Straight Connector 10"/>
              <p:cNvCxnSpPr/>
              <p:nvPr/>
            </p:nvCxnSpPr>
            <p:spPr>
              <a:xfrm flipV="1">
                <a:off x="3505200" y="26670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18"/>
            <p:cNvGrpSpPr/>
            <p:nvPr/>
          </p:nvGrpSpPr>
          <p:grpSpPr>
            <a:xfrm>
              <a:off x="2362200" y="3924300"/>
              <a:ext cx="4038600" cy="0"/>
              <a:chOff x="2362200" y="3581400"/>
              <a:chExt cx="40386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19"/>
            <p:cNvGrpSpPr/>
            <p:nvPr/>
          </p:nvGrpSpPr>
          <p:grpSpPr>
            <a:xfrm>
              <a:off x="2362200" y="5676900"/>
              <a:ext cx="4038600" cy="0"/>
              <a:chOff x="2362200" y="3581400"/>
              <a:chExt cx="4038600" cy="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6302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1001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18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36165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1010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1869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0000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30270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36165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0010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30270" y="5993368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0101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1869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0100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36165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0110</a:t>
              </a:r>
              <a:endParaRPr lang="en-US" sz="14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5410200" y="4303157"/>
            <a:ext cx="281940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9200" y="52937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33328" y="4038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10200" y="5317839"/>
            <a:ext cx="472948" cy="204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886200" y="5108289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Non-trivial cases:</a:t>
            </a:r>
          </a:p>
          <a:p>
            <a:pPr lvl="1"/>
            <a:r>
              <a:rPr lang="en-US" dirty="0" smtClean="0"/>
              <a:t>Iteratively subdivide into two segments such that one or both segments can be discarded, until we can trivially reject or accept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Intersection of the outpoint and extended viewport border is computed (i.e. with the parametric equation for the line) and this new point replaces the outpoint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2" name="Right Arrow 71"/>
          <p:cNvSpPr/>
          <p:nvPr/>
        </p:nvSpPr>
        <p:spPr>
          <a:xfrm>
            <a:off x="3886200" y="51054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45673" y="4038600"/>
            <a:ext cx="3445327" cy="2479389"/>
            <a:chOff x="5089073" y="3121311"/>
            <a:chExt cx="3445327" cy="2479389"/>
          </a:xfrm>
        </p:grpSpPr>
        <p:grpSp>
          <p:nvGrpSpPr>
            <p:cNvPr id="70" name="Group 40"/>
            <p:cNvGrpSpPr/>
            <p:nvPr/>
          </p:nvGrpSpPr>
          <p:grpSpPr>
            <a:xfrm>
              <a:off x="5089073" y="3233468"/>
              <a:ext cx="2819401" cy="2367232"/>
              <a:chOff x="2362200" y="3238500"/>
              <a:chExt cx="4038600" cy="33909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96" name="Straight Connector 95"/>
                <p:cNvCxnSpPr>
                  <a:stCxn id="76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94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5886450" y="3385868"/>
              <a:ext cx="2343150" cy="10132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37803" y="429288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3328" y="312131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05400" y="4038600"/>
            <a:ext cx="3445327" cy="2479389"/>
            <a:chOff x="5165273" y="3124200"/>
            <a:chExt cx="3445327" cy="2479389"/>
          </a:xfrm>
        </p:grpSpPr>
        <p:grpSp>
          <p:nvGrpSpPr>
            <p:cNvPr id="100" name="Group 40"/>
            <p:cNvGrpSpPr/>
            <p:nvPr/>
          </p:nvGrpSpPr>
          <p:grpSpPr>
            <a:xfrm>
              <a:off x="5165273" y="3236357"/>
              <a:ext cx="2819401" cy="2367232"/>
              <a:chOff x="2362200" y="3238500"/>
              <a:chExt cx="4038600" cy="33909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5" name="Group 76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124" name="Straight Connector 123"/>
                <p:cNvCxnSpPr>
                  <a:stCxn id="104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77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22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5962650" y="3388757"/>
              <a:ext cx="2343150" cy="101325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914003" y="432220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v'0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209528" y="31242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7191375" y="3388757"/>
              <a:ext cx="1114425" cy="4819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64121" y="35814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v'1</a:t>
              </a:r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6793814" y="5605939"/>
            <a:ext cx="902386" cy="7676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7595542" y="5398077"/>
            <a:ext cx="1028698" cy="56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no trivial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rejection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If the chances of trivial accept/reject are high, this is a very fast algorithm</a:t>
            </a:r>
          </a:p>
          <a:p>
            <a:pPr lvl="1"/>
            <a:r>
              <a:rPr lang="en-US" dirty="0" smtClean="0"/>
              <a:t>This can happen if the clipping rectangle is very large or very small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Non-trivial lines can take several iterations to clip</a:t>
            </a:r>
          </a:p>
          <a:p>
            <a:pPr lvl="1"/>
            <a:r>
              <a:rPr lang="en-US" dirty="0" smtClean="0"/>
              <a:t>Because testing and clipping are done in a fixed order, the algorithm will sometimes perform needless clipping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38045" y="3276600"/>
            <a:ext cx="6286555" cy="3124200"/>
            <a:chOff x="1575413" y="2579132"/>
            <a:chExt cx="6286555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1700" y="2707243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5413" y="2579132"/>
              <a:ext cx="6286555" cy="2933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of interest?</a:t>
            </a:r>
          </a:p>
          <a:p>
            <a:r>
              <a:rPr lang="en-US" dirty="0"/>
              <a:t>	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045" y="6101357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33335" y="3655462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149606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27" y="57756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345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2982" y="38862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593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38045" y="3276600"/>
            <a:ext cx="6286555" cy="3124200"/>
            <a:chOff x="1575413" y="2579132"/>
            <a:chExt cx="6286555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1700" y="2707243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5413" y="2579132"/>
              <a:ext cx="6286555" cy="2933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of interest</a:t>
            </a:r>
          </a:p>
          <a:p>
            <a:r>
              <a:rPr lang="en-US" dirty="0"/>
              <a:t>	</a:t>
            </a:r>
            <a:r>
              <a:rPr lang="en-US" dirty="0" smtClean="0"/>
              <a:t>LARGEST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/>
              <a:t>SMALLEST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045" y="6101357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33335" y="3655462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149606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27" y="57756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345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2982" y="38862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593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457200" y="3276600"/>
            <a:ext cx="4739004" cy="3124200"/>
            <a:chOff x="1994568" y="2579132"/>
            <a:chExt cx="4739004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994568" y="2579132"/>
              <a:ext cx="8382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if _______?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24056" y="2477075"/>
            <a:ext cx="5576" cy="16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071" y="3644144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135868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457200" y="3276600"/>
            <a:ext cx="4739004" cy="3124200"/>
            <a:chOff x="1994568" y="2579132"/>
            <a:chExt cx="4739004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994568" y="2579132"/>
              <a:ext cx="8382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</a:t>
            </a:r>
            <a:r>
              <a:rPr lang="en-US" dirty="0"/>
              <a:t>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24056" y="2477075"/>
            <a:ext cx="5576" cy="16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071" y="3644144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8943" y="3135868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1070" y="35930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22070" y="32120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5784" y="3135868"/>
            <a:ext cx="4610420" cy="3264932"/>
            <a:chOff x="3647755" y="2438400"/>
            <a:chExt cx="4610420" cy="3264932"/>
          </a:xfrm>
        </p:grpSpPr>
        <p:grpSp>
          <p:nvGrpSpPr>
            <p:cNvPr id="9" name="Group 18"/>
            <p:cNvGrpSpPr/>
            <p:nvPr/>
          </p:nvGrpSpPr>
          <p:grpSpPr>
            <a:xfrm>
              <a:off x="3647755" y="2438400"/>
              <a:ext cx="4610420" cy="3264932"/>
              <a:chOff x="2123152" y="2438400"/>
              <a:chExt cx="4610420" cy="32649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67000" y="2971800"/>
                <a:ext cx="37338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18688" y="5334000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172200" y="5334000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33600" y="5105400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71700" y="270724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2209800" y="2667000"/>
                <a:ext cx="21336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57475" y="2971800"/>
                <a:ext cx="1235242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3400" y="243840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23152" y="401955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4495800" y="35337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5800" y="3429000"/>
              <a:ext cx="1022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 = (x, y)</a:t>
              </a:r>
              <a:endParaRPr lang="en-US" baseline="-25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05400" y="3420070"/>
            <a:ext cx="400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Given the line v0, v1 determine:</a:t>
            </a:r>
          </a:p>
          <a:p>
            <a:pPr marL="342900" indent="-342900"/>
            <a:r>
              <a:rPr lang="en-US" dirty="0" smtClean="0"/>
              <a:t> - The part of the line is inside the viewing rectangle.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33975" y="4724400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p = v0 + (v1-v0)t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Pipeline</a:t>
            </a:r>
            <a:endParaRPr lang="en-US" dirty="0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operations that is used to draw primitives defined in a 3D coordinate system on a 2D window</a:t>
            </a:r>
          </a:p>
          <a:p>
            <a:r>
              <a:rPr lang="en-US" dirty="0" smtClean="0"/>
              <a:t>Can be implemented on </a:t>
            </a:r>
            <a:r>
              <a:rPr lang="en-US" dirty="0" smtClean="0">
                <a:solidFill>
                  <a:srgbClr val="C00000"/>
                </a:solidFill>
              </a:rPr>
              <a:t>hardware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endParaRPr lang="en-US" dirty="0" smtClean="0"/>
          </a:p>
          <a:p>
            <a:r>
              <a:rPr lang="en-US" dirty="0" smtClean="0"/>
              <a:t>Two notable APIs: OpenGL and D3D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 static</a:t>
            </a:r>
            <a:r>
              <a:rPr lang="en-US" dirty="0" smtClean="0"/>
              <a:t>: Constantly evolving to meet the demands of the industry</a:t>
            </a:r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4114800"/>
            <a:ext cx="2209800" cy="1874982"/>
            <a:chOff x="914400" y="3974068"/>
            <a:chExt cx="2514600" cy="2133600"/>
          </a:xfrm>
        </p:grpSpPr>
        <p:sp>
          <p:nvSpPr>
            <p:cNvPr id="99" name="Isosceles Triangle 98"/>
            <p:cNvSpPr/>
            <p:nvPr/>
          </p:nvSpPr>
          <p:spPr>
            <a:xfrm>
              <a:off x="1524000" y="42788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2133600" y="42788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905000" y="48884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2209800" y="5193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4478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be 116"/>
            <p:cNvSpPr/>
            <p:nvPr/>
          </p:nvSpPr>
          <p:spPr>
            <a:xfrm>
              <a:off x="914400" y="3974068"/>
              <a:ext cx="2514600" cy="2133600"/>
            </a:xfrm>
            <a:prstGeom prst="cub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ight Arrow 117"/>
          <p:cNvSpPr/>
          <p:nvPr/>
        </p:nvSpPr>
        <p:spPr>
          <a:xfrm>
            <a:off x="3581400" y="47244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0" y="4124462"/>
            <a:ext cx="2667000" cy="1754605"/>
            <a:chOff x="5867400" y="3974068"/>
            <a:chExt cx="2895600" cy="1905000"/>
          </a:xfrm>
        </p:grpSpPr>
        <p:sp>
          <p:nvSpPr>
            <p:cNvPr id="116" name="Rectangle 115"/>
            <p:cNvSpPr/>
            <p:nvPr/>
          </p:nvSpPr>
          <p:spPr>
            <a:xfrm>
              <a:off x="5867400" y="3974068"/>
              <a:ext cx="28956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6019800" y="4050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8077200" y="4050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7086600" y="45836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>
              <a:off x="80772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60198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447800" y="6040993"/>
            <a:ext cx="11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World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886464" y="5879068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Window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962400" y="511706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Rendering</a:t>
            </a:r>
          </a:p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11563" y="5796237"/>
            <a:ext cx="1806071" cy="899086"/>
            <a:chOff x="5150788" y="3622774"/>
            <a:chExt cx="3002612" cy="2102616"/>
          </a:xfrm>
        </p:grpSpPr>
        <p:sp>
          <p:nvSpPr>
            <p:cNvPr id="35" name="Cube 34"/>
            <p:cNvSpPr/>
            <p:nvPr/>
          </p:nvSpPr>
          <p:spPr>
            <a:xfrm>
              <a:off x="6934200" y="3622774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Data 35"/>
            <p:cNvSpPr/>
            <p:nvPr/>
          </p:nvSpPr>
          <p:spPr>
            <a:xfrm rot="9000000">
              <a:off x="5295533" y="4048990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205232" y="3911943"/>
              <a:ext cx="728969" cy="58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437872" y="4843005"/>
              <a:ext cx="493901" cy="1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324290" y="3929449"/>
              <a:ext cx="1497537" cy="81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150788" y="4812957"/>
              <a:ext cx="728969" cy="58385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182008" y="4953000"/>
              <a:ext cx="811329" cy="44381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16638" y="5105402"/>
              <a:ext cx="879362" cy="2914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entering (PE) and leaving (PV):</a:t>
            </a:r>
          </a:p>
          <a:p>
            <a:r>
              <a:rPr lang="en-US" dirty="0" smtClean="0"/>
              <a:t>Why do we say potentially?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600" y="27432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5000" y="3657600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648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19800" y="3200400"/>
            <a:ext cx="1447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9000" y="4572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323742"/>
            <a:ext cx="280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as 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as x</a:t>
            </a:r>
            <a:r>
              <a:rPr lang="en-US" baseline="-25000" dirty="0" smtClean="0"/>
              <a:t>3</a:t>
            </a:r>
            <a:r>
              <a:rPr lang="en-US" dirty="0" smtClean="0"/>
              <a:t> – x</a:t>
            </a:r>
            <a:r>
              <a:rPr lang="en-US" baseline="-25000" dirty="0" smtClean="0"/>
              <a:t>2</a:t>
            </a:r>
            <a:r>
              <a:rPr lang="en-US" dirty="0" smtClean="0"/>
              <a:t> &lt; 0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91600" y="3745468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47360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406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096400" y="3288268"/>
            <a:ext cx="1447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5600" y="46598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29072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4895671"/>
            <a:ext cx="295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4</a:t>
            </a:r>
            <a:r>
              <a:rPr lang="en-US" dirty="0" smtClean="0"/>
              <a:t>,v</a:t>
            </a:r>
            <a:r>
              <a:rPr lang="en-US" baseline="-25000" dirty="0" smtClean="0"/>
              <a:t>5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as x</a:t>
            </a:r>
            <a:r>
              <a:rPr lang="en-US" baseline="-25000" dirty="0" smtClean="0"/>
              <a:t>5</a:t>
            </a:r>
            <a:r>
              <a:rPr lang="en-US" dirty="0" smtClean="0"/>
              <a:t> – x</a:t>
            </a:r>
            <a:r>
              <a:rPr lang="en-US" baseline="-25000" dirty="0" smtClean="0"/>
              <a:t>4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6</a:t>
            </a:r>
            <a:r>
              <a:rPr lang="en-US" dirty="0" smtClean="0"/>
              <a:t>,v</a:t>
            </a:r>
            <a:r>
              <a:rPr lang="en-US" baseline="-25000" dirty="0" smtClean="0"/>
              <a:t>7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as x</a:t>
            </a:r>
            <a:r>
              <a:rPr lang="en-US" baseline="-25000" dirty="0" smtClean="0"/>
              <a:t>7</a:t>
            </a:r>
            <a:r>
              <a:rPr lang="en-US" dirty="0" smtClean="0"/>
              <a:t> – x</a:t>
            </a:r>
            <a:r>
              <a:rPr lang="en-US" baseline="-25000" dirty="0" smtClean="0"/>
              <a:t>6</a:t>
            </a:r>
            <a:r>
              <a:rPr lang="en-US" dirty="0" smtClean="0"/>
              <a:t> &lt; 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3944540"/>
            <a:ext cx="28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situation is reversed for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right edge: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1625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51551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for bottom and top edges: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600" y="27432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0200" y="4953000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6200" y="594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218800" y="4648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05000" y="4495800"/>
            <a:ext cx="1447800" cy="144780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867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71000" y="4114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057400"/>
            <a:ext cx="3254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</a:t>
            </a:r>
            <a:r>
              <a:rPr lang="en-US" dirty="0" smtClean="0"/>
              <a:t> edge as 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edge as y</a:t>
            </a:r>
            <a:r>
              <a:rPr lang="en-US" baseline="-25000" dirty="0" smtClean="0"/>
              <a:t>3</a:t>
            </a:r>
            <a:r>
              <a:rPr lang="en-US" dirty="0" smtClean="0"/>
              <a:t> – y</a:t>
            </a:r>
            <a:r>
              <a:rPr lang="en-US" baseline="-25000" dirty="0" smtClean="0"/>
              <a:t>2</a:t>
            </a:r>
            <a:r>
              <a:rPr lang="en-US" dirty="0" smtClean="0"/>
              <a:t> &lt; 0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90800" y="2145268"/>
            <a:ext cx="2115200" cy="2198132"/>
            <a:chOff x="2590800" y="2145268"/>
            <a:chExt cx="2115200" cy="219813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724800" y="2983468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3974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26786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029600" y="2526268"/>
              <a:ext cx="1447800" cy="144780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48800" y="38978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600" y="21452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91200" y="4876800"/>
            <a:ext cx="280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4</a:t>
            </a:r>
            <a:r>
              <a:rPr lang="en-US" dirty="0" smtClean="0"/>
              <a:t>,v</a:t>
            </a:r>
            <a:r>
              <a:rPr lang="en-US" baseline="-25000" dirty="0" smtClean="0"/>
              <a:t>5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as y</a:t>
            </a:r>
            <a:r>
              <a:rPr lang="en-US" baseline="-25000" dirty="0" smtClean="0"/>
              <a:t>5</a:t>
            </a:r>
            <a:r>
              <a:rPr lang="en-US" dirty="0" smtClean="0"/>
              <a:t> – y</a:t>
            </a:r>
            <a:r>
              <a:rPr lang="en-US" baseline="-25000" dirty="0" smtClean="0"/>
              <a:t>4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6</a:t>
            </a:r>
            <a:r>
              <a:rPr lang="en-US" dirty="0" smtClean="0"/>
              <a:t>,v</a:t>
            </a:r>
            <a:r>
              <a:rPr lang="en-US" baseline="-25000" dirty="0" smtClean="0"/>
              <a:t>7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as y</a:t>
            </a:r>
            <a:r>
              <a:rPr lang="en-US" baseline="-25000" dirty="0" smtClean="0"/>
              <a:t>7</a:t>
            </a:r>
            <a:r>
              <a:rPr lang="en-US" dirty="0" smtClean="0"/>
              <a:t> – y</a:t>
            </a:r>
            <a:r>
              <a:rPr lang="en-US" baseline="-25000" dirty="0" smtClean="0"/>
              <a:t>6</a:t>
            </a:r>
            <a:r>
              <a:rPr lang="en-US" dirty="0" smtClean="0"/>
              <a:t> &lt; 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3733800"/>
            <a:ext cx="28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situation is reversed for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top edge: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49815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533" y="2543175"/>
            <a:ext cx="53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Observation: </a:t>
            </a:r>
            <a:r>
              <a:rPr lang="en-US" dirty="0" smtClean="0"/>
              <a:t>If a line is first leaving then entering, it cannot be visible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66816" y="2173844"/>
            <a:ext cx="7162800" cy="4255532"/>
            <a:chOff x="647700" y="1981200"/>
            <a:chExt cx="7162800" cy="4255532"/>
          </a:xfrm>
        </p:grpSpPr>
        <p:sp>
          <p:nvSpPr>
            <p:cNvPr id="4" name="Rectangle 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14400" y="1981200"/>
              <a:ext cx="2115200" cy="1664732"/>
              <a:chOff x="1466200" y="4648200"/>
              <a:chExt cx="2115200" cy="166473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18800" y="46482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29" name="Straight Connector 28"/>
              <p:cNvCxnSpPr>
                <a:stCxn id="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36" name="Straight Connector 35"/>
              <p:cNvCxnSpPr>
                <a:stCxn id="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209800" y="20859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0200" y="25050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352400" y="4507468"/>
              <a:ext cx="2115200" cy="1664732"/>
              <a:chOff x="1466200" y="4648200"/>
              <a:chExt cx="2115200" cy="1664732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18800" y="46482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212298" y="49053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2698" y="5269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90000" y="4659868"/>
              <a:ext cx="1487200" cy="1576864"/>
              <a:chOff x="341600" y="4736068"/>
              <a:chExt cx="1487200" cy="157686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1600" y="47360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76425" y="49149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900" y="52959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486400" y="2133600"/>
              <a:ext cx="1487200" cy="1576864"/>
              <a:chOff x="341600" y="4736068"/>
              <a:chExt cx="1487200" cy="1576864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1600" y="47360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917023" y="2286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24575" y="25453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lines are first entering then leaving: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194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6"/>
          <p:cNvGrpSpPr/>
          <p:nvPr/>
        </p:nvGrpSpPr>
        <p:grpSpPr>
          <a:xfrm>
            <a:off x="1600200" y="2362200"/>
            <a:ext cx="2115200" cy="1664732"/>
            <a:chOff x="1466200" y="4648200"/>
            <a:chExt cx="2115200" cy="166473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00200" y="4953000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88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647700" y="2819400"/>
            <a:ext cx="7124700" cy="0"/>
            <a:chOff x="647700" y="2819400"/>
            <a:chExt cx="7124700" cy="0"/>
          </a:xfrm>
        </p:grpSpPr>
        <p:cxnSp>
          <p:nvCxnSpPr>
            <p:cNvPr id="29" name="Straight Connector 28"/>
            <p:cNvCxnSpPr>
              <a:stCxn id="4" idx="0"/>
            </p:cNvCxnSpPr>
            <p:nvPr/>
          </p:nvCxnSpPr>
          <p:spPr>
            <a:xfrm>
              <a:off x="41529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77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1"/>
          <p:cNvGrpSpPr/>
          <p:nvPr/>
        </p:nvGrpSpPr>
        <p:grpSpPr>
          <a:xfrm>
            <a:off x="685800" y="5257800"/>
            <a:ext cx="7124700" cy="0"/>
            <a:chOff x="647700" y="2819400"/>
            <a:chExt cx="7124700" cy="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1529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477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7"/>
          <p:cNvGrpSpPr/>
          <p:nvPr/>
        </p:nvGrpSpPr>
        <p:grpSpPr>
          <a:xfrm>
            <a:off x="2286000" y="2133600"/>
            <a:ext cx="0" cy="3886200"/>
            <a:chOff x="2286000" y="2133600"/>
            <a:chExt cx="0" cy="3886200"/>
          </a:xfrm>
        </p:grpSpPr>
        <p:cxnSp>
          <p:nvCxnSpPr>
            <p:cNvPr id="36" name="Straight Connector 35"/>
            <p:cNvCxnSpPr>
              <a:stCxn id="4" idx="1"/>
            </p:cNvCxnSpPr>
            <p:nvPr/>
          </p:nvCxnSpPr>
          <p:spPr>
            <a:xfrm flipV="1">
              <a:off x="2286000" y="21336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286000" y="41148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8"/>
          <p:cNvGrpSpPr/>
          <p:nvPr/>
        </p:nvGrpSpPr>
        <p:grpSpPr>
          <a:xfrm>
            <a:off x="6019800" y="2133600"/>
            <a:ext cx="0" cy="3886200"/>
            <a:chOff x="2286000" y="2133600"/>
            <a:chExt cx="0" cy="38862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286000" y="21336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286000" y="41148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914525" y="3095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95600" y="2438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grpSp>
        <p:nvGrpSpPr>
          <p:cNvPr id="13" name="Group 43"/>
          <p:cNvGrpSpPr/>
          <p:nvPr/>
        </p:nvGrpSpPr>
        <p:grpSpPr>
          <a:xfrm>
            <a:off x="4953000" y="4114800"/>
            <a:ext cx="2115200" cy="1664732"/>
            <a:chOff x="1466200" y="4648200"/>
            <a:chExt cx="2115200" cy="1664732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1600200" y="4953000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88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133975" y="4953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57850" y="46005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grpSp>
        <p:nvGrpSpPr>
          <p:cNvPr id="14" name="Group 49"/>
          <p:cNvGrpSpPr/>
          <p:nvPr/>
        </p:nvGrpSpPr>
        <p:grpSpPr>
          <a:xfrm>
            <a:off x="1752600" y="4191000"/>
            <a:ext cx="1487200" cy="1576864"/>
            <a:chOff x="341600" y="4736068"/>
            <a:chExt cx="1487200" cy="1576864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628000" y="4953000"/>
              <a:ext cx="972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1600" y="4736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39025" y="4434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16623" y="4926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grpSp>
        <p:nvGrpSpPr>
          <p:cNvPr id="15" name="Group 56"/>
          <p:cNvGrpSpPr/>
          <p:nvPr/>
        </p:nvGrpSpPr>
        <p:grpSpPr>
          <a:xfrm>
            <a:off x="5029200" y="2438400"/>
            <a:ext cx="1487200" cy="1576864"/>
            <a:chOff x="341600" y="4736068"/>
            <a:chExt cx="1487200" cy="1576864"/>
          </a:xfrm>
        </p:grpSpPr>
        <p:cxnSp>
          <p:nvCxnSpPr>
            <p:cNvPr id="58" name="Straight Arrow Connector 57"/>
            <p:cNvCxnSpPr/>
            <p:nvPr/>
          </p:nvCxnSpPr>
          <p:spPr>
            <a:xfrm flipH="1" flipV="1">
              <a:off x="628000" y="4953000"/>
              <a:ext cx="972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00" y="4736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10200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74173" y="31718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interpretation: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at intersection points, we need to compute the </a:t>
            </a:r>
            <a:r>
              <a:rPr lang="en-US" b="1" dirty="0" smtClean="0"/>
              <a:t>t</a:t>
            </a:r>
            <a:r>
              <a:rPr lang="en-US" dirty="0" smtClean="0"/>
              <a:t> value as well as whether the line is </a:t>
            </a:r>
            <a:r>
              <a:rPr lang="en-US" b="1" dirty="0" smtClean="0"/>
              <a:t>PE</a:t>
            </a:r>
            <a:r>
              <a:rPr lang="en-US" dirty="0" smtClean="0"/>
              <a:t> or </a:t>
            </a:r>
            <a:r>
              <a:rPr lang="en-US" b="1" dirty="0" smtClean="0"/>
              <a:t>PL</a:t>
            </a:r>
            <a:r>
              <a:rPr lang="en-US" dirty="0" smtClean="0"/>
              <a:t> at that point.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52400" y="3810000"/>
            <a:ext cx="4213412" cy="2286000"/>
            <a:chOff x="647700" y="2133600"/>
            <a:chExt cx="7162800" cy="3886200"/>
          </a:xfrm>
        </p:grpSpPr>
        <p:sp>
          <p:nvSpPr>
            <p:cNvPr id="4" name="Rectangle 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" name="Group 26"/>
            <p:cNvGrpSpPr/>
            <p:nvPr/>
          </p:nvGrpSpPr>
          <p:grpSpPr>
            <a:xfrm>
              <a:off x="1600200" y="2362200"/>
              <a:ext cx="2235489" cy="1713976"/>
              <a:chOff x="1466200" y="4648200"/>
              <a:chExt cx="2235489" cy="171397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466200" y="59436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18800" y="46482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29" name="Straight Connector 28"/>
              <p:cNvCxnSpPr>
                <a:stCxn id="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36" name="Straight Connector 35"/>
              <p:cNvCxnSpPr>
                <a:stCxn id="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914525" y="3095625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438400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953000" y="4114800"/>
              <a:ext cx="2235489" cy="1713976"/>
              <a:chOff x="1466200" y="4648200"/>
              <a:chExt cx="2235489" cy="1713976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66200" y="59436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18800" y="46482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133974" y="4953001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57850" y="4600575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14" name="Group 49"/>
            <p:cNvGrpSpPr/>
            <p:nvPr/>
          </p:nvGrpSpPr>
          <p:grpSpPr>
            <a:xfrm>
              <a:off x="1752600" y="4191000"/>
              <a:ext cx="1607489" cy="1626108"/>
              <a:chOff x="341600" y="4736068"/>
              <a:chExt cx="1607489" cy="1626108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466201" y="5943600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1600" y="4736068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239026" y="4434365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6624" y="4926567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grpSp>
          <p:nvGrpSpPr>
            <p:cNvPr id="15" name="Group 56"/>
            <p:cNvGrpSpPr/>
            <p:nvPr/>
          </p:nvGrpSpPr>
          <p:grpSpPr>
            <a:xfrm>
              <a:off x="5029200" y="2438400"/>
              <a:ext cx="1607489" cy="1626108"/>
              <a:chOff x="341600" y="4736068"/>
              <a:chExt cx="1607489" cy="162610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466201" y="5943600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1600" y="4736068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410200" y="2514601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74174" y="3171826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0" y="3733800"/>
            <a:ext cx="4196834" cy="2523227"/>
            <a:chOff x="647700" y="1981200"/>
            <a:chExt cx="7162800" cy="4306430"/>
          </a:xfrm>
        </p:grpSpPr>
        <p:sp>
          <p:nvSpPr>
            <p:cNvPr id="54" name="Rectangle 5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914400" y="1981200"/>
              <a:ext cx="2237396" cy="1715629"/>
              <a:chOff x="1466200" y="4648200"/>
              <a:chExt cx="2237396" cy="1715629"/>
            </a:xfrm>
          </p:grpSpPr>
          <p:cxnSp>
            <p:nvCxnSpPr>
              <p:cNvPr id="95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6"/>
              <p:cNvSpPr txBox="1"/>
              <p:nvPr/>
            </p:nvSpPr>
            <p:spPr>
              <a:xfrm>
                <a:off x="1466200" y="59436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97" name="TextBox 7"/>
              <p:cNvSpPr txBox="1"/>
              <p:nvPr/>
            </p:nvSpPr>
            <p:spPr>
              <a:xfrm>
                <a:off x="3218800" y="46482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grpSp>
          <p:nvGrpSpPr>
            <p:cNvPr id="63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93" name="Straight Connector 92"/>
              <p:cNvCxnSpPr>
                <a:stCxn id="5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89" name="Straight Connector 88"/>
              <p:cNvCxnSpPr>
                <a:stCxn id="5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2209800" y="2085975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0201" y="2505074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69" name="Group 43"/>
            <p:cNvGrpSpPr/>
            <p:nvPr/>
          </p:nvGrpSpPr>
          <p:grpSpPr>
            <a:xfrm>
              <a:off x="5352400" y="4507468"/>
              <a:ext cx="2237396" cy="1715629"/>
              <a:chOff x="1466200" y="4648200"/>
              <a:chExt cx="2237396" cy="1715629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6200" y="59436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18800" y="46482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212298" y="4905375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02698" y="5269468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72" name="Group 49"/>
            <p:cNvGrpSpPr/>
            <p:nvPr/>
          </p:nvGrpSpPr>
          <p:grpSpPr>
            <a:xfrm>
              <a:off x="1390000" y="4659868"/>
              <a:ext cx="1609396" cy="1627762"/>
              <a:chOff x="341600" y="4736068"/>
              <a:chExt cx="1609396" cy="1627762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66200" y="5943601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1600" y="4736068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876426" y="4914900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47901" y="5295900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75" name="Group 56"/>
            <p:cNvGrpSpPr/>
            <p:nvPr/>
          </p:nvGrpSpPr>
          <p:grpSpPr>
            <a:xfrm>
              <a:off x="5486400" y="2133600"/>
              <a:ext cx="1609396" cy="1627763"/>
              <a:chOff x="341600" y="4736068"/>
              <a:chExt cx="1609396" cy="1627763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466200" y="5943602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1600" y="4736068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917022" y="2286001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24574" y="2545319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133600" y="1981200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</a:t>
            </a:r>
            <a:r>
              <a:rPr lang="en-US" dirty="0" smtClean="0"/>
              <a:t>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visible = </a:t>
            </a:r>
            <a:r>
              <a:rPr lang="en-US" b="1" dirty="0" smtClean="0"/>
              <a:t>false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24400" y="2057400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p = v0 + (v1-v0)t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b="1" dirty="0" smtClean="0"/>
              <a:t>t</a:t>
            </a:r>
            <a:r>
              <a:rPr lang="en-US" dirty="0" smtClean="0"/>
              <a:t> value at every edge: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this does not help us to know if line is entering or leaving at that point. </a:t>
            </a:r>
            <a:r>
              <a:rPr lang="en-US" b="1" dirty="0" smtClean="0"/>
              <a:t>Solution:</a:t>
            </a:r>
            <a:r>
              <a:rPr lang="en-US" dirty="0" smtClean="0"/>
              <a:t> look at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sign</a:t>
            </a:r>
            <a:r>
              <a:rPr lang="en-US" dirty="0" smtClean="0"/>
              <a:t> of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133600" y="1981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= x0 + (x1-x0)t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left</a:t>
            </a:r>
            <a:r>
              <a:rPr lang="en-US" dirty="0" smtClean="0">
                <a:sym typeface="Wingdings" pitchFamily="2" charset="2"/>
              </a:rPr>
              <a:t> – x0) / (x1 – x0)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33600" y="23738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= x0 + (x1-x0)t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right</a:t>
            </a:r>
            <a:r>
              <a:rPr lang="en-US" dirty="0" smtClean="0">
                <a:sym typeface="Wingdings" pitchFamily="2" charset="2"/>
              </a:rPr>
              <a:t> – x0) / (x1 – x0)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33600" y="27548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bottom</a:t>
            </a:r>
            <a:r>
              <a:rPr lang="en-US" dirty="0" smtClean="0"/>
              <a:t> = y0 + (y1-y0)t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bottom</a:t>
            </a:r>
            <a:r>
              <a:rPr lang="en-US" dirty="0" smtClean="0">
                <a:sym typeface="Wingdings" pitchFamily="2" charset="2"/>
              </a:rPr>
              <a:t> – y0) / (y1 – y0)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133600" y="31358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= y0 + (y1-y0)t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top</a:t>
            </a:r>
            <a:r>
              <a:rPr lang="en-US" dirty="0" smtClean="0">
                <a:sym typeface="Wingdings" pitchFamily="2" charset="2"/>
              </a:rPr>
              <a:t> – y0) / (y1 – y0)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84044" y="4648200"/>
            <a:ext cx="3435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=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=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&lt; 0</a:t>
            </a:r>
          </a:p>
          <a:p>
            <a:r>
              <a:rPr lang="en-US" dirty="0" smtClean="0"/>
              <a:t>or –</a:t>
            </a:r>
            <a:r>
              <a:rPr lang="en-US" dirty="0" err="1" smtClean="0"/>
              <a:t>dx</a:t>
            </a:r>
            <a:r>
              <a:rPr lang="en-US" dirty="0" smtClean="0"/>
              <a:t> &gt; 0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00600" y="4648200"/>
            <a:ext cx="3690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=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=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&lt; 0</a:t>
            </a:r>
          </a:p>
          <a:p>
            <a:r>
              <a:rPr lang="en-US" dirty="0" smtClean="0"/>
              <a:t>or –</a:t>
            </a:r>
            <a:r>
              <a:rPr lang="en-US" dirty="0" err="1" smtClean="0"/>
              <a:t>dy</a:t>
            </a:r>
            <a:r>
              <a:rPr lang="en-US" dirty="0" smtClean="0"/>
              <a:t> &gt; 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intersection type: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edge if -</a:t>
            </a:r>
            <a:r>
              <a:rPr lang="en-US" dirty="0" err="1" smtClean="0"/>
              <a:t>dx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bottom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edge if -</a:t>
            </a:r>
            <a:r>
              <a:rPr lang="en-US" dirty="0" err="1" smtClean="0"/>
              <a:t>dy</a:t>
            </a:r>
            <a:r>
              <a:rPr lang="en-US" dirty="0" smtClean="0"/>
              <a:t> &gt; 0.</a:t>
            </a:r>
          </a:p>
          <a:p>
            <a:r>
              <a:rPr lang="en-US" dirty="0" smtClean="0"/>
              <a:t>Finding t: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edge: t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edge: t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dx</a:t>
            </a:r>
            <a:r>
              <a:rPr lang="en-US" dirty="0" smtClean="0"/>
              <a:t> = (x0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) / (-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bottom</a:t>
            </a:r>
            <a:r>
              <a:rPr lang="en-US" dirty="0" smtClean="0"/>
              <a:t> edge: t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bottom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left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dy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edge: t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dy</a:t>
            </a:r>
            <a:r>
              <a:rPr lang="en-US" dirty="0" smtClean="0"/>
              <a:t> =       (y0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) / (-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lines parallel to edges: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99" y="2590800"/>
            <a:ext cx="4382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 == 0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</a:t>
            </a:r>
            <a:r>
              <a:rPr lang="en-US" dirty="0" smtClean="0"/>
              <a:t>– x</a:t>
            </a:r>
            <a:r>
              <a:rPr lang="en-US" baseline="-25000" dirty="0" smtClean="0"/>
              <a:t>0</a:t>
            </a:r>
            <a:r>
              <a:rPr lang="en-US" dirty="0" smtClean="0"/>
              <a:t> &gt; 0: // left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 == 0 and x</a:t>
            </a:r>
            <a:r>
              <a:rPr lang="en-US" baseline="-25000" dirty="0" smtClean="0"/>
              <a:t>0 </a:t>
            </a:r>
            <a:r>
              <a:rPr lang="en-US" dirty="0" smtClean="0"/>
              <a:t>-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 &gt; 0: // right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== 0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</a:t>
            </a:r>
            <a:r>
              <a:rPr lang="en-US" dirty="0" smtClean="0"/>
              <a:t>– y</a:t>
            </a:r>
            <a:r>
              <a:rPr lang="en-US" baseline="-25000" dirty="0" smtClean="0"/>
              <a:t>0</a:t>
            </a:r>
            <a:r>
              <a:rPr lang="en-US" dirty="0" smtClean="0"/>
              <a:t> &gt; 0: // bottom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== 0 and y</a:t>
            </a:r>
            <a:r>
              <a:rPr lang="en-US" baseline="-25000" dirty="0" smtClean="0"/>
              <a:t>0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smtClean="0"/>
              <a:t> &gt; 0: // top</a:t>
            </a:r>
          </a:p>
          <a:p>
            <a:r>
              <a:rPr lang="en-US" dirty="0" smtClean="0"/>
              <a:t>    reject;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4381180" y="2438400"/>
            <a:ext cx="4610420" cy="3429000"/>
            <a:chOff x="4038600" y="2438400"/>
            <a:chExt cx="4610420" cy="3429000"/>
          </a:xfrm>
        </p:grpSpPr>
        <p:grpSp>
          <p:nvGrpSpPr>
            <p:cNvPr id="4" name="Group 3"/>
            <p:cNvGrpSpPr/>
            <p:nvPr/>
          </p:nvGrpSpPr>
          <p:grpSpPr>
            <a:xfrm>
              <a:off x="4038600" y="2526268"/>
              <a:ext cx="4610420" cy="3264932"/>
              <a:chOff x="2123152" y="2438400"/>
              <a:chExt cx="4610420" cy="32649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67000" y="2971800"/>
                <a:ext cx="37338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18688" y="5334000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72200" y="5334000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33600" y="5105400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71700" y="270724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800" y="2667000"/>
                <a:ext cx="21336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57475" y="2971800"/>
                <a:ext cx="1235242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343400" y="243840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152" y="401955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5562600" y="5867400"/>
              <a:ext cx="152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2438400"/>
              <a:ext cx="152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0600" y="3505200"/>
              <a:ext cx="0" cy="1295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343400" y="2667000"/>
              <a:ext cx="0" cy="1295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17526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bool</a:t>
            </a:r>
            <a:r>
              <a:rPr lang="en-US" dirty="0" smtClean="0"/>
              <a:t> visible(den, num,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(den &gt; 0):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potentially entering</a:t>
            </a:r>
          </a:p>
          <a:p>
            <a:r>
              <a:rPr lang="en-US" dirty="0" smtClean="0"/>
              <a:t>        t = num / den;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(den &lt; 0):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potentially leaving</a:t>
            </a:r>
          </a:p>
          <a:p>
            <a:r>
              <a:rPr lang="en-US" dirty="0" smtClean="0"/>
              <a:t>        t = num / den;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 smtClean="0"/>
              <a:t>(t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</a:t>
            </a:r>
            <a:endParaRPr lang="en-US" b="1" baseline="-25000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 if num &gt; 0: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line parallel to edge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true;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2029598"/>
            <a:ext cx="464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0;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visible = false;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visible(d</a:t>
            </a:r>
            <a:r>
              <a:rPr lang="en-US" baseline="-25000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 – x</a:t>
            </a:r>
            <a:r>
              <a:rPr lang="en-US" baseline="-25000" dirty="0" smtClean="0"/>
              <a:t>0.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left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visible (-d</a:t>
            </a:r>
            <a:r>
              <a:rPr lang="en-US" baseline="-25000" dirty="0" smtClean="0"/>
              <a:t>x</a:t>
            </a:r>
            <a:r>
              <a:rPr lang="en-US" dirty="0" smtClean="0"/>
              <a:t>, x</a:t>
            </a:r>
            <a:r>
              <a:rPr lang="en-US" baseline="-25000" dirty="0" smtClean="0"/>
              <a:t>0</a:t>
            </a:r>
            <a:r>
              <a:rPr lang="en-US" dirty="0" smtClean="0"/>
              <a:t> – </a:t>
            </a:r>
            <a:r>
              <a:rPr lang="en-US" dirty="0" err="1" smtClean="0"/>
              <a:t>x</a:t>
            </a:r>
            <a:r>
              <a:rPr lang="en-US" baseline="-25000" dirty="0" err="1"/>
              <a:t>max</a:t>
            </a:r>
            <a:r>
              <a:rPr lang="en-US" baseline="-25000" dirty="0"/>
              <a:t>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right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visible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dirty="0" smtClean="0"/>
              <a:t> – y</a:t>
            </a:r>
            <a:r>
              <a:rPr lang="en-US" baseline="-25000" dirty="0"/>
              <a:t>0 .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bottom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if</a:t>
            </a:r>
            <a:r>
              <a:rPr lang="en-US" dirty="0" smtClean="0"/>
              <a:t> visible (-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 – </a:t>
            </a:r>
            <a:r>
              <a:rPr lang="en-US" dirty="0" err="1" smtClean="0"/>
              <a:t>y</a:t>
            </a:r>
            <a:r>
              <a:rPr lang="en-US" baseline="-25000" dirty="0" err="1"/>
              <a:t>max</a:t>
            </a:r>
            <a:r>
              <a:rPr lang="en-US" baseline="-25000" dirty="0"/>
              <a:t>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top</a:t>
            </a:r>
          </a:p>
          <a:p>
            <a:r>
              <a:rPr lang="en-US" dirty="0" smtClean="0"/>
              <a:t>                visible = true;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&lt; 1):</a:t>
            </a:r>
          </a:p>
          <a:p>
            <a:r>
              <a:rPr lang="en-US" dirty="0" smtClean="0"/>
              <a:t>                   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y</a:t>
            </a:r>
            <a:r>
              <a:rPr lang="en-US" baseline="-25000" dirty="0" smtClean="0"/>
              <a:t>1</a:t>
            </a:r>
            <a:r>
              <a:rPr lang="en-US" dirty="0" smtClean="0"/>
              <a:t> = y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&gt; 0):</a:t>
            </a:r>
          </a:p>
          <a:p>
            <a:r>
              <a:rPr lang="en-US" dirty="0" smtClean="0"/>
              <a:t>                    x</a:t>
            </a:r>
            <a:r>
              <a:rPr lang="en-US" baseline="-25000" dirty="0" smtClean="0"/>
              <a:t>0</a:t>
            </a:r>
            <a:r>
              <a:rPr lang="en-US" dirty="0" smtClean="0"/>
              <a:t> = x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y</a:t>
            </a:r>
            <a:r>
              <a:rPr lang="en-US" baseline="-25000" dirty="0" smtClean="0"/>
              <a:t>1</a:t>
            </a:r>
            <a:r>
              <a:rPr lang="en-US" dirty="0" smtClean="0"/>
              <a:t> = y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19899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5800" y="2096099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133409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35975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" y="3214217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500" y="2020723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7856" y="13906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Edge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7700" y="3047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95600" y="20850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1150" y="27357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33700" y="20317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257799" y="2031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29199" y="2107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7799" y="1345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86599" y="1371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799" y="3226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899" y="2032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991099" y="3059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38999" y="2096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14549" y="2747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7277099" y="2043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5181598" y="293144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09419" y="289917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with small positive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t)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48193" y="419573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Edge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48000" y="4698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819400" y="4774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0" y="4012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4038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6000" y="5893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24100" y="4699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81300" y="5726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9200" y="4763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04750" y="5414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67300" y="4710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4800600" y="480202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817446" y="4930966"/>
            <a:ext cx="303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 with large positive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Pipeline – Overview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876800" y="1447800"/>
            <a:ext cx="41910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vertices in specific order and connectivity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primitives from connected 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Clip and cull primitives to eliminate invisible 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primitives to screen space (preserve z)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Rasterize primitives to obtain fragments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fragments to obtain visible pixels with color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569884" y="1295400"/>
            <a:ext cx="4186181" cy="4953000"/>
            <a:chOff x="569884" y="1295400"/>
            <a:chExt cx="4186181" cy="4953000"/>
          </a:xfrm>
        </p:grpSpPr>
        <p:sp>
          <p:nvSpPr>
            <p:cNvPr id="4" name="Rectangle 3"/>
            <p:cNvSpPr/>
            <p:nvPr/>
          </p:nvSpPr>
          <p:spPr>
            <a:xfrm>
              <a:off x="736195" y="19227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Vertex Processing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7195" y="1307068"/>
              <a:ext cx="935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9884" y="2754868"/>
              <a:ext cx="2147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Transformed vertices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74395" y="16118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563774" y="2584704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6195" y="33705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Pr</a:t>
              </a:r>
              <a:r>
                <a:rPr lang="en-US" dirty="0" err="1" smtClean="0"/>
                <a:t>imitive</a:t>
              </a:r>
              <a:r>
                <a:rPr lang="en-US" dirty="0" smtClean="0"/>
                <a:t> Assembly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0995" y="4202668"/>
              <a:ext cx="109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Primitives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574395" y="30596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63774" y="4032504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36195" y="48183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Clipping and Culling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" y="5791200"/>
              <a:ext cx="176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 primitives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574395" y="45074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563774" y="5486400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14600" y="59817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67025" y="1924050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Fragment Processing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1295400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Pixels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67025" y="3733800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Rasterization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65151" y="290726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Fragments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5644896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 Transform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31949" y="4687669"/>
              <a:ext cx="192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Primitives with 2D</a:t>
              </a:r>
            </a:p>
            <a:p>
              <a:pPr algn="ctr"/>
              <a:r>
                <a:rPr lang="en-US" dirty="0" smtClean="0"/>
                <a:t>coordinates and z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3667124" y="53340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676650" y="4448175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3676650" y="33528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667125" y="276225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57600" y="16383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19899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5800" y="2096099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133409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35975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" y="3214217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500" y="2020723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4342" y="151067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Edge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7700" y="3047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95600" y="20850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1150" y="27357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33700" y="20317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257799" y="2031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29199" y="2107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7799" y="1345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86599" y="1371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799" y="3226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899" y="2032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991099" y="3059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38999" y="2096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14549" y="2747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7277099" y="2043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4729113" y="315972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17446" y="3250769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with negative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not updated)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48193" y="4195736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Edge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48000" y="4698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819400" y="4774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0" y="4012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4038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6000" y="5893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24100" y="4699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81300" y="5726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9200" y="4763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04750" y="5414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67300" y="4710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5181599" y="46041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48600" y="432472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 with t &gt; 1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not updated)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3499" y="3048000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124899" y="3124200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53499" y="23622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2299" y="238785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499" y="4242318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9599" y="3048824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86799" y="40752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699" y="311318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0249" y="37638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362300" y="29847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1279572" y="393628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01427" y="315284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61901" y="392727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125149" y="32497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524052" y="3021908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524052" y="233610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52852" y="2361767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62052" y="4216226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00152" y="3022732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24051" y="3189383"/>
            <a:ext cx="1827503" cy="781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33246" y="24079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ifficult</a:t>
            </a:r>
            <a:r>
              <a:rPr lang="en-US" dirty="0" smtClean="0"/>
              <a:t> problem as we need to deal with many cases: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09600" y="2533650"/>
            <a:ext cx="3600450" cy="2362200"/>
            <a:chOff x="666750" y="2819400"/>
            <a:chExt cx="3600450" cy="2362200"/>
          </a:xfrm>
        </p:grpSpPr>
        <p:sp>
          <p:nvSpPr>
            <p:cNvPr id="4" name="Rectangle 3"/>
            <p:cNvSpPr/>
            <p:nvPr/>
          </p:nvSpPr>
          <p:spPr>
            <a:xfrm>
              <a:off x="97155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6750" y="2933700"/>
              <a:ext cx="676275" cy="1943100"/>
            </a:xfrm>
            <a:custGeom>
              <a:avLst/>
              <a:gdLst>
                <a:gd name="connsiteX0" fmla="*/ 0 w 676275"/>
                <a:gd name="connsiteY0" fmla="*/ 0 h 1943100"/>
                <a:gd name="connsiteX1" fmla="*/ 0 w 676275"/>
                <a:gd name="connsiteY1" fmla="*/ 1943100 h 1943100"/>
                <a:gd name="connsiteX2" fmla="*/ 0 w 676275"/>
                <a:gd name="connsiteY2" fmla="*/ 1943100 h 1943100"/>
                <a:gd name="connsiteX3" fmla="*/ 466725 w 676275"/>
                <a:gd name="connsiteY3" fmla="*/ 1943100 h 1943100"/>
                <a:gd name="connsiteX4" fmla="*/ 466725 w 676275"/>
                <a:gd name="connsiteY4" fmla="*/ 1390650 h 1943100"/>
                <a:gd name="connsiteX5" fmla="*/ 95250 w 676275"/>
                <a:gd name="connsiteY5" fmla="*/ 1390650 h 1943100"/>
                <a:gd name="connsiteX6" fmla="*/ 95250 w 676275"/>
                <a:gd name="connsiteY6" fmla="*/ 133350 h 1943100"/>
                <a:gd name="connsiteX7" fmla="*/ 676275 w 676275"/>
                <a:gd name="connsiteY7" fmla="*/ 723900 h 1943100"/>
                <a:gd name="connsiteX8" fmla="*/ 676275 w 676275"/>
                <a:gd name="connsiteY8" fmla="*/ 19050 h 1943100"/>
                <a:gd name="connsiteX9" fmla="*/ 0 w 676275"/>
                <a:gd name="connsiteY9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1943100">
                  <a:moveTo>
                    <a:pt x="0" y="0"/>
                  </a:moveTo>
                  <a:lnTo>
                    <a:pt x="0" y="1943100"/>
                  </a:lnTo>
                  <a:lnTo>
                    <a:pt x="0" y="1943100"/>
                  </a:lnTo>
                  <a:lnTo>
                    <a:pt x="466725" y="1943100"/>
                  </a:lnTo>
                  <a:lnTo>
                    <a:pt x="466725" y="1390650"/>
                  </a:lnTo>
                  <a:lnTo>
                    <a:pt x="95250" y="1390650"/>
                  </a:lnTo>
                  <a:lnTo>
                    <a:pt x="95250" y="133350"/>
                  </a:lnTo>
                  <a:lnTo>
                    <a:pt x="676275" y="723900"/>
                  </a:lnTo>
                  <a:lnTo>
                    <a:pt x="676275" y="19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04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895600" y="2933700"/>
              <a:ext cx="676275" cy="1943100"/>
            </a:xfrm>
            <a:custGeom>
              <a:avLst/>
              <a:gdLst>
                <a:gd name="connsiteX0" fmla="*/ 0 w 676275"/>
                <a:gd name="connsiteY0" fmla="*/ 0 h 1943100"/>
                <a:gd name="connsiteX1" fmla="*/ 0 w 676275"/>
                <a:gd name="connsiteY1" fmla="*/ 1943100 h 1943100"/>
                <a:gd name="connsiteX2" fmla="*/ 0 w 676275"/>
                <a:gd name="connsiteY2" fmla="*/ 1943100 h 1943100"/>
                <a:gd name="connsiteX3" fmla="*/ 466725 w 676275"/>
                <a:gd name="connsiteY3" fmla="*/ 1943100 h 1943100"/>
                <a:gd name="connsiteX4" fmla="*/ 466725 w 676275"/>
                <a:gd name="connsiteY4" fmla="*/ 1390650 h 1943100"/>
                <a:gd name="connsiteX5" fmla="*/ 95250 w 676275"/>
                <a:gd name="connsiteY5" fmla="*/ 1390650 h 1943100"/>
                <a:gd name="connsiteX6" fmla="*/ 95250 w 676275"/>
                <a:gd name="connsiteY6" fmla="*/ 133350 h 1943100"/>
                <a:gd name="connsiteX7" fmla="*/ 676275 w 676275"/>
                <a:gd name="connsiteY7" fmla="*/ 723900 h 1943100"/>
                <a:gd name="connsiteX8" fmla="*/ 676275 w 676275"/>
                <a:gd name="connsiteY8" fmla="*/ 19050 h 1943100"/>
                <a:gd name="connsiteX9" fmla="*/ 0 w 676275"/>
                <a:gd name="connsiteY9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1943100">
                  <a:moveTo>
                    <a:pt x="0" y="0"/>
                  </a:moveTo>
                  <a:lnTo>
                    <a:pt x="0" y="1943100"/>
                  </a:lnTo>
                  <a:lnTo>
                    <a:pt x="0" y="1943100"/>
                  </a:lnTo>
                  <a:lnTo>
                    <a:pt x="466725" y="1943100"/>
                  </a:lnTo>
                  <a:lnTo>
                    <a:pt x="466725" y="1390650"/>
                  </a:lnTo>
                  <a:lnTo>
                    <a:pt x="95250" y="1390650"/>
                  </a:lnTo>
                  <a:lnTo>
                    <a:pt x="95250" y="133350"/>
                  </a:lnTo>
                  <a:lnTo>
                    <a:pt x="676275" y="723900"/>
                  </a:lnTo>
                  <a:lnTo>
                    <a:pt x="676275" y="19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4150" y="2819400"/>
              <a:ext cx="4572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14575" y="38576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14900" y="2514600"/>
            <a:ext cx="3962400" cy="2457450"/>
            <a:chOff x="5029200" y="2800350"/>
            <a:chExt cx="3962400" cy="2457450"/>
          </a:xfrm>
        </p:grpSpPr>
        <p:sp>
          <p:nvSpPr>
            <p:cNvPr id="31" name="Rectangle 30"/>
            <p:cNvSpPr/>
            <p:nvPr/>
          </p:nvSpPr>
          <p:spPr>
            <a:xfrm>
              <a:off x="50292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72225" y="38576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638800" y="3048000"/>
              <a:ext cx="914400" cy="609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390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7848600" y="3048000"/>
              <a:ext cx="914400" cy="609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7962899" y="2381250"/>
              <a:ext cx="609601" cy="1447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24850" y="2895600"/>
              <a:ext cx="4572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 rot="16200000">
            <a:off x="3505199" y="1638301"/>
            <a:ext cx="609601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3505200" y="3276600"/>
            <a:ext cx="4572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approach makes it manageable:</a:t>
            </a:r>
          </a:p>
          <a:p>
            <a:pPr lvl="1"/>
            <a:r>
              <a:rPr lang="en-US" dirty="0" smtClean="0"/>
              <a:t>Solve a series of simple and identical problems.</a:t>
            </a:r>
          </a:p>
          <a:p>
            <a:pPr lvl="1"/>
            <a:r>
              <a:rPr lang="en-US" dirty="0" smtClean="0"/>
              <a:t>When combined, the overall problem is solved.</a:t>
            </a:r>
          </a:p>
          <a:p>
            <a:r>
              <a:rPr lang="en-US" dirty="0" smtClean="0"/>
              <a:t>Here, the simple problem is to clip a polygon against a single clip edge: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4124325"/>
            <a:ext cx="5953125" cy="2200275"/>
            <a:chOff x="1371600" y="3657600"/>
            <a:chExt cx="5953125" cy="2200275"/>
          </a:xfrm>
        </p:grpSpPr>
        <p:grpSp>
          <p:nvGrpSpPr>
            <p:cNvPr id="33" name="Group 32"/>
            <p:cNvGrpSpPr/>
            <p:nvPr/>
          </p:nvGrpSpPr>
          <p:grpSpPr>
            <a:xfrm>
              <a:off x="1371600" y="3714750"/>
              <a:ext cx="2066925" cy="1866900"/>
              <a:chOff x="1371600" y="3714750"/>
              <a:chExt cx="2066925" cy="1866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>
              <a:off x="3429000" y="4648200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343400" y="3714750"/>
              <a:ext cx="2066925" cy="1866900"/>
              <a:chOff x="1371600" y="3714750"/>
              <a:chExt cx="2066925" cy="1866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876925" y="3657600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848350" y="3724275"/>
              <a:ext cx="4762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371850" y="36290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 against right edge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28800" y="1143000"/>
            <a:ext cx="5953125" cy="2619375"/>
            <a:chOff x="1828800" y="3629025"/>
            <a:chExt cx="5953125" cy="2619375"/>
          </a:xfrm>
        </p:grpSpPr>
        <p:grpSp>
          <p:nvGrpSpPr>
            <p:cNvPr id="5" name="Group 32"/>
            <p:cNvGrpSpPr/>
            <p:nvPr/>
          </p:nvGrpSpPr>
          <p:grpSpPr>
            <a:xfrm>
              <a:off x="18288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>
              <a:off x="3886200" y="51149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38"/>
            <p:cNvGrpSpPr/>
            <p:nvPr/>
          </p:nvGrpSpPr>
          <p:grpSpPr>
            <a:xfrm>
              <a:off x="4800600" y="4181475"/>
              <a:ext cx="2066925" cy="1866900"/>
              <a:chOff x="1371600" y="3714750"/>
              <a:chExt cx="2066925" cy="1866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334125" y="4124325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1850" y="3629025"/>
              <a:ext cx="252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Clip against bottom edge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5743575"/>
              <a:ext cx="1447800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4800600" y="5739444"/>
              <a:ext cx="18704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28800" y="3810000"/>
            <a:ext cx="5953125" cy="2438400"/>
            <a:chOff x="1828800" y="3810000"/>
            <a:chExt cx="5953125" cy="2438400"/>
          </a:xfrm>
        </p:grpSpPr>
        <p:grpSp>
          <p:nvGrpSpPr>
            <p:cNvPr id="23" name="Group 32"/>
            <p:cNvGrpSpPr/>
            <p:nvPr/>
          </p:nvGrpSpPr>
          <p:grpSpPr>
            <a:xfrm>
              <a:off x="18288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38"/>
            <p:cNvGrpSpPr/>
            <p:nvPr/>
          </p:nvGrpSpPr>
          <p:grpSpPr>
            <a:xfrm>
              <a:off x="48006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334125" y="4124325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2515" y="3810000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Clip against left edge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5743575"/>
              <a:ext cx="1447800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71356" y="4410974"/>
              <a:ext cx="752475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233356" y="4261442"/>
              <a:ext cx="0" cy="17770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Arrow 23"/>
            <p:cNvSpPr/>
            <p:nvPr/>
          </p:nvSpPr>
          <p:spPr>
            <a:xfrm>
              <a:off x="3886200" y="51149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71356" y="4410974"/>
            <a:ext cx="752475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28800" y="2209800"/>
            <a:ext cx="5953125" cy="2438400"/>
            <a:chOff x="1828800" y="1219200"/>
            <a:chExt cx="5953125" cy="2438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828800" y="1219200"/>
              <a:ext cx="5953125" cy="2438400"/>
              <a:chOff x="1828800" y="3810000"/>
              <a:chExt cx="5953125" cy="2438400"/>
            </a:xfrm>
          </p:grpSpPr>
          <p:grpSp>
            <p:nvGrpSpPr>
              <p:cNvPr id="49" name="Group 32"/>
              <p:cNvGrpSpPr/>
              <p:nvPr/>
            </p:nvGrpSpPr>
            <p:grpSpPr>
              <a:xfrm>
                <a:off x="1828800" y="4181475"/>
                <a:ext cx="2066925" cy="1866900"/>
                <a:chOff x="1371600" y="3714750"/>
                <a:chExt cx="2066925" cy="18669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819275" y="4191000"/>
                  <a:ext cx="1066800" cy="1066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371600" y="3714750"/>
                  <a:ext cx="2066925" cy="1866900"/>
                </a:xfrm>
                <a:custGeom>
                  <a:avLst/>
                  <a:gdLst>
                    <a:gd name="connsiteX0" fmla="*/ 0 w 2066925"/>
                    <a:gd name="connsiteY0" fmla="*/ 1038225 h 1866900"/>
                    <a:gd name="connsiteX1" fmla="*/ 2066925 w 2066925"/>
                    <a:gd name="connsiteY1" fmla="*/ 0 h 1866900"/>
                    <a:gd name="connsiteX2" fmla="*/ 1285875 w 2066925"/>
                    <a:gd name="connsiteY2" fmla="*/ 914400 h 1866900"/>
                    <a:gd name="connsiteX3" fmla="*/ 1857375 w 2066925"/>
                    <a:gd name="connsiteY3" fmla="*/ 1866900 h 1866900"/>
                    <a:gd name="connsiteX4" fmla="*/ 0 w 2066925"/>
                    <a:gd name="connsiteY4" fmla="*/ 1038225 h 186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925" h="1866900">
                      <a:moveTo>
                        <a:pt x="0" y="1038225"/>
                      </a:moveTo>
                      <a:lnTo>
                        <a:pt x="2066925" y="0"/>
                      </a:lnTo>
                      <a:lnTo>
                        <a:pt x="1285875" y="914400"/>
                      </a:lnTo>
                      <a:lnTo>
                        <a:pt x="1857375" y="1866900"/>
                      </a:lnTo>
                      <a:lnTo>
                        <a:pt x="0" y="103822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38"/>
              <p:cNvGrpSpPr/>
              <p:nvPr/>
            </p:nvGrpSpPr>
            <p:grpSpPr>
              <a:xfrm>
                <a:off x="4800600" y="4181475"/>
                <a:ext cx="2066925" cy="1866900"/>
                <a:chOff x="1371600" y="3714750"/>
                <a:chExt cx="2066925" cy="18669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819275" y="4191000"/>
                  <a:ext cx="1066800" cy="1066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371600" y="3714750"/>
                  <a:ext cx="2066925" cy="1866900"/>
                </a:xfrm>
                <a:custGeom>
                  <a:avLst/>
                  <a:gdLst>
                    <a:gd name="connsiteX0" fmla="*/ 0 w 2066925"/>
                    <a:gd name="connsiteY0" fmla="*/ 1038225 h 1866900"/>
                    <a:gd name="connsiteX1" fmla="*/ 2066925 w 2066925"/>
                    <a:gd name="connsiteY1" fmla="*/ 0 h 1866900"/>
                    <a:gd name="connsiteX2" fmla="*/ 1285875 w 2066925"/>
                    <a:gd name="connsiteY2" fmla="*/ 914400 h 1866900"/>
                    <a:gd name="connsiteX3" fmla="*/ 1857375 w 2066925"/>
                    <a:gd name="connsiteY3" fmla="*/ 1866900 h 1866900"/>
                    <a:gd name="connsiteX4" fmla="*/ 0 w 2066925"/>
                    <a:gd name="connsiteY4" fmla="*/ 1038225 h 186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925" h="1866900">
                      <a:moveTo>
                        <a:pt x="0" y="1038225"/>
                      </a:moveTo>
                      <a:lnTo>
                        <a:pt x="2066925" y="0"/>
                      </a:lnTo>
                      <a:lnTo>
                        <a:pt x="1285875" y="914400"/>
                      </a:lnTo>
                      <a:lnTo>
                        <a:pt x="1857375" y="1866900"/>
                      </a:lnTo>
                      <a:lnTo>
                        <a:pt x="0" y="103822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6334125" y="4124325"/>
                <a:ext cx="1447800" cy="1981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22515" y="3810000"/>
                <a:ext cx="2138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Clip against top edge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81600" y="5743575"/>
                <a:ext cx="1447800" cy="50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77706" y="4436374"/>
                <a:ext cx="75247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3886200" y="5114925"/>
                <a:ext cx="6096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249174" y="1591574"/>
              <a:ext cx="1752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4838700" y="2057400"/>
              <a:ext cx="18704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accomplished by visiting the input vertices from v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and then back to v</a:t>
            </a:r>
            <a:r>
              <a:rPr lang="en-US" baseline="-25000" dirty="0" smtClean="0"/>
              <a:t>0</a:t>
            </a:r>
            <a:r>
              <a:rPr lang="en-US" dirty="0" smtClean="0"/>
              <a:t> for each clip boundary.</a:t>
            </a:r>
          </a:p>
          <a:p>
            <a:r>
              <a:rPr lang="en-US" dirty="0" smtClean="0"/>
              <a:t>At every step we add 0, 1, or 2 vertices to the output:</a:t>
            </a:r>
          </a:p>
          <a:p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547556" y="4029974"/>
            <a:ext cx="752475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1000" y="3048000"/>
            <a:ext cx="1751805" cy="2209800"/>
            <a:chOff x="304800" y="3429000"/>
            <a:chExt cx="1751805" cy="22098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3976" y="3048000"/>
            <a:ext cx="1751805" cy="2209800"/>
            <a:chOff x="304800" y="3429000"/>
            <a:chExt cx="1751805" cy="2209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952" y="3048000"/>
            <a:ext cx="1751805" cy="2209800"/>
            <a:chOff x="304800" y="3429000"/>
            <a:chExt cx="1751805" cy="22098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929" y="3048000"/>
            <a:ext cx="1751805" cy="2209800"/>
            <a:chOff x="304800" y="3429000"/>
            <a:chExt cx="1751805" cy="2209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609600" y="3962400"/>
            <a:ext cx="228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" y="3657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56970" y="4659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52578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cxnSp>
        <p:nvCxnSpPr>
          <p:cNvPr id="45" name="Straight Connector 44"/>
          <p:cNvCxnSpPr>
            <a:endCxn id="47" idx="1"/>
          </p:cNvCxnSpPr>
          <p:nvPr/>
        </p:nvCxnSpPr>
        <p:spPr>
          <a:xfrm flipV="1">
            <a:off x="2942970" y="42994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7000" y="4191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8770" y="41148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0901" y="42700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881082" y="52578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943600" y="4036831"/>
            <a:ext cx="228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38800" y="37320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990970" y="473429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953000" y="5257800"/>
            <a:ext cx="14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nothing to output</a:t>
            </a:r>
            <a:endParaRPr lang="en-US" baseline="-25000" dirty="0"/>
          </a:p>
        </p:txBody>
      </p:sp>
      <p:cxnSp>
        <p:nvCxnSpPr>
          <p:cNvPr id="66" name="Straight Connector 65"/>
          <p:cNvCxnSpPr>
            <a:endCxn id="68" idx="1"/>
          </p:cNvCxnSpPr>
          <p:nvPr/>
        </p:nvCxnSpPr>
        <p:spPr>
          <a:xfrm flipV="1">
            <a:off x="7438770" y="42994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86600" y="41360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24570" y="4114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7717466" y="43231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7224482" y="5257800"/>
            <a:ext cx="15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and v</a:t>
            </a:r>
            <a:r>
              <a:rPr lang="en-US" baseline="-25000" dirty="0" smtClean="0"/>
              <a:t>i+1</a:t>
            </a:r>
            <a:r>
              <a:rPr lang="en-US" dirty="0" smtClean="0"/>
              <a:t>to output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v’</a:t>
            </a:r>
            <a:r>
              <a:rPr lang="en-US" baseline="-25000" dirty="0" smtClean="0"/>
              <a:t>i+1</a:t>
            </a:r>
            <a:r>
              <a:rPr lang="en-US" dirty="0" smtClean="0"/>
              <a:t>?</a:t>
            </a:r>
            <a:endParaRPr lang="en-US" baseline="-25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7162800" y="914400"/>
            <a:ext cx="1751805" cy="2209800"/>
            <a:chOff x="304800" y="3429000"/>
            <a:chExt cx="1751805" cy="22098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52" name="Straight Connector 51"/>
          <p:cNvCxnSpPr>
            <a:endCxn id="54" idx="1"/>
          </p:cNvCxnSpPr>
          <p:nvPr/>
        </p:nvCxnSpPr>
        <p:spPr>
          <a:xfrm flipV="1">
            <a:off x="7521794" y="21658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45824" y="2057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207594" y="1981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899725" y="21364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459906" y="31242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0" y="1447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4" name="Oval 3"/>
          <p:cNvSpPr/>
          <p:nvPr/>
        </p:nvSpPr>
        <p:spPr>
          <a:xfrm>
            <a:off x="7899725" y="1600200"/>
            <a:ext cx="8000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39318" y="1436132"/>
            <a:ext cx="4897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67482" y="1219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208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 = v’</a:t>
            </a:r>
            <a:r>
              <a:rPr lang="en-US" baseline="-25000" dirty="0" smtClean="0"/>
              <a:t>i+1</a:t>
            </a:r>
            <a:r>
              <a:rPr lang="en-US" dirty="0" smtClean="0"/>
              <a:t>? Call v = v</a:t>
            </a:r>
            <a:r>
              <a:rPr lang="en-US" baseline="-25000" dirty="0" smtClean="0"/>
              <a:t>i</a:t>
            </a:r>
            <a:r>
              <a:rPr lang="en-US" dirty="0" smtClean="0"/>
              <a:t> and w = v</a:t>
            </a:r>
            <a:r>
              <a:rPr lang="en-US" baseline="-25000" dirty="0" smtClean="0"/>
              <a:t>i+1</a:t>
            </a:r>
            <a:endParaRPr lang="en-US" dirty="0" smtClean="0"/>
          </a:p>
          <a:p>
            <a:r>
              <a:rPr lang="en-US" dirty="0" smtClean="0"/>
              <a:t>p = v + t(w-v)</a:t>
            </a:r>
          </a:p>
          <a:p>
            <a:r>
              <a:rPr lang="en-US" dirty="0" smtClean="0"/>
              <a:t>Denote d1 = n.(v-a) and d2 = n.(w-a)</a:t>
            </a:r>
          </a:p>
          <a:p>
            <a:endParaRPr lang="en-US" dirty="0" smtClean="0"/>
          </a:p>
          <a:p>
            <a:r>
              <a:rPr lang="en-US" dirty="0" smtClean="0"/>
              <a:t>p - a = (v-a) + t(w-a – (v-a)) //subtract a</a:t>
            </a:r>
          </a:p>
          <a:p>
            <a:r>
              <a:rPr lang="en-US" dirty="0"/>
              <a:t>n</a:t>
            </a:r>
            <a:r>
              <a:rPr lang="en-US" dirty="0" smtClean="0"/>
              <a:t>.(</a:t>
            </a:r>
            <a:r>
              <a:rPr lang="en-US" dirty="0"/>
              <a:t>p - a</a:t>
            </a:r>
            <a:r>
              <a:rPr lang="en-US" dirty="0" smtClean="0"/>
              <a:t>) = n.(v-a) + t(n(w-a) – n(v-a)) //multiply by n</a:t>
            </a:r>
          </a:p>
          <a:p>
            <a:r>
              <a:rPr lang="en-US" dirty="0" smtClean="0"/>
              <a:t>0            = d1 + t(d2 – d1) </a:t>
            </a:r>
          </a:p>
          <a:p>
            <a:r>
              <a:rPr lang="en-US" dirty="0" smtClean="0"/>
              <a:t>t = d1 / (d1 – d2)</a:t>
            </a:r>
          </a:p>
          <a:p>
            <a:endParaRPr lang="en-US" dirty="0"/>
          </a:p>
          <a:p>
            <a:r>
              <a:rPr lang="en-US" dirty="0" smtClean="0"/>
              <a:t>What if v is on the plane?</a:t>
            </a:r>
          </a:p>
          <a:p>
            <a:r>
              <a:rPr lang="en-US" dirty="0" smtClean="0"/>
              <a:t>What if w is on the plane? Also, d1 is + </a:t>
            </a:r>
            <a:r>
              <a:rPr lang="en-US" dirty="0" smtClean="0">
                <a:solidFill>
                  <a:srgbClr val="FF0000"/>
                </a:solidFill>
              </a:rPr>
              <a:t>(-)</a:t>
            </a:r>
            <a:r>
              <a:rPr lang="en-US" dirty="0" smtClean="0"/>
              <a:t>, d2 is - </a:t>
            </a:r>
            <a:r>
              <a:rPr lang="en-US" dirty="0" smtClean="0">
                <a:solidFill>
                  <a:srgbClr val="FF0000"/>
                </a:solidFill>
              </a:rPr>
              <a:t>(+)</a:t>
            </a:r>
          </a:p>
          <a:p>
            <a:endParaRPr lang="en-US" dirty="0" smtClean="0"/>
          </a:p>
          <a:p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62800" y="914400"/>
            <a:ext cx="1751805" cy="2209800"/>
            <a:chOff x="304800" y="3429000"/>
            <a:chExt cx="1751805" cy="2209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17" name="Straight Connector 16"/>
          <p:cNvCxnSpPr>
            <a:endCxn id="19" idx="1"/>
          </p:cNvCxnSpPr>
          <p:nvPr/>
        </p:nvCxnSpPr>
        <p:spPr>
          <a:xfrm flipV="1">
            <a:off x="7521794" y="21658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45824" y="2057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207594" y="1981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99725" y="21364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59906" y="31242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1447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899725" y="1600200"/>
            <a:ext cx="8000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4" name="Straight Connector 23"/>
          <p:cNvCxnSpPr/>
          <p:nvPr/>
        </p:nvCxnSpPr>
        <p:spPr>
          <a:xfrm>
            <a:off x="7939318" y="1436132"/>
            <a:ext cx="4897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7482" y="1219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17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</a:t>
            </a:r>
            <a:r>
              <a:rPr lang="en-US" dirty="0" smtClean="0"/>
              <a:t>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</a:t>
            </a:r>
          </a:p>
          <a:p>
            <a:pPr marL="0" indent="0">
              <a:buNone/>
            </a:pPr>
            <a:r>
              <a:rPr lang="en-US" baseline="-25000" dirty="0" smtClean="0"/>
              <a:t>p2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63040"/>
            <a:ext cx="4191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We’ve done transformations</a:t>
            </a:r>
            <a:r>
              <a:rPr lang="en-US" dirty="0" smtClean="0"/>
              <a:t>: model to world to camera to clip space</a:t>
            </a:r>
          </a:p>
          <a:p>
            <a:r>
              <a:rPr lang="en-US" dirty="0" smtClean="0"/>
              <a:t>We skip over </a:t>
            </a:r>
            <a:r>
              <a:rPr lang="en-US" dirty="0" smtClean="0">
                <a:solidFill>
                  <a:srgbClr val="C00000"/>
                </a:solidFill>
              </a:rPr>
              <a:t>primitive assembly</a:t>
            </a:r>
            <a:r>
              <a:rPr lang="en-US" dirty="0" smtClean="0"/>
              <a:t> as it is mostly straightforward</a:t>
            </a:r>
          </a:p>
          <a:p>
            <a:r>
              <a:rPr lang="en-US" dirty="0" smtClean="0"/>
              <a:t>We’ll look at </a:t>
            </a:r>
            <a:r>
              <a:rPr lang="en-US" dirty="0" smtClean="0">
                <a:solidFill>
                  <a:srgbClr val="C00000"/>
                </a:solidFill>
              </a:rPr>
              <a:t>clipping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culling</a:t>
            </a:r>
            <a:r>
              <a:rPr lang="en-US" dirty="0" smtClean="0"/>
              <a:t> today</a:t>
            </a:r>
          </a:p>
          <a:p>
            <a:r>
              <a:rPr lang="en-US" dirty="0" smtClean="0"/>
              <a:t>We’ve done </a:t>
            </a:r>
            <a:r>
              <a:rPr lang="en-US" dirty="0" smtClean="0">
                <a:solidFill>
                  <a:srgbClr val="C00000"/>
                </a:solidFill>
              </a:rPr>
              <a:t>viewport transformations</a:t>
            </a:r>
            <a:endParaRPr lang="en-US" dirty="0" smtClean="0"/>
          </a:p>
          <a:p>
            <a:r>
              <a:rPr lang="en-US" dirty="0" smtClean="0"/>
              <a:t>Yet to come </a:t>
            </a:r>
            <a:r>
              <a:rPr lang="en-US" dirty="0" smtClean="0">
                <a:solidFill>
                  <a:srgbClr val="C00000"/>
                </a:solidFill>
              </a:rPr>
              <a:t>rasterization</a:t>
            </a:r>
            <a:r>
              <a:rPr lang="en-US" dirty="0" smtClean="0"/>
              <a:t>: lines, triangles, interpolation</a:t>
            </a:r>
          </a:p>
          <a:p>
            <a:r>
              <a:rPr lang="en-US" dirty="0" smtClean="0"/>
              <a:t>Yet to come </a:t>
            </a:r>
            <a:r>
              <a:rPr lang="en-US" dirty="0" smtClean="0">
                <a:solidFill>
                  <a:srgbClr val="C00000"/>
                </a:solidFill>
              </a:rPr>
              <a:t>fragment processing </a:t>
            </a:r>
            <a:r>
              <a:rPr lang="en-US" dirty="0" smtClean="0"/>
              <a:t>(blending, depth testing, alpha testing, etc) afterwards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195" y="1922764"/>
            <a:ext cx="1676400" cy="603504"/>
          </a:xfrm>
          <a:prstGeom prst="rect">
            <a:avLst/>
          </a:prstGeom>
          <a:solidFill>
            <a:srgbClr val="92D050"/>
          </a:solidFill>
          <a:ln>
            <a:solidFill>
              <a:srgbClr val="727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7195" y="1307068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884" y="2754868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Transformed vertices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74395" y="16118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63774" y="2584704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6195" y="3370564"/>
            <a:ext cx="1676400" cy="603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</a:t>
            </a:r>
            <a:r>
              <a:rPr lang="en-US" dirty="0" err="1" smtClean="0"/>
              <a:t>imitive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0995" y="4202668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74395" y="30596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63774" y="4032504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6195" y="4818364"/>
            <a:ext cx="1676400" cy="603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Clipping and Culling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57912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primitives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74395" y="45074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63774" y="5486400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5981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67025" y="1924050"/>
            <a:ext cx="16764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1295400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7025" y="3733800"/>
            <a:ext cx="16764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5151" y="29072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5644896"/>
            <a:ext cx="1676400" cy="603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Viewport Transform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31949" y="4687669"/>
            <a:ext cx="192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Primitives with 2D</a:t>
            </a:r>
          </a:p>
          <a:p>
            <a:pPr algn="ctr"/>
            <a:r>
              <a:rPr lang="en-US" dirty="0" smtClean="0"/>
              <a:t>coordinates and z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667124" y="53340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676650" y="4448175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76650" y="33528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667125" y="276225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57600" y="16383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</a:t>
            </a:r>
            <a:r>
              <a:rPr lang="en-US" dirty="0" smtClean="0"/>
              <a:t>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</a:t>
            </a:r>
          </a:p>
          <a:p>
            <a:pPr marL="0" indent="0">
              <a:buNone/>
            </a:pPr>
            <a:r>
              <a:rPr lang="en-US" baseline="-25000" dirty="0" smtClean="0"/>
              <a:t>p2’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</a:t>
            </a:r>
            <a:r>
              <a:rPr lang="en-US" dirty="0" smtClean="0"/>
              <a:t>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p3</a:t>
            </a:r>
          </a:p>
          <a:p>
            <a:pPr marL="0" indent="0">
              <a:buNone/>
            </a:pPr>
            <a:r>
              <a:rPr lang="en-US" baseline="-25000" dirty="0" smtClean="0"/>
              <a:t>p2’	p4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</a:t>
            </a:r>
            <a:r>
              <a:rPr lang="en-US" dirty="0" smtClean="0"/>
              <a:t>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p3</a:t>
            </a:r>
          </a:p>
          <a:p>
            <a:pPr marL="0" indent="0">
              <a:buNone/>
            </a:pPr>
            <a:r>
              <a:rPr lang="en-US" baseline="-25000" dirty="0" smtClean="0"/>
              <a:t>p2’	p4</a:t>
            </a:r>
          </a:p>
          <a:p>
            <a:pPr marL="0" indent="0">
              <a:buNone/>
            </a:pPr>
            <a:r>
              <a:rPr lang="en-US" baseline="-25000" dirty="0" smtClean="0"/>
              <a:t>p4’	p4’</a:t>
            </a:r>
          </a:p>
          <a:p>
            <a:pPr marL="0" indent="0">
              <a:buNone/>
            </a:pPr>
            <a:r>
              <a:rPr lang="en-US" baseline="-25000" dirty="0" smtClean="0"/>
              <a:t>p5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scenes contains many objects.</a:t>
            </a:r>
          </a:p>
          <a:p>
            <a:r>
              <a:rPr lang="en-US" dirty="0" smtClean="0"/>
              <a:t>Objects closer to the camera occlude objects further away.</a:t>
            </a:r>
          </a:p>
          <a:p>
            <a:r>
              <a:rPr lang="en-US" dirty="0" smtClean="0"/>
              <a:t>Rendering time can be saved if these invisible objects are </a:t>
            </a:r>
            <a:r>
              <a:rPr lang="en-US" dirty="0" smtClean="0">
                <a:solidFill>
                  <a:srgbClr val="FF0000"/>
                </a:solidFill>
              </a:rPr>
              <a:t>culled</a:t>
            </a:r>
            <a:r>
              <a:rPr lang="en-US" dirty="0" smtClean="0"/>
              <a:t> (i.e. eliminated, discarded, thrown away).</a:t>
            </a:r>
          </a:p>
          <a:p>
            <a:r>
              <a:rPr lang="en-US" dirty="0" smtClean="0"/>
              <a:t>Three common culling strategies are:</a:t>
            </a:r>
          </a:p>
          <a:p>
            <a:pPr lvl="1"/>
            <a:r>
              <a:rPr lang="en-US" dirty="0" smtClean="0"/>
              <a:t>View volume (frustum) culling</a:t>
            </a:r>
          </a:p>
          <a:p>
            <a:pPr lvl="1"/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</a:p>
          <a:p>
            <a:pPr lvl="1"/>
            <a:r>
              <a:rPr lang="en-US" dirty="0" smtClean="0"/>
              <a:t>Occlusion culling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 (Frustum)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removal of geometry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viewing volume.</a:t>
            </a:r>
          </a:p>
          <a:p>
            <a:r>
              <a:rPr lang="en-US" b="1" dirty="0" smtClean="0"/>
              <a:t>No OpenGL support</a:t>
            </a:r>
            <a:r>
              <a:rPr lang="en-US" dirty="0" smtClean="0"/>
              <a:t>: it is the programmer’s responsibility to cull what is outside.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00425"/>
            <a:ext cx="38576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352800"/>
            <a:ext cx="33147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81194" y="530542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lighthouse3d.com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 (Frustum)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the equations of the planes that make up the boundary of the view volume (6 planes):</a:t>
            </a:r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i="1" dirty="0" smtClean="0"/>
              <a:t>a</a:t>
            </a:r>
            <a:r>
              <a:rPr lang="en-US" dirty="0" smtClean="0"/>
              <a:t> is a point on the plane and </a:t>
            </a:r>
            <a:r>
              <a:rPr lang="en-US" b="1" i="1" dirty="0" smtClean="0"/>
              <a:t>n</a:t>
            </a:r>
            <a:r>
              <a:rPr lang="en-US" dirty="0" smtClean="0"/>
              <a:t> is the normal.</a:t>
            </a:r>
          </a:p>
          <a:p>
            <a:r>
              <a:rPr lang="en-US" dirty="0" smtClean="0"/>
              <a:t>Plug the </a:t>
            </a:r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of each primitive for </a:t>
            </a:r>
            <a:r>
              <a:rPr lang="en-US" i="1" dirty="0" smtClean="0"/>
              <a:t>p. </a:t>
            </a:r>
            <a:r>
              <a:rPr lang="en-US" dirty="0" smtClean="0"/>
              <a:t>If we get:</a:t>
            </a:r>
          </a:p>
          <a:p>
            <a:pPr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plane, the vertex is outside. If all vertices are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outside</a:t>
            </a:r>
            <a:r>
              <a:rPr lang="en-US" dirty="0" smtClean="0"/>
              <a:t>, then the primitive is outside and can be culled.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bounding 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bounding sphere</a:t>
            </a:r>
            <a:r>
              <a:rPr lang="en-US" dirty="0" smtClean="0"/>
              <a:t> for complex models is a better solution.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2373868"/>
            <a:ext cx="280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 equation: </a:t>
            </a:r>
            <a:r>
              <a:rPr lang="en-US" i="1" dirty="0" smtClean="0"/>
              <a:t>(p – a).</a:t>
            </a:r>
            <a:r>
              <a:rPr lang="en-US" b="1" i="1" dirty="0" smtClean="0"/>
              <a:t>n</a:t>
            </a:r>
            <a:r>
              <a:rPr lang="en-US" i="1" dirty="0" smtClean="0"/>
              <a:t> = 0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687166" y="366926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 – a).</a:t>
            </a:r>
            <a:r>
              <a:rPr lang="en-US" b="1" i="1" dirty="0" smtClean="0"/>
              <a:t>n</a:t>
            </a:r>
            <a:r>
              <a:rPr lang="en-US" i="1" dirty="0" smtClean="0"/>
              <a:t> &gt; 0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470254"/>
            <a:ext cx="1833562" cy="131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</a:t>
            </a:r>
            <a:r>
              <a:rPr lang="en-US" dirty="0" err="1" smtClean="0"/>
              <a:t>backface</a:t>
            </a:r>
            <a:r>
              <a:rPr lang="en-US" dirty="0" smtClean="0"/>
              <a:t> culling: </a:t>
            </a:r>
            <a:r>
              <a:rPr lang="en-US" dirty="0" err="1" smtClean="0"/>
              <a:t>glCullFace</a:t>
            </a:r>
            <a:r>
              <a:rPr lang="en-US" dirty="0" smtClean="0"/>
              <a:t>(GL_BACK) and </a:t>
            </a:r>
            <a:r>
              <a:rPr lang="en-US" dirty="0" err="1" smtClean="0"/>
              <a:t>glEnable</a:t>
            </a:r>
            <a:r>
              <a:rPr lang="en-US" dirty="0" smtClean="0"/>
              <a:t>(GL_CULL_FACE).</a:t>
            </a:r>
          </a:p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93698"/>
            <a:ext cx="1981200" cy="242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0" y="5955268"/>
            <a:ext cx="470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http://wwwisg.cs.uni-magdeburg.de/~oscar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</a:t>
            </a:r>
            <a:r>
              <a:rPr lang="en-US" dirty="0" err="1" smtClean="0"/>
              <a:t>backface</a:t>
            </a:r>
            <a:r>
              <a:rPr lang="en-US" dirty="0" smtClean="0"/>
              <a:t> culling: </a:t>
            </a:r>
            <a:r>
              <a:rPr lang="en-US" dirty="0" err="1" smtClean="0"/>
              <a:t>glCullFace</a:t>
            </a:r>
            <a:r>
              <a:rPr lang="en-US" dirty="0" smtClean="0"/>
              <a:t>(GL_BACK) and </a:t>
            </a:r>
            <a:r>
              <a:rPr lang="en-US" dirty="0" err="1" smtClean="0"/>
              <a:t>glEnable</a:t>
            </a:r>
            <a:r>
              <a:rPr lang="en-US" dirty="0" smtClean="0"/>
              <a:t>(GL_CULL_FACE).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63362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Without BFC		          With BFC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81400"/>
            <a:ext cx="5267325" cy="27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Also useful in hidden line removal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6336268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Wireframe		          Hidden lines removed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5" y="3265472"/>
            <a:ext cx="7593115" cy="30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 flipH="1">
            <a:off x="4960088" y="327660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Polygons whose </a:t>
            </a:r>
            <a:r>
              <a:rPr lang="en-US" dirty="0" err="1" smtClean="0"/>
              <a:t>normals</a:t>
            </a:r>
            <a:r>
              <a:rPr lang="en-US" dirty="0" smtClean="0"/>
              <a:t> face </a:t>
            </a:r>
            <a:r>
              <a:rPr lang="en-US" dirty="0" smtClean="0">
                <a:solidFill>
                  <a:srgbClr val="FF0000"/>
                </a:solidFill>
              </a:rPr>
              <a:t>away</a:t>
            </a:r>
            <a:r>
              <a:rPr lang="en-US" dirty="0" smtClean="0"/>
              <a:t> from the eye are called </a:t>
            </a:r>
            <a:r>
              <a:rPr lang="en-US" dirty="0" smtClean="0">
                <a:solidFill>
                  <a:srgbClr val="FF0000"/>
                </a:solidFill>
              </a:rPr>
              <a:t>back facing</a:t>
            </a:r>
            <a:r>
              <a:rPr lang="en-US" dirty="0" smtClean="0"/>
              <a:t> polygons.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Isosceles Triangle 5"/>
          <p:cNvSpPr/>
          <p:nvPr/>
        </p:nvSpPr>
        <p:spPr>
          <a:xfrm>
            <a:off x="1371600" y="2362200"/>
            <a:ext cx="1295400" cy="1676400"/>
          </a:xfrm>
          <a:prstGeom prst="triangle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0000" y="403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456800" y="3429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847200" y="213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32766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6282" y="3048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18" y="4267200"/>
            <a:ext cx="203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facing triangle</a:t>
            </a:r>
          </a:p>
          <a:p>
            <a:pPr algn="ctr"/>
            <a:r>
              <a:rPr lang="en-US" b="1" dirty="0" err="1" smtClean="0"/>
              <a:t>n</a:t>
            </a:r>
            <a:r>
              <a:rPr lang="en-US" dirty="0" err="1" smtClean="0"/>
              <a:t>.</a:t>
            </a:r>
            <a:r>
              <a:rPr lang="en-US" b="1" dirty="0" err="1" smtClean="0"/>
              <a:t>v</a:t>
            </a:r>
            <a:r>
              <a:rPr lang="en-US" b="1" dirty="0" smtClean="0"/>
              <a:t> </a:t>
            </a:r>
            <a:r>
              <a:rPr lang="en-US" dirty="0" smtClean="0"/>
              <a:t>&lt; 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68033" y="2870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6817" y="270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2895600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33400" y="403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0200" y="3429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190600" y="213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791200" y="3048000"/>
            <a:ext cx="609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5000" y="2667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13418" y="426720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facing triangle</a:t>
            </a:r>
          </a:p>
          <a:p>
            <a:pPr algn="ctr"/>
            <a:r>
              <a:rPr lang="en-US" b="1" dirty="0" err="1" smtClean="0"/>
              <a:t>n</a:t>
            </a:r>
            <a:r>
              <a:rPr lang="en-US" dirty="0" err="1" smtClean="0"/>
              <a:t>.</a:t>
            </a:r>
            <a:r>
              <a:rPr lang="en-US" b="1" dirty="0" err="1" smtClean="0"/>
              <a:t>v</a:t>
            </a:r>
            <a:r>
              <a:rPr lang="en-US" b="1" dirty="0" smtClean="0"/>
              <a:t> </a:t>
            </a:r>
            <a:r>
              <a:rPr lang="en-US" dirty="0" smtClean="0"/>
              <a:t>&gt; 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70217" y="270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543800" y="2971800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5715000" y="2362200"/>
            <a:ext cx="1295400" cy="1676400"/>
          </a:xfrm>
          <a:prstGeom prst="triangle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11433" y="2870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00" y="3251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184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037367" y="2567765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290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51114" y="2286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391400" y="2567765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05147" y="2286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77724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modern graphics API, there are essentially three kinds of primitives: </a:t>
            </a:r>
            <a:r>
              <a:rPr lang="en-US" dirty="0" smtClean="0">
                <a:solidFill>
                  <a:srgbClr val="C00000"/>
                </a:solidFill>
              </a:rPr>
              <a:t>points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lines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triangles</a:t>
            </a:r>
            <a:endParaRPr lang="en-US" dirty="0" smtClean="0"/>
          </a:p>
          <a:p>
            <a:r>
              <a:rPr lang="en-US" dirty="0" smtClean="0"/>
              <a:t>Point clipping: straightforward</a:t>
            </a:r>
          </a:p>
          <a:p>
            <a:pPr lvl="1"/>
            <a:r>
              <a:rPr lang="en-US" dirty="0" smtClean="0"/>
              <a:t>Reject a point if its coordinates are outside the viewing volume</a:t>
            </a:r>
          </a:p>
          <a:p>
            <a:r>
              <a:rPr lang="en-US" dirty="0" smtClean="0"/>
              <a:t>Line clipping</a:t>
            </a:r>
          </a:p>
          <a:p>
            <a:pPr lvl="1"/>
            <a:r>
              <a:rPr lang="en-US" dirty="0" smtClean="0"/>
              <a:t>Cohen-Sutherland algorithm</a:t>
            </a:r>
          </a:p>
          <a:p>
            <a:pPr lvl="1"/>
            <a:r>
              <a:rPr lang="en-US" dirty="0" smtClean="0"/>
              <a:t>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Polygon clipping</a:t>
            </a:r>
          </a:p>
          <a:p>
            <a:pPr lvl="1"/>
            <a:r>
              <a:rPr lang="en-US" dirty="0" smtClean="0"/>
              <a:t>Sutherland-Hodgeman algorithm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dirty="0" smtClean="0"/>
              <a:t>v</a:t>
            </a:r>
            <a:r>
              <a:rPr lang="en-US" dirty="0" smtClean="0"/>
              <a:t> is the vector </a:t>
            </a:r>
            <a:r>
              <a:rPr lang="en-US" dirty="0" smtClean="0">
                <a:solidFill>
                  <a:srgbClr val="FF0000"/>
                </a:solidFill>
              </a:rPr>
              <a:t>from the eye to any point on the polygon </a:t>
            </a:r>
            <a:r>
              <a:rPr lang="en-US" dirty="0" smtClean="0"/>
              <a:t>(you can take the polygon center). </a:t>
            </a:r>
            <a:r>
              <a:rPr lang="en-US" b="1" dirty="0" smtClean="0"/>
              <a:t>You cannot use the view vector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771775"/>
            <a:ext cx="3124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657600" y="4800600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http://omega.di.unipi.it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78798" y="33403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3373555" y="2819400"/>
            <a:ext cx="471054" cy="6096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Occlusion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The removal of geometry that is </a:t>
            </a:r>
            <a:r>
              <a:rPr lang="en-US" dirty="0" smtClean="0">
                <a:solidFill>
                  <a:srgbClr val="FF0000"/>
                </a:solidFill>
              </a:rPr>
              <a:t>within</a:t>
            </a:r>
            <a:r>
              <a:rPr lang="en-US" dirty="0" smtClean="0"/>
              <a:t> the view volume but is </a:t>
            </a:r>
            <a:r>
              <a:rPr lang="en-US" dirty="0" smtClean="0">
                <a:solidFill>
                  <a:srgbClr val="FF0000"/>
                </a:solidFill>
              </a:rPr>
              <a:t>occluded</a:t>
            </a:r>
            <a:r>
              <a:rPr lang="en-US" dirty="0" smtClean="0"/>
              <a:t> by other geometry closer to the camera: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occlusion queries to assist the user in occlusion </a:t>
            </a:r>
            <a:r>
              <a:rPr lang="en-US" dirty="0" smtClean="0"/>
              <a:t>culling (aka Z-culling).</a:t>
            </a:r>
            <a:endParaRPr lang="en-US" dirty="0" smtClean="0"/>
          </a:p>
          <a:p>
            <a:r>
              <a:rPr lang="en-US" dirty="0" smtClean="0"/>
              <a:t>This is commonly used in games but a bit advanced for the purposes of this class.</a:t>
            </a:r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3235009" y="2438400"/>
            <a:ext cx="1295400" cy="167640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48200" y="3429000"/>
            <a:ext cx="598967" cy="129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505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593068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754" y="29718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triangle is occluded</a:t>
            </a:r>
          </a:p>
          <a:p>
            <a:r>
              <a:rPr lang="en-US" dirty="0" smtClean="0"/>
              <a:t>by the blue triangle.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Occlusion Culling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query.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rendering to screen (set the color mask of all channels to False).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writing to depth buffer (just test against, but don't update, the depth buffer).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query begin (which resets the counter of visible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"Render" the object's bounding box (it'll only do depth testing; pixels that pass depth testing will not be rendered on-screen because rendering and depth writing were disabled).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query (stop counting visible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rendering to screen.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depth writing (if required).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query result (the number of "visible"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number of visible pixels is greater than 0 (or some threshold), </a:t>
            </a:r>
          </a:p>
          <a:p>
            <a:pPr marL="731520" lvl="1" indent="-457200"/>
            <a:r>
              <a:rPr lang="en-US" dirty="0" smtClean="0"/>
              <a:t>Render the complete object.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049" y="5955268"/>
            <a:ext cx="754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details see: http://http.developer.nvidia.com/GPUGems/gpugems_ch29.html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 is done in the </a:t>
            </a:r>
            <a:r>
              <a:rPr lang="en-US" dirty="0" smtClean="0">
                <a:solidFill>
                  <a:srgbClr val="C00000"/>
                </a:solidFill>
              </a:rPr>
              <a:t>clip space </a:t>
            </a:r>
            <a:r>
              <a:rPr lang="en-US" dirty="0" smtClean="0"/>
              <a:t>which is a result of applying projection (</a:t>
            </a:r>
            <a:r>
              <a:rPr lang="en-US" dirty="0" smtClean="0">
                <a:solidFill>
                  <a:srgbClr val="C00000"/>
                </a:solidFill>
              </a:rPr>
              <a:t>orthographic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perspective</a:t>
            </a:r>
            <a:r>
              <a:rPr lang="en-US" dirty="0" smtClean="0"/>
              <a:t>) transformation</a:t>
            </a:r>
          </a:p>
          <a:p>
            <a:r>
              <a:rPr lang="en-US" dirty="0" smtClean="0"/>
              <a:t>After perspective transformation the </a:t>
            </a:r>
            <a:r>
              <a:rPr lang="en-US" b="1" dirty="0" smtClean="0"/>
              <a:t>w </a:t>
            </a:r>
            <a:r>
              <a:rPr lang="en-US" dirty="0" smtClean="0"/>
              <a:t>component of a point becomes equal to </a:t>
            </a:r>
            <a:r>
              <a:rPr lang="en-US" b="1" dirty="0" smtClean="0"/>
              <a:t>–z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3892492"/>
                <a:ext cx="5364609" cy="2368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92492"/>
                <a:ext cx="5364609" cy="2368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find the actual point in the canonical viewing volume, we divide by this last component</a:t>
                </a:r>
              </a:p>
              <a:p>
                <a:r>
                  <a:rPr lang="en-US" dirty="0"/>
                  <a:t>However, clipping is performed before dividing by </a:t>
                </a:r>
                <a:r>
                  <a:rPr lang="en-US" b="1" dirty="0"/>
                  <a:t>w </a:t>
                </a:r>
                <a:r>
                  <a:rPr lang="en-US" dirty="0"/>
                  <a:t>(that is </a:t>
                </a:r>
                <a:r>
                  <a:rPr lang="en-US" b="1" dirty="0"/>
                  <a:t>–z</a:t>
                </a:r>
                <a:r>
                  <a:rPr lang="en-US" dirty="0"/>
                  <a:t>) for two reasons:</a:t>
                </a:r>
              </a:p>
              <a:p>
                <a:pPr lvl="1"/>
                <a:r>
                  <a:rPr lang="en-US" b="1" dirty="0"/>
                  <a:t>w</a:t>
                </a:r>
                <a:r>
                  <a:rPr lang="en-US" dirty="0"/>
                  <a:t> may be equal to 0 in which case division would be undefined</a:t>
                </a:r>
              </a:p>
              <a:p>
                <a:pPr lvl="1"/>
                <a:r>
                  <a:rPr lang="en-US" dirty="0"/>
                  <a:t>Instead of comparing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we can directly compare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thus avoiding an extra division</a:t>
                </a:r>
              </a:p>
              <a:p>
                <a:pPr lvl="1"/>
                <a:r>
                  <a:rPr lang="en-US" dirty="0"/>
                  <a:t>The same goes for y and z </a:t>
                </a:r>
                <a:r>
                  <a:rPr lang="en-US" dirty="0" smtClean="0"/>
                  <a:t>components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simplicity, however, in the following we assume that clipping is performed against a 2D box with coordinates between 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] and 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same ideas can be easily generalized to 3D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r>
              <a:rPr lang="en-US" b="1" dirty="0" smtClean="0"/>
              <a:t>trivial accept </a:t>
            </a:r>
            <a:r>
              <a:rPr lang="en-US" dirty="0" smtClean="0"/>
              <a:t>and </a:t>
            </a:r>
            <a:r>
              <a:rPr lang="en-US" b="1" dirty="0" smtClean="0"/>
              <a:t>trivial rejects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For non-trivial cases, subdivide lines until all parts can be trivially accepted and rejected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1752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05200" y="2667000"/>
            <a:ext cx="0" cy="3619500"/>
            <a:chOff x="3505200" y="2667000"/>
            <a:chExt cx="0" cy="3619500"/>
          </a:xfrm>
        </p:grpSpPr>
        <p:cxnSp>
          <p:nvCxnSpPr>
            <p:cNvPr id="7" name="Straight Connector 6"/>
            <p:cNvCxnSpPr>
              <a:stCxn id="5" idx="1"/>
            </p:cNvCxnSpPr>
            <p:nvPr/>
          </p:nvCxnSpPr>
          <p:spPr>
            <a:xfrm flipV="1">
              <a:off x="3505200" y="26670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05200" y="44958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57800" y="2667000"/>
            <a:ext cx="0" cy="3619500"/>
            <a:chOff x="3505200" y="2667000"/>
            <a:chExt cx="0" cy="36195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505200" y="26670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05200" y="44958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3581400"/>
            <a:ext cx="4038600" cy="0"/>
            <a:chOff x="2362200" y="3581400"/>
            <a:chExt cx="4038600" cy="0"/>
          </a:xfrm>
        </p:grpSpPr>
        <p:cxnSp>
          <p:nvCxnSpPr>
            <p:cNvPr id="17" name="Straight Connector 16"/>
            <p:cNvCxnSpPr>
              <a:stCxn id="5" idx="0"/>
            </p:cNvCxnSpPr>
            <p:nvPr/>
          </p:nvCxnSpPr>
          <p:spPr>
            <a:xfrm>
              <a:off x="43815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622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62200" y="5334000"/>
            <a:ext cx="4038600" cy="0"/>
            <a:chOff x="2362200" y="3581400"/>
            <a:chExt cx="40386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3815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622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886200" y="3886200"/>
            <a:ext cx="990600" cy="685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4191000"/>
            <a:ext cx="533400" cy="152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5800" y="5867400"/>
            <a:ext cx="1600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14800" y="3505200"/>
            <a:ext cx="1981200" cy="243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8487" y="3200400"/>
            <a:ext cx="557213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284273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Trivial accept/reject lines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" y="328826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Non-trivial cases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3314</Words>
  <Application>Microsoft Office PowerPoint</Application>
  <PresentationFormat>On-screen Show (4:3)</PresentationFormat>
  <Paragraphs>710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BentonSansTRUMed</vt:lpstr>
      <vt:lpstr>BentonSansTRUReg</vt:lpstr>
      <vt:lpstr>Calibri</vt:lpstr>
      <vt:lpstr>Cambria Math</vt:lpstr>
      <vt:lpstr>Wingdings</vt:lpstr>
      <vt:lpstr>1_metu</vt:lpstr>
      <vt:lpstr>CENG 477 Introduction to Computer Graphics</vt:lpstr>
      <vt:lpstr>Rendering Pipeline</vt:lpstr>
      <vt:lpstr>Rendering Pipeline – Overview</vt:lpstr>
      <vt:lpstr>Until Now</vt:lpstr>
      <vt:lpstr>Clipping</vt:lpstr>
      <vt:lpstr>Clipping</vt:lpstr>
      <vt:lpstr>Clipping</vt:lpstr>
      <vt:lpstr>Clipping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Example</vt:lpstr>
      <vt:lpstr>Example</vt:lpstr>
      <vt:lpstr>Example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In Action </vt:lpstr>
      <vt:lpstr>Polygon Clipping In Action </vt:lpstr>
      <vt:lpstr>Polygon Clipping In Action </vt:lpstr>
      <vt:lpstr>Polygon Clipping In Action </vt:lpstr>
      <vt:lpstr>Culling</vt:lpstr>
      <vt:lpstr>View Volume (Frustum) Culling</vt:lpstr>
      <vt:lpstr>View Volume (Frustum) Culling</vt:lpstr>
      <vt:lpstr>Backface Culling</vt:lpstr>
      <vt:lpstr>Backface Culling</vt:lpstr>
      <vt:lpstr>Backface Culling</vt:lpstr>
      <vt:lpstr>Backface Culling</vt:lpstr>
      <vt:lpstr>Backface Culling</vt:lpstr>
      <vt:lpstr>Occlusion Culling</vt:lpstr>
      <vt:lpstr>Occlusion Culling in OpenGL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608</cp:revision>
  <dcterms:created xsi:type="dcterms:W3CDTF">2011-10-08T08:51:54Z</dcterms:created>
  <dcterms:modified xsi:type="dcterms:W3CDTF">2016-11-15T12:34:53Z</dcterms:modified>
</cp:coreProperties>
</file>